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Open Sans" panose="020B0604020202020204" charset="0"/>
      <p:regular r:id="rId27"/>
      <p:bold r:id="rId28"/>
      <p:italic r:id="rId29"/>
      <p:boldItalic r:id="rId30"/>
    </p:embeddedFont>
    <p:embeddedFont>
      <p:font typeface="Robot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8730DF0-4EC7-4DC4-84E0-D45874D5169A}">
  <a:tblStyle styleId="{08730DF0-4EC7-4DC4-84E0-D45874D516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10" d="100"/>
          <a:sy n="110" d="100"/>
        </p:scale>
        <p:origin x="-341" y="-5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42963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ead656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dead656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SAMPLE COVER</a:t>
            </a:r>
            <a:endParaRPr i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0ee60bd4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0ee60bd4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0ee60bd4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50ee60bd4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0ee60bd4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0ee60bd4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5a1e30ce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5a1e30ce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5a1e30ce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5a1e30ce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0ee60bd49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50ee60bd49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0ee60bd4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0ee60bd4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5a1e30ce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5a1e30ce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a0e053f3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a0e053f3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5a1e30ce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5a1e30ce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0ee60bd49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0ee60bd49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f5fa353d1_1_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f5fa353d1_1_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Instructions</a:t>
            </a:r>
            <a:r>
              <a:rPr lang="en"/>
              <a:t>: </a:t>
            </a:r>
            <a:r>
              <a:rPr lang="en" b="1"/>
              <a:t>End slide. </a:t>
            </a:r>
            <a:r>
              <a:rPr lang="en"/>
              <a:t>This indicates the end of your presentation. End every presentation with this slide so the GSA icon is behind you during Q&amp;A.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0ee60bd49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0ee60bd49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0ee60bd49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0ee60bd49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0ee60bd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50ee60bd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0ee60bd4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0ee60bd4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0ee60bd4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0ee60bd4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0ee60bd4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0ee60bd4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0ee60bd4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0ee60bd4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2383D"/>
                </a:solidFill>
                <a:highlight>
                  <a:srgbClr val="FFFFFF"/>
                </a:highlight>
              </a:rPr>
              <a:t>A combination of performance measures/metrics which, when taken together, provide multiple perspectives on an organization’s achievement of its desired end state.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6442" y="-24695"/>
            <a:ext cx="2016649" cy="5180598"/>
            <a:chOff x="-92652" y="-16478"/>
            <a:chExt cx="2421528" cy="6907464"/>
          </a:xfrm>
        </p:grpSpPr>
        <p:sp>
          <p:nvSpPr>
            <p:cNvPr id="11" name="Google Shape;11;p2" descr="White and blue curved shape containing the GSA logo in the bottom left corner. " title="Cover page design"/>
            <p:cNvSpPr/>
            <p:nvPr/>
          </p:nvSpPr>
          <p:spPr>
            <a:xfrm rot="-5400000">
              <a:off x="-2280159" y="2257390"/>
              <a:ext cx="6874470" cy="2343600"/>
            </a:xfrm>
            <a:prstGeom prst="flowChartDocumen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-2407281" y="2298151"/>
              <a:ext cx="6907464" cy="2278206"/>
            </a:xfrm>
            <a:prstGeom prst="flowChartDocument">
              <a:avLst/>
            </a:prstGeom>
            <a:solidFill>
              <a:srgbClr val="0FAFFF"/>
            </a:solidFill>
            <a:ln w="9525" cap="flat" cmpd="sng">
              <a:solidFill>
                <a:srgbClr val="0FA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756150" y="4532625"/>
            <a:ext cx="58353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0129" y="-53569"/>
            <a:ext cx="9160500" cy="936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827587" y="3092887"/>
            <a:ext cx="5801400" cy="1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2618" y="172687"/>
            <a:ext cx="587532" cy="53038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/>
        </p:nvSpPr>
        <p:spPr>
          <a:xfrm>
            <a:off x="3541925" y="383551"/>
            <a:ext cx="528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3C71"/>
                </a:solidFill>
              </a:rPr>
              <a:t>Office of Government-wide Policy</a:t>
            </a:r>
            <a:endParaRPr sz="1200" b="1">
              <a:solidFill>
                <a:srgbClr val="003C71"/>
              </a:solidFill>
            </a:endParaRPr>
          </a:p>
        </p:txBody>
      </p:sp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2756151" y="1418225"/>
            <a:ext cx="5835300" cy="117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 idx="2"/>
          </p:nvPr>
        </p:nvSpPr>
        <p:spPr>
          <a:xfrm>
            <a:off x="2756151" y="2427858"/>
            <a:ext cx="5835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RIGHT BOTTOM">
  <p:cSld name="MAIN_POINT_1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2363825" y="450150"/>
            <a:ext cx="6216000" cy="4090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Item Bold Graphics - OPTION 1">
  <p:cSld name="SECTION_TITLE_AND_DESCRIPTION"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490250" y="875494"/>
            <a:ext cx="3522300" cy="3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3" name="Google Shape;83;p12"/>
          <p:cNvPicPr preferRelativeResize="0"/>
          <p:nvPr/>
        </p:nvPicPr>
        <p:blipFill rotWithShape="1">
          <a:blip r:embed="rId2">
            <a:alphaModFix/>
          </a:blip>
          <a:srcRect l="3233" t="359" r="51983" b="-360"/>
          <a:stretch/>
        </p:blipFill>
        <p:spPr>
          <a:xfrm>
            <a:off x="4497625" y="-43837"/>
            <a:ext cx="4670952" cy="521499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2"/>
          <p:cNvSpPr/>
          <p:nvPr/>
        </p:nvSpPr>
        <p:spPr>
          <a:xfrm rot="1239332">
            <a:off x="5650531" y="2224812"/>
            <a:ext cx="2418644" cy="37358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CC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CC0000"/>
                </a:solidFill>
                <a:latin typeface="Arial"/>
              </a:rPr>
              <a:t>Sample Only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Items - Same Slide - NUMBERED">
  <p:cSld name="CAPTION_ONLY"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461550" y="3756114"/>
            <a:ext cx="8234893" cy="835875"/>
            <a:chOff x="461550" y="5465350"/>
            <a:chExt cx="8373900" cy="1114500"/>
          </a:xfrm>
        </p:grpSpPr>
        <p:sp>
          <p:nvSpPr>
            <p:cNvPr id="88" name="Google Shape;88;p13"/>
            <p:cNvSpPr/>
            <p:nvPr/>
          </p:nvSpPr>
          <p:spPr>
            <a:xfrm>
              <a:off x="461550" y="5465350"/>
              <a:ext cx="8373900" cy="1114500"/>
            </a:xfrm>
            <a:prstGeom prst="roundRect">
              <a:avLst>
                <a:gd name="adj" fmla="val 16667"/>
              </a:avLst>
            </a:prstGeom>
            <a:solidFill>
              <a:srgbClr val="003C71">
                <a:alpha val="21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659125" y="5615950"/>
              <a:ext cx="654000" cy="8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rgbClr val="003C71"/>
                  </a:solidFill>
                </a:rPr>
                <a:t>3</a:t>
              </a:r>
              <a:endParaRPr sz="4600" b="1">
                <a:solidFill>
                  <a:srgbClr val="003C71"/>
                </a:solidFill>
              </a:endParaRPr>
            </a:p>
          </p:txBody>
        </p:sp>
      </p:grpSp>
      <p:grpSp>
        <p:nvGrpSpPr>
          <p:cNvPr id="90" name="Google Shape;90;p13"/>
          <p:cNvGrpSpPr/>
          <p:nvPr/>
        </p:nvGrpSpPr>
        <p:grpSpPr>
          <a:xfrm>
            <a:off x="461550" y="2791940"/>
            <a:ext cx="8234893" cy="835875"/>
            <a:chOff x="461550" y="5541550"/>
            <a:chExt cx="8373900" cy="1114500"/>
          </a:xfrm>
        </p:grpSpPr>
        <p:sp>
          <p:nvSpPr>
            <p:cNvPr id="91" name="Google Shape;91;p13"/>
            <p:cNvSpPr/>
            <p:nvPr/>
          </p:nvSpPr>
          <p:spPr>
            <a:xfrm>
              <a:off x="461550" y="5541550"/>
              <a:ext cx="8373900" cy="1114500"/>
            </a:xfrm>
            <a:prstGeom prst="roundRect">
              <a:avLst>
                <a:gd name="adj" fmla="val 16667"/>
              </a:avLst>
            </a:prstGeom>
            <a:solidFill>
              <a:srgbClr val="003C71">
                <a:alpha val="21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 txBox="1"/>
            <p:nvPr/>
          </p:nvSpPr>
          <p:spPr>
            <a:xfrm>
              <a:off x="659125" y="5692150"/>
              <a:ext cx="654000" cy="8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rgbClr val="003C71"/>
                  </a:solidFill>
                </a:rPr>
                <a:t>2</a:t>
              </a:r>
              <a:endParaRPr sz="4600" b="1">
                <a:solidFill>
                  <a:srgbClr val="003C71"/>
                </a:solidFill>
              </a:endParaRPr>
            </a:p>
          </p:txBody>
        </p:sp>
      </p:grpSp>
      <p:grpSp>
        <p:nvGrpSpPr>
          <p:cNvPr id="93" name="Google Shape;93;p13"/>
          <p:cNvGrpSpPr/>
          <p:nvPr/>
        </p:nvGrpSpPr>
        <p:grpSpPr>
          <a:xfrm>
            <a:off x="461550" y="1827766"/>
            <a:ext cx="8234893" cy="835875"/>
            <a:chOff x="461550" y="5541550"/>
            <a:chExt cx="8373900" cy="1114500"/>
          </a:xfrm>
        </p:grpSpPr>
        <p:sp>
          <p:nvSpPr>
            <p:cNvPr id="94" name="Google Shape;94;p13"/>
            <p:cNvSpPr/>
            <p:nvPr/>
          </p:nvSpPr>
          <p:spPr>
            <a:xfrm>
              <a:off x="461550" y="5541550"/>
              <a:ext cx="8373900" cy="1114500"/>
            </a:xfrm>
            <a:prstGeom prst="roundRect">
              <a:avLst>
                <a:gd name="adj" fmla="val 16667"/>
              </a:avLst>
            </a:prstGeom>
            <a:solidFill>
              <a:srgbClr val="003C71">
                <a:alpha val="21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 txBox="1"/>
            <p:nvPr/>
          </p:nvSpPr>
          <p:spPr>
            <a:xfrm>
              <a:off x="659125" y="5692150"/>
              <a:ext cx="654000" cy="8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rgbClr val="003C71"/>
                  </a:solidFill>
                </a:rPr>
                <a:t>1</a:t>
              </a:r>
              <a:endParaRPr sz="4600" b="1">
                <a:solidFill>
                  <a:srgbClr val="003C71"/>
                </a:solidFill>
              </a:endParaRPr>
            </a:p>
          </p:txBody>
        </p:sp>
      </p:grp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1284050" y="1892025"/>
            <a:ext cx="74124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body" idx="2"/>
          </p:nvPr>
        </p:nvSpPr>
        <p:spPr>
          <a:xfrm>
            <a:off x="1284050" y="3835125"/>
            <a:ext cx="74124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body" idx="3"/>
          </p:nvPr>
        </p:nvSpPr>
        <p:spPr>
          <a:xfrm>
            <a:off x="1284050" y="2863575"/>
            <a:ext cx="74124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00" name="Google Shape;100;p13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3"/>
          <p:cNvSpPr txBox="1">
            <a:spLocks noGrp="1"/>
          </p:cNvSpPr>
          <p:nvPr>
            <p:ph type="subTitle" idx="4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Items - Same Slide - PILLARS">
  <p:cSld name="CAPTION_ONLY_2"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" name="Google Shape;104;p14"/>
          <p:cNvGrpSpPr/>
          <p:nvPr/>
        </p:nvGrpSpPr>
        <p:grpSpPr>
          <a:xfrm>
            <a:off x="6128800" y="1677492"/>
            <a:ext cx="2596800" cy="3186381"/>
            <a:chOff x="6265963" y="3087650"/>
            <a:chExt cx="2596800" cy="4087200"/>
          </a:xfrm>
        </p:grpSpPr>
        <p:sp>
          <p:nvSpPr>
            <p:cNvPr id="105" name="Google Shape;105;p14"/>
            <p:cNvSpPr/>
            <p:nvPr/>
          </p:nvSpPr>
          <p:spPr>
            <a:xfrm>
              <a:off x="6276313" y="3087650"/>
              <a:ext cx="2567700" cy="654000"/>
            </a:xfrm>
            <a:prstGeom prst="roundRect">
              <a:avLst>
                <a:gd name="adj" fmla="val 16667"/>
              </a:avLst>
            </a:prstGeom>
            <a:solidFill>
              <a:srgbClr val="003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6276313" y="3087650"/>
              <a:ext cx="2567700" cy="4087200"/>
            </a:xfrm>
            <a:prstGeom prst="roundRect">
              <a:avLst>
                <a:gd name="adj" fmla="val 16667"/>
              </a:avLst>
            </a:prstGeom>
            <a:solidFill>
              <a:srgbClr val="003C71">
                <a:alpha val="21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6265963" y="3708901"/>
              <a:ext cx="2596800" cy="0"/>
            </a:xfrm>
            <a:prstGeom prst="straightConnector1">
              <a:avLst/>
            </a:prstGeom>
            <a:noFill/>
            <a:ln w="762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8" name="Google Shape;108;p14"/>
          <p:cNvGrpSpPr/>
          <p:nvPr/>
        </p:nvGrpSpPr>
        <p:grpSpPr>
          <a:xfrm>
            <a:off x="3274050" y="1677493"/>
            <a:ext cx="2624100" cy="3186381"/>
            <a:chOff x="3293788" y="2998700"/>
            <a:chExt cx="2624100" cy="4087200"/>
          </a:xfrm>
        </p:grpSpPr>
        <p:sp>
          <p:nvSpPr>
            <p:cNvPr id="109" name="Google Shape;109;p14"/>
            <p:cNvSpPr/>
            <p:nvPr/>
          </p:nvSpPr>
          <p:spPr>
            <a:xfrm>
              <a:off x="3304138" y="2998700"/>
              <a:ext cx="2567700" cy="654000"/>
            </a:xfrm>
            <a:prstGeom prst="roundRect">
              <a:avLst>
                <a:gd name="adj" fmla="val 16667"/>
              </a:avLst>
            </a:prstGeom>
            <a:solidFill>
              <a:srgbClr val="003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3304138" y="2998700"/>
              <a:ext cx="2567700" cy="4087200"/>
            </a:xfrm>
            <a:prstGeom prst="roundRect">
              <a:avLst>
                <a:gd name="adj" fmla="val 16667"/>
              </a:avLst>
            </a:prstGeom>
            <a:solidFill>
              <a:srgbClr val="003C71">
                <a:alpha val="21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" name="Google Shape;111;p14"/>
            <p:cNvCxnSpPr/>
            <p:nvPr/>
          </p:nvCxnSpPr>
          <p:spPr>
            <a:xfrm>
              <a:off x="3293788" y="3619951"/>
              <a:ext cx="2624100" cy="0"/>
            </a:xfrm>
            <a:prstGeom prst="straightConnector1">
              <a:avLst/>
            </a:prstGeom>
            <a:noFill/>
            <a:ln w="762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2" name="Google Shape;112;p14"/>
          <p:cNvGrpSpPr/>
          <p:nvPr/>
        </p:nvGrpSpPr>
        <p:grpSpPr>
          <a:xfrm>
            <a:off x="418400" y="1677493"/>
            <a:ext cx="2625000" cy="3186381"/>
            <a:chOff x="430813" y="2998700"/>
            <a:chExt cx="2625000" cy="4087200"/>
          </a:xfrm>
        </p:grpSpPr>
        <p:sp>
          <p:nvSpPr>
            <p:cNvPr id="113" name="Google Shape;113;p14"/>
            <p:cNvSpPr/>
            <p:nvPr/>
          </p:nvSpPr>
          <p:spPr>
            <a:xfrm>
              <a:off x="441163" y="2998700"/>
              <a:ext cx="2567700" cy="654000"/>
            </a:xfrm>
            <a:prstGeom prst="roundRect">
              <a:avLst>
                <a:gd name="adj" fmla="val 16667"/>
              </a:avLst>
            </a:prstGeom>
            <a:solidFill>
              <a:srgbClr val="003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441163" y="2998700"/>
              <a:ext cx="2567700" cy="4087200"/>
            </a:xfrm>
            <a:prstGeom prst="roundRect">
              <a:avLst>
                <a:gd name="adj" fmla="val 16667"/>
              </a:avLst>
            </a:prstGeom>
            <a:solidFill>
              <a:srgbClr val="003C71">
                <a:alpha val="21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5" name="Google Shape;115;p14"/>
            <p:cNvCxnSpPr/>
            <p:nvPr/>
          </p:nvCxnSpPr>
          <p:spPr>
            <a:xfrm>
              <a:off x="430813" y="3619951"/>
              <a:ext cx="2625000" cy="0"/>
            </a:xfrm>
            <a:prstGeom prst="straightConnector1">
              <a:avLst/>
            </a:prstGeom>
            <a:noFill/>
            <a:ln w="762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6" name="Google Shape;116;p14"/>
          <p:cNvSpPr txBox="1">
            <a:spLocks noGrp="1"/>
          </p:cNvSpPr>
          <p:nvPr>
            <p:ph type="subTitle" idx="1"/>
          </p:nvPr>
        </p:nvSpPr>
        <p:spPr>
          <a:xfrm>
            <a:off x="578300" y="1667124"/>
            <a:ext cx="2305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ubTitle" idx="2"/>
          </p:nvPr>
        </p:nvSpPr>
        <p:spPr>
          <a:xfrm>
            <a:off x="3433500" y="1667124"/>
            <a:ext cx="2305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subTitle" idx="3"/>
          </p:nvPr>
        </p:nvSpPr>
        <p:spPr>
          <a:xfrm>
            <a:off x="6274600" y="1667124"/>
            <a:ext cx="2305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ubTitle" idx="4"/>
          </p:nvPr>
        </p:nvSpPr>
        <p:spPr>
          <a:xfrm>
            <a:off x="534500" y="2123081"/>
            <a:ext cx="2392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ubTitle" idx="5"/>
          </p:nvPr>
        </p:nvSpPr>
        <p:spPr>
          <a:xfrm>
            <a:off x="3389700" y="2123081"/>
            <a:ext cx="2392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ubTitle" idx="6"/>
          </p:nvPr>
        </p:nvSpPr>
        <p:spPr>
          <a:xfrm>
            <a:off x="6230800" y="2123081"/>
            <a:ext cx="2392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3" name="Google Shape;123;p14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p14"/>
          <p:cNvSpPr txBox="1">
            <a:spLocks noGrp="1"/>
          </p:cNvSpPr>
          <p:nvPr>
            <p:ph type="subTitle" idx="7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Items - Same Slide - NOT NUMBERED">
  <p:cSld name="CAPTION_ONLY_1"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461550" y="3756123"/>
            <a:ext cx="8282400" cy="8358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461550" y="2791949"/>
            <a:ext cx="8282400" cy="8358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461550" y="1827775"/>
            <a:ext cx="8282400" cy="8358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body" idx="1"/>
          </p:nvPr>
        </p:nvSpPr>
        <p:spPr>
          <a:xfrm>
            <a:off x="859500" y="1892025"/>
            <a:ext cx="76023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body" idx="2"/>
          </p:nvPr>
        </p:nvSpPr>
        <p:spPr>
          <a:xfrm>
            <a:off x="859500" y="3835125"/>
            <a:ext cx="76023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body" idx="3"/>
          </p:nvPr>
        </p:nvSpPr>
        <p:spPr>
          <a:xfrm>
            <a:off x="859500" y="2863575"/>
            <a:ext cx="76023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4" name="Google Shape;134;p15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15"/>
          <p:cNvSpPr txBox="1">
            <a:spLocks noGrp="1"/>
          </p:cNvSpPr>
          <p:nvPr>
            <p:ph type="subTitle" idx="4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Items - Same Slide - NUMBERED - More Slots">
  <p:cSld name="CAPTION_ONLY_1_1"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/>
          <p:nvPr/>
        </p:nvSpPr>
        <p:spPr>
          <a:xfrm>
            <a:off x="461550" y="4003675"/>
            <a:ext cx="8237700" cy="6612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461550" y="3278375"/>
            <a:ext cx="8237700" cy="6612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461550" y="2553075"/>
            <a:ext cx="8237700" cy="6612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461550" y="1827775"/>
            <a:ext cx="8237700" cy="6612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body" idx="1"/>
          </p:nvPr>
        </p:nvSpPr>
        <p:spPr>
          <a:xfrm>
            <a:off x="1164300" y="1834875"/>
            <a:ext cx="73455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body" idx="2"/>
          </p:nvPr>
        </p:nvSpPr>
        <p:spPr>
          <a:xfrm>
            <a:off x="1164300" y="4017619"/>
            <a:ext cx="73455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body" idx="3"/>
          </p:nvPr>
        </p:nvSpPr>
        <p:spPr>
          <a:xfrm>
            <a:off x="1164300" y="2577825"/>
            <a:ext cx="73455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4"/>
          </p:nvPr>
        </p:nvSpPr>
        <p:spPr>
          <a:xfrm>
            <a:off x="1164300" y="3296738"/>
            <a:ext cx="73455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16"/>
          <p:cNvSpPr txBox="1"/>
          <p:nvPr/>
        </p:nvSpPr>
        <p:spPr>
          <a:xfrm>
            <a:off x="588158" y="1856091"/>
            <a:ext cx="6540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solidFill>
                  <a:srgbClr val="003C71"/>
                </a:solidFill>
              </a:rPr>
              <a:t>1</a:t>
            </a:r>
            <a:endParaRPr sz="4600" b="1">
              <a:solidFill>
                <a:srgbClr val="003C71"/>
              </a:solidFill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588158" y="2588003"/>
            <a:ext cx="6540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solidFill>
                  <a:srgbClr val="003C71"/>
                </a:solidFill>
              </a:rPr>
              <a:t>2</a:t>
            </a:r>
            <a:endParaRPr sz="4600" b="1">
              <a:solidFill>
                <a:srgbClr val="003C71"/>
              </a:solidFill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588158" y="3306916"/>
            <a:ext cx="6540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solidFill>
                  <a:srgbClr val="003C71"/>
                </a:solidFill>
              </a:rPr>
              <a:t>3</a:t>
            </a:r>
            <a:endParaRPr sz="4600" b="1">
              <a:solidFill>
                <a:srgbClr val="003C71"/>
              </a:solidFill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588158" y="4027791"/>
            <a:ext cx="6540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solidFill>
                  <a:srgbClr val="003C71"/>
                </a:solidFill>
              </a:rPr>
              <a:t>4</a:t>
            </a:r>
            <a:endParaRPr sz="4600" b="1">
              <a:solidFill>
                <a:srgbClr val="003C71"/>
              </a:solidFill>
            </a:endParaRPr>
          </a:p>
        </p:txBody>
      </p:sp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51" name="Google Shape;151;p16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16"/>
          <p:cNvSpPr txBox="1">
            <a:spLocks noGrp="1"/>
          </p:cNvSpPr>
          <p:nvPr>
            <p:ph type="subTitle" idx="5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Items - Same Slide - NOT NUMBERED - More Slots 1">
  <p:cSld name="CAPTION_ONLY_1_1_1"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>
            <a:off x="461550" y="4003678"/>
            <a:ext cx="8237700" cy="6612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461550" y="3278377"/>
            <a:ext cx="8237700" cy="6612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461550" y="2553076"/>
            <a:ext cx="8237700" cy="6612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461550" y="1827775"/>
            <a:ext cx="8237700" cy="6612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859500" y="1834875"/>
            <a:ext cx="76023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2"/>
          </p:nvPr>
        </p:nvSpPr>
        <p:spPr>
          <a:xfrm>
            <a:off x="859500" y="4017618"/>
            <a:ext cx="76023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3"/>
          </p:nvPr>
        </p:nvSpPr>
        <p:spPr>
          <a:xfrm>
            <a:off x="859500" y="2577825"/>
            <a:ext cx="76023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4"/>
          </p:nvPr>
        </p:nvSpPr>
        <p:spPr>
          <a:xfrm>
            <a:off x="859500" y="3296738"/>
            <a:ext cx="76023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4" name="Google Shape;164;p17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17"/>
          <p:cNvSpPr txBox="1">
            <a:spLocks noGrp="1"/>
          </p:cNvSpPr>
          <p:nvPr>
            <p:ph type="subTitle" idx="5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OPTION 1">
  <p:cSld name="BIG_NUMBER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2">
            <a:alphaModFix amt="76000"/>
          </a:blip>
          <a:srcRect l="17970" r="17963"/>
          <a:stretch/>
        </p:blipFill>
        <p:spPr>
          <a:xfrm>
            <a:off x="1208225" y="0"/>
            <a:ext cx="2929027" cy="51434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18"/>
          <p:cNvCxnSpPr/>
          <p:nvPr/>
        </p:nvCxnSpPr>
        <p:spPr>
          <a:xfrm>
            <a:off x="4934261" y="2211573"/>
            <a:ext cx="3361800" cy="0"/>
          </a:xfrm>
          <a:prstGeom prst="straightConnector1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4844375" y="1192856"/>
            <a:ext cx="3866700" cy="959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subTitle" idx="1"/>
          </p:nvPr>
        </p:nvSpPr>
        <p:spPr>
          <a:xfrm>
            <a:off x="4844375" y="2262900"/>
            <a:ext cx="4019100" cy="12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18"/>
          <p:cNvSpPr/>
          <p:nvPr/>
        </p:nvSpPr>
        <p:spPr>
          <a:xfrm rot="1239332">
            <a:off x="1459531" y="2224812"/>
            <a:ext cx="2418644" cy="37358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CC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CC0000"/>
                </a:solidFill>
                <a:latin typeface="Arial"/>
              </a:rPr>
              <a:t>Sample Only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OPTION 1 1">
  <p:cSld name="BIG_NUMBER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5" name="Google Shape;175;p19"/>
          <p:cNvGrpSpPr/>
          <p:nvPr/>
        </p:nvGrpSpPr>
        <p:grpSpPr>
          <a:xfrm>
            <a:off x="0" y="1751569"/>
            <a:ext cx="7893803" cy="1379641"/>
            <a:chOff x="0" y="2348379"/>
            <a:chExt cx="6961639" cy="1839521"/>
          </a:xfrm>
        </p:grpSpPr>
        <p:sp>
          <p:nvSpPr>
            <p:cNvPr id="176" name="Google Shape;176;p19"/>
            <p:cNvSpPr txBox="1"/>
            <p:nvPr/>
          </p:nvSpPr>
          <p:spPr>
            <a:xfrm>
              <a:off x="0" y="2466800"/>
              <a:ext cx="6948600" cy="1721100"/>
            </a:xfrm>
            <a:prstGeom prst="rect">
              <a:avLst/>
            </a:prstGeom>
            <a:solidFill>
              <a:srgbClr val="0579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6353490" y="2466796"/>
              <a:ext cx="608100" cy="621000"/>
            </a:xfrm>
            <a:prstGeom prst="rtTriangle">
              <a:avLst/>
            </a:prstGeom>
            <a:solidFill>
              <a:srgbClr val="003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 rot="10800000">
              <a:off x="6262639" y="2348379"/>
              <a:ext cx="699000" cy="724500"/>
            </a:xfrm>
            <a:prstGeom prst="rtTriangle">
              <a:avLst/>
            </a:prstGeom>
            <a:solidFill>
              <a:srgbClr val="003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19"/>
          <p:cNvSpPr txBox="1">
            <a:spLocks noGrp="1"/>
          </p:cNvSpPr>
          <p:nvPr>
            <p:ph type="title"/>
          </p:nvPr>
        </p:nvSpPr>
        <p:spPr>
          <a:xfrm>
            <a:off x="228600" y="2017025"/>
            <a:ext cx="6018900" cy="9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 type="blank">
  <p:cSld name="BLANK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LD IMAGE 1 MAIN POINT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l="11063"/>
          <a:stretch/>
        </p:blipFill>
        <p:spPr>
          <a:xfrm>
            <a:off x="-40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2493750"/>
            <a:ext cx="4168800" cy="14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3"/>
          <p:cNvSpPr/>
          <p:nvPr/>
        </p:nvSpPr>
        <p:spPr>
          <a:xfrm rot="1239332">
            <a:off x="5117131" y="2224812"/>
            <a:ext cx="2418644" cy="37358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CC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CC0000"/>
                </a:solidFill>
                <a:latin typeface="Arial"/>
              </a:rPr>
              <a:t>Sample Only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1">
  <p:cSld name="BLANK_2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subTitle" idx="1"/>
          </p:nvPr>
        </p:nvSpPr>
        <p:spPr>
          <a:xfrm>
            <a:off x="663100" y="1224171"/>
            <a:ext cx="46110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ubTitle" idx="2"/>
          </p:nvPr>
        </p:nvSpPr>
        <p:spPr>
          <a:xfrm>
            <a:off x="663100" y="1765191"/>
            <a:ext cx="46110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subTitle" idx="3"/>
          </p:nvPr>
        </p:nvSpPr>
        <p:spPr>
          <a:xfrm>
            <a:off x="663100" y="2306211"/>
            <a:ext cx="46110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subTitle" idx="4"/>
          </p:nvPr>
        </p:nvSpPr>
        <p:spPr>
          <a:xfrm>
            <a:off x="663100" y="3388251"/>
            <a:ext cx="46110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subTitle" idx="5"/>
          </p:nvPr>
        </p:nvSpPr>
        <p:spPr>
          <a:xfrm>
            <a:off x="4466625" y="1224171"/>
            <a:ext cx="42366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subTitle" idx="6"/>
          </p:nvPr>
        </p:nvSpPr>
        <p:spPr>
          <a:xfrm>
            <a:off x="4466625" y="1765191"/>
            <a:ext cx="42366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7"/>
          </p:nvPr>
        </p:nvSpPr>
        <p:spPr>
          <a:xfrm>
            <a:off x="4466625" y="2306211"/>
            <a:ext cx="42366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subTitle" idx="8"/>
          </p:nvPr>
        </p:nvSpPr>
        <p:spPr>
          <a:xfrm>
            <a:off x="4466625" y="2847231"/>
            <a:ext cx="42366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subTitle" idx="9"/>
          </p:nvPr>
        </p:nvSpPr>
        <p:spPr>
          <a:xfrm>
            <a:off x="4466625" y="3388251"/>
            <a:ext cx="42366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subTitle" idx="13"/>
          </p:nvPr>
        </p:nvSpPr>
        <p:spPr>
          <a:xfrm>
            <a:off x="663100" y="2847231"/>
            <a:ext cx="46110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subTitle" idx="14"/>
          </p:nvPr>
        </p:nvSpPr>
        <p:spPr>
          <a:xfrm>
            <a:off x="4466625" y="3929271"/>
            <a:ext cx="42366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ubTitle" idx="15"/>
          </p:nvPr>
        </p:nvSpPr>
        <p:spPr>
          <a:xfrm>
            <a:off x="663100" y="3929271"/>
            <a:ext cx="46110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96" name="Google Shape;196;p21"/>
          <p:cNvGrpSpPr/>
          <p:nvPr/>
        </p:nvGrpSpPr>
        <p:grpSpPr>
          <a:xfrm>
            <a:off x="-14600" y="936290"/>
            <a:ext cx="9221700" cy="125325"/>
            <a:chOff x="-14600" y="912702"/>
            <a:chExt cx="9221700" cy="167100"/>
          </a:xfrm>
        </p:grpSpPr>
        <p:cxnSp>
          <p:nvCxnSpPr>
            <p:cNvPr id="197" name="Google Shape;197;p21"/>
            <p:cNvCxnSpPr/>
            <p:nvPr/>
          </p:nvCxnSpPr>
          <p:spPr>
            <a:xfrm rot="10800000" flipH="1">
              <a:off x="-14600" y="1065102"/>
              <a:ext cx="9221700" cy="14700"/>
            </a:xfrm>
            <a:prstGeom prst="straightConnector1">
              <a:avLst/>
            </a:prstGeom>
            <a:noFill/>
            <a:ln w="1143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21"/>
            <p:cNvCxnSpPr/>
            <p:nvPr/>
          </p:nvCxnSpPr>
          <p:spPr>
            <a:xfrm rot="10800000" flipH="1">
              <a:off x="-14600" y="912702"/>
              <a:ext cx="9221700" cy="14700"/>
            </a:xfrm>
            <a:prstGeom prst="straightConnector1">
              <a:avLst/>
            </a:prstGeom>
            <a:noFill/>
            <a:ln w="38100" cap="flat" cmpd="sng">
              <a:solidFill>
                <a:srgbClr val="0FA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9" name="Google Shape;199;p21"/>
          <p:cNvGrpSpPr/>
          <p:nvPr/>
        </p:nvGrpSpPr>
        <p:grpSpPr>
          <a:xfrm>
            <a:off x="-14600" y="4605956"/>
            <a:ext cx="9221700" cy="125325"/>
            <a:chOff x="-14600" y="6141275"/>
            <a:chExt cx="9221700" cy="167100"/>
          </a:xfrm>
        </p:grpSpPr>
        <p:cxnSp>
          <p:nvCxnSpPr>
            <p:cNvPr id="200" name="Google Shape;200;p21"/>
            <p:cNvCxnSpPr/>
            <p:nvPr/>
          </p:nvCxnSpPr>
          <p:spPr>
            <a:xfrm rot="10800000" flipH="1">
              <a:off x="-14600" y="6293675"/>
              <a:ext cx="9221700" cy="14700"/>
            </a:xfrm>
            <a:prstGeom prst="straightConnector1">
              <a:avLst/>
            </a:prstGeom>
            <a:noFill/>
            <a:ln w="38100" cap="flat" cmpd="sng">
              <a:solidFill>
                <a:srgbClr val="0FA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21"/>
            <p:cNvCxnSpPr/>
            <p:nvPr/>
          </p:nvCxnSpPr>
          <p:spPr>
            <a:xfrm rot="10800000" flipH="1">
              <a:off x="-14600" y="6141275"/>
              <a:ext cx="9221700" cy="14700"/>
            </a:xfrm>
            <a:prstGeom prst="straightConnector1">
              <a:avLst/>
            </a:prstGeom>
            <a:noFill/>
            <a:ln w="1143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2" name="Google Shape;202;p21"/>
          <p:cNvSpPr txBox="1">
            <a:spLocks noGrp="1"/>
          </p:cNvSpPr>
          <p:nvPr>
            <p:ph type="title"/>
          </p:nvPr>
        </p:nvSpPr>
        <p:spPr>
          <a:xfrm>
            <a:off x="589199" y="547054"/>
            <a:ext cx="77211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2">
  <p:cSld name="BLANK_2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sldNum" idx="12"/>
          </p:nvPr>
        </p:nvSpPr>
        <p:spPr>
          <a:xfrm>
            <a:off x="8472458" y="458661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5" name="Google Shape;205;p22"/>
          <p:cNvGrpSpPr/>
          <p:nvPr/>
        </p:nvGrpSpPr>
        <p:grpSpPr>
          <a:xfrm>
            <a:off x="-3418" y="1222892"/>
            <a:ext cx="8441497" cy="646425"/>
            <a:chOff x="-14600" y="1630530"/>
            <a:chExt cx="7887775" cy="861900"/>
          </a:xfrm>
        </p:grpSpPr>
        <p:sp>
          <p:nvSpPr>
            <p:cNvPr id="206" name="Google Shape;206;p22"/>
            <p:cNvSpPr/>
            <p:nvPr/>
          </p:nvSpPr>
          <p:spPr>
            <a:xfrm>
              <a:off x="-14600" y="1710435"/>
              <a:ext cx="7602300" cy="744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7266575" y="1630530"/>
              <a:ext cx="606600" cy="8619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22"/>
          <p:cNvGrpSpPr/>
          <p:nvPr/>
        </p:nvGrpSpPr>
        <p:grpSpPr>
          <a:xfrm>
            <a:off x="-3418" y="1940008"/>
            <a:ext cx="8441497" cy="646425"/>
            <a:chOff x="-14600" y="2586667"/>
            <a:chExt cx="7887775" cy="861900"/>
          </a:xfrm>
        </p:grpSpPr>
        <p:sp>
          <p:nvSpPr>
            <p:cNvPr id="209" name="Google Shape;209;p22"/>
            <p:cNvSpPr/>
            <p:nvPr/>
          </p:nvSpPr>
          <p:spPr>
            <a:xfrm>
              <a:off x="-14600" y="2662935"/>
              <a:ext cx="7602300" cy="744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7266575" y="2586667"/>
              <a:ext cx="606600" cy="8619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2"/>
          <p:cNvGrpSpPr/>
          <p:nvPr/>
        </p:nvGrpSpPr>
        <p:grpSpPr>
          <a:xfrm>
            <a:off x="-3418" y="2657119"/>
            <a:ext cx="8441497" cy="646425"/>
            <a:chOff x="-14600" y="3542826"/>
            <a:chExt cx="7887775" cy="861900"/>
          </a:xfrm>
        </p:grpSpPr>
        <p:sp>
          <p:nvSpPr>
            <p:cNvPr id="212" name="Google Shape;212;p22"/>
            <p:cNvSpPr/>
            <p:nvPr/>
          </p:nvSpPr>
          <p:spPr>
            <a:xfrm>
              <a:off x="-14600" y="3615435"/>
              <a:ext cx="7602300" cy="744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7266575" y="3542826"/>
              <a:ext cx="606600" cy="8619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2"/>
          <p:cNvGrpSpPr/>
          <p:nvPr/>
        </p:nvGrpSpPr>
        <p:grpSpPr>
          <a:xfrm>
            <a:off x="-3418" y="3374232"/>
            <a:ext cx="8441497" cy="646425"/>
            <a:chOff x="-14600" y="4498974"/>
            <a:chExt cx="7887775" cy="861900"/>
          </a:xfrm>
        </p:grpSpPr>
        <p:sp>
          <p:nvSpPr>
            <p:cNvPr id="215" name="Google Shape;215;p22"/>
            <p:cNvSpPr/>
            <p:nvPr/>
          </p:nvSpPr>
          <p:spPr>
            <a:xfrm>
              <a:off x="-14600" y="4567935"/>
              <a:ext cx="7602300" cy="744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7266575" y="4498974"/>
              <a:ext cx="606600" cy="8619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2"/>
          <p:cNvSpPr txBox="1">
            <a:spLocks noGrp="1"/>
          </p:cNvSpPr>
          <p:nvPr>
            <p:ph type="subTitle" idx="1"/>
          </p:nvPr>
        </p:nvSpPr>
        <p:spPr>
          <a:xfrm>
            <a:off x="619148" y="1322609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2"/>
          <p:cNvSpPr txBox="1">
            <a:spLocks noGrp="1"/>
          </p:cNvSpPr>
          <p:nvPr>
            <p:ph type="subTitle" idx="2"/>
          </p:nvPr>
        </p:nvSpPr>
        <p:spPr>
          <a:xfrm>
            <a:off x="619148" y="2748927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Google Shape;219;p22"/>
          <p:cNvSpPr txBox="1">
            <a:spLocks noGrp="1"/>
          </p:cNvSpPr>
          <p:nvPr>
            <p:ph type="subTitle" idx="3"/>
          </p:nvPr>
        </p:nvSpPr>
        <p:spPr>
          <a:xfrm>
            <a:off x="619148" y="2041240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subTitle" idx="4"/>
          </p:nvPr>
        </p:nvSpPr>
        <p:spPr>
          <a:xfrm>
            <a:off x="619148" y="3469990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21" name="Google Shape;221;p22"/>
          <p:cNvGrpSpPr/>
          <p:nvPr/>
        </p:nvGrpSpPr>
        <p:grpSpPr>
          <a:xfrm>
            <a:off x="-3419" y="4091345"/>
            <a:ext cx="8441497" cy="646425"/>
            <a:chOff x="-14600" y="5455122"/>
            <a:chExt cx="7887775" cy="861900"/>
          </a:xfrm>
        </p:grpSpPr>
        <p:sp>
          <p:nvSpPr>
            <p:cNvPr id="222" name="Google Shape;222;p22"/>
            <p:cNvSpPr/>
            <p:nvPr/>
          </p:nvSpPr>
          <p:spPr>
            <a:xfrm>
              <a:off x="-14600" y="5520435"/>
              <a:ext cx="7602300" cy="744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7266575" y="5455122"/>
              <a:ext cx="606600" cy="8619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" name="Google Shape;224;p22"/>
          <p:cNvSpPr txBox="1">
            <a:spLocks noGrp="1"/>
          </p:cNvSpPr>
          <p:nvPr>
            <p:ph type="subTitle" idx="5"/>
          </p:nvPr>
        </p:nvSpPr>
        <p:spPr>
          <a:xfrm>
            <a:off x="619148" y="4191053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2"/>
          <p:cNvSpPr txBox="1">
            <a:spLocks noGrp="1"/>
          </p:cNvSpPr>
          <p:nvPr>
            <p:ph type="title"/>
          </p:nvPr>
        </p:nvSpPr>
        <p:spPr>
          <a:xfrm>
            <a:off x="589199" y="547054"/>
            <a:ext cx="77211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subTitle" idx="6"/>
          </p:nvPr>
        </p:nvSpPr>
        <p:spPr>
          <a:xfrm>
            <a:off x="7911543" y="1216314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7" name="Google Shape;227;p22"/>
          <p:cNvSpPr txBox="1">
            <a:spLocks noGrp="1"/>
          </p:cNvSpPr>
          <p:nvPr>
            <p:ph type="subTitle" idx="7"/>
          </p:nvPr>
        </p:nvSpPr>
        <p:spPr>
          <a:xfrm>
            <a:off x="7911543" y="1937376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subTitle" idx="8"/>
          </p:nvPr>
        </p:nvSpPr>
        <p:spPr>
          <a:xfrm>
            <a:off x="7911543" y="2645064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9" name="Google Shape;229;p22"/>
          <p:cNvSpPr txBox="1">
            <a:spLocks noGrp="1"/>
          </p:cNvSpPr>
          <p:nvPr>
            <p:ph type="subTitle" idx="9"/>
          </p:nvPr>
        </p:nvSpPr>
        <p:spPr>
          <a:xfrm>
            <a:off x="7911543" y="3360047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0" name="Google Shape;230;p22"/>
          <p:cNvSpPr txBox="1">
            <a:spLocks noGrp="1"/>
          </p:cNvSpPr>
          <p:nvPr>
            <p:ph type="subTitle" idx="13"/>
          </p:nvPr>
        </p:nvSpPr>
        <p:spPr>
          <a:xfrm>
            <a:off x="7911543" y="4089621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2 - Three Slots">
  <p:cSld name="BLANK_2_1_2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>
            <a:spLocks noGrp="1"/>
          </p:cNvSpPr>
          <p:nvPr>
            <p:ph type="sldNum" idx="12"/>
          </p:nvPr>
        </p:nvSpPr>
        <p:spPr>
          <a:xfrm>
            <a:off x="8472458" y="458661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3" name="Google Shape;233;p23"/>
          <p:cNvGrpSpPr/>
          <p:nvPr/>
        </p:nvGrpSpPr>
        <p:grpSpPr>
          <a:xfrm>
            <a:off x="-14601" y="1287575"/>
            <a:ext cx="8443944" cy="895298"/>
            <a:chOff x="-14600" y="1630542"/>
            <a:chExt cx="8060275" cy="991800"/>
          </a:xfrm>
        </p:grpSpPr>
        <p:sp>
          <p:nvSpPr>
            <p:cNvPr id="234" name="Google Shape;234;p23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7190375" y="1630542"/>
              <a:ext cx="8553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23"/>
          <p:cNvSpPr txBox="1">
            <a:spLocks noGrp="1"/>
          </p:cNvSpPr>
          <p:nvPr>
            <p:ph type="subTitle" idx="1"/>
          </p:nvPr>
        </p:nvSpPr>
        <p:spPr>
          <a:xfrm>
            <a:off x="607966" y="1539401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37" name="Google Shape;237;p23"/>
          <p:cNvGrpSpPr/>
          <p:nvPr/>
        </p:nvGrpSpPr>
        <p:grpSpPr>
          <a:xfrm>
            <a:off x="-14601" y="2373426"/>
            <a:ext cx="8443944" cy="895298"/>
            <a:chOff x="-14600" y="1630542"/>
            <a:chExt cx="8060275" cy="991800"/>
          </a:xfrm>
        </p:grpSpPr>
        <p:sp>
          <p:nvSpPr>
            <p:cNvPr id="238" name="Google Shape;238;p23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7190375" y="1630542"/>
              <a:ext cx="8553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23"/>
          <p:cNvSpPr txBox="1">
            <a:spLocks noGrp="1"/>
          </p:cNvSpPr>
          <p:nvPr>
            <p:ph type="subTitle" idx="2"/>
          </p:nvPr>
        </p:nvSpPr>
        <p:spPr>
          <a:xfrm>
            <a:off x="645929" y="2625251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41" name="Google Shape;241;p23"/>
          <p:cNvGrpSpPr/>
          <p:nvPr/>
        </p:nvGrpSpPr>
        <p:grpSpPr>
          <a:xfrm>
            <a:off x="-14601" y="3459277"/>
            <a:ext cx="8443944" cy="895298"/>
            <a:chOff x="-14600" y="1630542"/>
            <a:chExt cx="8060275" cy="991800"/>
          </a:xfrm>
        </p:grpSpPr>
        <p:sp>
          <p:nvSpPr>
            <p:cNvPr id="242" name="Google Shape;242;p23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7190375" y="1630542"/>
              <a:ext cx="8553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23"/>
          <p:cNvSpPr txBox="1">
            <a:spLocks noGrp="1"/>
          </p:cNvSpPr>
          <p:nvPr>
            <p:ph type="subTitle" idx="3"/>
          </p:nvPr>
        </p:nvSpPr>
        <p:spPr>
          <a:xfrm>
            <a:off x="607966" y="3711101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5" name="Google Shape;245;p23"/>
          <p:cNvSpPr txBox="1">
            <a:spLocks noGrp="1"/>
          </p:cNvSpPr>
          <p:nvPr>
            <p:ph type="title"/>
          </p:nvPr>
        </p:nvSpPr>
        <p:spPr>
          <a:xfrm>
            <a:off x="589199" y="547054"/>
            <a:ext cx="77211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" name="Google Shape;246;p23"/>
          <p:cNvSpPr txBox="1">
            <a:spLocks noGrp="1"/>
          </p:cNvSpPr>
          <p:nvPr>
            <p:ph type="subTitle" idx="4"/>
          </p:nvPr>
        </p:nvSpPr>
        <p:spPr>
          <a:xfrm>
            <a:off x="7742201" y="1412612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" name="Google Shape;247;p23"/>
          <p:cNvSpPr txBox="1">
            <a:spLocks noGrp="1"/>
          </p:cNvSpPr>
          <p:nvPr>
            <p:ph type="subTitle" idx="5"/>
          </p:nvPr>
        </p:nvSpPr>
        <p:spPr>
          <a:xfrm>
            <a:off x="7742201" y="2498462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subTitle" idx="6"/>
          </p:nvPr>
        </p:nvSpPr>
        <p:spPr>
          <a:xfrm>
            <a:off x="7742201" y="3584312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2 - Four Slots">
  <p:cSld name="BLANK_2_1_2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>
            <a:spLocks noGrp="1"/>
          </p:cNvSpPr>
          <p:nvPr>
            <p:ph type="title"/>
          </p:nvPr>
        </p:nvSpPr>
        <p:spPr>
          <a:xfrm>
            <a:off x="589199" y="547054"/>
            <a:ext cx="77211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51" name="Google Shape;251;p24"/>
          <p:cNvGrpSpPr/>
          <p:nvPr/>
        </p:nvGrpSpPr>
        <p:grpSpPr>
          <a:xfrm>
            <a:off x="-14599" y="1287500"/>
            <a:ext cx="8338228" cy="863659"/>
            <a:chOff x="-14600" y="1630542"/>
            <a:chExt cx="8032975" cy="991800"/>
          </a:xfrm>
        </p:grpSpPr>
        <p:sp>
          <p:nvSpPr>
            <p:cNvPr id="252" name="Google Shape;252;p24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7190375" y="1630542"/>
              <a:ext cx="8280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24"/>
          <p:cNvSpPr txBox="1">
            <a:spLocks noGrp="1"/>
          </p:cNvSpPr>
          <p:nvPr>
            <p:ph type="subTitle" idx="1"/>
          </p:nvPr>
        </p:nvSpPr>
        <p:spPr>
          <a:xfrm>
            <a:off x="607966" y="1539401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55" name="Google Shape;255;p24"/>
          <p:cNvGrpSpPr/>
          <p:nvPr/>
        </p:nvGrpSpPr>
        <p:grpSpPr>
          <a:xfrm>
            <a:off x="5032" y="2172513"/>
            <a:ext cx="8338228" cy="863659"/>
            <a:chOff x="-14600" y="1630542"/>
            <a:chExt cx="8032975" cy="991800"/>
          </a:xfrm>
        </p:grpSpPr>
        <p:sp>
          <p:nvSpPr>
            <p:cNvPr id="256" name="Google Shape;256;p24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7190375" y="1630542"/>
              <a:ext cx="8280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24"/>
          <p:cNvSpPr txBox="1">
            <a:spLocks noGrp="1"/>
          </p:cNvSpPr>
          <p:nvPr>
            <p:ph type="subTitle" idx="2"/>
          </p:nvPr>
        </p:nvSpPr>
        <p:spPr>
          <a:xfrm>
            <a:off x="626879" y="2433445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59" name="Google Shape;259;p24"/>
          <p:cNvGrpSpPr/>
          <p:nvPr/>
        </p:nvGrpSpPr>
        <p:grpSpPr>
          <a:xfrm>
            <a:off x="5032" y="3057527"/>
            <a:ext cx="8338228" cy="863659"/>
            <a:chOff x="-14600" y="1630542"/>
            <a:chExt cx="8032975" cy="991800"/>
          </a:xfrm>
        </p:grpSpPr>
        <p:sp>
          <p:nvSpPr>
            <p:cNvPr id="260" name="Google Shape;260;p24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7190375" y="1630542"/>
              <a:ext cx="8280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24"/>
          <p:cNvSpPr txBox="1">
            <a:spLocks noGrp="1"/>
          </p:cNvSpPr>
          <p:nvPr>
            <p:ph type="subTitle" idx="3"/>
          </p:nvPr>
        </p:nvSpPr>
        <p:spPr>
          <a:xfrm>
            <a:off x="626879" y="3313151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63" name="Google Shape;263;p24"/>
          <p:cNvGrpSpPr/>
          <p:nvPr/>
        </p:nvGrpSpPr>
        <p:grpSpPr>
          <a:xfrm>
            <a:off x="5032" y="3942540"/>
            <a:ext cx="8338228" cy="863659"/>
            <a:chOff x="-14600" y="1630542"/>
            <a:chExt cx="8032975" cy="991800"/>
          </a:xfrm>
        </p:grpSpPr>
        <p:sp>
          <p:nvSpPr>
            <p:cNvPr id="264" name="Google Shape;264;p24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7190375" y="1630542"/>
              <a:ext cx="8280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24"/>
          <p:cNvSpPr txBox="1">
            <a:spLocks noGrp="1"/>
          </p:cNvSpPr>
          <p:nvPr>
            <p:ph type="subTitle" idx="4"/>
          </p:nvPr>
        </p:nvSpPr>
        <p:spPr>
          <a:xfrm>
            <a:off x="626879" y="4194439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" name="Google Shape;267;p24"/>
          <p:cNvSpPr txBox="1">
            <a:spLocks noGrp="1"/>
          </p:cNvSpPr>
          <p:nvPr>
            <p:ph type="subTitle" idx="5"/>
          </p:nvPr>
        </p:nvSpPr>
        <p:spPr>
          <a:xfrm>
            <a:off x="7650886" y="1428355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" name="Google Shape;268;p24"/>
          <p:cNvSpPr txBox="1">
            <a:spLocks noGrp="1"/>
          </p:cNvSpPr>
          <p:nvPr>
            <p:ph type="subTitle" idx="6"/>
          </p:nvPr>
        </p:nvSpPr>
        <p:spPr>
          <a:xfrm>
            <a:off x="7669799" y="2311361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subTitle" idx="7"/>
          </p:nvPr>
        </p:nvSpPr>
        <p:spPr>
          <a:xfrm>
            <a:off x="7669799" y="3202105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"/>
          <p:cNvSpPr txBox="1">
            <a:spLocks noGrp="1"/>
          </p:cNvSpPr>
          <p:nvPr>
            <p:ph type="subTitle" idx="8"/>
          </p:nvPr>
        </p:nvSpPr>
        <p:spPr>
          <a:xfrm>
            <a:off x="7669799" y="4083393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LIGHT ON DARK">
  <p:cSld name="BLANK_2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25"/>
          <p:cNvSpPr/>
          <p:nvPr/>
        </p:nvSpPr>
        <p:spPr>
          <a:xfrm>
            <a:off x="1043575" y="1623581"/>
            <a:ext cx="1508700" cy="1506000"/>
          </a:xfrm>
          <a:prstGeom prst="ellipse">
            <a:avLst/>
          </a:pr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5"/>
          <p:cNvSpPr/>
          <p:nvPr/>
        </p:nvSpPr>
        <p:spPr>
          <a:xfrm>
            <a:off x="3745225" y="1587367"/>
            <a:ext cx="1508700" cy="1506000"/>
          </a:xfrm>
          <a:prstGeom prst="ellipse">
            <a:avLst/>
          </a:pr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5"/>
          <p:cNvSpPr/>
          <p:nvPr/>
        </p:nvSpPr>
        <p:spPr>
          <a:xfrm>
            <a:off x="6488425" y="1587367"/>
            <a:ext cx="1508700" cy="1506000"/>
          </a:xfrm>
          <a:prstGeom prst="ellipse">
            <a:avLst/>
          </a:pr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5"/>
          <p:cNvSpPr/>
          <p:nvPr/>
        </p:nvSpPr>
        <p:spPr>
          <a:xfrm rot="-8785779">
            <a:off x="2793556" y="2196980"/>
            <a:ext cx="398220" cy="413779"/>
          </a:xfrm>
          <a:prstGeom prst="rtTriangle">
            <a:avLst/>
          </a:prstGeom>
          <a:solidFill>
            <a:srgbClr val="0FAFFF"/>
          </a:solidFill>
          <a:ln w="9525" cap="flat" cmpd="sng">
            <a:solidFill>
              <a:srgbClr val="0FA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5"/>
          <p:cNvSpPr/>
          <p:nvPr/>
        </p:nvSpPr>
        <p:spPr>
          <a:xfrm rot="-8785779">
            <a:off x="5469142" y="2169774"/>
            <a:ext cx="398220" cy="413779"/>
          </a:xfrm>
          <a:prstGeom prst="rtTriangle">
            <a:avLst/>
          </a:prstGeom>
          <a:solidFill>
            <a:srgbClr val="0FAFFF"/>
          </a:solidFill>
          <a:ln w="9525" cap="flat" cmpd="sng">
            <a:solidFill>
              <a:srgbClr val="0FA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5"/>
          <p:cNvSpPr txBox="1">
            <a:spLocks noGrp="1"/>
          </p:cNvSpPr>
          <p:nvPr>
            <p:ph type="title"/>
          </p:nvPr>
        </p:nvSpPr>
        <p:spPr>
          <a:xfrm>
            <a:off x="594350" y="208623"/>
            <a:ext cx="772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9" name="Google Shape;279;p25"/>
          <p:cNvSpPr txBox="1">
            <a:spLocks noGrp="1"/>
          </p:cNvSpPr>
          <p:nvPr>
            <p:ph type="subTitle" idx="1"/>
          </p:nvPr>
        </p:nvSpPr>
        <p:spPr>
          <a:xfrm>
            <a:off x="447475" y="3218138"/>
            <a:ext cx="2700900" cy="43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" name="Google Shape;280;p25"/>
          <p:cNvSpPr txBox="1">
            <a:spLocks noGrp="1"/>
          </p:cNvSpPr>
          <p:nvPr>
            <p:ph type="subTitle" idx="2"/>
          </p:nvPr>
        </p:nvSpPr>
        <p:spPr>
          <a:xfrm>
            <a:off x="3149125" y="3218138"/>
            <a:ext cx="2700900" cy="43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" name="Google Shape;281;p25"/>
          <p:cNvSpPr txBox="1">
            <a:spLocks noGrp="1"/>
          </p:cNvSpPr>
          <p:nvPr>
            <p:ph type="subTitle" idx="3"/>
          </p:nvPr>
        </p:nvSpPr>
        <p:spPr>
          <a:xfrm>
            <a:off x="5892325" y="3218138"/>
            <a:ext cx="2700900" cy="43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LIGHT ON DARK">
  <p:cSld name="BLANK_2_1_1_2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26"/>
          <p:cNvSpPr txBox="1">
            <a:spLocks noGrp="1"/>
          </p:cNvSpPr>
          <p:nvPr>
            <p:ph type="title"/>
          </p:nvPr>
        </p:nvSpPr>
        <p:spPr>
          <a:xfrm>
            <a:off x="439350" y="7627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85" name="Google Shape;285;p26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26"/>
          <p:cNvSpPr txBox="1">
            <a:spLocks noGrp="1"/>
          </p:cNvSpPr>
          <p:nvPr>
            <p:ph type="subTitle" idx="1"/>
          </p:nvPr>
        </p:nvSpPr>
        <p:spPr>
          <a:xfrm>
            <a:off x="439350" y="874150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DARK ON LIGHT">
  <p:cSld name="BLANK_2_1_1_1">
    <p:bg>
      <p:bgPr>
        <a:solidFill>
          <a:srgbClr val="FFFFFF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27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90" name="Google Shape;290;p27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" name="Google Shape;291;p27"/>
          <p:cNvSpPr txBox="1">
            <a:spLocks noGrp="1"/>
          </p:cNvSpPr>
          <p:nvPr>
            <p:ph type="subTitle" idx="1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White">
  <p:cSld name="BLANK_1">
    <p:bg>
      <p:bgPr>
        <a:solidFill>
          <a:srgbClr val="FFFFFF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DECK">
  <p:cSld name="BLANK_1_1">
    <p:bg>
      <p:bgPr>
        <a:solidFill>
          <a:srgbClr val="FFFFFF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6" name="Google Shape;296;p29" title="Blue GSA Starmark Logo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56913" y="1711387"/>
            <a:ext cx="1780669" cy="1607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- LIGHT ON DARK - 2 COLUMNS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091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57800" y="1591706"/>
            <a:ext cx="3677400" cy="170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683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FA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4244000" y="1591700"/>
            <a:ext cx="3847500" cy="170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683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FA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8855775" y="-11175"/>
            <a:ext cx="310500" cy="516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cxnSp>
        <p:nvCxnSpPr>
          <p:cNvPr id="31" name="Google Shape;31;p4"/>
          <p:cNvCxnSpPr/>
          <p:nvPr/>
        </p:nvCxnSpPr>
        <p:spPr>
          <a:xfrm>
            <a:off x="8780225" y="0"/>
            <a:ext cx="0" cy="5148000"/>
          </a:xfrm>
          <a:prstGeom prst="straightConnector1">
            <a:avLst/>
          </a:prstGeom>
          <a:noFill/>
          <a:ln w="76200" cap="flat" cmpd="sng">
            <a:solidFill>
              <a:srgbClr val="0FA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4"/>
          <p:cNvCxnSpPr/>
          <p:nvPr/>
        </p:nvCxnSpPr>
        <p:spPr>
          <a:xfrm>
            <a:off x="8698721" y="0"/>
            <a:ext cx="0" cy="5148000"/>
          </a:xfrm>
          <a:prstGeom prst="straightConnector1">
            <a:avLst/>
          </a:prstGeom>
          <a:noFill/>
          <a:ln w="28575" cap="flat" cmpd="sng">
            <a:solidFill>
              <a:srgbClr val="0FA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4" title="Vertical blue banner with GSA OGP title"/>
          <p:cNvSpPr txBox="1"/>
          <p:nvPr/>
        </p:nvSpPr>
        <p:spPr>
          <a:xfrm rot="5400000">
            <a:off x="6444323" y="2277113"/>
            <a:ext cx="51435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3C71"/>
                </a:solidFill>
              </a:rPr>
              <a:t>G S A     O F F I C E    O F    G O V E R N M E N T - W I D E     P O L I C Y </a:t>
            </a:r>
            <a:endParaRPr sz="1100" b="1">
              <a:solidFill>
                <a:srgbClr val="003C71"/>
              </a:solidFill>
            </a:endParaRPr>
          </a:p>
        </p:txBody>
      </p:sp>
      <p:cxnSp>
        <p:nvCxnSpPr>
          <p:cNvPr id="34" name="Google Shape;34;p4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3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- LIGHT ON DARK">
  <p:cSld name="TITLE_AND_BODY_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091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357800" y="1591700"/>
            <a:ext cx="7852800" cy="170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683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8855775" y="-11175"/>
            <a:ext cx="310500" cy="516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cxnSp>
        <p:nvCxnSpPr>
          <p:cNvPr id="41" name="Google Shape;41;p5"/>
          <p:cNvCxnSpPr/>
          <p:nvPr/>
        </p:nvCxnSpPr>
        <p:spPr>
          <a:xfrm>
            <a:off x="8780225" y="0"/>
            <a:ext cx="0" cy="5148000"/>
          </a:xfrm>
          <a:prstGeom prst="straightConnector1">
            <a:avLst/>
          </a:prstGeom>
          <a:noFill/>
          <a:ln w="76200" cap="flat" cmpd="sng">
            <a:solidFill>
              <a:srgbClr val="0FA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5"/>
          <p:cNvCxnSpPr/>
          <p:nvPr/>
        </p:nvCxnSpPr>
        <p:spPr>
          <a:xfrm>
            <a:off x="8698721" y="0"/>
            <a:ext cx="0" cy="5148000"/>
          </a:xfrm>
          <a:prstGeom prst="straightConnector1">
            <a:avLst/>
          </a:prstGeom>
          <a:noFill/>
          <a:ln w="28575" cap="flat" cmpd="sng">
            <a:solidFill>
              <a:srgbClr val="0FA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43;p5" title="Vertical blue banner with GSA OGP title"/>
          <p:cNvSpPr txBox="1"/>
          <p:nvPr/>
        </p:nvSpPr>
        <p:spPr>
          <a:xfrm rot="5400000">
            <a:off x="6444323" y="2277113"/>
            <a:ext cx="51435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3C71"/>
                </a:solidFill>
              </a:rPr>
              <a:t>G S A     O F F I C E    O F    G O V E R N M E N T - W I D E     P O L I C Y </a:t>
            </a:r>
            <a:endParaRPr sz="1100" b="1">
              <a:solidFill>
                <a:srgbClr val="003C71"/>
              </a:solidFill>
            </a:endParaRPr>
          </a:p>
        </p:txBody>
      </p:sp>
      <p:cxnSp>
        <p:nvCxnSpPr>
          <p:cNvPr id="44" name="Google Shape;44;p5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- DARK ON LIGHT">
  <p:cSld name="TITLE_AND_BODY_1">
    <p:bg>
      <p:bgPr>
        <a:solidFill>
          <a:srgbClr val="FFFFFF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8855775" y="-11175"/>
            <a:ext cx="310500" cy="5169000"/>
          </a:xfrm>
          <a:prstGeom prst="rect">
            <a:avLst/>
          </a:prstGeom>
          <a:solidFill>
            <a:srgbClr val="003C71"/>
          </a:solidFill>
          <a:ln w="9525" cap="flat" cmpd="sng">
            <a:solidFill>
              <a:srgbClr val="003C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091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357800" y="1604050"/>
            <a:ext cx="7652100" cy="170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●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200"/>
              <a:buFont typeface="Arial"/>
              <a:buChar char="○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■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●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200"/>
              <a:buFont typeface="Arial"/>
              <a:buChar char="○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■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●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200"/>
              <a:buFont typeface="Arial"/>
              <a:buChar char="○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683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579BD"/>
              </a:buClr>
              <a:buSzPts val="2200"/>
              <a:buFont typeface="Arial"/>
              <a:buChar char="■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8780225" y="0"/>
            <a:ext cx="0" cy="5148000"/>
          </a:xfrm>
          <a:prstGeom prst="straightConnector1">
            <a:avLst/>
          </a:prstGeom>
          <a:noFill/>
          <a:ln w="76200" cap="flat" cmpd="sng">
            <a:solidFill>
              <a:srgbClr val="0579B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6"/>
          <p:cNvCxnSpPr/>
          <p:nvPr/>
        </p:nvCxnSpPr>
        <p:spPr>
          <a:xfrm>
            <a:off x="8698721" y="0"/>
            <a:ext cx="0" cy="5148000"/>
          </a:xfrm>
          <a:prstGeom prst="straightConnector1">
            <a:avLst/>
          </a:prstGeom>
          <a:noFill/>
          <a:ln w="28575" cap="flat" cmpd="sng">
            <a:solidFill>
              <a:srgbClr val="0579B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6" title="Vertical blue banner with GSA OGP title"/>
          <p:cNvSpPr txBox="1"/>
          <p:nvPr/>
        </p:nvSpPr>
        <p:spPr>
          <a:xfrm rot="5400000">
            <a:off x="6444323" y="2277113"/>
            <a:ext cx="51435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</a:rPr>
              <a:t>G S A     O F F I C E    O F    G O V E R N M E N T - W I D E     P O L I C Y </a:t>
            </a:r>
            <a:endParaRPr sz="1100" b="1">
              <a:solidFill>
                <a:srgbClr val="FFFFFF"/>
              </a:solidFill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6"/>
          <p:cNvSpPr txBox="1">
            <a:spLocks noGrp="1"/>
          </p:cNvSpPr>
          <p:nvPr>
            <p:ph type="subTitle" idx="2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- DARK ON LIGHT - 2 COLUMNS">
  <p:cSld name="TITLE_AND_BODY_1_1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091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357800" y="1612378"/>
            <a:ext cx="3677400" cy="170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●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200"/>
              <a:buFont typeface="Arial"/>
              <a:buChar char="○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■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●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200"/>
              <a:buFont typeface="Arial"/>
              <a:buChar char="○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■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●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3C71"/>
              </a:buClr>
              <a:buSzPts val="2200"/>
              <a:buFont typeface="Arial"/>
              <a:buChar char="○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683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579BD"/>
              </a:buClr>
              <a:buSzPts val="2200"/>
              <a:buFont typeface="Arial"/>
              <a:buChar char="■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4244000" y="1602900"/>
            <a:ext cx="3847500" cy="170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●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200"/>
              <a:buFont typeface="Arial"/>
              <a:buChar char="○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■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●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200"/>
              <a:buFont typeface="Arial"/>
              <a:buChar char="○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■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●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200"/>
              <a:buFont typeface="Arial"/>
              <a:buChar char="○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683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579BD"/>
              </a:buClr>
              <a:buSzPts val="2200"/>
              <a:buFont typeface="Arial"/>
              <a:buChar char="■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8855775" y="-11175"/>
            <a:ext cx="310500" cy="5169000"/>
          </a:xfrm>
          <a:prstGeom prst="rect">
            <a:avLst/>
          </a:prstGeom>
          <a:solidFill>
            <a:srgbClr val="003C71"/>
          </a:solidFill>
          <a:ln w="9525" cap="flat" cmpd="sng">
            <a:solidFill>
              <a:srgbClr val="003C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cxnSp>
        <p:nvCxnSpPr>
          <p:cNvPr id="62" name="Google Shape;62;p7"/>
          <p:cNvCxnSpPr/>
          <p:nvPr/>
        </p:nvCxnSpPr>
        <p:spPr>
          <a:xfrm>
            <a:off x="8780225" y="0"/>
            <a:ext cx="0" cy="5148000"/>
          </a:xfrm>
          <a:prstGeom prst="straightConnector1">
            <a:avLst/>
          </a:prstGeom>
          <a:noFill/>
          <a:ln w="76200" cap="flat" cmpd="sng">
            <a:solidFill>
              <a:srgbClr val="0579B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7"/>
          <p:cNvCxnSpPr/>
          <p:nvPr/>
        </p:nvCxnSpPr>
        <p:spPr>
          <a:xfrm>
            <a:off x="8698721" y="0"/>
            <a:ext cx="0" cy="5148000"/>
          </a:xfrm>
          <a:prstGeom prst="straightConnector1">
            <a:avLst/>
          </a:prstGeom>
          <a:noFill/>
          <a:ln w="28575" cap="flat" cmpd="sng">
            <a:solidFill>
              <a:srgbClr val="0579B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7" title="Vertical blue banner with GSA OGP title"/>
          <p:cNvSpPr txBox="1"/>
          <p:nvPr/>
        </p:nvSpPr>
        <p:spPr>
          <a:xfrm rot="5400000">
            <a:off x="6444323" y="2277113"/>
            <a:ext cx="51435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FFFF"/>
                </a:solidFill>
              </a:rPr>
              <a:t>G S A     O F F I C E    O F    G O V E R N M E N T - W I D E     P O L I C Y </a:t>
            </a:r>
            <a:endParaRPr sz="1100" b="1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6" name="Google Shape;66;p7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7"/>
          <p:cNvSpPr txBox="1">
            <a:spLocks noGrp="1"/>
          </p:cNvSpPr>
          <p:nvPr>
            <p:ph type="subTitle" idx="3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LEFT BOTTOM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LEFT TOP">
  <p:cSld name="MAIN_POINT_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RIGHT TOP">
  <p:cSld name="MAIN_POINT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2363825" y="450150"/>
            <a:ext cx="62160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3C7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●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■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■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Char char="■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>
            <a:spLocks noGrp="1"/>
          </p:cNvSpPr>
          <p:nvPr>
            <p:ph type="title"/>
          </p:nvPr>
        </p:nvSpPr>
        <p:spPr>
          <a:xfrm>
            <a:off x="2756150" y="1646825"/>
            <a:ext cx="58353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Accessibility Program Managers Meeting</a:t>
            </a:r>
            <a:endParaRPr sz="2400"/>
          </a:p>
        </p:txBody>
      </p:sp>
      <p:sp>
        <p:nvSpPr>
          <p:cNvPr id="302" name="Google Shape;302;p30"/>
          <p:cNvSpPr txBox="1">
            <a:spLocks noGrp="1"/>
          </p:cNvSpPr>
          <p:nvPr>
            <p:ph type="title" idx="2"/>
          </p:nvPr>
        </p:nvSpPr>
        <p:spPr>
          <a:xfrm>
            <a:off x="2756150" y="2103637"/>
            <a:ext cx="5835300" cy="10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Performance Measures for Federal Accessibility Programs</a:t>
            </a:r>
            <a:endParaRPr sz="2800"/>
          </a:p>
        </p:txBody>
      </p:sp>
      <p:sp>
        <p:nvSpPr>
          <p:cNvPr id="303" name="Google Shape;303;p30"/>
          <p:cNvSpPr txBox="1">
            <a:spLocks noGrp="1"/>
          </p:cNvSpPr>
          <p:nvPr>
            <p:ph type="subTitle" idx="1"/>
          </p:nvPr>
        </p:nvSpPr>
        <p:spPr>
          <a:xfrm>
            <a:off x="2756150" y="4532625"/>
            <a:ext cx="58353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Horton | April 8, 2019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"/>
          <p:cNvSpPr txBox="1">
            <a:spLocks noGrp="1"/>
          </p:cNvSpPr>
          <p:nvPr>
            <p:ph type="body" idx="1"/>
          </p:nvPr>
        </p:nvSpPr>
        <p:spPr>
          <a:xfrm>
            <a:off x="357800" y="1612378"/>
            <a:ext cx="3677400" cy="17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b="0"/>
              <a:t>Logic models are a useful tool for understanding how a program functions and in turn for identifying appropriate measures of performance.   </a:t>
            </a:r>
            <a:endParaRPr b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372" name="Google Shape;372;p39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Logic Model Definition</a:t>
            </a:r>
            <a:endParaRPr sz="3000"/>
          </a:p>
        </p:txBody>
      </p:sp>
      <p:sp>
        <p:nvSpPr>
          <p:cNvPr id="373" name="Google Shape;373;p39"/>
          <p:cNvSpPr txBox="1">
            <a:spLocks noGrp="1"/>
          </p:cNvSpPr>
          <p:nvPr>
            <p:ph type="subTitle" idx="3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74" name="Google Shape;374;p39"/>
          <p:cNvSpPr txBox="1">
            <a:spLocks noGrp="1"/>
          </p:cNvSpPr>
          <p:nvPr>
            <p:ph type="body" idx="2"/>
          </p:nvPr>
        </p:nvSpPr>
        <p:spPr>
          <a:xfrm>
            <a:off x="4244000" y="1602900"/>
            <a:ext cx="3847500" cy="17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b="0"/>
              <a:t>They provide a visual representation of the relationship between each step in the program process.   </a:t>
            </a:r>
            <a:endParaRPr b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0"/>
          <p:cNvSpPr txBox="1">
            <a:spLocks noGrp="1"/>
          </p:cNvSpPr>
          <p:nvPr>
            <p:ph type="body" idx="1"/>
          </p:nvPr>
        </p:nvSpPr>
        <p:spPr>
          <a:xfrm>
            <a:off x="357800" y="1604050"/>
            <a:ext cx="7652100" cy="31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Inputs</a:t>
            </a:r>
            <a:r>
              <a:rPr lang="en" b="0"/>
              <a:t> - “Raw Materials” that are needed.</a:t>
            </a:r>
            <a:endParaRPr b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Process</a:t>
            </a:r>
            <a:r>
              <a:rPr lang="en" b="0"/>
              <a:t> - What the organization does to transform the raw materials into something the customer needs.  </a:t>
            </a:r>
            <a:endParaRPr b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Outputs </a:t>
            </a:r>
            <a:r>
              <a:rPr lang="en" b="0"/>
              <a:t>- The direct products of program activities.</a:t>
            </a:r>
            <a:endParaRPr b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Intermediate outcomes</a:t>
            </a:r>
            <a:r>
              <a:rPr lang="en" b="0"/>
              <a:t> - The immediate results of the outputs.</a:t>
            </a:r>
            <a:endParaRPr b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Outcomes </a:t>
            </a:r>
            <a:r>
              <a:rPr lang="en" b="0"/>
              <a:t>- The realization of the desired and intended purpose of the program.</a:t>
            </a:r>
            <a:endParaRPr b="0"/>
          </a:p>
        </p:txBody>
      </p:sp>
      <p:sp>
        <p:nvSpPr>
          <p:cNvPr id="380" name="Google Shape;380;p40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Logic Model Variables</a:t>
            </a:r>
            <a:endParaRPr sz="3000"/>
          </a:p>
        </p:txBody>
      </p:sp>
      <p:sp>
        <p:nvSpPr>
          <p:cNvPr id="381" name="Google Shape;381;p40"/>
          <p:cNvSpPr txBox="1">
            <a:spLocks noGrp="1"/>
          </p:cNvSpPr>
          <p:nvPr>
            <p:ph type="subTitle" idx="2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1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Logic Model Example</a:t>
            </a:r>
            <a:endParaRPr sz="3000"/>
          </a:p>
        </p:txBody>
      </p:sp>
      <p:sp>
        <p:nvSpPr>
          <p:cNvPr id="387" name="Google Shape;387;p41"/>
          <p:cNvSpPr txBox="1">
            <a:spLocks noGrp="1"/>
          </p:cNvSpPr>
          <p:nvPr>
            <p:ph type="subTitle" idx="2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Trusted Tester ICT Evaluation </a:t>
            </a:r>
            <a:endParaRPr/>
          </a:p>
        </p:txBody>
      </p:sp>
      <p:sp>
        <p:nvSpPr>
          <p:cNvPr id="388" name="Google Shape;388;p41"/>
          <p:cNvSpPr/>
          <p:nvPr/>
        </p:nvSpPr>
        <p:spPr>
          <a:xfrm>
            <a:off x="2467625" y="2050950"/>
            <a:ext cx="1707900" cy="1707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Trusted Tester Test Process</a:t>
            </a:r>
            <a:endParaRPr sz="1200" b="1" dirty="0"/>
          </a:p>
        </p:txBody>
      </p:sp>
      <p:sp>
        <p:nvSpPr>
          <p:cNvPr id="389" name="Google Shape;389;p41"/>
          <p:cNvSpPr/>
          <p:nvPr/>
        </p:nvSpPr>
        <p:spPr>
          <a:xfrm>
            <a:off x="6764550" y="2050950"/>
            <a:ext cx="1707900" cy="1707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Accessible ICT</a:t>
            </a:r>
            <a:endParaRPr sz="1200" b="1"/>
          </a:p>
        </p:txBody>
      </p:sp>
      <p:sp>
        <p:nvSpPr>
          <p:cNvPr id="390" name="Google Shape;390;p41"/>
          <p:cNvSpPr/>
          <p:nvPr/>
        </p:nvSpPr>
        <p:spPr>
          <a:xfrm>
            <a:off x="4577450" y="2050950"/>
            <a:ext cx="1707900" cy="1707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Compliance Determination Document</a:t>
            </a:r>
            <a:endParaRPr sz="1200" b="1"/>
          </a:p>
        </p:txBody>
      </p:sp>
      <p:cxnSp>
        <p:nvCxnSpPr>
          <p:cNvPr id="391" name="Google Shape;391;p41" descr="An arrow pointing to the right"/>
          <p:cNvCxnSpPr>
            <a:stCxn id="388" idx="6"/>
            <a:endCxn id="390" idx="2"/>
          </p:cNvCxnSpPr>
          <p:nvPr/>
        </p:nvCxnSpPr>
        <p:spPr>
          <a:xfrm>
            <a:off x="4175525" y="2904900"/>
            <a:ext cx="402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2" name="Google Shape;392;p41" descr="An arrow pointing to the right"/>
          <p:cNvCxnSpPr>
            <a:stCxn id="390" idx="6"/>
            <a:endCxn id="389" idx="2"/>
          </p:cNvCxnSpPr>
          <p:nvPr/>
        </p:nvCxnSpPr>
        <p:spPr>
          <a:xfrm>
            <a:off x="6285350" y="2904900"/>
            <a:ext cx="479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3" name="Google Shape;393;p41"/>
          <p:cNvSpPr/>
          <p:nvPr/>
        </p:nvSpPr>
        <p:spPr>
          <a:xfrm>
            <a:off x="357800" y="2050950"/>
            <a:ext cx="1707900" cy="17079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Trusted Tester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&amp;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Web-based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ICT Product</a:t>
            </a:r>
            <a:endParaRPr sz="1200" b="1"/>
          </a:p>
        </p:txBody>
      </p:sp>
      <p:cxnSp>
        <p:nvCxnSpPr>
          <p:cNvPr id="394" name="Google Shape;394;p41" descr="An arrow pointing to the right"/>
          <p:cNvCxnSpPr>
            <a:stCxn id="393" idx="6"/>
            <a:endCxn id="388" idx="2"/>
          </p:cNvCxnSpPr>
          <p:nvPr/>
        </p:nvCxnSpPr>
        <p:spPr>
          <a:xfrm>
            <a:off x="2065700" y="2904900"/>
            <a:ext cx="402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2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Maturity Metrics and Measures</a:t>
            </a:r>
            <a:endParaRPr sz="3000"/>
          </a:p>
        </p:txBody>
      </p:sp>
      <p:sp>
        <p:nvSpPr>
          <p:cNvPr id="400" name="Google Shape;400;p42"/>
          <p:cNvSpPr txBox="1">
            <a:spLocks noGrp="1"/>
          </p:cNvSpPr>
          <p:nvPr>
            <p:ph type="subTitle" idx="2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OMB Section 508 Program Maturity Metrics</a:t>
            </a:r>
            <a:endParaRPr/>
          </a:p>
        </p:txBody>
      </p:sp>
      <p:graphicFrame>
        <p:nvGraphicFramePr>
          <p:cNvPr id="401" name="Google Shape;401;p42"/>
          <p:cNvGraphicFramePr/>
          <p:nvPr>
            <p:extLst>
              <p:ext uri="{D42A27DB-BD31-4B8C-83A1-F6EECF244321}">
                <p14:modId xmlns:p14="http://schemas.microsoft.com/office/powerpoint/2010/main" val="219640358"/>
              </p:ext>
            </p:extLst>
          </p:nvPr>
        </p:nvGraphicFramePr>
        <p:xfrm>
          <a:off x="439350" y="1392700"/>
          <a:ext cx="7920925" cy="3245275"/>
        </p:xfrm>
        <a:graphic>
          <a:graphicData uri="http://schemas.openxmlformats.org/drawingml/2006/table">
            <a:tbl>
              <a:tblPr firstRow="1">
                <a:noFill/>
                <a:tableStyleId>{08730DF0-4EC7-4DC4-84E0-D45874D5169A}</a:tableStyleId>
              </a:tblPr>
              <a:tblGrid>
                <a:gridCol w="1941925"/>
                <a:gridCol w="996500"/>
                <a:gridCol w="996500"/>
                <a:gridCol w="996500"/>
                <a:gridCol w="996500"/>
                <a:gridCol w="996500"/>
                <a:gridCol w="996500"/>
              </a:tblGrid>
              <a:tr h="53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Acquisition</a:t>
                      </a:r>
                      <a:endParaRPr sz="10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Life Cycle Activities</a:t>
                      </a:r>
                      <a:endParaRPr sz="10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Testing &amp; Evaluation</a:t>
                      </a:r>
                      <a:endParaRPr sz="10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Complaints Process</a:t>
                      </a:r>
                      <a:endParaRPr sz="10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Training</a:t>
                      </a:r>
                      <a:endParaRPr sz="10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i="1" dirty="0"/>
                        <a:t>Program Management</a:t>
                      </a:r>
                      <a:endParaRPr sz="1000" b="1" i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Ad Hoc:</a:t>
                      </a:r>
                      <a:r>
                        <a:rPr lang="en" sz="1000"/>
                        <a:t> No formal policies, process or procedures defined.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Planned:</a:t>
                      </a:r>
                      <a:r>
                        <a:rPr lang="en" sz="1000"/>
                        <a:t> Policies, processes and procedures defined and communicated.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Y/N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Y/N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Y/N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Y/N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Y/N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Y/N</a:t>
                      </a:r>
                      <a:endParaRPr sz="1000" b="1"/>
                    </a:p>
                  </a:txBody>
                  <a:tcPr marL="91425" marR="91425" marT="91425" marB="91425"/>
                </a:tc>
              </a:tr>
              <a:tr h="640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Resourced:</a:t>
                      </a:r>
                      <a:r>
                        <a:rPr lang="en" sz="1000"/>
                        <a:t> Resources committed and/or staff trained to implement policies, processes and procedures.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#</a:t>
                      </a:r>
                      <a:endParaRPr sz="10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#</a:t>
                      </a:r>
                      <a:endParaRPr sz="1000"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#</a:t>
                      </a:r>
                      <a:endParaRPr sz="1000"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#</a:t>
                      </a:r>
                      <a:endParaRPr sz="1000"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#</a:t>
                      </a:r>
                      <a:endParaRPr sz="1000"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#</a:t>
                      </a:r>
                      <a:endParaRPr sz="1000"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Measured:</a:t>
                      </a:r>
                      <a:r>
                        <a:rPr lang="en" sz="1000"/>
                        <a:t> Validation is performed; results are measured and tracked.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#</a:t>
                      </a:r>
                      <a:endParaRPr sz="10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#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#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#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#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#</a:t>
                      </a:r>
                      <a:endParaRPr sz="10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3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Maturity Metrics and Measures</a:t>
            </a:r>
            <a:endParaRPr sz="3000"/>
          </a:p>
        </p:txBody>
      </p:sp>
      <p:sp>
        <p:nvSpPr>
          <p:cNvPr id="407" name="Google Shape;407;p43"/>
          <p:cNvSpPr txBox="1">
            <a:spLocks noGrp="1"/>
          </p:cNvSpPr>
          <p:nvPr>
            <p:ph type="subTitle" idx="2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Sample of possible “Planned” metrics</a:t>
            </a:r>
            <a:endParaRPr/>
          </a:p>
        </p:txBody>
      </p:sp>
      <p:graphicFrame>
        <p:nvGraphicFramePr>
          <p:cNvPr id="408" name="Google Shape;408;p43"/>
          <p:cNvGraphicFramePr/>
          <p:nvPr>
            <p:extLst>
              <p:ext uri="{D42A27DB-BD31-4B8C-83A1-F6EECF244321}">
                <p14:modId xmlns:p14="http://schemas.microsoft.com/office/powerpoint/2010/main" val="1968655628"/>
              </p:ext>
            </p:extLst>
          </p:nvPr>
        </p:nvGraphicFramePr>
        <p:xfrm>
          <a:off x="439350" y="1375788"/>
          <a:ext cx="7920750" cy="3336775"/>
        </p:xfrm>
        <a:graphic>
          <a:graphicData uri="http://schemas.openxmlformats.org/drawingml/2006/table">
            <a:tbl>
              <a:tblPr firstRow="1">
                <a:noFill/>
                <a:tableStyleId>{08730DF0-4EC7-4DC4-84E0-D45874D5169A}</a:tableStyleId>
              </a:tblPr>
              <a:tblGrid>
                <a:gridCol w="1056450"/>
                <a:gridCol w="1144050"/>
                <a:gridCol w="1144050"/>
                <a:gridCol w="1144050"/>
                <a:gridCol w="1144050"/>
                <a:gridCol w="1144050"/>
                <a:gridCol w="1144050"/>
              </a:tblGrid>
              <a:tr h="53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Acquisition</a:t>
                      </a:r>
                      <a:endParaRPr sz="1000" b="1"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Life Cycle Activities</a:t>
                      </a:r>
                      <a:endParaRPr sz="1000" b="1"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Testing &amp; Evaluation</a:t>
                      </a:r>
                      <a:endParaRPr sz="1000" b="1"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Complaints Process</a:t>
                      </a:r>
                      <a:endParaRPr sz="1000" b="1"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Training</a:t>
                      </a:r>
                      <a:endParaRPr sz="1000" b="1"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Program Management</a:t>
                      </a:r>
                      <a:endParaRPr sz="1000" b="1"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Ad Hoc:</a:t>
                      </a:r>
                      <a:r>
                        <a:rPr lang="en" sz="1000"/>
                        <a:t> No formal policies, process or procedures defined.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Planned:</a:t>
                      </a:r>
                      <a:r>
                        <a:rPr lang="en" sz="1000"/>
                        <a:t> Policies, processes and procedures defined and communicated.</a:t>
                      </a:r>
                      <a:endParaRPr sz="1000" b="1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Exceptions Process in Place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IT Acquisition Review Process in Place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Section 508 Review Criteria Institutionalized in EA Process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Agency Approved Testing Processes in Place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Section 508 Complaints Management Plan in Place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Training Plan in Place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Communication and Outreach Plan in Place</a:t>
                      </a:r>
                      <a:endParaRPr sz="1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Dedicated Section 508 Coordinator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Section 508 Policy in Place</a:t>
                      </a: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Coordinator Participation in Federal 508 Community</a:t>
                      </a:r>
                      <a:endParaRPr sz="1000"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4"/>
          <p:cNvSpPr txBox="1">
            <a:spLocks noGrp="1"/>
          </p:cNvSpPr>
          <p:nvPr>
            <p:ph type="title"/>
          </p:nvPr>
        </p:nvSpPr>
        <p:spPr>
          <a:xfrm>
            <a:off x="228600" y="2017025"/>
            <a:ext cx="6018900" cy="9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Exercise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5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Hands-on Exercise</a:t>
            </a:r>
            <a:endParaRPr sz="3000"/>
          </a:p>
        </p:txBody>
      </p:sp>
      <p:sp>
        <p:nvSpPr>
          <p:cNvPr id="419" name="Google Shape;419;p45"/>
          <p:cNvSpPr txBox="1">
            <a:spLocks noGrp="1"/>
          </p:cNvSpPr>
          <p:nvPr>
            <p:ph type="body" idx="1"/>
          </p:nvPr>
        </p:nvSpPr>
        <p:spPr>
          <a:xfrm>
            <a:off x="439350" y="1353925"/>
            <a:ext cx="7652100" cy="17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 b="0"/>
              <a:t>Each table, or team, will be assigned a Maturity Metric</a:t>
            </a:r>
            <a:br>
              <a:rPr lang="en" sz="2000" b="0"/>
            </a:br>
            <a:endParaRPr sz="2000" b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 b="0"/>
              <a:t>Each team will select someone to write down their ideas</a:t>
            </a:r>
            <a:br>
              <a:rPr lang="en" sz="2000" b="0"/>
            </a:br>
            <a:endParaRPr sz="2000" b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 b="0"/>
              <a:t>Using the logic model, brainstorm on what are the right things to measure in an ideal world; even if you can't right now</a:t>
            </a:r>
            <a:br>
              <a:rPr lang="en" sz="2000" b="0"/>
            </a:br>
            <a:endParaRPr sz="2000" b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 b="0"/>
              <a:t>Identify a family of performance measures that might provide “good data” to measure program success</a:t>
            </a:r>
            <a:br>
              <a:rPr lang="en" sz="2000" b="0"/>
            </a:br>
            <a:endParaRPr sz="2000" b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 sz="2000" b="0"/>
              <a:t>Share and discuss the critical few (and collect the trivial many) </a:t>
            </a:r>
            <a:endParaRPr sz="2000" b="0"/>
          </a:p>
        </p:txBody>
      </p:sp>
      <p:sp>
        <p:nvSpPr>
          <p:cNvPr id="420" name="Google Shape;420;p45"/>
          <p:cNvSpPr txBox="1">
            <a:spLocks noGrp="1"/>
          </p:cNvSpPr>
          <p:nvPr>
            <p:ph type="subTitle" idx="2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6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Are Our Key Measurements?</a:t>
            </a:r>
            <a:endParaRPr sz="3000"/>
          </a:p>
        </p:txBody>
      </p:sp>
      <p:sp>
        <p:nvSpPr>
          <p:cNvPr id="426" name="Google Shape;426;p46"/>
          <p:cNvSpPr txBox="1">
            <a:spLocks noGrp="1"/>
          </p:cNvSpPr>
          <p:nvPr>
            <p:ph type="subTitle" idx="1"/>
          </p:nvPr>
        </p:nvSpPr>
        <p:spPr>
          <a:xfrm>
            <a:off x="578300" y="1667124"/>
            <a:ext cx="2305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	</a:t>
            </a:r>
            <a:endParaRPr/>
          </a:p>
        </p:txBody>
      </p:sp>
      <p:sp>
        <p:nvSpPr>
          <p:cNvPr id="427" name="Google Shape;427;p46"/>
          <p:cNvSpPr txBox="1">
            <a:spLocks noGrp="1"/>
          </p:cNvSpPr>
          <p:nvPr>
            <p:ph type="subTitle" idx="2"/>
          </p:nvPr>
        </p:nvSpPr>
        <p:spPr>
          <a:xfrm>
            <a:off x="3433500" y="1667124"/>
            <a:ext cx="2305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Governance</a:t>
            </a:r>
            <a:endParaRPr/>
          </a:p>
        </p:txBody>
      </p:sp>
      <p:sp>
        <p:nvSpPr>
          <p:cNvPr id="428" name="Google Shape;428;p46"/>
          <p:cNvSpPr txBox="1">
            <a:spLocks noGrp="1"/>
          </p:cNvSpPr>
          <p:nvPr>
            <p:ph type="subTitle" idx="3"/>
          </p:nvPr>
        </p:nvSpPr>
        <p:spPr>
          <a:xfrm>
            <a:off x="6274600" y="1667124"/>
            <a:ext cx="2305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</a:t>
            </a:r>
            <a:endParaRPr/>
          </a:p>
        </p:txBody>
      </p:sp>
      <p:sp>
        <p:nvSpPr>
          <p:cNvPr id="429" name="Google Shape;429;p46"/>
          <p:cNvSpPr txBox="1">
            <a:spLocks noGrp="1"/>
          </p:cNvSpPr>
          <p:nvPr>
            <p:ph type="subTitle" idx="4"/>
          </p:nvPr>
        </p:nvSpPr>
        <p:spPr>
          <a:xfrm>
            <a:off x="534500" y="2123081"/>
            <a:ext cx="2392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Complaints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Staffing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Training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Communication and Outreach</a:t>
            </a:r>
            <a:br>
              <a:rPr lang="en" sz="1800"/>
            </a:br>
            <a:r>
              <a:rPr lang="en" sz="1800"/>
              <a:t/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Other…?</a:t>
            </a:r>
            <a:endParaRPr sz="1800"/>
          </a:p>
        </p:txBody>
      </p:sp>
      <p:sp>
        <p:nvSpPr>
          <p:cNvPr id="430" name="Google Shape;430;p46"/>
          <p:cNvSpPr txBox="1">
            <a:spLocks noGrp="1"/>
          </p:cNvSpPr>
          <p:nvPr>
            <p:ph type="subTitle" idx="5"/>
          </p:nvPr>
        </p:nvSpPr>
        <p:spPr>
          <a:xfrm>
            <a:off x="3389700" y="2123081"/>
            <a:ext cx="2392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Policy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Exceptions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Acquisitions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 / Life Cycle</a:t>
            </a:r>
            <a:br>
              <a:rPr lang="en" sz="1800"/>
            </a:br>
            <a:r>
              <a:rPr lang="en" sz="1800"/>
              <a:t/>
            </a:r>
            <a:br>
              <a:rPr lang="en" sz="1800"/>
            </a:br>
            <a:r>
              <a:rPr lang="en" sz="1800"/>
              <a:t/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Other…?</a:t>
            </a:r>
            <a:endParaRPr sz="1800"/>
          </a:p>
        </p:txBody>
      </p:sp>
      <p:sp>
        <p:nvSpPr>
          <p:cNvPr id="431" name="Google Shape;431;p46"/>
          <p:cNvSpPr txBox="1">
            <a:spLocks noGrp="1"/>
          </p:cNvSpPr>
          <p:nvPr>
            <p:ph type="subTitle" idx="6"/>
          </p:nvPr>
        </p:nvSpPr>
        <p:spPr>
          <a:xfrm>
            <a:off x="6230800" y="2123081"/>
            <a:ext cx="2392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Testing &amp; Evaluation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Technical Assistance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Accommodation Assistance</a:t>
            </a:r>
            <a:br>
              <a:rPr lang="en" sz="1800"/>
            </a:b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Other…?</a:t>
            </a:r>
            <a:endParaRPr sz="1800"/>
          </a:p>
        </p:txBody>
      </p:sp>
      <p:sp>
        <p:nvSpPr>
          <p:cNvPr id="432" name="Google Shape;432;p46"/>
          <p:cNvSpPr txBox="1">
            <a:spLocks noGrp="1"/>
          </p:cNvSpPr>
          <p:nvPr>
            <p:ph type="subTitle" idx="7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Some suggestions to kickstart your ideas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C71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164800" cy="40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...and</a:t>
            </a:r>
            <a:r>
              <a:rPr lang="en" sz="6800"/>
              <a:t> </a:t>
            </a:r>
            <a:r>
              <a:rPr lang="en" sz="6200" b="1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rPr>
              <a:t>BEGIN</a:t>
            </a:r>
            <a:r>
              <a:rPr lang="en" sz="6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sz="62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C71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1648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Now, lets </a:t>
            </a:r>
            <a:endParaRPr sz="5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 b="1">
                <a:solidFill>
                  <a:srgbClr val="0FAFFF"/>
                </a:solidFill>
                <a:latin typeface="Open Sans"/>
                <a:ea typeface="Open Sans"/>
                <a:cs typeface="Open Sans"/>
                <a:sym typeface="Open Sans"/>
              </a:rPr>
              <a:t>DISCUSS</a:t>
            </a:r>
            <a:r>
              <a:rPr lang="en" sz="6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62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body" idx="1"/>
          </p:nvPr>
        </p:nvSpPr>
        <p:spPr>
          <a:xfrm>
            <a:off x="859500" y="1892025"/>
            <a:ext cx="76023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b="1"/>
              <a:t>Overview</a:t>
            </a:r>
            <a:endParaRPr b="1"/>
          </a:p>
        </p:txBody>
      </p:sp>
      <p:sp>
        <p:nvSpPr>
          <p:cNvPr id="310" name="Google Shape;310;p31"/>
          <p:cNvSpPr txBox="1">
            <a:spLocks noGrp="1"/>
          </p:cNvSpPr>
          <p:nvPr>
            <p:ph type="body" idx="3"/>
          </p:nvPr>
        </p:nvSpPr>
        <p:spPr>
          <a:xfrm>
            <a:off x="859500" y="2863575"/>
            <a:ext cx="76023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b="1"/>
              <a:t>Measuring Performance</a:t>
            </a:r>
            <a:endParaRPr b="1"/>
          </a:p>
        </p:txBody>
      </p:sp>
      <p:sp>
        <p:nvSpPr>
          <p:cNvPr id="311" name="Google Shape;311;p31"/>
          <p:cNvSpPr txBox="1">
            <a:spLocks noGrp="1"/>
          </p:cNvSpPr>
          <p:nvPr>
            <p:ph type="subTitle" idx="4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Agenda</a:t>
            </a:r>
            <a:endParaRPr sz="3000"/>
          </a:p>
        </p:txBody>
      </p:sp>
      <p:sp>
        <p:nvSpPr>
          <p:cNvPr id="313" name="Google Shape;313;p31"/>
          <p:cNvSpPr txBox="1">
            <a:spLocks noGrp="1"/>
          </p:cNvSpPr>
          <p:nvPr>
            <p:ph type="body" idx="2"/>
          </p:nvPr>
        </p:nvSpPr>
        <p:spPr>
          <a:xfrm>
            <a:off x="859500" y="3835125"/>
            <a:ext cx="76023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b="1"/>
              <a:t>Hands-on Exercise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>
            <a:spLocks noGrp="1"/>
          </p:cNvSpPr>
          <p:nvPr>
            <p:ph type="subTitle" idx="2"/>
          </p:nvPr>
        </p:nvSpPr>
        <p:spPr>
          <a:xfrm>
            <a:off x="3433500" y="1667124"/>
            <a:ext cx="2305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</p:txBody>
      </p:sp>
      <p:sp>
        <p:nvSpPr>
          <p:cNvPr id="319" name="Google Shape;319;p32"/>
          <p:cNvSpPr txBox="1">
            <a:spLocks noGrp="1"/>
          </p:cNvSpPr>
          <p:nvPr>
            <p:ph type="subTitle" idx="1"/>
          </p:nvPr>
        </p:nvSpPr>
        <p:spPr>
          <a:xfrm>
            <a:off x="578300" y="1667133"/>
            <a:ext cx="23052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Collaboration:</a:t>
            </a:r>
            <a:endParaRPr/>
          </a:p>
        </p:txBody>
      </p:sp>
      <p:sp>
        <p:nvSpPr>
          <p:cNvPr id="320" name="Google Shape;320;p32"/>
          <p:cNvSpPr txBox="1">
            <a:spLocks noGrp="1"/>
          </p:cNvSpPr>
          <p:nvPr>
            <p:ph type="subTitle" idx="3"/>
          </p:nvPr>
        </p:nvSpPr>
        <p:spPr>
          <a:xfrm>
            <a:off x="6274600" y="1667124"/>
            <a:ext cx="2305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Opportunities:</a:t>
            </a:r>
            <a:endParaRPr/>
          </a:p>
        </p:txBody>
      </p:sp>
      <p:sp>
        <p:nvSpPr>
          <p:cNvPr id="321" name="Google Shape;321;p32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22" name="Google Shape;322;p32"/>
          <p:cNvSpPr txBox="1">
            <a:spLocks noGrp="1"/>
          </p:cNvSpPr>
          <p:nvPr>
            <p:ph type="subTitle" idx="4"/>
          </p:nvPr>
        </p:nvSpPr>
        <p:spPr>
          <a:xfrm>
            <a:off x="439350" y="2123075"/>
            <a:ext cx="2555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3C71"/>
                </a:solidFill>
              </a:rPr>
              <a:t>Identify the next generation of  measurements to determine:</a:t>
            </a:r>
            <a:endParaRPr sz="1400">
              <a:solidFill>
                <a:srgbClr val="003C71"/>
              </a:solidFill>
            </a:endParaRP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Clr>
                <a:srgbClr val="003C71"/>
              </a:buClr>
              <a:buSzPts val="1400"/>
              <a:buChar char="●"/>
            </a:pPr>
            <a:r>
              <a:rPr lang="en" sz="1400">
                <a:solidFill>
                  <a:srgbClr val="003C71"/>
                </a:solidFill>
              </a:rPr>
              <a:t>508 Program maturity</a:t>
            </a:r>
            <a:endParaRPr sz="1400">
              <a:solidFill>
                <a:srgbClr val="003C7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Char char="●"/>
            </a:pPr>
            <a:r>
              <a:rPr lang="en" sz="1400">
                <a:solidFill>
                  <a:srgbClr val="003C71"/>
                </a:solidFill>
              </a:rPr>
              <a:t>Accessibility of ICT </a:t>
            </a:r>
            <a:endParaRPr sz="1400">
              <a:solidFill>
                <a:srgbClr val="003C7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3C71"/>
                </a:solidFill>
              </a:rPr>
              <a:t>..and use data to find ways to:</a:t>
            </a:r>
            <a:endParaRPr sz="1400">
              <a:solidFill>
                <a:srgbClr val="003C71"/>
              </a:solidFill>
            </a:endParaRPr>
          </a:p>
          <a:p>
            <a:pPr marL="457200" lvl="0" indent="-317500" algn="l" rtl="0">
              <a:spcBef>
                <a:spcPts val="800"/>
              </a:spcBef>
              <a:spcAft>
                <a:spcPts val="0"/>
              </a:spcAft>
              <a:buClr>
                <a:srgbClr val="003C71"/>
              </a:buClr>
              <a:buSzPts val="1400"/>
              <a:buChar char="●"/>
            </a:pPr>
            <a:r>
              <a:rPr lang="en" sz="1400">
                <a:solidFill>
                  <a:srgbClr val="003C71"/>
                </a:solidFill>
              </a:rPr>
              <a:t>Reduce the reporting burden on agencies</a:t>
            </a:r>
            <a:endParaRPr sz="1400">
              <a:solidFill>
                <a:srgbClr val="003C7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Char char="●"/>
            </a:pPr>
            <a:r>
              <a:rPr lang="en" sz="1400">
                <a:solidFill>
                  <a:srgbClr val="003C71"/>
                </a:solidFill>
              </a:rPr>
              <a:t>Increase the maturity of agencies programs</a:t>
            </a:r>
            <a:endParaRPr sz="1400">
              <a:solidFill>
                <a:srgbClr val="003C7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Char char="●"/>
            </a:pPr>
            <a:r>
              <a:rPr lang="en" sz="1400">
                <a:solidFill>
                  <a:srgbClr val="003C71"/>
                </a:solidFill>
              </a:rPr>
              <a:t>Increase the number of conformant ICT </a:t>
            </a:r>
            <a:endParaRPr sz="1400"/>
          </a:p>
        </p:txBody>
      </p:sp>
      <p:sp>
        <p:nvSpPr>
          <p:cNvPr id="323" name="Google Shape;323;p32"/>
          <p:cNvSpPr txBox="1">
            <a:spLocks noGrp="1"/>
          </p:cNvSpPr>
          <p:nvPr>
            <p:ph type="subTitle" idx="5"/>
          </p:nvPr>
        </p:nvSpPr>
        <p:spPr>
          <a:xfrm>
            <a:off x="3176525" y="2123075"/>
            <a:ext cx="2673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Char char="●"/>
            </a:pPr>
            <a:r>
              <a:rPr lang="en" sz="1400">
                <a:solidFill>
                  <a:srgbClr val="003C71"/>
                </a:solidFill>
              </a:rPr>
              <a:t>Various sizes/maturity levels of 508 Programs</a:t>
            </a:r>
            <a:endParaRPr sz="1400">
              <a:solidFill>
                <a:srgbClr val="003C7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Char char="●"/>
            </a:pPr>
            <a:r>
              <a:rPr lang="en" sz="1400">
                <a:solidFill>
                  <a:srgbClr val="003C71"/>
                </a:solidFill>
              </a:rPr>
              <a:t>Available resources</a:t>
            </a:r>
            <a:endParaRPr sz="1400">
              <a:solidFill>
                <a:srgbClr val="003C7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Char char="●"/>
            </a:pPr>
            <a:r>
              <a:rPr lang="en" sz="1400">
                <a:solidFill>
                  <a:srgbClr val="003C71"/>
                </a:solidFill>
              </a:rPr>
              <a:t>Level of understanding</a:t>
            </a:r>
            <a:endParaRPr sz="1400">
              <a:solidFill>
                <a:srgbClr val="003C7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Char char="●"/>
            </a:pPr>
            <a:r>
              <a:rPr lang="en" sz="1400">
                <a:solidFill>
                  <a:srgbClr val="003C71"/>
                </a:solidFill>
              </a:rPr>
              <a:t>Different users of data</a:t>
            </a:r>
            <a:endParaRPr sz="1400">
              <a:solidFill>
                <a:srgbClr val="003C7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Char char="●"/>
            </a:pPr>
            <a:r>
              <a:rPr lang="en" sz="1400">
                <a:solidFill>
                  <a:srgbClr val="003C71"/>
                </a:solidFill>
              </a:rPr>
              <a:t>Limits on data reporting</a:t>
            </a:r>
            <a:endParaRPr sz="1400">
              <a:solidFill>
                <a:srgbClr val="003C7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Char char="●"/>
            </a:pPr>
            <a:r>
              <a:rPr lang="en" sz="1400">
                <a:solidFill>
                  <a:srgbClr val="003C71"/>
                </a:solidFill>
              </a:rPr>
              <a:t>One size does not fit all</a:t>
            </a:r>
            <a:endParaRPr/>
          </a:p>
        </p:txBody>
      </p:sp>
      <p:sp>
        <p:nvSpPr>
          <p:cNvPr id="324" name="Google Shape;324;p32"/>
          <p:cNvSpPr txBox="1">
            <a:spLocks noGrp="1"/>
          </p:cNvSpPr>
          <p:nvPr>
            <p:ph type="subTitle" idx="6"/>
          </p:nvPr>
        </p:nvSpPr>
        <p:spPr>
          <a:xfrm>
            <a:off x="6031000" y="2123075"/>
            <a:ext cx="2656200" cy="27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579BD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3C71"/>
                </a:solidFill>
              </a:rPr>
              <a:t>Normalized and shared data metrics</a:t>
            </a:r>
            <a:endParaRPr sz="1400">
              <a:solidFill>
                <a:srgbClr val="003C7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579BD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3C71"/>
                </a:solidFill>
              </a:rPr>
              <a:t>Data becomes more actionable by agencies and across government</a:t>
            </a:r>
            <a:endParaRPr sz="1400">
              <a:solidFill>
                <a:srgbClr val="003C7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579BD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3C71"/>
                </a:solidFill>
              </a:rPr>
              <a:t>Opportunity to automate data reporting/analysis</a:t>
            </a:r>
            <a:endParaRPr sz="1400">
              <a:solidFill>
                <a:srgbClr val="003C7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579BD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3C71"/>
                </a:solidFill>
              </a:rPr>
              <a:t>Standard/commonality of policies &amp; processes</a:t>
            </a:r>
            <a:endParaRPr sz="1400">
              <a:solidFill>
                <a:srgbClr val="003C7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579BD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3C71"/>
                </a:solidFill>
              </a:rPr>
              <a:t>Easier for vendors to be accessible</a:t>
            </a:r>
            <a:endParaRPr sz="1400">
              <a:solidFill>
                <a:srgbClr val="003C7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3C71"/>
                </a:solidFill>
              </a:rPr>
              <a:t>Improve access to ICT</a:t>
            </a:r>
            <a:endParaRPr sz="1400">
              <a:solidFill>
                <a:srgbClr val="003C71"/>
              </a:solidFill>
            </a:endParaRPr>
          </a:p>
        </p:txBody>
      </p:sp>
      <p:sp>
        <p:nvSpPr>
          <p:cNvPr id="325" name="Google Shape;325;p32"/>
          <p:cNvSpPr txBox="1">
            <a:spLocks noGrp="1"/>
          </p:cNvSpPr>
          <p:nvPr>
            <p:ph type="subTitle" idx="7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>
            <a:spLocks noGrp="1"/>
          </p:cNvSpPr>
          <p:nvPr>
            <p:ph type="title"/>
          </p:nvPr>
        </p:nvSpPr>
        <p:spPr>
          <a:xfrm>
            <a:off x="228600" y="2017025"/>
            <a:ext cx="6018900" cy="95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Performance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>
            <a:spLocks noGrp="1"/>
          </p:cNvSpPr>
          <p:nvPr>
            <p:ph type="body" idx="1"/>
          </p:nvPr>
        </p:nvSpPr>
        <p:spPr>
          <a:xfrm>
            <a:off x="357800" y="1612378"/>
            <a:ext cx="3677400" cy="17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Reliability</a:t>
            </a:r>
            <a:r>
              <a:rPr lang="en" b="0"/>
              <a:t> refers to the stability and repeatability of a measurement.</a:t>
            </a:r>
            <a:endParaRPr b="0"/>
          </a:p>
        </p:txBody>
      </p:sp>
      <p:sp>
        <p:nvSpPr>
          <p:cNvPr id="336" name="Google Shape;336;p34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Reliability + Validity = </a:t>
            </a:r>
            <a:r>
              <a:rPr lang="en" sz="3000" i="1"/>
              <a:t>Good Data</a:t>
            </a:r>
            <a:endParaRPr sz="3000" i="1"/>
          </a:p>
        </p:txBody>
      </p:sp>
      <p:sp>
        <p:nvSpPr>
          <p:cNvPr id="337" name="Google Shape;337;p34"/>
          <p:cNvSpPr txBox="1">
            <a:spLocks noGrp="1"/>
          </p:cNvSpPr>
          <p:nvPr>
            <p:ph type="subTitle" idx="3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38" name="Google Shape;338;p34"/>
          <p:cNvSpPr txBox="1">
            <a:spLocks noGrp="1"/>
          </p:cNvSpPr>
          <p:nvPr>
            <p:ph type="body" idx="2"/>
          </p:nvPr>
        </p:nvSpPr>
        <p:spPr>
          <a:xfrm>
            <a:off x="4244000" y="1602900"/>
            <a:ext cx="3847500" cy="17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Validity </a:t>
            </a:r>
            <a:r>
              <a:rPr lang="en" b="0"/>
              <a:t>refers to the extent to which you are actually measuring what you are intending to measure.</a:t>
            </a:r>
            <a:endParaRPr b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 txBox="1">
            <a:spLocks noGrp="1"/>
          </p:cNvSpPr>
          <p:nvPr>
            <p:ph type="body" idx="1"/>
          </p:nvPr>
        </p:nvSpPr>
        <p:spPr>
          <a:xfrm>
            <a:off x="357800" y="1604050"/>
            <a:ext cx="7652100" cy="17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b="0"/>
              <a:t>Develop operational definitions for each data point that you will be using. </a:t>
            </a:r>
            <a:br>
              <a:rPr lang="en" b="0"/>
            </a:br>
            <a:endParaRPr b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b="0"/>
              <a:t>Develop specific and precise procedures for collecting and recording the data.</a:t>
            </a:r>
            <a:endParaRPr b="0"/>
          </a:p>
        </p:txBody>
      </p:sp>
      <p:sp>
        <p:nvSpPr>
          <p:cNvPr id="344" name="Google Shape;344;p35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Steps to ensure that data is useful</a:t>
            </a:r>
            <a:endParaRPr sz="3000"/>
          </a:p>
        </p:txBody>
      </p:sp>
      <p:sp>
        <p:nvSpPr>
          <p:cNvPr id="345" name="Google Shape;345;p35"/>
          <p:cNvSpPr txBox="1">
            <a:spLocks noGrp="1"/>
          </p:cNvSpPr>
          <p:nvPr>
            <p:ph type="subTitle" idx="2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6"/>
          <p:cNvSpPr txBox="1">
            <a:spLocks noGrp="1"/>
          </p:cNvSpPr>
          <p:nvPr>
            <p:ph type="body" idx="1"/>
          </p:nvPr>
        </p:nvSpPr>
        <p:spPr>
          <a:xfrm>
            <a:off x="357800" y="1604050"/>
            <a:ext cx="8114700" cy="17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Know why</a:t>
            </a:r>
            <a:r>
              <a:rPr lang="en" b="0"/>
              <a:t> you are measuring </a:t>
            </a:r>
            <a:r>
              <a:rPr lang="en"/>
              <a:t>and how</a:t>
            </a:r>
            <a:r>
              <a:rPr lang="en" b="0"/>
              <a:t> it will be used</a:t>
            </a:r>
            <a:endParaRPr b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b="0"/>
              <a:t>Measure the </a:t>
            </a:r>
            <a:r>
              <a:rPr lang="en"/>
              <a:t>critical few</a:t>
            </a:r>
            <a:r>
              <a:rPr lang="en" b="0"/>
              <a:t> and not the </a:t>
            </a:r>
            <a:r>
              <a:rPr lang="en"/>
              <a:t>trivial many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b="0"/>
              <a:t>Measure the drivers of high </a:t>
            </a:r>
            <a:r>
              <a:rPr lang="en"/>
              <a:t>performance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b="0"/>
              <a:t>Use a </a:t>
            </a:r>
            <a:r>
              <a:rPr lang="en"/>
              <a:t>family of measures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b="0"/>
              <a:t>Include </a:t>
            </a:r>
            <a:r>
              <a:rPr lang="en"/>
              <a:t>internal</a:t>
            </a:r>
            <a:r>
              <a:rPr lang="en" b="0"/>
              <a:t> and </a:t>
            </a:r>
            <a:r>
              <a:rPr lang="en"/>
              <a:t>external</a:t>
            </a:r>
            <a:r>
              <a:rPr lang="en" b="0"/>
              <a:t> perspectives of performance</a:t>
            </a:r>
            <a:endParaRPr b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b="0"/>
              <a:t>Give </a:t>
            </a:r>
            <a:r>
              <a:rPr lang="en"/>
              <a:t>feedback</a:t>
            </a:r>
            <a:r>
              <a:rPr lang="en" b="0"/>
              <a:t> to those supplying the data</a:t>
            </a:r>
            <a:endParaRPr b="0"/>
          </a:p>
        </p:txBody>
      </p:sp>
      <p:sp>
        <p:nvSpPr>
          <p:cNvPr id="351" name="Google Shape;351;p36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Principles Of Performance Measurement</a:t>
            </a:r>
            <a:endParaRPr sz="3000"/>
          </a:p>
        </p:txBody>
      </p:sp>
      <p:sp>
        <p:nvSpPr>
          <p:cNvPr id="352" name="Google Shape;352;p36"/>
          <p:cNvSpPr txBox="1">
            <a:spLocks noGrp="1"/>
          </p:cNvSpPr>
          <p:nvPr>
            <p:ph type="subTitle" idx="2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>
            <a:spLocks noGrp="1"/>
          </p:cNvSpPr>
          <p:nvPr>
            <p:ph type="body" idx="1"/>
          </p:nvPr>
        </p:nvSpPr>
        <p:spPr>
          <a:xfrm>
            <a:off x="357800" y="1604050"/>
            <a:ext cx="7652100" cy="17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b="0"/>
              <a:t>Adjust monetary measures for inflation and “present value” of money</a:t>
            </a:r>
            <a:endParaRPr b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b="0"/>
              <a:t>Use measures that are </a:t>
            </a:r>
            <a:r>
              <a:rPr lang="en"/>
              <a:t>SMART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u="sng"/>
              <a:t>S</a:t>
            </a:r>
            <a:r>
              <a:rPr lang="en" b="0"/>
              <a:t>pecific</a:t>
            </a:r>
            <a:endParaRPr b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u="sng"/>
              <a:t>M</a:t>
            </a:r>
            <a:r>
              <a:rPr lang="en" b="0"/>
              <a:t>easurable</a:t>
            </a:r>
            <a:endParaRPr b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u="sng"/>
              <a:t>A</a:t>
            </a:r>
            <a:r>
              <a:rPr lang="en" b="0"/>
              <a:t>ctionable</a:t>
            </a:r>
            <a:endParaRPr b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u="sng"/>
              <a:t>R</a:t>
            </a:r>
            <a:r>
              <a:rPr lang="en" b="0"/>
              <a:t>elevant </a:t>
            </a:r>
            <a:endParaRPr b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u="sng"/>
              <a:t>T</a:t>
            </a:r>
            <a:r>
              <a:rPr lang="en" b="0"/>
              <a:t>imely</a:t>
            </a:r>
            <a:endParaRPr b="0"/>
          </a:p>
        </p:txBody>
      </p:sp>
      <p:sp>
        <p:nvSpPr>
          <p:cNvPr id="358" name="Google Shape;358;p37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Principles Of Performance Measurement</a:t>
            </a:r>
            <a:endParaRPr sz="3000"/>
          </a:p>
        </p:txBody>
      </p:sp>
      <p:sp>
        <p:nvSpPr>
          <p:cNvPr id="359" name="Google Shape;359;p37"/>
          <p:cNvSpPr txBox="1">
            <a:spLocks noGrp="1"/>
          </p:cNvSpPr>
          <p:nvPr>
            <p:ph type="subTitle" idx="2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Continued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Developing A Family of Measures</a:t>
            </a:r>
            <a:endParaRPr sz="3000"/>
          </a:p>
        </p:txBody>
      </p:sp>
      <p:pic>
        <p:nvPicPr>
          <p:cNvPr id="366" name="Google Shape;366;p38" descr="The word Outcome is at the center of Productivity, Efficientcy/Effectiveness, Quality, Timeliness, and Cycle Tim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300" y="1679688"/>
            <a:ext cx="563880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702</Words>
  <Application>Microsoft Office PowerPoint</Application>
  <PresentationFormat>On-screen Show (16:9)</PresentationFormat>
  <Paragraphs>176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Open Sans</vt:lpstr>
      <vt:lpstr>Roboto</vt:lpstr>
      <vt:lpstr>Simple Dark</vt:lpstr>
      <vt:lpstr>Accessibility Program Managers Meeting</vt:lpstr>
      <vt:lpstr>Agenda</vt:lpstr>
      <vt:lpstr>Overview</vt:lpstr>
      <vt:lpstr>Measuring Performance</vt:lpstr>
      <vt:lpstr>Reliability + Validity = Good Data</vt:lpstr>
      <vt:lpstr>Steps to ensure that data is useful</vt:lpstr>
      <vt:lpstr>Principles Of Performance Measurement</vt:lpstr>
      <vt:lpstr>Principles Of Performance Measurement</vt:lpstr>
      <vt:lpstr>Developing A Family of Measures</vt:lpstr>
      <vt:lpstr>Logic Model Definition</vt:lpstr>
      <vt:lpstr>Logic Model Variables</vt:lpstr>
      <vt:lpstr>Logic Model Example</vt:lpstr>
      <vt:lpstr>Maturity Metrics and Measures</vt:lpstr>
      <vt:lpstr>Maturity Metrics and Measures</vt:lpstr>
      <vt:lpstr>Hands-on Exercise</vt:lpstr>
      <vt:lpstr>Hands-on Exercise</vt:lpstr>
      <vt:lpstr>What Are Our Key Measurements?</vt:lpstr>
      <vt:lpstr>...and BEGIN!</vt:lpstr>
      <vt:lpstr>Now, lets  DISCUSS.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Measures for Federal Accessibility Programs</dc:title>
  <cp:lastModifiedBy>Michael D. Horton</cp:lastModifiedBy>
  <cp:revision>7</cp:revision>
  <dcterms:modified xsi:type="dcterms:W3CDTF">2019-12-17T15:19:02Z</dcterms:modified>
</cp:coreProperties>
</file>