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11699" cy="46340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36768" y="0"/>
            <a:ext cx="3011699" cy="46340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95008" y="4444861"/>
            <a:ext cx="5560060" cy="3636705"/>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772669"/>
            <a:ext cx="3011699" cy="46340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6" name="Shape 7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7" name="Shape 7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6" name="Shape 14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47" name="Shape 14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9" name="Shape 159"/>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0" name="Shape 160"/>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7" name="Shape 167"/>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8" name="Shape 16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4" name="Shape 174"/>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75" name="Shape 17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2" name="Shape 18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83" name="Shape 18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780362" y="3220443"/>
            <a:ext cx="7488062" cy="3159027"/>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91" name="Shape 19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8" name="Shape 20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9" name="Shape 20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6" name="Shape 21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17" name="Shape 21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4" name="Shape 224"/>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25" name="Shape 22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33" name="Shape 23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3" name="Shape 83"/>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4" name="Shape 84"/>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1" name="Shape 24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8" name="Shape 24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49" name="Shape 24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6" name="Shape 25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57" name="Shape 25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5" name="Shape 265"/>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66" name="Shape 266"/>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3" name="Shape 273"/>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74" name="Shape 274"/>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2" name="Shape 28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83" name="Shape 28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0" name="Shape 29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1" name="Shape 29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99" name="Shape 29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6" name="Shape 30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07" name="Shape 30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4" name="Shape 314"/>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15" name="Shape 31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1" name="Shape 91"/>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92" name="Shape 92"/>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23" name="Shape 32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a:noFill/>
          </a:ln>
        </p:spPr>
      </p:sp>
      <p:sp>
        <p:nvSpPr>
          <p:cNvPr id="331" name="Shape 331"/>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32" name="Shape 332"/>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0" name="Shape 34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41" name="Shape 34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7" name="Shape 347"/>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76200" lvl="0" marL="0" marR="0" rtl="0" algn="l">
              <a:lnSpc>
                <a:spcPct val="100000"/>
              </a:lnSpc>
              <a:spcBef>
                <a:spcPts val="0"/>
              </a:spcBef>
              <a:spcAft>
                <a:spcPts val="0"/>
              </a:spcAft>
              <a:buClr>
                <a:schemeClr val="dk1"/>
              </a:buClr>
              <a:buSzPct val="100000"/>
              <a:buFont typeface="Calibri"/>
              <a:buNone/>
            </a:pPr>
            <a:r>
              <a:t/>
            </a:r>
            <a:endParaRPr b="0" i="0" sz="1200" u="none" cap="none" strike="noStrike">
              <a:solidFill>
                <a:schemeClr val="dk1"/>
              </a:solidFill>
              <a:latin typeface="Calibri"/>
              <a:ea typeface="Calibri"/>
              <a:cs typeface="Calibri"/>
              <a:sym typeface="Calibri"/>
            </a:endParaRPr>
          </a:p>
        </p:txBody>
      </p:sp>
      <p:sp>
        <p:nvSpPr>
          <p:cNvPr id="348" name="Shape 34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5" name="Shape 355"/>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56" name="Shape 356"/>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64" name="Shape 364"/>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1" name="Shape 371"/>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72" name="Shape 372"/>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9" name="Shape 379"/>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0" name="Shape 380"/>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7" name="Shape 387"/>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88" name="Shape 38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97" name="Shape 397"/>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398" name="Shape 39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0" name="Shape 100"/>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6" name="Shape 40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07" name="Shape 40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14" name="Shape 414"/>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15" name="Shape 41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2" name="Shape 42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23" name="Shape 42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0" name="Shape 43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1" name="Shape 43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38" name="Shape 43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39" name="Shape 43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46" name="Shape 44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47" name="Shape 44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54" name="Shape 454"/>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62" name="Shape 46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63" name="Shape 46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71" name="Shape 471"/>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72" name="Shape 472"/>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0" name="Shape 48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81" name="Shape 48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8" name="Shape 10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9" name="Shape 10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90" name="Shape 490"/>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8" name="Shape 49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499" name="Shape 49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a:noFill/>
          </a:ln>
        </p:spPr>
      </p:sp>
      <p:sp>
        <p:nvSpPr>
          <p:cNvPr id="506" name="Shape 50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07" name="Shape 50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a:noFill/>
          </a:ln>
        </p:spPr>
      </p:sp>
      <p:sp>
        <p:nvSpPr>
          <p:cNvPr id="515" name="Shape 515"/>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16" name="Shape 516"/>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4" name="Shape 524"/>
          <p:cNvSpPr txBox="1"/>
          <p:nvPr>
            <p:ph idx="1" type="body"/>
          </p:nvPr>
        </p:nvSpPr>
        <p:spPr>
          <a:xfrm>
            <a:off x="472493" y="3182313"/>
            <a:ext cx="7488062" cy="3159027"/>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25" name="Shape 52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1" name="Shape 531"/>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32" name="Shape 532"/>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38" name="Shape 53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39" name="Shape 53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46" name="Shape 54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47" name="Shape 54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4" name="Shape 554"/>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55" name="Shape 55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62" name="Shape 56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63" name="Shape 56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7" name="Shape 11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0" name="Shape 57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571" name="Shape 57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2" name="Shape 12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23" name="Shape 12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0" name="Shape 130"/>
          <p:cNvSpPr txBox="1"/>
          <p:nvPr>
            <p:ph idx="1" type="body"/>
          </p:nvPr>
        </p:nvSpPr>
        <p:spPr>
          <a:xfrm>
            <a:off x="936008" y="3333858"/>
            <a:ext cx="7488062" cy="3159027"/>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1" name="Shape 13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8" name="Shape 13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39" name="Shape 13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Calibri"/>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Calibri"/>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pic>
        <p:nvPicPr>
          <p:cNvPr descr="Red white and blue star with the words U.S. Access Board going around the star in a circular shape  " id="21" name="Shape 21" title="Access Board logo"/>
          <p:cNvPicPr preferRelativeResize="0"/>
          <p:nvPr/>
        </p:nvPicPr>
        <p:blipFill rotWithShape="1">
          <a:blip r:embed="rId2">
            <a:alphaModFix/>
          </a:blip>
          <a:srcRect b="0" l="0" r="0" t="0"/>
          <a:stretch/>
        </p:blipFill>
        <p:spPr>
          <a:xfrm>
            <a:off x="5029200" y="457200"/>
            <a:ext cx="1849885" cy="18289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279400" lvl="0" marL="4572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79400" lvl="1" marL="9144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292100" lvl="2" marL="13716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292100" lvl="3" marL="18288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292100" lvl="4" marL="2286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8" name="Shape 28"/>
        <p:cNvGrpSpPr/>
        <p:nvPr/>
      </p:nvGrpSpPr>
      <p:grpSpPr>
        <a:xfrm>
          <a:off x="0" y="0"/>
          <a:ext cx="0" cy="0"/>
          <a:chOff x="0" y="0"/>
          <a:chExt cx="0" cy="0"/>
        </a:xfrm>
      </p:grpSpPr>
      <p:sp>
        <p:nvSpPr>
          <p:cNvPr id="29" name="Shape 29"/>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1" name="Shape 31"/>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lt1"/>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Calibri"/>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Calibri"/>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38" name="Shape 3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pic>
        <p:nvPicPr>
          <p:cNvPr descr="Red white and blue star with the words U.S. Access Board going around the star in a circular shape  " id="41" name="Shape 41" title="Access Board logo"/>
          <p:cNvPicPr preferRelativeResize="0"/>
          <p:nvPr/>
        </p:nvPicPr>
        <p:blipFill rotWithShape="1">
          <a:blip r:embed="rId2">
            <a:alphaModFix/>
          </a:blip>
          <a:srcRect b="0" l="0" r="0" t="0"/>
          <a:stretch/>
        </p:blipFill>
        <p:spPr>
          <a:xfrm>
            <a:off x="5029200" y="457200"/>
            <a:ext cx="1849885" cy="182895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2" name="Shape 42"/>
        <p:cNvGrpSpPr/>
        <p:nvPr/>
      </p:nvGrpSpPr>
      <p:grpSpPr>
        <a:xfrm>
          <a:off x="0" y="0"/>
          <a:ext cx="0" cy="0"/>
          <a:chOff x="0" y="0"/>
          <a:chExt cx="0" cy="0"/>
        </a:xfrm>
      </p:grpSpPr>
      <p:sp>
        <p:nvSpPr>
          <p:cNvPr id="43" name="Shape 4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5" name="Shape 4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7" name="Shape 47"/>
        <p:cNvGrpSpPr/>
        <p:nvPr/>
      </p:nvGrpSpPr>
      <p:grpSpPr>
        <a:xfrm>
          <a:off x="0" y="0"/>
          <a:ext cx="0" cy="0"/>
          <a:chOff x="0" y="0"/>
          <a:chExt cx="0" cy="0"/>
        </a:xfrm>
      </p:grpSpPr>
      <p:sp>
        <p:nvSpPr>
          <p:cNvPr id="48" name="Shape 48"/>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9" name="Shape 49"/>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50" name="Shape 50"/>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Shape 51"/>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52" name="Shape 52"/>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cial for Meaningful Sequence">
    <p:spTree>
      <p:nvGrpSpPr>
        <p:cNvPr id="56" name="Shape 56"/>
        <p:cNvGrpSpPr/>
        <p:nvPr/>
      </p:nvGrpSpPr>
      <p:grpSpPr>
        <a:xfrm>
          <a:off x="0" y="0"/>
          <a:ext cx="0" cy="0"/>
          <a:chOff x="0" y="0"/>
          <a:chExt cx="0" cy="0"/>
        </a:xfrm>
      </p:grpSpPr>
      <p:sp>
        <p:nvSpPr>
          <p:cNvPr id="57" name="Shape 57"/>
          <p:cNvSpPr txBox="1"/>
          <p:nvPr>
            <p:ph type="title"/>
          </p:nvPr>
        </p:nvSpPr>
        <p:spPr>
          <a:xfrm>
            <a:off x="839788" y="365127"/>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8" name="Shape 58"/>
          <p:cNvSpPr txBox="1"/>
          <p:nvPr>
            <p:ph idx="1" type="body"/>
          </p:nvPr>
        </p:nvSpPr>
        <p:spPr>
          <a:xfrm>
            <a:off x="839789" y="1681163"/>
            <a:ext cx="10514012"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600" u="none" cap="none" strike="noStrike">
                <a:solidFill>
                  <a:schemeClr val="dk1"/>
                </a:solidFill>
                <a:latin typeface="Calibri"/>
                <a:ea typeface="Calibri"/>
                <a:cs typeface="Calibri"/>
                <a:sym typeface="Calibri"/>
              </a:defRPr>
            </a:lvl1pPr>
            <a:lvl2pPr indent="0" lvl="1" marL="342900" marR="0" rtl="0" algn="l">
              <a:lnSpc>
                <a:spcPct val="90000"/>
              </a:lnSpc>
              <a:spcBef>
                <a:spcPts val="500"/>
              </a:spcBef>
              <a:buClr>
                <a:schemeClr val="dk1"/>
              </a:buClr>
              <a:buSzPct val="100000"/>
              <a:buFont typeface="Arial"/>
              <a:buNone/>
              <a:defRPr b="1" i="0" sz="1500" u="none" cap="none" strike="noStrike">
                <a:solidFill>
                  <a:schemeClr val="dk1"/>
                </a:solidFill>
                <a:latin typeface="Calibri"/>
                <a:ea typeface="Calibri"/>
                <a:cs typeface="Calibri"/>
                <a:sym typeface="Calibri"/>
              </a:defRPr>
            </a:lvl2pPr>
            <a:lvl3pPr indent="0" lvl="2" marL="685800" marR="0" rtl="0" algn="l">
              <a:lnSpc>
                <a:spcPct val="90000"/>
              </a:lnSpc>
              <a:spcBef>
                <a:spcPts val="500"/>
              </a:spcBef>
              <a:buClr>
                <a:schemeClr val="dk1"/>
              </a:buClr>
              <a:buSzPct val="96428"/>
              <a:buFont typeface="Arial"/>
              <a:buNone/>
              <a:defRPr b="1" i="0" sz="1350" u="none" cap="none" strike="noStrike">
                <a:solidFill>
                  <a:schemeClr val="dk1"/>
                </a:solidFill>
                <a:latin typeface="Calibri"/>
                <a:ea typeface="Calibri"/>
                <a:cs typeface="Calibri"/>
                <a:sym typeface="Calibri"/>
              </a:defRPr>
            </a:lvl3pPr>
            <a:lvl4pPr indent="0" lvl="3" marL="1028700" marR="0" rtl="0" algn="l">
              <a:lnSpc>
                <a:spcPct val="90000"/>
              </a:lnSpc>
              <a:spcBef>
                <a:spcPts val="500"/>
              </a:spcBef>
              <a:buClr>
                <a:schemeClr val="dk1"/>
              </a:buClr>
              <a:buSzPct val="100000"/>
              <a:buFont typeface="Calibri"/>
              <a:buNone/>
              <a:defRPr b="1" i="0" sz="1200" u="none" cap="none" strike="noStrike">
                <a:solidFill>
                  <a:schemeClr val="dk1"/>
                </a:solidFill>
                <a:latin typeface="Calibri"/>
                <a:ea typeface="Calibri"/>
                <a:cs typeface="Calibri"/>
                <a:sym typeface="Calibri"/>
              </a:defRPr>
            </a:lvl4pPr>
            <a:lvl5pPr indent="0" lvl="4" marL="1371600" marR="0" rtl="0" algn="l">
              <a:lnSpc>
                <a:spcPct val="90000"/>
              </a:lnSpc>
              <a:spcBef>
                <a:spcPts val="500"/>
              </a:spcBef>
              <a:buClr>
                <a:schemeClr val="dk1"/>
              </a:buClr>
              <a:buSzPct val="100000"/>
              <a:buFont typeface="Calibri"/>
              <a:buNone/>
              <a:defRPr b="1" i="0" sz="1200" u="none" cap="none" strike="noStrike">
                <a:solidFill>
                  <a:schemeClr val="dk1"/>
                </a:solidFill>
                <a:latin typeface="Calibri"/>
                <a:ea typeface="Calibri"/>
                <a:cs typeface="Calibri"/>
                <a:sym typeface="Calibri"/>
              </a:defRPr>
            </a:lvl5pPr>
            <a:lvl6pPr indent="0" lvl="5" marL="1714500" marR="0" rtl="0" algn="l">
              <a:lnSpc>
                <a:spcPct val="90000"/>
              </a:lnSpc>
              <a:spcBef>
                <a:spcPts val="500"/>
              </a:spcBef>
              <a:buClr>
                <a:schemeClr val="dk1"/>
              </a:buClr>
              <a:buSzPct val="100000"/>
              <a:buFont typeface="Arial"/>
              <a:buNone/>
              <a:defRPr b="1" i="0" sz="1200" u="none" cap="none" strike="noStrike">
                <a:solidFill>
                  <a:schemeClr val="dk1"/>
                </a:solidFill>
                <a:latin typeface="Calibri"/>
                <a:ea typeface="Calibri"/>
                <a:cs typeface="Calibri"/>
                <a:sym typeface="Calibri"/>
              </a:defRPr>
            </a:lvl6pPr>
            <a:lvl7pPr indent="0" lvl="6" marL="2057400" marR="0" rtl="0" algn="l">
              <a:lnSpc>
                <a:spcPct val="90000"/>
              </a:lnSpc>
              <a:spcBef>
                <a:spcPts val="500"/>
              </a:spcBef>
              <a:buClr>
                <a:schemeClr val="dk1"/>
              </a:buClr>
              <a:buSzPct val="100000"/>
              <a:buFont typeface="Arial"/>
              <a:buNone/>
              <a:defRPr b="1" i="0" sz="1200" u="none" cap="none" strike="noStrike">
                <a:solidFill>
                  <a:schemeClr val="dk1"/>
                </a:solidFill>
                <a:latin typeface="Calibri"/>
                <a:ea typeface="Calibri"/>
                <a:cs typeface="Calibri"/>
                <a:sym typeface="Calibri"/>
              </a:defRPr>
            </a:lvl7pPr>
            <a:lvl8pPr indent="0" lvl="7" marL="2400300" marR="0" rtl="0" algn="l">
              <a:lnSpc>
                <a:spcPct val="90000"/>
              </a:lnSpc>
              <a:spcBef>
                <a:spcPts val="500"/>
              </a:spcBef>
              <a:buClr>
                <a:schemeClr val="dk1"/>
              </a:buClr>
              <a:buSzPct val="100000"/>
              <a:buFont typeface="Arial"/>
              <a:buNone/>
              <a:defRPr b="1" i="0" sz="1200" u="none" cap="none" strike="noStrike">
                <a:solidFill>
                  <a:schemeClr val="dk1"/>
                </a:solidFill>
                <a:latin typeface="Calibri"/>
                <a:ea typeface="Calibri"/>
                <a:cs typeface="Calibri"/>
                <a:sym typeface="Calibri"/>
              </a:defRPr>
            </a:lvl8pPr>
            <a:lvl9pPr indent="0" lvl="8" marL="2743200" marR="0" rtl="0" algn="l">
              <a:lnSpc>
                <a:spcPct val="90000"/>
              </a:lnSpc>
              <a:spcBef>
                <a:spcPts val="500"/>
              </a:spcBef>
              <a:buClr>
                <a:schemeClr val="dk1"/>
              </a:buClr>
              <a:buSzPct val="100000"/>
              <a:buFont typeface="Arial"/>
              <a:buNone/>
              <a:defRPr b="1" i="0" sz="1200" u="none" cap="none" strike="noStrike">
                <a:solidFill>
                  <a:schemeClr val="dk1"/>
                </a:solidFill>
                <a:latin typeface="Calibri"/>
                <a:ea typeface="Calibri"/>
                <a:cs typeface="Calibri"/>
                <a:sym typeface="Calibri"/>
              </a:defRPr>
            </a:lvl9pPr>
          </a:lstStyle>
          <a:p/>
        </p:txBody>
      </p:sp>
      <p:sp>
        <p:nvSpPr>
          <p:cNvPr id="59" name="Shape 59"/>
          <p:cNvSpPr txBox="1"/>
          <p:nvPr>
            <p:ph idx="2" type="body"/>
          </p:nvPr>
        </p:nvSpPr>
        <p:spPr>
          <a:xfrm>
            <a:off x="839789" y="2505075"/>
            <a:ext cx="10514012" cy="3684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6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0" i="0" sz="2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1" name="Shape 61"/>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2" name="Shape 6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3" name="Shape 63"/>
        <p:cNvGrpSpPr/>
        <p:nvPr/>
      </p:nvGrpSpPr>
      <p:grpSpPr>
        <a:xfrm>
          <a:off x="0" y="0"/>
          <a:ext cx="0" cy="0"/>
          <a:chOff x="0" y="0"/>
          <a:chExt cx="0" cy="0"/>
        </a:xfrm>
      </p:grpSpPr>
      <p:sp>
        <p:nvSpPr>
          <p:cNvPr id="64" name="Shape 6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www.w3.org/WAI" TargetMode="External"/><Relationship Id="rId4" Type="http://schemas.openxmlformats.org/officeDocument/2006/relationships/hyperlink" Target="http://www.ncd.gov/" TargetMode="External"/><Relationship Id="rId5" Type="http://schemas.openxmlformats.org/officeDocument/2006/relationships/hyperlink" Target="http://www.google.com/advanced_search"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www.w3.org/wai" TargetMode="External"/><Relationship Id="rId4" Type="http://schemas.openxmlformats.org/officeDocument/2006/relationships/hyperlink" Target="http://www.w3.org/tr/wcag20" TargetMode="External"/><Relationship Id="rId5" Type="http://schemas.openxmlformats.org/officeDocument/2006/relationships/hyperlink" Target="http://www.w3.org/tr/understanding-wcag20" TargetMode="External"/><Relationship Id="rId6" Type="http://schemas.openxmlformats.org/officeDocument/2006/relationships/hyperlink" Target="http://www.w3.org/tr/wcag20-techs" TargetMode="External"/><Relationship Id="rId7" Type="http://schemas.openxmlformats.org/officeDocument/2006/relationships/hyperlink" Target="http://www.w3.org/tr/wcag2ic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www.w3.org/wai/wcag20/quickref"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www.access-board.gov/" TargetMode="External"/><Relationship Id="rId4" Type="http://schemas.openxmlformats.org/officeDocument/2006/relationships/hyperlink" Target="http://www.adaconferences.org/CIOC/Archive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www.section508.go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ctrTitle"/>
          </p:nvPr>
        </p:nvSpPr>
        <p:spPr>
          <a:xfrm>
            <a:off x="1524000" y="2494598"/>
            <a:ext cx="9144000" cy="2022318"/>
          </a:xfrm>
          <a:prstGeom prst="rect">
            <a:avLst/>
          </a:prstGeom>
          <a:noFill/>
          <a:ln>
            <a:noFill/>
          </a:ln>
        </p:spPr>
        <p:txBody>
          <a:bodyPr anchorCtr="0" anchor="b" bIns="45700" lIns="91425" rIns="91425" wrap="square" tIns="45700">
            <a:noAutofit/>
          </a:bodyPr>
          <a:lstStyle/>
          <a:p>
            <a:pPr indent="-342900" lvl="0" marL="0" marR="0" rtl="0" algn="ctr">
              <a:lnSpc>
                <a:spcPct val="90000"/>
              </a:lnSpc>
              <a:spcBef>
                <a:spcPts val="0"/>
              </a:spcBef>
              <a:buClr>
                <a:schemeClr val="dk1"/>
              </a:buClr>
              <a:buSzPct val="100000"/>
              <a:buFont typeface="Calibri"/>
              <a:buNone/>
            </a:pPr>
            <a:r>
              <a:rPr b="0" i="0" lang="en-US" sz="5400" u="none" cap="none" strike="noStrike">
                <a:solidFill>
                  <a:schemeClr val="dk1"/>
                </a:solidFill>
                <a:latin typeface="Calibri"/>
                <a:ea typeface="Calibri"/>
                <a:cs typeface="Calibri"/>
                <a:sym typeface="Calibri"/>
              </a:rPr>
              <a:t>Revised Section 508 Standards:</a:t>
            </a:r>
            <a:br>
              <a:rPr b="0" i="0" lang="en-US" sz="5400" u="none" cap="none" strike="noStrike">
                <a:solidFill>
                  <a:schemeClr val="dk1"/>
                </a:solidFill>
                <a:latin typeface="Calibri"/>
                <a:ea typeface="Calibri"/>
                <a:cs typeface="Calibri"/>
                <a:sym typeface="Calibri"/>
              </a:rPr>
            </a:br>
            <a:r>
              <a:rPr b="0" i="0" lang="en-US" sz="5400" u="none" cap="none" strike="noStrike">
                <a:solidFill>
                  <a:schemeClr val="dk1"/>
                </a:solidFill>
                <a:latin typeface="Calibri"/>
                <a:ea typeface="Calibri"/>
                <a:cs typeface="Calibri"/>
                <a:sym typeface="Calibri"/>
              </a:rPr>
              <a:t>Major Changes and Issues</a:t>
            </a:r>
          </a:p>
        </p:txBody>
      </p:sp>
      <p:sp>
        <p:nvSpPr>
          <p:cNvPr id="80" name="Shape 80"/>
          <p:cNvSpPr txBox="1"/>
          <p:nvPr>
            <p:ph idx="1" type="subTitle"/>
          </p:nvPr>
        </p:nvSpPr>
        <p:spPr>
          <a:xfrm>
            <a:off x="1524000" y="4882198"/>
            <a:ext cx="9144000" cy="1655762"/>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2017 Section 508 Interagency Accessibility Forum Washington, DC</a:t>
            </a:r>
          </a:p>
          <a:p>
            <a:pPr indent="-177800" lvl="0" marL="0" marR="0" rtl="0" algn="ctr">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October 13,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Illustration of Structure and Organization</a:t>
            </a:r>
          </a:p>
        </p:txBody>
      </p:sp>
      <p:sp>
        <p:nvSpPr>
          <p:cNvPr id="150" name="Shape 15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grpSp>
        <p:nvGrpSpPr>
          <p:cNvPr id="151" name="Shape 151"/>
          <p:cNvGrpSpPr/>
          <p:nvPr/>
        </p:nvGrpSpPr>
        <p:grpSpPr>
          <a:xfrm>
            <a:off x="3455418" y="2553651"/>
            <a:ext cx="5907960" cy="3200396"/>
            <a:chOff x="1353867" y="548639"/>
            <a:chExt cx="5907960" cy="3200396"/>
          </a:xfrm>
        </p:grpSpPr>
        <p:sp>
          <p:nvSpPr>
            <p:cNvPr id="152" name="Shape 152"/>
            <p:cNvSpPr/>
            <p:nvPr/>
          </p:nvSpPr>
          <p:spPr>
            <a:xfrm>
              <a:off x="1353867" y="548639"/>
              <a:ext cx="3886201" cy="3200396"/>
            </a:xfrm>
            <a:prstGeom prst="ellipse">
              <a:avLst/>
            </a:prstGeom>
            <a:solidFill>
              <a:srgbClr val="4372C3">
                <a:alpha val="49803"/>
              </a:srgbClr>
            </a:solidFill>
            <a:ln>
              <a:noFill/>
            </a:ln>
          </p:spPr>
          <p:txBody>
            <a:bodyPr anchorCtr="0" anchor="ctr" bIns="91425" lIns="91425" rIns="91425" wrap="square" tIns="91425">
              <a:noAutofit/>
            </a:bodyPr>
            <a:lstStyle/>
            <a:p>
              <a:pPr lvl="0">
                <a:spcBef>
                  <a:spcPts val="0"/>
                </a:spcBef>
                <a:buNone/>
              </a:pPr>
              <a:r>
                <a:t/>
              </a:r>
              <a:endParaRPr/>
            </a:p>
          </p:txBody>
        </p:sp>
        <p:sp>
          <p:nvSpPr>
            <p:cNvPr id="153" name="Shape 153"/>
            <p:cNvSpPr txBox="1"/>
            <p:nvPr/>
          </p:nvSpPr>
          <p:spPr>
            <a:xfrm>
              <a:off x="1896535" y="926034"/>
              <a:ext cx="2240692" cy="2445605"/>
            </a:xfrm>
            <a:prstGeom prst="rect">
              <a:avLst/>
            </a:prstGeom>
            <a:noFill/>
            <a:ln>
              <a:noFill/>
            </a:ln>
          </p:spPr>
          <p:txBody>
            <a:bodyPr anchorCtr="0" anchor="ctr" bIns="0" lIns="0" rIns="0" wrap="square" tIns="0">
              <a:noAutofit/>
            </a:bodyPr>
            <a:lstStyle/>
            <a:p>
              <a:pPr indent="-152400" lvl="0" marL="0" marR="0" rtl="0" algn="l">
                <a:lnSpc>
                  <a:spcPct val="90000"/>
                </a:lnSpc>
                <a:spcBef>
                  <a:spcPts val="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App. A:  § 508</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Application,</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Scoping</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Ch. E1, E2</a:t>
              </a:r>
            </a:p>
            <a:p>
              <a:pPr indent="-152400" lvl="0" marL="0" marR="0" rtl="0" algn="l">
                <a:lnSpc>
                  <a:spcPct val="90000"/>
                </a:lnSpc>
                <a:spcBef>
                  <a:spcPts val="84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App. D:</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    508 Y2K</a:t>
              </a:r>
            </a:p>
          </p:txBody>
        </p:sp>
        <p:sp>
          <p:nvSpPr>
            <p:cNvPr id="154" name="Shape 154"/>
            <p:cNvSpPr/>
            <p:nvPr/>
          </p:nvSpPr>
          <p:spPr>
            <a:xfrm>
              <a:off x="3375626" y="548639"/>
              <a:ext cx="3886201" cy="3200396"/>
            </a:xfrm>
            <a:prstGeom prst="ellipse">
              <a:avLst/>
            </a:prstGeom>
            <a:solidFill>
              <a:srgbClr val="4372C3">
                <a:alpha val="49803"/>
              </a:srgbClr>
            </a:solidFill>
            <a:ln>
              <a:noFill/>
            </a:ln>
          </p:spPr>
          <p:txBody>
            <a:bodyPr anchorCtr="0" anchor="ctr" bIns="91425" lIns="91425" rIns="91425" wrap="square" tIns="91425">
              <a:noAutofit/>
            </a:bodyPr>
            <a:lstStyle/>
            <a:p>
              <a:pPr lvl="0">
                <a:spcBef>
                  <a:spcPts val="0"/>
                </a:spcBef>
                <a:buNone/>
              </a:pPr>
              <a:r>
                <a:t/>
              </a:r>
              <a:endParaRPr/>
            </a:p>
          </p:txBody>
        </p:sp>
        <p:sp>
          <p:nvSpPr>
            <p:cNvPr id="155" name="Shape 155"/>
            <p:cNvSpPr txBox="1"/>
            <p:nvPr/>
          </p:nvSpPr>
          <p:spPr>
            <a:xfrm>
              <a:off x="4478467" y="926034"/>
              <a:ext cx="2240692" cy="2445605"/>
            </a:xfrm>
            <a:prstGeom prst="rect">
              <a:avLst/>
            </a:prstGeom>
            <a:noFill/>
            <a:ln>
              <a:noFill/>
            </a:ln>
          </p:spPr>
          <p:txBody>
            <a:bodyPr anchorCtr="0" anchor="ctr" bIns="0" lIns="0" rIns="0" wrap="square" tIns="0">
              <a:noAutofit/>
            </a:bodyPr>
            <a:lstStyle/>
            <a:p>
              <a:pPr indent="-152400" lvl="0" marL="0" marR="0" rtl="0" algn="r">
                <a:lnSpc>
                  <a:spcPct val="90000"/>
                </a:lnSpc>
                <a:spcBef>
                  <a:spcPts val="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App. B: </a:t>
              </a:r>
            </a:p>
            <a:p>
              <a:pPr indent="-152400" lvl="0" marL="0" marR="0" rtl="0" algn="r">
                <a:lnSpc>
                  <a:spcPct val="90000"/>
                </a:lnSpc>
                <a:spcBef>
                  <a:spcPts val="84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 255</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Application,</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Scoping</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Ch. C1, C2</a:t>
              </a:r>
            </a:p>
          </p:txBody>
        </p:sp>
      </p:grpSp>
      <p:sp>
        <p:nvSpPr>
          <p:cNvPr descr="Two large transparent blue partially overlapping ovals.  Left oval is labled App. A: 508 Application, Scoping, Ch. E1, E2.  Right oval is labled App. B:  255 Application, Scoping, CH. C1, C2.  Overlapping portion is labled App. C:  FPC &amp; Technical Ch. 3, 4, 5, 6, 7" id="156" name="Shape 156" title="Venn Diagram"/>
          <p:cNvSpPr txBox="1"/>
          <p:nvPr/>
        </p:nvSpPr>
        <p:spPr>
          <a:xfrm>
            <a:off x="5506720" y="3211185"/>
            <a:ext cx="1788160" cy="1938992"/>
          </a:xfrm>
          <a:prstGeom prst="rect">
            <a:avLst/>
          </a:prstGeom>
          <a:noFill/>
          <a:ln>
            <a:noFill/>
          </a:ln>
        </p:spPr>
        <p:txBody>
          <a:bodyPr anchorCtr="0" anchor="t" bIns="45700" lIns="91425" rIns="91425" wrap="square" tIns="45700">
            <a:noAutofit/>
          </a:bodyPr>
          <a:lstStyle/>
          <a:p>
            <a:pPr indent="0" lvl="0" marL="0" marR="0" rtl="0" algn="ctr">
              <a:spcBef>
                <a:spcPts val="0"/>
              </a:spcBef>
              <a:buSzPct val="25000"/>
              <a:buNone/>
            </a:pPr>
            <a:r>
              <a:rPr b="0" i="0" lang="en-US" sz="2400" u="none" cap="none" strike="noStrike">
                <a:solidFill>
                  <a:schemeClr val="dk1"/>
                </a:solidFill>
                <a:latin typeface="Calibri"/>
                <a:ea typeface="Calibri"/>
                <a:cs typeface="Calibri"/>
                <a:sym typeface="Calibri"/>
              </a:rPr>
              <a:t>App. C:</a:t>
            </a:r>
          </a:p>
          <a:p>
            <a:pPr indent="0" lvl="0" marL="0" marR="0" rtl="0" algn="ctr">
              <a:spcBef>
                <a:spcPts val="0"/>
              </a:spcBef>
              <a:buSzPct val="25000"/>
              <a:buNone/>
            </a:pPr>
            <a:r>
              <a:rPr b="0" i="0" lang="en-US" sz="2400" u="none" cap="none" strike="noStrike">
                <a:solidFill>
                  <a:schemeClr val="dk1"/>
                </a:solidFill>
                <a:latin typeface="Calibri"/>
                <a:ea typeface="Calibri"/>
                <a:cs typeface="Calibri"/>
                <a:sym typeface="Calibri"/>
              </a:rPr>
              <a:t>FPC &amp; Technical</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Ch. 3, 4, 5,</a:t>
            </a: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6, 7</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Overview of 508 Standards</a:t>
            </a:r>
          </a:p>
        </p:txBody>
      </p:sp>
      <p:sp>
        <p:nvSpPr>
          <p:cNvPr id="163" name="Shape 16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1:  Application and Administration</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2:  Scoping</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3:  Functional Performance Criteria</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4:  Hardware</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5:  Software</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6:  Support Documentation and Services</a:t>
            </a: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7:  Referenced Standards</a:t>
            </a:r>
          </a:p>
        </p:txBody>
      </p:sp>
      <p:sp>
        <p:nvSpPr>
          <p:cNvPr id="164" name="Shape 16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Key Changes and Issues from Original 508</a:t>
            </a:r>
          </a:p>
        </p:txBody>
      </p:sp>
      <p:sp>
        <p:nvSpPr>
          <p:cNvPr id="171" name="Shape 171"/>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51396" lvl="0" marL="0" marR="0" rtl="0" algn="ctr">
              <a:lnSpc>
                <a:spcPct val="90000"/>
              </a:lnSpc>
              <a:spcBef>
                <a:spcPts val="0"/>
              </a:spcBef>
              <a:buClr>
                <a:schemeClr val="dk1"/>
              </a:buClr>
              <a:buSzPct val="98975"/>
              <a:buFont typeface="Calibri"/>
              <a:buNone/>
            </a:pPr>
            <a:r>
              <a:rPr b="0" i="0" lang="en-US" sz="3959" u="none" cap="none" strike="noStrike">
                <a:solidFill>
                  <a:schemeClr val="dk1"/>
                </a:solidFill>
                <a:latin typeface="Calibri"/>
                <a:ea typeface="Calibri"/>
                <a:cs typeface="Calibri"/>
                <a:sym typeface="Calibri"/>
              </a:rPr>
              <a:t>Key Changes and Issues from Original 508:</a:t>
            </a:r>
            <a:br>
              <a:rPr b="0" i="0" lang="en-US" sz="3959" u="none" cap="none" strike="noStrike">
                <a:solidFill>
                  <a:schemeClr val="dk1"/>
                </a:solidFill>
                <a:latin typeface="Calibri"/>
                <a:ea typeface="Calibri"/>
                <a:cs typeface="Calibri"/>
                <a:sym typeface="Calibri"/>
              </a:rPr>
            </a:br>
            <a:r>
              <a:rPr b="0" i="0" lang="en-US" sz="3959" u="none" cap="none" strike="noStrike">
                <a:solidFill>
                  <a:schemeClr val="dk1"/>
                </a:solidFill>
                <a:latin typeface="Calibri"/>
                <a:ea typeface="Calibri"/>
                <a:cs typeface="Calibri"/>
                <a:sym typeface="Calibri"/>
              </a:rPr>
              <a:t>Final Rule as Compared to 2000 Original 508 Rule</a:t>
            </a:r>
            <a:br>
              <a:rPr b="0" i="0" lang="en-US" sz="3959" u="none" cap="none" strike="noStrike">
                <a:solidFill>
                  <a:schemeClr val="dk1"/>
                </a:solidFill>
                <a:latin typeface="Calibri"/>
                <a:ea typeface="Calibri"/>
                <a:cs typeface="Calibri"/>
                <a:sym typeface="Calibri"/>
              </a:rPr>
            </a:br>
          </a:p>
        </p:txBody>
      </p:sp>
      <p:sp>
        <p:nvSpPr>
          <p:cNvPr id="178" name="Shape 17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64465" lvl="0" marL="0" marR="0" rtl="0" algn="l">
              <a:lnSpc>
                <a:spcPct val="8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Broad Application of WCAG 2.0</a:t>
            </a:r>
          </a:p>
          <a:p>
            <a:pPr indent="-457200" lvl="1" marL="914400" marR="0" rtl="0" algn="l">
              <a:lnSpc>
                <a:spcPct val="8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Delineation of Covered Electronic Content</a:t>
            </a:r>
          </a:p>
          <a:p>
            <a:pPr indent="-164465" lvl="0" marL="0" marR="0" rtl="0" algn="l">
              <a:lnSpc>
                <a:spcPct val="8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164465" lvl="0" marL="0" marR="0" rtl="0" algn="l">
              <a:lnSpc>
                <a:spcPct val="8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New “Safe Harbor” provision for Legacy ICT</a:t>
            </a:r>
          </a:p>
          <a:p>
            <a:pPr indent="-457200" lvl="1" marL="914400" marR="0" rtl="0" algn="l">
              <a:lnSpc>
                <a:spcPct val="8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Revised 508 Standards only</a:t>
            </a:r>
          </a:p>
          <a:p>
            <a:pPr indent="-164465" lvl="0" marL="0" marR="0" rtl="0" algn="l">
              <a:lnSpc>
                <a:spcPct val="8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164465" lvl="0" marL="0" marR="0" rtl="0" algn="l">
              <a:lnSpc>
                <a:spcPct val="8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Functional Performance Criteria (FPC)</a:t>
            </a:r>
          </a:p>
          <a:p>
            <a:pPr indent="-164465" lvl="0" marL="0" marR="0" rtl="0" algn="l">
              <a:lnSpc>
                <a:spcPct val="8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164465" lvl="0" marL="0" marR="0" rtl="0" algn="l">
              <a:lnSpc>
                <a:spcPct val="8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ICT with Closed Functionality</a:t>
            </a:r>
          </a:p>
          <a:p>
            <a:pPr indent="-457200" lvl="1" marL="914400" marR="0" rtl="0" algn="l">
              <a:lnSpc>
                <a:spcPct val="80000"/>
              </a:lnSpc>
              <a:spcBef>
                <a:spcPts val="500"/>
              </a:spcBef>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What about Mobile? </a:t>
            </a:r>
          </a:p>
        </p:txBody>
      </p:sp>
      <p:sp>
        <p:nvSpPr>
          <p:cNvPr id="179" name="Shape 1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Broad Application of WCAG 2.0</a:t>
            </a:r>
          </a:p>
        </p:txBody>
      </p:sp>
      <p:sp>
        <p:nvSpPr>
          <p:cNvPr id="186" name="Shape 18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WCAG 2.0 Level A and AA Success Criteria and Conformance Requirements applied to:</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Web content (e.g. online instructional materials)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Covered non-Web documents (e.g. instructional materials)</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Software user interfaces (e.g. learning management systems)</a:t>
            </a:r>
          </a:p>
        </p:txBody>
      </p:sp>
      <p:sp>
        <p:nvSpPr>
          <p:cNvPr id="187" name="Shape 18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Incorporation By Reference (IBR)</a:t>
            </a:r>
          </a:p>
        </p:txBody>
      </p:sp>
      <p:grpSp>
        <p:nvGrpSpPr>
          <p:cNvPr id="194" name="Shape 194"/>
          <p:cNvGrpSpPr/>
          <p:nvPr/>
        </p:nvGrpSpPr>
        <p:grpSpPr>
          <a:xfrm>
            <a:off x="3524228" y="2054244"/>
            <a:ext cx="5029220" cy="4114799"/>
            <a:chOff x="2686028" y="228619"/>
            <a:chExt cx="5029220" cy="4114799"/>
          </a:xfrm>
        </p:grpSpPr>
        <p:sp>
          <p:nvSpPr>
            <p:cNvPr id="195" name="Shape 195"/>
            <p:cNvSpPr/>
            <p:nvPr/>
          </p:nvSpPr>
          <p:spPr>
            <a:xfrm>
              <a:off x="2686028" y="228619"/>
              <a:ext cx="4114799" cy="4114799"/>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196" name="Shape 196"/>
            <p:cNvSpPr txBox="1"/>
            <p:nvPr/>
          </p:nvSpPr>
          <p:spPr>
            <a:xfrm>
              <a:off x="3971903" y="434359"/>
              <a:ext cx="1543049" cy="411479"/>
            </a:xfrm>
            <a:prstGeom prst="rect">
              <a:avLst/>
            </a:prstGeom>
            <a:noFill/>
            <a:ln>
              <a:noFill/>
            </a:ln>
          </p:spPr>
          <p:txBody>
            <a:bodyPr anchorCtr="1" anchor="t" bIns="170675" lIns="170675" rIns="170675" wrap="square" tIns="170675">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r>
                <a:rPr b="1" i="0" lang="en-US" sz="2400" u="none" cap="none" strike="noStrike">
                  <a:solidFill>
                    <a:schemeClr val="dk1"/>
                  </a:solidFill>
                  <a:latin typeface="Calibri"/>
                  <a:ea typeface="Calibri"/>
                  <a:cs typeface="Calibri"/>
                  <a:sym typeface="Calibri"/>
                </a:rPr>
                <a:t>508/255 Rule</a:t>
              </a:r>
            </a:p>
          </p:txBody>
        </p:sp>
        <p:sp>
          <p:nvSpPr>
            <p:cNvPr id="197" name="Shape 197"/>
            <p:cNvSpPr/>
            <p:nvPr/>
          </p:nvSpPr>
          <p:spPr>
            <a:xfrm>
              <a:off x="4972043" y="1371604"/>
              <a:ext cx="2743205" cy="2743205"/>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198" name="Shape 198"/>
            <p:cNvSpPr txBox="1"/>
            <p:nvPr/>
          </p:nvSpPr>
          <p:spPr>
            <a:xfrm>
              <a:off x="5752142" y="1529339"/>
              <a:ext cx="1183007" cy="315468"/>
            </a:xfrm>
            <a:prstGeom prst="rect">
              <a:avLst/>
            </a:prstGeom>
            <a:noFill/>
            <a:ln>
              <a:noFill/>
            </a:ln>
          </p:spPr>
          <p:txBody>
            <a:bodyPr anchorCtr="1" anchor="t"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b="1" i="0" lang="en-US" sz="2400" u="none" cap="none" strike="noStrike">
                  <a:solidFill>
                    <a:schemeClr val="dk1"/>
                  </a:solidFill>
                  <a:latin typeface="Calibri"/>
                  <a:ea typeface="Calibri"/>
                  <a:cs typeface="Calibri"/>
                  <a:sym typeface="Calibri"/>
                </a:rPr>
                <a:t>WCAG 2.0</a:t>
              </a:r>
            </a:p>
          </p:txBody>
        </p:sp>
        <p:sp>
          <p:nvSpPr>
            <p:cNvPr id="199" name="Shape 199"/>
            <p:cNvSpPr/>
            <p:nvPr/>
          </p:nvSpPr>
          <p:spPr>
            <a:xfrm>
              <a:off x="5791204" y="2136789"/>
              <a:ext cx="914390" cy="914390"/>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200" name="Shape 200"/>
            <p:cNvSpPr txBox="1"/>
            <p:nvPr/>
          </p:nvSpPr>
          <p:spPr>
            <a:xfrm>
              <a:off x="6011801" y="2199882"/>
              <a:ext cx="473196" cy="126185"/>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a:t>
              </a:r>
            </a:p>
          </p:txBody>
        </p:sp>
        <p:sp>
          <p:nvSpPr>
            <p:cNvPr id="201" name="Shape 201"/>
            <p:cNvSpPr/>
            <p:nvPr/>
          </p:nvSpPr>
          <p:spPr>
            <a:xfrm>
              <a:off x="5334000" y="2974964"/>
              <a:ext cx="914407" cy="914407"/>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202" name="Shape 202"/>
            <p:cNvSpPr txBox="1"/>
            <p:nvPr/>
          </p:nvSpPr>
          <p:spPr>
            <a:xfrm>
              <a:off x="5544314" y="3057260"/>
              <a:ext cx="493780" cy="164593"/>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AA</a:t>
              </a:r>
            </a:p>
          </p:txBody>
        </p:sp>
        <p:sp>
          <p:nvSpPr>
            <p:cNvPr id="203" name="Shape 203"/>
            <p:cNvSpPr/>
            <p:nvPr/>
          </p:nvSpPr>
          <p:spPr>
            <a:xfrm>
              <a:off x="6629393" y="2746373"/>
              <a:ext cx="914407" cy="914407"/>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204" name="Shape 204"/>
            <p:cNvSpPr txBox="1"/>
            <p:nvPr/>
          </p:nvSpPr>
          <p:spPr>
            <a:xfrm>
              <a:off x="6763305" y="2974974"/>
              <a:ext cx="646583" cy="457203"/>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AAA</a:t>
              </a:r>
            </a:p>
          </p:txBody>
        </p:sp>
      </p:grpSp>
      <p:sp>
        <p:nvSpPr>
          <p:cNvPr id="205" name="Shape 20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Incorporation By Reference</a:t>
            </a:r>
          </a:p>
        </p:txBody>
      </p:sp>
      <p:sp>
        <p:nvSpPr>
          <p:cNvPr id="212" name="Shape 21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64465" lvl="0" marL="0" marR="0" rtl="0" algn="l">
              <a:lnSpc>
                <a:spcPct val="7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Revised 508 Standards citations to WCAG 2.0:</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508 Chapter 2</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E205.4 Accessibility Standard (under E205 Electronic Content)</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E207.2 WCAG Conformance (under E207 Software)</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Chapter 5:  Software</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504 Authoring Tools</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Chapter 6:  Support Documentation and Services</a:t>
            </a:r>
          </a:p>
          <a:p>
            <a:pPr indent="-457200" lvl="1" marL="914400" marR="0" rtl="0" algn="l">
              <a:lnSpc>
                <a:spcPct val="70000"/>
              </a:lnSpc>
              <a:spcBef>
                <a:spcPts val="500"/>
              </a:spcBef>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602.3 Electronic Support Documentation</a:t>
            </a:r>
          </a:p>
        </p:txBody>
      </p:sp>
      <p:sp>
        <p:nvSpPr>
          <p:cNvPr id="213" name="Shape 21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IBR for Electronic Content</a:t>
            </a:r>
          </a:p>
        </p:txBody>
      </p:sp>
      <p:sp>
        <p:nvSpPr>
          <p:cNvPr id="220" name="Shape 22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E205.4 Accessibility Standard</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Electronic content shall conform to Level A and Level AA Success Criteria and Conformance Requirements in WCAG 2.0 (incorporated by reference, see 702.10.1)</a:t>
            </a:r>
          </a:p>
          <a:p>
            <a:pPr indent="-457200" lvl="1" marL="914400" marR="0" rtl="0" algn="l">
              <a:lnSpc>
                <a:spcPct val="90000"/>
              </a:lnSpc>
              <a:spcBef>
                <a:spcPts val="5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Exception for non-Web documents from the four Success Criteria that are for “sets of Web pages”</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E205.4.1 details the word substitution needed to  apply WCAG 2.0 to non-Web documents</a:t>
            </a:r>
          </a:p>
        </p:txBody>
      </p:sp>
      <p:sp>
        <p:nvSpPr>
          <p:cNvPr id="221" name="Shape 22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IBR for Software</a:t>
            </a:r>
          </a:p>
        </p:txBody>
      </p:sp>
      <p:sp>
        <p:nvSpPr>
          <p:cNvPr id="228" name="Shape 22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64465" lvl="0" marL="0" marR="0" rtl="0" algn="l">
              <a:lnSpc>
                <a:spcPct val="8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E207.2 WCAG Conformance</a:t>
            </a:r>
          </a:p>
          <a:p>
            <a:pPr indent="-164465" lvl="1" marL="457200" marR="0" rtl="0" algn="l">
              <a:lnSpc>
                <a:spcPct val="80000"/>
              </a:lnSpc>
              <a:spcBef>
                <a:spcPts val="5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User interface components, as well as the content  of platforms and applications, shall conform to Level A and Level AA Success Criteria and Conformance Requirements in WCAG 2.0 (incorporated by reference, see 702.10.1)</a:t>
            </a:r>
          </a:p>
          <a:p>
            <a:pPr indent="-164465" lvl="1" marL="457200" marR="0" rtl="0" algn="l">
              <a:lnSpc>
                <a:spcPct val="80000"/>
              </a:lnSpc>
              <a:spcBef>
                <a:spcPts val="5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1" marL="914400" marR="0" rtl="0" algn="l">
              <a:lnSpc>
                <a:spcPct val="8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Exception, word substitution, and rewrite of WCAG Conformance Requirement 3</a:t>
            </a:r>
          </a:p>
          <a:p>
            <a:pPr indent="-457200" lvl="1" marL="914400" marR="0" rtl="0" algn="l">
              <a:lnSpc>
                <a:spcPct val="8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Same approach as with E205.4</a:t>
            </a:r>
          </a:p>
          <a:p>
            <a:pPr indent="-457200" lvl="2" marL="1371600" marR="0" rtl="0" algn="l">
              <a:lnSpc>
                <a:spcPct val="80000"/>
              </a:lnSpc>
              <a:spcBef>
                <a:spcPts val="500"/>
              </a:spcBef>
              <a:spcAft>
                <a:spcPts val="0"/>
              </a:spcAft>
              <a:buClr>
                <a:schemeClr val="dk1"/>
              </a:buClr>
              <a:buSzPct val="100208"/>
              <a:buFont typeface="Calibri"/>
              <a:buChar char="−"/>
            </a:pPr>
            <a:r>
              <a:rPr b="0" i="0" lang="en-US" sz="2405" u="none" cap="none" strike="noStrike">
                <a:solidFill>
                  <a:schemeClr val="dk1"/>
                </a:solidFill>
                <a:latin typeface="Calibri"/>
                <a:ea typeface="Calibri"/>
                <a:cs typeface="Calibri"/>
                <a:sym typeface="Calibri"/>
              </a:rPr>
              <a:t>But for software instead of documents</a:t>
            </a:r>
          </a:p>
          <a:p>
            <a:pPr indent="-457200" lvl="2" marL="1371600" marR="0" rtl="0" algn="l">
              <a:lnSpc>
                <a:spcPct val="80000"/>
              </a:lnSpc>
              <a:spcBef>
                <a:spcPts val="500"/>
              </a:spcBef>
              <a:spcAft>
                <a:spcPts val="0"/>
              </a:spcAft>
              <a:buClr>
                <a:schemeClr val="dk1"/>
              </a:buClr>
              <a:buSzPct val="100208"/>
              <a:buFont typeface="Calibri"/>
              <a:buChar char="−"/>
            </a:pPr>
            <a:r>
              <a:rPr b="0" i="0" lang="en-US" sz="2405" u="none" cap="none" strike="noStrike">
                <a:solidFill>
                  <a:schemeClr val="dk1"/>
                </a:solidFill>
                <a:latin typeface="Calibri"/>
                <a:ea typeface="Calibri"/>
                <a:cs typeface="Calibri"/>
                <a:sym typeface="Calibri"/>
              </a:rPr>
              <a:t>Mechanics of word substitution more complex</a:t>
            </a:r>
          </a:p>
          <a:p>
            <a:pPr indent="-457200" lvl="2" marL="1371600" marR="0" rtl="0" algn="l">
              <a:lnSpc>
                <a:spcPct val="80000"/>
              </a:lnSpc>
              <a:spcBef>
                <a:spcPts val="500"/>
              </a:spcBef>
              <a:buClr>
                <a:schemeClr val="dk1"/>
              </a:buClr>
              <a:buSzPct val="100208"/>
              <a:buFont typeface="Calibri"/>
              <a:buChar char="−"/>
            </a:pPr>
            <a:r>
              <a:rPr b="0" i="0" lang="en-US" sz="2405" u="none" cap="none" strike="noStrike">
                <a:solidFill>
                  <a:schemeClr val="dk1"/>
                </a:solidFill>
                <a:latin typeface="Calibri"/>
                <a:ea typeface="Calibri"/>
                <a:cs typeface="Calibri"/>
                <a:sym typeface="Calibri"/>
              </a:rPr>
              <a:t>Exception for software that is assistive technology</a:t>
            </a:r>
          </a:p>
        </p:txBody>
      </p:sp>
      <p:sp>
        <p:nvSpPr>
          <p:cNvPr id="229" name="Shape 22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Delineation of Covered Electronic Content (Revised 508 Standards only)</a:t>
            </a:r>
          </a:p>
        </p:txBody>
      </p:sp>
      <p:sp>
        <p:nvSpPr>
          <p:cNvPr id="236" name="Shape 23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E205.2 Public Facing</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Electronic content that is public facing shall conform…</a:t>
            </a:r>
          </a:p>
          <a:p>
            <a:pPr indent="-457200" lvl="1" marL="914400" marR="0" rtl="0" algn="l">
              <a:lnSpc>
                <a:spcPct val="90000"/>
              </a:lnSpc>
              <a:spcBef>
                <a:spcPts val="5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E205.3 Agency Official Communication</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Content that is not public facing	</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Agency official communication in nine categories</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Exception for NARA records</a:t>
            </a:r>
          </a:p>
        </p:txBody>
      </p:sp>
      <p:sp>
        <p:nvSpPr>
          <p:cNvPr id="237" name="Shape 23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Presentation Outline</a:t>
            </a:r>
          </a:p>
        </p:txBody>
      </p:sp>
      <p:sp>
        <p:nvSpPr>
          <p:cNvPr id="87" name="Shape 87"/>
          <p:cNvSpPr txBox="1"/>
          <p:nvPr>
            <p:ph idx="1" type="body"/>
          </p:nvPr>
        </p:nvSpPr>
        <p:spPr>
          <a:xfrm>
            <a:off x="740229" y="1567543"/>
            <a:ext cx="10613571" cy="4609420"/>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Final rule (January 18, 2017) structure and organization</a:t>
            </a:r>
          </a:p>
          <a:p>
            <a:pPr indent="-457200" lvl="1" marL="914400" marR="0" rtl="0" algn="l">
              <a:lnSpc>
                <a:spcPct val="9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Note:  this presentation focuses on 508</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Key changes and issues from Original 508 Standards</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Why use WCAG 2.0?</a:t>
            </a:r>
          </a:p>
          <a:p>
            <a:pPr indent="-457200" lvl="1" marL="914400" marR="0" rtl="0" algn="l">
              <a:lnSpc>
                <a:spcPct val="9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Including examples of gaps address by Revised 508 Standards</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What are some other differences from Original 508 Standards?</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Questions and Answers</a:t>
            </a:r>
          </a:p>
          <a:p>
            <a:pPr indent="-457200" lvl="0" marL="4572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Resources</a:t>
            </a:r>
          </a:p>
        </p:txBody>
      </p:sp>
      <p:sp>
        <p:nvSpPr>
          <p:cNvPr id="88" name="Shape 8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E205.3 Agency Official Communication</a:t>
            </a:r>
          </a:p>
        </p:txBody>
      </p:sp>
      <p:sp>
        <p:nvSpPr>
          <p:cNvPr id="244" name="Shape 24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514350" lvl="0" marL="514350" marR="0" rtl="0" algn="l">
              <a:lnSpc>
                <a:spcPct val="70000"/>
              </a:lnSpc>
              <a:spcBef>
                <a:spcPts val="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emergency notification</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initial or final decision adjudicating an administrative claim or proceeding</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An internal or external program or policy announcement</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notice of benefits, program eligibility, employment opportunity, or personnel action</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formal acknowledgement of receipt</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survey questionnaire</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A template or form</a:t>
            </a:r>
          </a:p>
          <a:p>
            <a:pPr indent="-514350" lvl="0" marL="514350" marR="0" rtl="0" algn="l">
              <a:lnSpc>
                <a:spcPct val="70000"/>
              </a:lnSpc>
              <a:spcBef>
                <a:spcPts val="1000"/>
              </a:spcBef>
              <a:spcAft>
                <a:spcPts val="0"/>
              </a:spcAft>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Educational or training materials</a:t>
            </a:r>
          </a:p>
          <a:p>
            <a:pPr indent="-514350" lvl="0" marL="514350" marR="0" rtl="0" algn="l">
              <a:lnSpc>
                <a:spcPct val="70000"/>
              </a:lnSpc>
              <a:spcBef>
                <a:spcPts val="1000"/>
              </a:spcBef>
              <a:buClr>
                <a:schemeClr val="dk1"/>
              </a:buClr>
              <a:buSzPct val="99615"/>
              <a:buFont typeface="Calibri"/>
              <a:buAutoNum type="alphaUcPeriod"/>
            </a:pPr>
            <a:r>
              <a:rPr b="0" i="0" lang="en-US" sz="2590" u="none" cap="none" strike="noStrike">
                <a:solidFill>
                  <a:schemeClr val="dk1"/>
                </a:solidFill>
                <a:latin typeface="Calibri"/>
                <a:ea typeface="Calibri"/>
                <a:cs typeface="Calibri"/>
                <a:sym typeface="Calibri"/>
              </a:rPr>
              <a:t>Intranet content designed as a Web page</a:t>
            </a:r>
          </a:p>
        </p:txBody>
      </p:sp>
      <p:sp>
        <p:nvSpPr>
          <p:cNvPr id="245" name="Shape 24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New “Safe Harbor” Provision in the revised 508 Standards (E202.2)</a:t>
            </a:r>
          </a:p>
        </p:txBody>
      </p:sp>
      <p:sp>
        <p:nvSpPr>
          <p:cNvPr id="252" name="Shape 25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Any component or portion of existing ICT that complies with an earlier standard issued pursuant to Section 508 of the Rehabilitation Act of 1973 (as amended), and that has not been altered on or after January 18, 2018, shall not be required to be modified to conform to the Revised 508 Standards.</a:t>
            </a:r>
          </a:p>
          <a:p>
            <a:pPr indent="-177800" lvl="1" marL="457200" marR="0" rtl="0" algn="l">
              <a:lnSpc>
                <a:spcPct val="90000"/>
              </a:lnSpc>
              <a:spcBef>
                <a:spcPts val="5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“Existing ICT” and “Alteration” are defined in E103.4</a:t>
            </a:r>
          </a:p>
        </p:txBody>
      </p:sp>
      <p:sp>
        <p:nvSpPr>
          <p:cNvPr id="253" name="Shape 25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FPC:  What are the Differences?</a:t>
            </a:r>
          </a:p>
        </p:txBody>
      </p:sp>
      <p:sp>
        <p:nvSpPr>
          <p:cNvPr id="260" name="Shape 260"/>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 1194.31 Functional Performance Criteria</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Six provisions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option for direct accessibility or to support assistive technology used by people with disabilities is in five of six FPC provisions</a:t>
            </a:r>
          </a:p>
        </p:txBody>
      </p:sp>
      <p:sp>
        <p:nvSpPr>
          <p:cNvPr id="261" name="Shape 261"/>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302 Functional Performance Criteria</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Nine subsections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option to support AT applies to the whole standard</a:t>
            </a:r>
          </a:p>
          <a:p>
            <a:pPr indent="-228600" lvl="1" marL="685800" marR="0" rtl="0" algn="l">
              <a:lnSpc>
                <a:spcPct val="9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See E203.1 General (under E203 Access to Functionality)</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PFC are phrased consistently</a:t>
            </a:r>
          </a:p>
        </p:txBody>
      </p:sp>
      <p:sp>
        <p:nvSpPr>
          <p:cNvPr id="262" name="Shape 26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Functional Performance Criteria (FPC)- Changes to Technical Requirements</a:t>
            </a:r>
          </a:p>
        </p:txBody>
      </p:sp>
      <p:sp>
        <p:nvSpPr>
          <p:cNvPr id="269" name="Shape 269"/>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FPC added to address cognitive accessibility (302.9)</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New to Revised 508 Standards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Already in original 255 Guidelines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Harmonizes with EN 301 549 (European Union standard)</a:t>
            </a:r>
          </a:p>
          <a:p>
            <a:pPr indent="-457200" lvl="0" marL="4572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FPC for Limited Hearing (302.5) and Limited Vision (302.2) modified</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Responsive to NPRM comments</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More closely harmonize with EN 301 549 standard</a:t>
            </a:r>
          </a:p>
        </p:txBody>
      </p:sp>
      <p:sp>
        <p:nvSpPr>
          <p:cNvPr id="270" name="Shape 27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FPC:  What Was Added?</a:t>
            </a:r>
          </a:p>
        </p:txBody>
      </p:sp>
      <p:sp>
        <p:nvSpPr>
          <p:cNvPr id="277" name="Shape 277"/>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1194.31 Functional Performance Criteria</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Require usability:</a:t>
            </a:r>
          </a:p>
          <a:p>
            <a:pPr indent="-514350" lvl="1" marL="971550" marR="0" rtl="0" algn="l">
              <a:lnSpc>
                <a:spcPct val="90000"/>
              </a:lnSpc>
              <a:spcBef>
                <a:spcPts val="500"/>
              </a:spcBef>
              <a:spcAft>
                <a:spcPts val="0"/>
              </a:spcAft>
              <a:buClr>
                <a:schemeClr val="dk1"/>
              </a:buClr>
              <a:buSzPct val="100000"/>
              <a:buFont typeface="Calibri"/>
              <a:buAutoNum type="alphaLcParenR"/>
            </a:pPr>
            <a:r>
              <a:rPr b="0" i="0" lang="en-US" sz="2600" u="none" cap="none" strike="noStrike">
                <a:solidFill>
                  <a:schemeClr val="dk1"/>
                </a:solidFill>
                <a:latin typeface="Calibri"/>
                <a:ea typeface="Calibri"/>
                <a:cs typeface="Calibri"/>
                <a:sym typeface="Calibri"/>
              </a:rPr>
              <a:t>Without vision</a:t>
            </a:r>
          </a:p>
          <a:p>
            <a:pPr indent="-514350" lvl="1" marL="971550" marR="0" rtl="0" algn="l">
              <a:lnSpc>
                <a:spcPct val="90000"/>
              </a:lnSpc>
              <a:spcBef>
                <a:spcPts val="500"/>
              </a:spcBef>
              <a:spcAft>
                <a:spcPts val="0"/>
              </a:spcAft>
              <a:buClr>
                <a:schemeClr val="dk1"/>
              </a:buClr>
              <a:buSzPct val="100000"/>
              <a:buFont typeface="Calibri"/>
              <a:buAutoNum type="alphaLcParenR"/>
            </a:pPr>
            <a:r>
              <a:rPr b="0" i="0" lang="en-US" sz="2600" u="none" cap="none" strike="noStrike">
                <a:solidFill>
                  <a:schemeClr val="dk1"/>
                </a:solidFill>
                <a:latin typeface="Calibri"/>
                <a:ea typeface="Calibri"/>
                <a:cs typeface="Calibri"/>
                <a:sym typeface="Calibri"/>
              </a:rPr>
              <a:t>With limited vision</a:t>
            </a:r>
          </a:p>
          <a:p>
            <a:pPr indent="-514350" lvl="1" marL="971550" marR="0" rtl="0" algn="l">
              <a:lnSpc>
                <a:spcPct val="90000"/>
              </a:lnSpc>
              <a:spcBef>
                <a:spcPts val="500"/>
              </a:spcBef>
              <a:spcAft>
                <a:spcPts val="0"/>
              </a:spcAft>
              <a:buClr>
                <a:schemeClr val="dk1"/>
              </a:buClr>
              <a:buSzPct val="100000"/>
              <a:buFont typeface="Calibri"/>
              <a:buAutoNum type="alphaLcParenR"/>
            </a:pPr>
            <a:r>
              <a:rPr b="0" i="0" lang="en-US" sz="2600" u="none" cap="none" strike="noStrike">
                <a:solidFill>
                  <a:schemeClr val="dk1"/>
                </a:solidFill>
                <a:latin typeface="Calibri"/>
                <a:ea typeface="Calibri"/>
                <a:cs typeface="Calibri"/>
                <a:sym typeface="Calibri"/>
              </a:rPr>
              <a:t>Without hearing</a:t>
            </a:r>
          </a:p>
          <a:p>
            <a:pPr indent="-514350" lvl="1" marL="971550" marR="0" rtl="0" algn="l">
              <a:lnSpc>
                <a:spcPct val="90000"/>
              </a:lnSpc>
              <a:spcBef>
                <a:spcPts val="500"/>
              </a:spcBef>
              <a:spcAft>
                <a:spcPts val="0"/>
              </a:spcAft>
              <a:buClr>
                <a:schemeClr val="dk1"/>
              </a:buClr>
              <a:buSzPct val="100000"/>
              <a:buFont typeface="Calibri"/>
              <a:buAutoNum type="alphaLcParenR"/>
            </a:pPr>
            <a:r>
              <a:rPr b="0" i="0" lang="en-US" sz="2600" u="none" cap="none" strike="noStrike">
                <a:solidFill>
                  <a:schemeClr val="dk1"/>
                </a:solidFill>
                <a:latin typeface="Calibri"/>
                <a:ea typeface="Calibri"/>
                <a:cs typeface="Calibri"/>
                <a:sym typeface="Calibri"/>
              </a:rPr>
              <a:t>With limited hearing</a:t>
            </a:r>
          </a:p>
          <a:p>
            <a:pPr indent="-514350" lvl="1" marL="971550" marR="0" rtl="0" algn="l">
              <a:lnSpc>
                <a:spcPct val="90000"/>
              </a:lnSpc>
              <a:spcBef>
                <a:spcPts val="500"/>
              </a:spcBef>
              <a:spcAft>
                <a:spcPts val="0"/>
              </a:spcAft>
              <a:buClr>
                <a:schemeClr val="dk1"/>
              </a:buClr>
              <a:buSzPct val="100000"/>
              <a:buFont typeface="Calibri"/>
              <a:buAutoNum type="alphaLcParenR"/>
            </a:pPr>
            <a:r>
              <a:rPr b="0" i="0" lang="en-US" sz="2600" u="none" cap="none" strike="noStrike">
                <a:solidFill>
                  <a:schemeClr val="dk1"/>
                </a:solidFill>
                <a:latin typeface="Calibri"/>
                <a:ea typeface="Calibri"/>
                <a:cs typeface="Calibri"/>
                <a:sym typeface="Calibri"/>
              </a:rPr>
              <a:t>Without speech</a:t>
            </a:r>
          </a:p>
          <a:p>
            <a:pPr indent="-514350" lvl="1" marL="971550" marR="0" rtl="0" algn="l">
              <a:lnSpc>
                <a:spcPct val="90000"/>
              </a:lnSpc>
              <a:spcBef>
                <a:spcPts val="500"/>
              </a:spcBef>
              <a:buClr>
                <a:schemeClr val="dk1"/>
              </a:buClr>
              <a:buSzPct val="107692"/>
              <a:buFont typeface="Calibri"/>
              <a:buAutoNum type="alphaLcParenR"/>
            </a:pPr>
            <a:r>
              <a:rPr b="0" i="1" lang="en-US" sz="2600" u="none" cap="none" strike="noStrike">
                <a:solidFill>
                  <a:schemeClr val="dk1"/>
                </a:solidFill>
                <a:latin typeface="Calibri"/>
                <a:ea typeface="Calibri"/>
                <a:cs typeface="Calibri"/>
                <a:sym typeface="Calibri"/>
              </a:rPr>
              <a:t>Without </a:t>
            </a:r>
            <a:r>
              <a:rPr b="0" i="1" lang="en-US" sz="2800" u="none" cap="none" strike="noStrike">
                <a:solidFill>
                  <a:schemeClr val="dk1"/>
                </a:solidFill>
                <a:latin typeface="Calibri"/>
                <a:ea typeface="Calibri"/>
                <a:cs typeface="Calibri"/>
                <a:sym typeface="Calibri"/>
              </a:rPr>
              <a:t>fine motor or with  limited reach and strength </a:t>
            </a:r>
          </a:p>
        </p:txBody>
      </p:sp>
      <p:sp>
        <p:nvSpPr>
          <p:cNvPr id="278" name="Shape 278"/>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64465" lvl="0" marL="0" marR="0" rtl="0" algn="l">
              <a:lnSpc>
                <a:spcPct val="7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302.1 Without Vision</a:t>
            </a:r>
          </a:p>
          <a:p>
            <a:pPr indent="-164465" lvl="0" marL="0" marR="0" rtl="0" algn="l">
              <a:lnSpc>
                <a:spcPct val="7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302.2 With Limited Vision</a:t>
            </a:r>
          </a:p>
          <a:p>
            <a:pPr indent="-164465" lvl="0" marL="0" marR="0" rtl="0" algn="l">
              <a:lnSpc>
                <a:spcPct val="70000"/>
              </a:lnSpc>
              <a:spcBef>
                <a:spcPts val="1000"/>
              </a:spcBef>
              <a:spcAft>
                <a:spcPts val="0"/>
              </a:spcAft>
              <a:buClr>
                <a:schemeClr val="dk1"/>
              </a:buClr>
              <a:buSzPct val="99615"/>
              <a:buFont typeface="Arial"/>
              <a:buNone/>
            </a:pPr>
            <a:r>
              <a:rPr b="1" i="0" lang="en-US" sz="2590" u="none" cap="none" strike="noStrike">
                <a:solidFill>
                  <a:schemeClr val="dk1"/>
                </a:solidFill>
                <a:latin typeface="Calibri"/>
                <a:ea typeface="Calibri"/>
                <a:cs typeface="Calibri"/>
                <a:sym typeface="Calibri"/>
              </a:rPr>
              <a:t>302.3 Without Perception of Color</a:t>
            </a:r>
          </a:p>
          <a:p>
            <a:pPr indent="-164465" lvl="0" marL="0" marR="0" rtl="0" algn="l">
              <a:lnSpc>
                <a:spcPct val="7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302.4 Without Hearing</a:t>
            </a:r>
          </a:p>
          <a:p>
            <a:pPr indent="-164465" lvl="0" marL="0" marR="0" rtl="0" algn="l">
              <a:lnSpc>
                <a:spcPct val="7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302.5 With Limited Hearing</a:t>
            </a:r>
          </a:p>
          <a:p>
            <a:pPr indent="-164465" lvl="0" marL="0" marR="0" rtl="0" algn="l">
              <a:lnSpc>
                <a:spcPct val="7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302.6 Without Speech</a:t>
            </a:r>
          </a:p>
          <a:p>
            <a:pPr indent="-164465" lvl="0" marL="0" marR="0" rtl="0" algn="l">
              <a:lnSpc>
                <a:spcPct val="70000"/>
              </a:lnSpc>
              <a:spcBef>
                <a:spcPts val="1000"/>
              </a:spcBef>
              <a:spcAft>
                <a:spcPts val="0"/>
              </a:spcAft>
              <a:buClr>
                <a:schemeClr val="dk1"/>
              </a:buClr>
              <a:buSzPct val="99615"/>
              <a:buFont typeface="Arial"/>
              <a:buNone/>
            </a:pPr>
            <a:r>
              <a:rPr b="0" i="1" lang="en-US" sz="2590" u="none" cap="none" strike="noStrike">
                <a:solidFill>
                  <a:schemeClr val="dk1"/>
                </a:solidFill>
                <a:latin typeface="Calibri"/>
                <a:ea typeface="Calibri"/>
                <a:cs typeface="Calibri"/>
                <a:sym typeface="Calibri"/>
              </a:rPr>
              <a:t>302.7 With Limited Manipulation</a:t>
            </a:r>
          </a:p>
          <a:p>
            <a:pPr indent="-164465" lvl="0" marL="0" marR="0" rtl="0" algn="l">
              <a:lnSpc>
                <a:spcPct val="70000"/>
              </a:lnSpc>
              <a:spcBef>
                <a:spcPts val="1000"/>
              </a:spcBef>
              <a:spcAft>
                <a:spcPts val="0"/>
              </a:spcAft>
              <a:buClr>
                <a:schemeClr val="dk1"/>
              </a:buClr>
              <a:buSzPct val="99615"/>
              <a:buFont typeface="Arial"/>
              <a:buNone/>
            </a:pPr>
            <a:r>
              <a:rPr b="0" i="1" lang="en-US" sz="2590" u="none" cap="none" strike="noStrike">
                <a:solidFill>
                  <a:schemeClr val="dk1"/>
                </a:solidFill>
                <a:latin typeface="Calibri"/>
                <a:ea typeface="Calibri"/>
                <a:cs typeface="Calibri"/>
                <a:sym typeface="Calibri"/>
              </a:rPr>
              <a:t>302.8 With Limited Reach and Strength</a:t>
            </a:r>
          </a:p>
          <a:p>
            <a:pPr indent="-164465" lvl="0" marL="0" marR="0" rtl="0" algn="l">
              <a:lnSpc>
                <a:spcPct val="70000"/>
              </a:lnSpc>
              <a:spcBef>
                <a:spcPts val="1000"/>
              </a:spcBef>
              <a:buClr>
                <a:schemeClr val="dk1"/>
              </a:buClr>
              <a:buSzPct val="99615"/>
              <a:buFont typeface="Arial"/>
              <a:buNone/>
            </a:pPr>
            <a:r>
              <a:rPr b="1" i="0" lang="en-US" sz="2590" u="none" cap="none" strike="noStrike">
                <a:solidFill>
                  <a:schemeClr val="dk1"/>
                </a:solidFill>
                <a:latin typeface="Calibri"/>
                <a:ea typeface="Calibri"/>
                <a:cs typeface="Calibri"/>
                <a:sym typeface="Calibri"/>
              </a:rPr>
              <a:t>302.9 With Limited Language, Cognitive, and Learning Abilities</a:t>
            </a:r>
          </a:p>
        </p:txBody>
      </p:sp>
      <p:sp>
        <p:nvSpPr>
          <p:cNvPr id="279" name="Shape 27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Role of the FPC Clarified</a:t>
            </a:r>
          </a:p>
        </p:txBody>
      </p:sp>
      <p:sp>
        <p:nvSpPr>
          <p:cNvPr id="286" name="Shape 28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FPC Used Only When:</a:t>
            </a:r>
          </a:p>
          <a:p>
            <a:pPr indent="-457200" lvl="1" marL="914400" marR="0" rtl="0" algn="l">
              <a:lnSpc>
                <a:spcPct val="90000"/>
              </a:lnSpc>
              <a:spcBef>
                <a:spcPts val="5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Technical requirements in Chapter 4 (Hardware) or Chapter 5 (Software) do not address ICT function</a:t>
            </a:r>
          </a:p>
          <a:p>
            <a:pPr indent="-457200" lvl="1" marL="914400" marR="0" rtl="0" algn="l">
              <a:lnSpc>
                <a:spcPct val="90000"/>
              </a:lnSpc>
              <a:spcBef>
                <a:spcPts val="5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Assessing claim of equivalent facilitation</a:t>
            </a:r>
          </a:p>
        </p:txBody>
      </p:sp>
      <p:sp>
        <p:nvSpPr>
          <p:cNvPr id="287" name="Shape 28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ICT with Closed Functionality</a:t>
            </a:r>
          </a:p>
        </p:txBody>
      </p:sp>
      <p:sp>
        <p:nvSpPr>
          <p:cNvPr id="294" name="Shape 29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402 Closed Functionality</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Five subsections, some extensive</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Explicit requirement for speech output</a:t>
            </a:r>
          </a:p>
          <a:p>
            <a:pPr indent="-457200" lvl="0" marL="4572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402.2 Speech-Output Enabled</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ICT with a display screen shall be speech-output enabled for full and independent use by individuals with vision impairments</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Six exceptions</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Five subsections (402.2.1 through 402.2.5)</a:t>
            </a:r>
          </a:p>
        </p:txBody>
      </p:sp>
      <p:sp>
        <p:nvSpPr>
          <p:cNvPr id="295" name="Shape 29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about Mobile?</a:t>
            </a:r>
          </a:p>
        </p:txBody>
      </p:sp>
      <p:sp>
        <p:nvSpPr>
          <p:cNvPr id="302" name="Shape 30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No separate chapter or section for mobile</a:t>
            </a:r>
          </a:p>
          <a:p>
            <a:pPr indent="-457200" lvl="1" marL="914400" marR="0" rtl="0" algn="l">
              <a:lnSpc>
                <a:spcPct val="8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Mobile technology was taken into account throughout the rulemaking process</a:t>
            </a:r>
          </a:p>
          <a:p>
            <a:pPr indent="-457200" lvl="0" marL="457200" marR="0" rtl="0" algn="l">
              <a:lnSpc>
                <a:spcPct val="8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Mobile phones are covered under hardware</a:t>
            </a:r>
          </a:p>
          <a:p>
            <a:pPr indent="-457200" lvl="1" marL="914400" marR="0" rtl="0" algn="l">
              <a:lnSpc>
                <a:spcPct val="8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See Chapter 4: Hardware</a:t>
            </a:r>
          </a:p>
          <a:p>
            <a:pPr indent="-457200" lvl="0" marL="457200" marR="0" rtl="0" algn="l">
              <a:lnSpc>
                <a:spcPct val="8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Mobile apps are covered under software</a:t>
            </a:r>
          </a:p>
          <a:p>
            <a:pPr indent="-457200" lvl="1" marL="914400" marR="0" rtl="0" algn="l">
              <a:lnSpc>
                <a:spcPct val="8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See Chapter 2 citation to WCAG 2.0 for software (E207.2)</a:t>
            </a:r>
          </a:p>
          <a:p>
            <a:pPr indent="-457200" lvl="1" marL="914400" marR="0" rtl="0" algn="l">
              <a:lnSpc>
                <a:spcPct val="8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See Chapter 5: Software</a:t>
            </a:r>
          </a:p>
        </p:txBody>
      </p:sp>
      <p:sp>
        <p:nvSpPr>
          <p:cNvPr id="303" name="Shape 30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Do phones have to be Speech-Output Enabled?</a:t>
            </a:r>
          </a:p>
        </p:txBody>
      </p:sp>
      <p:sp>
        <p:nvSpPr>
          <p:cNvPr id="310" name="Shape 31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Yes!  Under Revised 508, all of 402 Closed Functionality applies, including: 402.2 Speech-Output Enabled.</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402 has some exceptions for devices for personal use and for device with limited processor capability.</a:t>
            </a:r>
          </a:p>
          <a:p>
            <a:pPr indent="-457200" lvl="0" marL="4572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When carefully configured, conforming models of desktop and mobile phone are already commercially available.</a:t>
            </a:r>
          </a:p>
        </p:txBody>
      </p:sp>
      <p:sp>
        <p:nvSpPr>
          <p:cNvPr id="311" name="Shape 31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402 Closed Functionality</a:t>
            </a:r>
          </a:p>
        </p:txBody>
      </p:sp>
      <p:sp>
        <p:nvSpPr>
          <p:cNvPr id="318" name="Shape 31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Closed functionally applies to ICT such as phones and kiosks</a:t>
            </a:r>
          </a:p>
          <a:p>
            <a:pPr indent="-457200" lvl="0" marL="4572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Several provisions in Chapter 4 have exceptions for personalized ICT</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  402.2.5 Braille Instructions</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Devices for personal use shall not be required to conform to 402.2.5.</a:t>
            </a:r>
          </a:p>
        </p:txBody>
      </p:sp>
      <p:sp>
        <p:nvSpPr>
          <p:cNvPr id="319" name="Shape 31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Many changes in ICT over the 17 years since Original 508 Standards were Issued…</a:t>
            </a:r>
          </a:p>
        </p:txBody>
      </p:sp>
      <p:sp>
        <p:nvSpPr>
          <p:cNvPr id="95" name="Shape 9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51130" lvl="0" marL="0" marR="0" rtl="0" algn="l">
              <a:lnSpc>
                <a:spcPct val="70000"/>
              </a:lnSpc>
              <a:spcBef>
                <a:spcPts val="0"/>
              </a:spcBef>
              <a:spcAft>
                <a:spcPts val="0"/>
              </a:spcAft>
              <a:buClr>
                <a:schemeClr val="dk1"/>
              </a:buClr>
              <a:buSzPct val="99166"/>
              <a:buFont typeface="Arial"/>
              <a:buNone/>
            </a:pPr>
            <a:r>
              <a:t/>
            </a:r>
            <a:endParaRPr b="0" i="0" sz="2380" u="none" cap="none" strike="noStrike">
              <a:solidFill>
                <a:schemeClr val="dk1"/>
              </a:solidFill>
              <a:latin typeface="Calibri"/>
              <a:ea typeface="Calibri"/>
              <a:cs typeface="Calibri"/>
              <a:sym typeface="Calibri"/>
            </a:endParaRPr>
          </a:p>
          <a:p>
            <a:pPr indent="-151130" lvl="0" marL="0" marR="0" rtl="0" algn="l">
              <a:lnSpc>
                <a:spcPct val="70000"/>
              </a:lnSpc>
              <a:spcBef>
                <a:spcPts val="1000"/>
              </a:spcBef>
              <a:spcAft>
                <a:spcPts val="0"/>
              </a:spcAft>
              <a:buClr>
                <a:schemeClr val="dk1"/>
              </a:buClr>
              <a:buSzPct val="99166"/>
              <a:buFont typeface="Arial"/>
              <a:buNone/>
            </a:pPr>
            <a:r>
              <a:rPr b="0" i="0" lang="en-US" sz="2380" u="none" cap="none" strike="noStrike">
                <a:solidFill>
                  <a:schemeClr val="dk1"/>
                </a:solidFill>
                <a:latin typeface="Calibri"/>
                <a:ea typeface="Calibri"/>
                <a:cs typeface="Calibri"/>
                <a:sym typeface="Calibri"/>
              </a:rPr>
              <a:t>New or convergent technologies</a:t>
            </a:r>
          </a:p>
          <a:p>
            <a:pPr indent="-457200" lvl="1" marL="914400" marR="0" rtl="0" algn="l">
              <a:lnSpc>
                <a:spcPct val="70000"/>
              </a:lnSpc>
              <a:spcBef>
                <a:spcPts val="500"/>
              </a:spcBef>
              <a:spcAft>
                <a:spcPts val="0"/>
              </a:spcAft>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content now shared across many platforms</a:t>
            </a:r>
          </a:p>
          <a:p>
            <a:pPr indent="-457200" lvl="2" marL="1371600" marR="0" rtl="0" algn="l">
              <a:lnSpc>
                <a:spcPct val="70000"/>
              </a:lnSpc>
              <a:spcBef>
                <a:spcPts val="500"/>
              </a:spcBef>
              <a:spcAft>
                <a:spcPts val="0"/>
              </a:spcAft>
              <a:buClr>
                <a:schemeClr val="dk1"/>
              </a:buClr>
              <a:buSzPct val="100454"/>
              <a:buFont typeface="Calibri"/>
              <a:buChar char="−"/>
            </a:pPr>
            <a:r>
              <a:rPr b="0" i="0" lang="en-US" sz="2210" u="none" cap="none" strike="noStrike">
                <a:solidFill>
                  <a:schemeClr val="dk1"/>
                </a:solidFill>
                <a:latin typeface="Calibri"/>
                <a:ea typeface="Calibri"/>
                <a:cs typeface="Calibri"/>
                <a:sym typeface="Calibri"/>
              </a:rPr>
              <a:t>desktop PC,  tablet, mobile phones</a:t>
            </a:r>
          </a:p>
          <a:p>
            <a:pPr indent="-457200" lvl="0" marL="457200" marR="0" rtl="0" algn="l">
              <a:lnSpc>
                <a:spcPct val="70000"/>
              </a:lnSpc>
              <a:spcBef>
                <a:spcPts val="1000"/>
              </a:spcBef>
              <a:spcAft>
                <a:spcPts val="0"/>
              </a:spcAft>
              <a:buClr>
                <a:schemeClr val="dk1"/>
              </a:buClr>
              <a:buSzPct val="99166"/>
              <a:buFont typeface="Arial"/>
              <a:buNone/>
            </a:pPr>
            <a:r>
              <a:t/>
            </a:r>
            <a:endParaRPr b="0" i="0" sz="2380" u="none" cap="none" strike="noStrike">
              <a:solidFill>
                <a:schemeClr val="dk1"/>
              </a:solidFill>
              <a:latin typeface="Calibri"/>
              <a:ea typeface="Calibri"/>
              <a:cs typeface="Calibri"/>
              <a:sym typeface="Calibri"/>
            </a:endParaRPr>
          </a:p>
          <a:p>
            <a:pPr indent="-151130" lvl="0" marL="0" marR="0" rtl="0" algn="l">
              <a:lnSpc>
                <a:spcPct val="70000"/>
              </a:lnSpc>
              <a:spcBef>
                <a:spcPts val="1000"/>
              </a:spcBef>
              <a:spcAft>
                <a:spcPts val="0"/>
              </a:spcAft>
              <a:buClr>
                <a:schemeClr val="dk1"/>
              </a:buClr>
              <a:buSzPct val="99166"/>
              <a:buFont typeface="Arial"/>
              <a:buNone/>
            </a:pPr>
            <a:r>
              <a:rPr b="0" i="0" lang="en-US" sz="2380" u="none" cap="none" strike="noStrike">
                <a:solidFill>
                  <a:schemeClr val="dk1"/>
                </a:solidFill>
                <a:latin typeface="Calibri"/>
                <a:ea typeface="Calibri"/>
                <a:cs typeface="Calibri"/>
                <a:sym typeface="Calibri"/>
              </a:rPr>
              <a:t>Changes in technology</a:t>
            </a:r>
          </a:p>
          <a:p>
            <a:pPr indent="-457200" lvl="1" marL="914400" marR="0" rtl="0" algn="l">
              <a:lnSpc>
                <a:spcPct val="70000"/>
              </a:lnSpc>
              <a:spcBef>
                <a:spcPts val="500"/>
              </a:spcBef>
              <a:spcAft>
                <a:spcPts val="0"/>
              </a:spcAft>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focus on functions rather than product types </a:t>
            </a:r>
          </a:p>
          <a:p>
            <a:pPr indent="-457200" lvl="0" marL="457200" marR="0" rtl="0" algn="l">
              <a:lnSpc>
                <a:spcPct val="70000"/>
              </a:lnSpc>
              <a:spcBef>
                <a:spcPts val="1000"/>
              </a:spcBef>
              <a:spcAft>
                <a:spcPts val="0"/>
              </a:spcAft>
              <a:buClr>
                <a:schemeClr val="dk1"/>
              </a:buClr>
              <a:buSzPct val="99166"/>
              <a:buFont typeface="Arial"/>
              <a:buNone/>
            </a:pPr>
            <a:r>
              <a:t/>
            </a:r>
            <a:endParaRPr b="0" i="0" sz="2380" u="none" cap="none" strike="noStrike">
              <a:solidFill>
                <a:schemeClr val="dk1"/>
              </a:solidFill>
              <a:latin typeface="Calibri"/>
              <a:ea typeface="Calibri"/>
              <a:cs typeface="Calibri"/>
              <a:sym typeface="Calibri"/>
            </a:endParaRPr>
          </a:p>
          <a:p>
            <a:pPr indent="-151130" lvl="0" marL="0" marR="0" rtl="0" algn="l">
              <a:lnSpc>
                <a:spcPct val="70000"/>
              </a:lnSpc>
              <a:spcBef>
                <a:spcPts val="1000"/>
              </a:spcBef>
              <a:spcAft>
                <a:spcPts val="0"/>
              </a:spcAft>
              <a:buClr>
                <a:schemeClr val="dk1"/>
              </a:buClr>
              <a:buSzPct val="99166"/>
              <a:buFont typeface="Arial"/>
              <a:buNone/>
            </a:pPr>
            <a:r>
              <a:rPr b="0" i="0" lang="en-US" sz="2380" u="none" cap="none" strike="noStrike">
                <a:solidFill>
                  <a:schemeClr val="dk1"/>
                </a:solidFill>
                <a:latin typeface="Calibri"/>
                <a:ea typeface="Calibri"/>
                <a:cs typeface="Calibri"/>
                <a:sym typeface="Calibri"/>
              </a:rPr>
              <a:t>Market forces</a:t>
            </a:r>
          </a:p>
          <a:p>
            <a:pPr indent="-457200" lvl="1" marL="914400" marR="0" rtl="0" algn="l">
              <a:lnSpc>
                <a:spcPct val="70000"/>
              </a:lnSpc>
              <a:spcBef>
                <a:spcPts val="500"/>
              </a:spcBef>
              <a:spcAft>
                <a:spcPts val="0"/>
              </a:spcAft>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Industry and governments want harmonized standards</a:t>
            </a:r>
          </a:p>
          <a:p>
            <a:pPr indent="-457200" lvl="1" marL="914400" marR="0" rtl="0" algn="l">
              <a:lnSpc>
                <a:spcPct val="70000"/>
              </a:lnSpc>
              <a:spcBef>
                <a:spcPts val="500"/>
              </a:spcBef>
              <a:spcAft>
                <a:spcPts val="0"/>
              </a:spcAft>
              <a:buClr>
                <a:schemeClr val="dk1"/>
              </a:buClr>
              <a:buSzPct val="99166"/>
              <a:buFont typeface="Arial"/>
              <a:buChar char="•"/>
            </a:pPr>
            <a:r>
              <a:rPr b="0" i="0" lang="en-US" sz="2380" u="none" cap="none" strike="noStrike">
                <a:solidFill>
                  <a:schemeClr val="dk1"/>
                </a:solidFill>
                <a:latin typeface="Calibri"/>
                <a:ea typeface="Calibri"/>
                <a:cs typeface="Calibri"/>
                <a:sym typeface="Calibri"/>
              </a:rPr>
              <a:t>Same ICT is used around the world</a:t>
            </a:r>
          </a:p>
          <a:p>
            <a:pPr indent="-457200" lvl="2" marL="1371600" marR="0" rtl="0" algn="l">
              <a:lnSpc>
                <a:spcPct val="70000"/>
              </a:lnSpc>
              <a:spcBef>
                <a:spcPts val="500"/>
              </a:spcBef>
              <a:buClr>
                <a:schemeClr val="dk1"/>
              </a:buClr>
              <a:buSzPct val="100454"/>
              <a:buFont typeface="Calibri"/>
              <a:buChar char="−"/>
            </a:pPr>
            <a:r>
              <a:rPr b="0" i="0" lang="en-US" sz="2210" u="none" cap="none" strike="noStrike">
                <a:solidFill>
                  <a:schemeClr val="dk1"/>
                </a:solidFill>
                <a:latin typeface="Calibri"/>
                <a:ea typeface="Calibri"/>
                <a:cs typeface="Calibri"/>
                <a:sym typeface="Calibri"/>
              </a:rPr>
              <a:t>accessibility needs for that ICT are global</a:t>
            </a:r>
          </a:p>
        </p:txBody>
      </p:sp>
      <p:sp>
        <p:nvSpPr>
          <p:cNvPr id="96" name="Shape 9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Requirements for Phones:  Closest Parallels</a:t>
            </a:r>
          </a:p>
        </p:txBody>
      </p:sp>
      <p:sp>
        <p:nvSpPr>
          <p:cNvPr id="326" name="Shape 326"/>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 1194.23 Telecommunications products</a:t>
            </a: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Eleven technical requirements, (a) through (k)</a:t>
            </a:r>
          </a:p>
        </p:txBody>
      </p:sp>
      <p:sp>
        <p:nvSpPr>
          <p:cNvPr id="327" name="Shape 327"/>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Chapter 4:  Hardware</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412 ICT with Two-Way Voice Communication</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Other requirements from Chapters 5 are also applicable</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412.5 Real-Time Text Functionality.  Reserved.</a:t>
            </a:r>
          </a:p>
        </p:txBody>
      </p:sp>
      <p:sp>
        <p:nvSpPr>
          <p:cNvPr id="328" name="Shape 32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Requirements for Operable Parts: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Closest Parallels</a:t>
            </a:r>
          </a:p>
        </p:txBody>
      </p:sp>
      <p:sp>
        <p:nvSpPr>
          <p:cNvPr id="335" name="Shape 335"/>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1194.23 (k)</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Tactilely discernable without activation</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Provides for use with limited manipulation</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Any key repeat can be slow</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Locking or toggle controls discernable though touch or sound</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
        <p:nvSpPr>
          <p:cNvPr id="336" name="Shape 336"/>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4:  Hardware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407.3 Input Controls</a:t>
            </a:r>
          </a:p>
          <a:p>
            <a:pPr indent="-228600" lvl="1" marL="685800" marR="0" rtl="0" algn="l">
              <a:lnSpc>
                <a:spcPct val="9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407.3.1 Tactilely Discernible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407.6 Operation</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407.4 Key Repeat</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409 Status Indicators</a:t>
            </a:r>
          </a:p>
        </p:txBody>
      </p:sp>
      <p:sp>
        <p:nvSpPr>
          <p:cNvPr id="337" name="Shape 33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Why use WCAG 2.0 in the Revised Section 508 Standards? </a:t>
            </a:r>
          </a:p>
        </p:txBody>
      </p:sp>
      <p:sp>
        <p:nvSpPr>
          <p:cNvPr id="344" name="Shape 344"/>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What are the benefits? </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Benefits of Using WCAG 2.0: </a:t>
            </a:r>
          </a:p>
        </p:txBody>
      </p:sp>
      <p:sp>
        <p:nvSpPr>
          <p:cNvPr id="351" name="Shape 351"/>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52400" lvl="0" marL="0" marR="0" rtl="0" algn="l">
              <a:lnSpc>
                <a:spcPct val="90000"/>
              </a:lnSpc>
              <a:spcBef>
                <a:spcPts val="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An internationally recognized standard:  </a:t>
            </a:r>
          </a:p>
          <a:p>
            <a:pPr indent="-152400" lvl="0" marL="0" marR="0" rtl="0" algn="l">
              <a:lnSpc>
                <a:spcPct val="90000"/>
              </a:lnSpc>
              <a:spcBef>
                <a:spcPts val="10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	ISO Standard (2012): ISO/IEC JTC-1 40500:2012</a:t>
            </a:r>
          </a:p>
          <a:p>
            <a:pPr indent="-152400" lvl="0" marL="0" marR="0" rtl="0" algn="l">
              <a:lnSpc>
                <a:spcPct val="90000"/>
              </a:lnSpc>
              <a:spcBef>
                <a:spcPts val="10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90000"/>
              </a:lnSpc>
              <a:spcBef>
                <a:spcPts val="10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WCAG 2.0 Level A and AA Success Criteria and Conformance Requirements address gaps in existing 508 and are applied to:</a:t>
            </a:r>
          </a:p>
          <a:p>
            <a:pPr indent="-457200" lvl="1" marL="9144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Web Content</a:t>
            </a:r>
          </a:p>
          <a:p>
            <a:pPr indent="-457200" lvl="1" marL="9144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Covered Non-Web Documents</a:t>
            </a:r>
          </a:p>
          <a:p>
            <a:pPr indent="-457200" lvl="1" marL="9144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Software User Interfaces</a:t>
            </a:r>
          </a:p>
          <a:p>
            <a:pPr indent="-152400" lvl="0" marL="0" marR="0" rtl="0" algn="l">
              <a:lnSpc>
                <a:spcPct val="90000"/>
              </a:lnSpc>
              <a:spcBef>
                <a:spcPts val="10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152400" lvl="0" marL="0" marR="0" rtl="0" algn="l">
              <a:lnSpc>
                <a:spcPct val="90000"/>
              </a:lnSpc>
              <a:spcBef>
                <a:spcPts val="1000"/>
              </a:spcBef>
              <a:spcAft>
                <a:spcPts val="0"/>
              </a:spcAft>
              <a:buClr>
                <a:schemeClr val="dk1"/>
              </a:buClr>
              <a:buSzPct val="100000"/>
              <a:buFont typeface="Arial"/>
              <a:buNone/>
            </a:pPr>
            <a:r>
              <a:rPr b="0" i="0" lang="en-US" sz="2400" u="none" cap="none" strike="noStrike">
                <a:solidFill>
                  <a:schemeClr val="dk1"/>
                </a:solidFill>
                <a:latin typeface="Calibri"/>
                <a:ea typeface="Calibri"/>
                <a:cs typeface="Calibri"/>
                <a:sym typeface="Calibri"/>
              </a:rPr>
              <a:t>Robust technical assistance</a:t>
            </a:r>
          </a:p>
          <a:p>
            <a:pPr indent="-457200" lvl="1" marL="9144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352" name="Shape 35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Examples of Gaps Addressed by WCAG 2.0</a:t>
            </a:r>
          </a:p>
        </p:txBody>
      </p:sp>
      <p:sp>
        <p:nvSpPr>
          <p:cNvPr id="359" name="Shape 359"/>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457200" lvl="0" marL="4572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Low contrast text</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Meaningful sequence</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Fixed size text</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Clarity and consistency</a:t>
            </a:r>
          </a:p>
          <a:p>
            <a:pPr indent="-457200" lvl="0" marL="4572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Site navigation</a:t>
            </a:r>
          </a:p>
          <a:p>
            <a:pPr indent="-457200" lvl="0" marL="4572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Help users correct mistakes</a:t>
            </a:r>
          </a:p>
        </p:txBody>
      </p:sp>
      <p:sp>
        <p:nvSpPr>
          <p:cNvPr id="360" name="Shape 36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Low Contrast Text</a:t>
            </a:r>
          </a:p>
        </p:txBody>
      </p:sp>
      <p:sp>
        <p:nvSpPr>
          <p:cNvPr id="367" name="Shape 367"/>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Original (2000) § 508 1194.21(j) – Provide “a variety of color selections capable of producing a range of contrast levels”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Scoped only to software, not to Web (nor documents) </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Ambiguous: Not sufficiently testable; no measurable criteria provided</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Might not achieve the objective:</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Even with a “range of contrast levels” there is possibility that none provide sufficiently high contrast</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Only required if “a product permits a user to adjust color and contrast settings”</a:t>
            </a:r>
          </a:p>
        </p:txBody>
      </p:sp>
      <p:sp>
        <p:nvSpPr>
          <p:cNvPr id="368" name="Shape 36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Low Contrast Text</a:t>
            </a:r>
          </a:p>
        </p:txBody>
      </p:sp>
      <p:sp>
        <p:nvSpPr>
          <p:cNvPr id="375" name="Shape 37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Having a specific numerical value is important.</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WCAG 2.0 Success Criterion (SC) 1.4.3 specifies a minimum value from formula for calculating a contrast ratio between foreground background colors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Example: </a:t>
            </a:r>
          </a:p>
          <a:p>
            <a:pPr indent="-457200" lvl="2" marL="1371600" marR="0" rtl="0" algn="l">
              <a:lnSpc>
                <a:spcPct val="90000"/>
              </a:lnSpc>
              <a:spcBef>
                <a:spcPts val="500"/>
              </a:spcBef>
              <a:spcAft>
                <a:spcPts val="0"/>
              </a:spcAft>
              <a:buClr>
                <a:srgbClr val="0C0C0C"/>
              </a:buClr>
              <a:buSzPct val="100000"/>
              <a:buFont typeface="Calibri"/>
              <a:buChar char="−"/>
            </a:pPr>
            <a:r>
              <a:rPr b="0" i="0" lang="en-US" sz="2600" u="none" cap="none" strike="noStrike">
                <a:solidFill>
                  <a:srgbClr val="0C0C0C"/>
                </a:solidFill>
                <a:latin typeface="Calibri"/>
                <a:ea typeface="Calibri"/>
                <a:cs typeface="Calibri"/>
                <a:sym typeface="Calibri"/>
              </a:rPr>
              <a:t>Does </a:t>
            </a:r>
            <a:r>
              <a:rPr b="0" i="0" lang="en-US" sz="2600" u="none" cap="none" strike="noStrike">
                <a:solidFill>
                  <a:srgbClr val="262626"/>
                </a:solidFill>
                <a:latin typeface="Calibri"/>
                <a:ea typeface="Calibri"/>
                <a:cs typeface="Calibri"/>
                <a:sym typeface="Calibri"/>
              </a:rPr>
              <a:t>this</a:t>
            </a:r>
            <a:r>
              <a:rPr b="0" i="0" lang="en-US" sz="2600" u="none" cap="none" strike="noStrike">
                <a:solidFill>
                  <a:srgbClr val="3F3F3F"/>
                </a:solidFill>
                <a:latin typeface="Calibri"/>
                <a:ea typeface="Calibri"/>
                <a:cs typeface="Calibri"/>
                <a:sym typeface="Calibri"/>
              </a:rPr>
              <a:t> text </a:t>
            </a:r>
            <a:r>
              <a:rPr b="0" i="0" lang="en-US" sz="2600" u="none" cap="none" strike="noStrike">
                <a:solidFill>
                  <a:srgbClr val="595959"/>
                </a:solidFill>
                <a:latin typeface="Calibri"/>
                <a:ea typeface="Calibri"/>
                <a:cs typeface="Calibri"/>
                <a:sym typeface="Calibri"/>
              </a:rPr>
              <a:t>contrast </a:t>
            </a:r>
            <a:r>
              <a:rPr b="0" i="0" lang="en-US" sz="2600" u="none" cap="none" strike="noStrike">
                <a:solidFill>
                  <a:srgbClr val="7F7F7F"/>
                </a:solidFill>
                <a:latin typeface="Calibri"/>
                <a:ea typeface="Calibri"/>
                <a:cs typeface="Calibri"/>
                <a:sym typeface="Calibri"/>
              </a:rPr>
              <a:t>with the </a:t>
            </a:r>
            <a:r>
              <a:rPr b="0" i="0" lang="en-US" sz="2600" u="none" cap="none" strike="noStrike">
                <a:solidFill>
                  <a:srgbClr val="A5A5A5"/>
                </a:solidFill>
                <a:latin typeface="Calibri"/>
                <a:ea typeface="Calibri"/>
                <a:cs typeface="Calibri"/>
                <a:sym typeface="Calibri"/>
              </a:rPr>
              <a:t>white </a:t>
            </a:r>
            <a:r>
              <a:rPr b="0" i="0" lang="en-US" sz="2600" u="none" cap="none" strike="noStrike">
                <a:solidFill>
                  <a:srgbClr val="BFBFBF"/>
                </a:solidFill>
                <a:latin typeface="Calibri"/>
                <a:ea typeface="Calibri"/>
                <a:cs typeface="Calibri"/>
                <a:sym typeface="Calibri"/>
              </a:rPr>
              <a:t>background</a:t>
            </a:r>
            <a:r>
              <a:rPr b="0" i="0" lang="en-US" sz="2600" u="none" cap="none" strike="noStrike">
                <a:solidFill>
                  <a:schemeClr val="dk1"/>
                </a:solidFill>
                <a:latin typeface="Calibri"/>
                <a:ea typeface="Calibri"/>
                <a:cs typeface="Calibri"/>
                <a:sym typeface="Calibri"/>
              </a:rPr>
              <a:t>?</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Bright red on white is hard for many to see</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Bright red on white fails the required 4.5:1 contrast ratio</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rgbClr val="A50021"/>
                </a:solidFill>
                <a:latin typeface="Calibri"/>
                <a:ea typeface="Calibri"/>
                <a:cs typeface="Calibri"/>
                <a:sym typeface="Calibri"/>
              </a:rPr>
              <a:t>Maroon</a:t>
            </a:r>
            <a:r>
              <a:rPr b="0" i="0" lang="en-US" sz="2600" u="none" cap="none" strike="noStrike">
                <a:solidFill>
                  <a:schemeClr val="dk1"/>
                </a:solidFill>
                <a:latin typeface="Calibri"/>
                <a:ea typeface="Calibri"/>
                <a:cs typeface="Calibri"/>
                <a:sym typeface="Calibri"/>
              </a:rPr>
              <a:t> and </a:t>
            </a:r>
            <a:r>
              <a:rPr b="0" i="0" lang="en-US" sz="2600" u="none" cap="none" strike="noStrike">
                <a:solidFill>
                  <a:srgbClr val="0070C0"/>
                </a:solidFill>
                <a:latin typeface="Calibri"/>
                <a:ea typeface="Calibri"/>
                <a:cs typeface="Calibri"/>
                <a:sym typeface="Calibri"/>
              </a:rPr>
              <a:t>bright blue</a:t>
            </a:r>
            <a:r>
              <a:rPr b="0" i="0" lang="en-US" sz="2600" u="none" cap="none" strike="noStrike">
                <a:solidFill>
                  <a:schemeClr val="dk1"/>
                </a:solidFill>
                <a:latin typeface="Calibri"/>
                <a:ea typeface="Calibri"/>
                <a:cs typeface="Calibri"/>
                <a:sym typeface="Calibri"/>
              </a:rPr>
              <a:t> are good alternatives, and can pass this SC</a:t>
            </a:r>
          </a:p>
        </p:txBody>
      </p:sp>
      <p:sp>
        <p:nvSpPr>
          <p:cNvPr id="376" name="Shape 37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Meaningful Sequence</a:t>
            </a:r>
          </a:p>
        </p:txBody>
      </p:sp>
      <p:sp>
        <p:nvSpPr>
          <p:cNvPr id="383" name="Shape 38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Original 508 Standards have no requirement for logical reading order.</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WCAG 2.0 Success Criterion 1.3.2 Meaningful Sequence:</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When the sequence in which content is presented affects its meaning, a correct reading sequence can be programmatically determined.</a:t>
            </a:r>
          </a:p>
        </p:txBody>
      </p:sp>
      <p:sp>
        <p:nvSpPr>
          <p:cNvPr id="384" name="Shape 38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839788"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Meaningful Sequence</a:t>
            </a:r>
          </a:p>
        </p:txBody>
      </p:sp>
      <p:sp>
        <p:nvSpPr>
          <p:cNvPr id="391" name="Shape 391"/>
          <p:cNvSpPr txBox="1"/>
          <p:nvPr>
            <p:ph idx="1" type="body"/>
          </p:nvPr>
        </p:nvSpPr>
        <p:spPr>
          <a:xfrm>
            <a:off x="839788" y="1681163"/>
            <a:ext cx="5157787" cy="823912"/>
          </a:xfrm>
          <a:prstGeom prst="rect">
            <a:avLst/>
          </a:prstGeom>
          <a:noFill/>
          <a:ln>
            <a:noFill/>
          </a:ln>
        </p:spPr>
        <p:txBody>
          <a:bodyPr anchorCtr="0" anchor="b" bIns="45700" lIns="91425" rIns="91425" wrap="square" tIns="45700">
            <a:noAutofit/>
          </a:bodyPr>
          <a:lstStyle/>
          <a:p>
            <a:pPr indent="-165100" lvl="0" marL="0" marR="0" rtl="0" algn="l">
              <a:lnSpc>
                <a:spcPct val="90000"/>
              </a:lnSpc>
              <a:spcBef>
                <a:spcPts val="0"/>
              </a:spcBef>
              <a:buClr>
                <a:schemeClr val="dk1"/>
              </a:buClr>
              <a:buSzPct val="100000"/>
              <a:buFont typeface="Arial"/>
              <a:buNone/>
            </a:pPr>
            <a:r>
              <a:rPr b="1" i="0" lang="en-US" sz="2600" u="none" cap="none" strike="noStrike">
                <a:solidFill>
                  <a:schemeClr val="dk1"/>
                </a:solidFill>
                <a:latin typeface="Calibri"/>
                <a:ea typeface="Calibri"/>
                <a:cs typeface="Calibri"/>
                <a:sym typeface="Calibri"/>
              </a:rPr>
              <a:t>Sample text (as intended):</a:t>
            </a:r>
          </a:p>
        </p:txBody>
      </p:sp>
      <p:sp>
        <p:nvSpPr>
          <p:cNvPr id="392" name="Shape 392"/>
          <p:cNvSpPr txBox="1"/>
          <p:nvPr>
            <p:ph idx="2" type="body"/>
          </p:nvPr>
        </p:nvSpPr>
        <p:spPr>
          <a:xfrm>
            <a:off x="839788" y="2505075"/>
            <a:ext cx="5157787" cy="368458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a:t>
            </a:r>
          </a:p>
        </p:txBody>
      </p:sp>
      <p:sp>
        <p:nvSpPr>
          <p:cNvPr id="393" name="Shape 393"/>
          <p:cNvSpPr txBox="1"/>
          <p:nvPr>
            <p:ph idx="4" type="body"/>
          </p:nvPr>
        </p:nvSpPr>
        <p:spPr>
          <a:xfrm>
            <a:off x="6172200" y="2505075"/>
            <a:ext cx="5183188" cy="368458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so dedicated, can long endure.  We are met on a great battlefield of that war.  We have come to dedicate a portion of that field, as a final resting place for those who here gave their lives that that nation might live.  It is altogether fitting and proper that we should do this.</a:t>
            </a:r>
          </a:p>
        </p:txBody>
      </p:sp>
      <p:sp>
        <p:nvSpPr>
          <p:cNvPr id="394" name="Shape 39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839788" y="365127"/>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Meaningful Sequence</a:t>
            </a:r>
          </a:p>
        </p:txBody>
      </p:sp>
      <p:sp>
        <p:nvSpPr>
          <p:cNvPr id="401" name="Shape 401"/>
          <p:cNvSpPr txBox="1"/>
          <p:nvPr>
            <p:ph idx="1" type="body"/>
          </p:nvPr>
        </p:nvSpPr>
        <p:spPr>
          <a:xfrm>
            <a:off x="839789" y="1681163"/>
            <a:ext cx="10514012" cy="823912"/>
          </a:xfrm>
          <a:prstGeom prst="rect">
            <a:avLst/>
          </a:prstGeom>
          <a:noFill/>
          <a:ln>
            <a:noFill/>
          </a:ln>
        </p:spPr>
        <p:txBody>
          <a:bodyPr anchorCtr="0" anchor="b" bIns="45700" lIns="91425" rIns="91425" wrap="square" tIns="45700">
            <a:noAutofit/>
          </a:bodyPr>
          <a:lstStyle/>
          <a:p>
            <a:pPr indent="-165100" lvl="0" marL="0" marR="0" rtl="0" algn="l">
              <a:lnSpc>
                <a:spcPct val="90000"/>
              </a:lnSpc>
              <a:spcBef>
                <a:spcPts val="0"/>
              </a:spcBef>
              <a:buClr>
                <a:schemeClr val="dk1"/>
              </a:buClr>
              <a:buSzPct val="100000"/>
              <a:buFont typeface="Arial"/>
              <a:buNone/>
            </a:pPr>
            <a:r>
              <a:rPr b="1" i="0" lang="en-US" sz="2600" u="none" cap="none" strike="noStrike">
                <a:solidFill>
                  <a:schemeClr val="dk1"/>
                </a:solidFill>
                <a:latin typeface="Calibri"/>
                <a:ea typeface="Calibri"/>
                <a:cs typeface="Calibri"/>
                <a:sym typeface="Calibri"/>
              </a:rPr>
              <a:t>Sample text (if done wrong), what AT gets:</a:t>
            </a:r>
          </a:p>
        </p:txBody>
      </p:sp>
      <p:sp>
        <p:nvSpPr>
          <p:cNvPr id="402" name="Shape 402"/>
          <p:cNvSpPr txBox="1"/>
          <p:nvPr>
            <p:ph idx="2" type="body"/>
          </p:nvPr>
        </p:nvSpPr>
        <p:spPr>
          <a:xfrm>
            <a:off x="839789" y="2505075"/>
            <a:ext cx="10514012" cy="368458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Four score and seven years ago so dedicated, can long endure.</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our fathers brought forth on this We are met on a great battlefield</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continent a new nation, conceived of that war.  We have come to</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in liberty, and dedicated to the dedicate a portion on that field, as</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proposition that all men are a final resting place for those who</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created equal.  Now we are here gave their lives that that</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engaged in a great civil war, nation might live.  It is altogether</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testing whether that nation, or fitting and proper that we should</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any nation so conceived and do this.</a:t>
            </a:r>
          </a:p>
        </p:txBody>
      </p:sp>
      <p:sp>
        <p:nvSpPr>
          <p:cNvPr id="403" name="Shape 40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Section 508 </a:t>
            </a:r>
          </a:p>
        </p:txBody>
      </p:sp>
      <p:sp>
        <p:nvSpPr>
          <p:cNvPr id="103" name="Shape 103"/>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Statute (the law)</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Section 508 of the Rehabilitation Act of 1973, as amended</a:t>
            </a:r>
          </a:p>
          <a:p>
            <a:pPr indent="-177800" lvl="1" marL="457200" marR="0" rtl="0" algn="l">
              <a:lnSpc>
                <a:spcPct val="8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29 USC § 794d.  Electronic and information technology</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Access Board to develop standards</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GSA to provide technical assistance</a:t>
            </a:r>
          </a:p>
          <a:p>
            <a:pPr indent="-228600" lvl="0" marL="2286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Agencies to implement</a:t>
            </a:r>
          </a:p>
        </p:txBody>
      </p:sp>
      <p:sp>
        <p:nvSpPr>
          <p:cNvPr id="104" name="Shape 104"/>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1" i="0" lang="en-US" sz="2800" u="none" cap="none" strike="noStrike">
                <a:solidFill>
                  <a:schemeClr val="dk1"/>
                </a:solidFill>
                <a:latin typeface="Calibri"/>
                <a:ea typeface="Calibri"/>
                <a:cs typeface="Calibri"/>
                <a:sym typeface="Calibri"/>
              </a:rPr>
              <a:t>Standards (the requirements)</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36 CFR Part 1194</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Technical standards and Functional Performance Criteria (FPC)</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Access Board develops and promulgates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Agencies implement</a:t>
            </a:r>
          </a:p>
        </p:txBody>
      </p:sp>
      <p:sp>
        <p:nvSpPr>
          <p:cNvPr id="105" name="Shape 10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Problem:  Fixed Size Text</a:t>
            </a:r>
          </a:p>
        </p:txBody>
      </p:sp>
      <p:sp>
        <p:nvSpPr>
          <p:cNvPr id="410" name="Shape 41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64465" lvl="0" marL="0" marR="0" rtl="0" algn="l">
              <a:lnSpc>
                <a:spcPct val="7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Original (2000) § 508 Standards do not have a technical requirement to support font re-sizing</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164465" lvl="0" marL="0" marR="0" rtl="0" algn="l">
              <a:lnSpc>
                <a:spcPct val="70000"/>
              </a:lnSpc>
              <a:spcBef>
                <a:spcPts val="10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Revised (2017):  WCAG 2.0 SC 1.4.4 Resize text: </a:t>
            </a:r>
          </a:p>
          <a:p>
            <a:pPr indent="-457200" lvl="1" marL="914400" marR="0" rtl="0" algn="l">
              <a:lnSpc>
                <a:spcPct val="7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Requires that “text can be resized without assistive technology up to 200 percent without loss of content or functionality”</a:t>
            </a:r>
          </a:p>
          <a:p>
            <a:pPr indent="-457200" lvl="1" marL="914400" marR="0" rtl="0" algn="l">
              <a:lnSpc>
                <a:spcPct val="7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Most browsers provide this feature, but pages can still be written in ways that interfere with the feature</a:t>
            </a:r>
          </a:p>
          <a:p>
            <a:pPr indent="-457200" lvl="1" marL="914400" marR="0" rtl="0" algn="l">
              <a:lnSpc>
                <a:spcPct val="70000"/>
              </a:lnSpc>
              <a:spcBef>
                <a:spcPts val="5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Examples of different approaches:</a:t>
            </a:r>
          </a:p>
          <a:p>
            <a:pPr indent="-457200" lvl="2" marL="1371600" marR="0" rtl="0" algn="l">
              <a:lnSpc>
                <a:spcPct val="70000"/>
              </a:lnSpc>
              <a:spcBef>
                <a:spcPts val="500"/>
              </a:spcBef>
              <a:spcAft>
                <a:spcPts val="0"/>
              </a:spcAft>
              <a:buClr>
                <a:schemeClr val="dk1"/>
              </a:buClr>
              <a:buSzPct val="100208"/>
              <a:buFont typeface="Calibri"/>
              <a:buChar char="−"/>
            </a:pPr>
            <a:r>
              <a:rPr b="0" i="0" lang="en-US" sz="2405" u="sng" cap="none" strike="noStrike">
                <a:solidFill>
                  <a:schemeClr val="hlink"/>
                </a:solidFill>
                <a:latin typeface="Calibri"/>
                <a:ea typeface="Calibri"/>
                <a:cs typeface="Calibri"/>
                <a:sym typeface="Calibri"/>
                <a:hlinkClick r:id="rId3"/>
              </a:rPr>
              <a:t>www.w3.org/WAI</a:t>
            </a:r>
            <a:r>
              <a:rPr b="0" i="0" lang="en-US" sz="2405" u="none" cap="none" strike="noStrike">
                <a:solidFill>
                  <a:schemeClr val="dk1"/>
                </a:solidFill>
                <a:latin typeface="Calibri"/>
                <a:ea typeface="Calibri"/>
                <a:cs typeface="Calibri"/>
                <a:sym typeface="Calibri"/>
              </a:rPr>
              <a:t> (native)</a:t>
            </a:r>
          </a:p>
          <a:p>
            <a:pPr indent="-457200" lvl="2" marL="1371600" marR="0" rtl="0" algn="l">
              <a:lnSpc>
                <a:spcPct val="70000"/>
              </a:lnSpc>
              <a:spcBef>
                <a:spcPts val="500"/>
              </a:spcBef>
              <a:spcAft>
                <a:spcPts val="0"/>
              </a:spcAft>
              <a:buClr>
                <a:schemeClr val="dk1"/>
              </a:buClr>
              <a:buSzPct val="100208"/>
              <a:buFont typeface="Calibri"/>
              <a:buChar char="−"/>
            </a:pPr>
            <a:r>
              <a:rPr b="0" i="0" lang="en-US" sz="2405" u="sng" cap="none" strike="noStrike">
                <a:solidFill>
                  <a:schemeClr val="hlink"/>
                </a:solidFill>
                <a:latin typeface="Calibri"/>
                <a:ea typeface="Calibri"/>
                <a:cs typeface="Calibri"/>
                <a:sym typeface="Calibri"/>
                <a:hlinkClick r:id="rId4"/>
              </a:rPr>
              <a:t>www.ncd.gov</a:t>
            </a:r>
            <a:r>
              <a:rPr b="0" i="0" lang="en-US" sz="2405" u="none" cap="none" strike="noStrike">
                <a:solidFill>
                  <a:schemeClr val="dk1"/>
                </a:solidFill>
                <a:latin typeface="Calibri"/>
                <a:ea typeface="Calibri"/>
                <a:cs typeface="Calibri"/>
                <a:sym typeface="Calibri"/>
              </a:rPr>
              <a:t> (widget)</a:t>
            </a:r>
          </a:p>
          <a:p>
            <a:pPr indent="-457200" lvl="2" marL="1371600" marR="0" rtl="0" algn="l">
              <a:lnSpc>
                <a:spcPct val="70000"/>
              </a:lnSpc>
              <a:spcBef>
                <a:spcPts val="500"/>
              </a:spcBef>
              <a:buClr>
                <a:schemeClr val="dk1"/>
              </a:buClr>
              <a:buSzPct val="100208"/>
              <a:buFont typeface="Calibri"/>
              <a:buChar char="−"/>
            </a:pPr>
            <a:r>
              <a:rPr b="0" i="0" lang="en-US" sz="2405" u="sng" cap="none" strike="noStrike">
                <a:solidFill>
                  <a:schemeClr val="hlink"/>
                </a:solidFill>
                <a:latin typeface="Calibri"/>
                <a:ea typeface="Calibri"/>
                <a:cs typeface="Calibri"/>
                <a:sym typeface="Calibri"/>
                <a:hlinkClick r:id="rId5"/>
              </a:rPr>
              <a:t>www.google.com/advanced_search</a:t>
            </a:r>
            <a:r>
              <a:rPr b="0" i="0" lang="en-US" sz="2405" u="none" cap="none" strike="noStrike">
                <a:solidFill>
                  <a:schemeClr val="dk1"/>
                </a:solidFill>
                <a:latin typeface="Calibri"/>
                <a:ea typeface="Calibri"/>
                <a:cs typeface="Calibri"/>
                <a:sym typeface="Calibri"/>
              </a:rPr>
              <a:t> (browser zoom)</a:t>
            </a:r>
          </a:p>
        </p:txBody>
      </p:sp>
      <p:sp>
        <p:nvSpPr>
          <p:cNvPr id="411" name="Shape 41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New Requirements for Clarity and Consistency</a:t>
            </a:r>
          </a:p>
        </p:txBody>
      </p:sp>
      <p:sp>
        <p:nvSpPr>
          <p:cNvPr id="418" name="Shape 418"/>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3.2.3 Consistent Navigation:</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Navigational mechanisms that are repeated on multiple Web pages within a set of Web pages occur in the same relative order each time they are repeated, unless a change is initiated by the user.</a:t>
            </a:r>
          </a:p>
        </p:txBody>
      </p:sp>
      <p:sp>
        <p:nvSpPr>
          <p:cNvPr id="419" name="Shape 41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Provide Ways to Help Users Navigate, Find Content, and Determine Where They Are</a:t>
            </a:r>
          </a:p>
        </p:txBody>
      </p:sp>
      <p:sp>
        <p:nvSpPr>
          <p:cNvPr id="426" name="Shape 42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2.4.3 Focus Order:</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If a Web page can be navigated sequentially and the navigation sequences affect meaning or operation, focusable components receive focus in an order that preserves meaning and operability.</a:t>
            </a:r>
          </a:p>
        </p:txBody>
      </p:sp>
      <p:sp>
        <p:nvSpPr>
          <p:cNvPr id="427" name="Shape 42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Provide Ways to Help Users Navigate, Find Content, and Determine Where They Are</a:t>
            </a:r>
          </a:p>
        </p:txBody>
      </p:sp>
      <p:sp>
        <p:nvSpPr>
          <p:cNvPr id="434" name="Shape 43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2.4.6 Headings and Labels:</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Headings and labels describe topic or purpose.</a:t>
            </a:r>
          </a:p>
        </p:txBody>
      </p:sp>
      <p:sp>
        <p:nvSpPr>
          <p:cNvPr id="435" name="Shape 43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Shape 44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New Requirements to</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Help Users Prevent and Correct Mistakes</a:t>
            </a:r>
          </a:p>
        </p:txBody>
      </p:sp>
      <p:sp>
        <p:nvSpPr>
          <p:cNvPr id="442" name="Shape 44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3.3.3 Error Suggestion:</a:t>
            </a:r>
          </a:p>
          <a:p>
            <a:pPr indent="-177800" lvl="1" marL="457200" marR="0" rtl="0" algn="l">
              <a:lnSpc>
                <a:spcPct val="90000"/>
              </a:lnSpc>
              <a:spcBef>
                <a:spcPts val="5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If an input error is automatically detected and suggestions for correction are known, then the suggestions are provided to the user, unless it would jeopardize the security or purpose of the content.</a:t>
            </a:r>
          </a:p>
        </p:txBody>
      </p:sp>
      <p:sp>
        <p:nvSpPr>
          <p:cNvPr id="443" name="Shape 44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Shape 449"/>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What are some differences from the Original Standards?</a:t>
            </a:r>
          </a:p>
        </p:txBody>
      </p:sp>
      <p:sp>
        <p:nvSpPr>
          <p:cNvPr id="450" name="Shape 45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is Different:  Overview</a:t>
            </a:r>
          </a:p>
        </p:txBody>
      </p:sp>
      <p:sp>
        <p:nvSpPr>
          <p:cNvPr id="457" name="Shape 457"/>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Electronic and Information Technology Accessibility Standards, December 21, 2000</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Organized by subparts:</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 General</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B — Technical Standards:</a:t>
            </a:r>
          </a:p>
          <a:p>
            <a:pPr indent="-165100" lvl="2" marL="914400" marR="0" rtl="0" algn="l">
              <a:lnSpc>
                <a:spcPct val="90000"/>
              </a:lnSpc>
              <a:spcBef>
                <a:spcPts val="500"/>
              </a:spcBef>
              <a:spcAft>
                <a:spcPts val="0"/>
              </a:spcAft>
              <a:buClr>
                <a:schemeClr val="dk1"/>
              </a:buClr>
              <a:buSzPct val="100000"/>
              <a:buFont typeface="Calibri"/>
              <a:buNone/>
            </a:pPr>
            <a:r>
              <a:rPr b="0" i="0" lang="en-US" sz="2600" u="none" cap="none" strike="noStrike">
                <a:solidFill>
                  <a:schemeClr val="dk1"/>
                </a:solidFill>
                <a:latin typeface="Calibri"/>
                <a:ea typeface="Calibri"/>
                <a:cs typeface="Calibri"/>
                <a:sym typeface="Calibri"/>
              </a:rPr>
              <a:t>1194.21 through .26</a:t>
            </a:r>
          </a:p>
          <a:p>
            <a:pPr indent="-228600" lvl="1" marL="6858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 — FPC</a:t>
            </a:r>
          </a:p>
          <a:p>
            <a:pPr indent="-228600" lvl="1" marL="6858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D — Information, Documentation, and Support</a:t>
            </a:r>
          </a:p>
        </p:txBody>
      </p:sp>
      <p:sp>
        <p:nvSpPr>
          <p:cNvPr id="458" name="Shape 458"/>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Information and Communication Technology (ICT) Standards and Guidelines, January 18, 2017</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Organized by chapter:</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600" u="none" cap="none" strike="noStrike">
                <a:solidFill>
                  <a:schemeClr val="dk1"/>
                </a:solidFill>
                <a:latin typeface="Calibri"/>
                <a:ea typeface="Calibri"/>
                <a:cs typeface="Calibri"/>
                <a:sym typeface="Calibri"/>
              </a:rPr>
              <a:t>Application &amp; Administration</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Scoping Requirements</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FPC</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Hardware</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Software</a:t>
            </a:r>
          </a:p>
          <a:p>
            <a:pPr indent="-514350" lvl="1" marL="971550" marR="0" rtl="0" algn="l">
              <a:lnSpc>
                <a:spcPct val="90000"/>
              </a:lnSpc>
              <a:spcBef>
                <a:spcPts val="500"/>
              </a:spcBef>
              <a:spcAft>
                <a:spcPts val="0"/>
              </a:spcAft>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Support Doc. and Services</a:t>
            </a:r>
          </a:p>
          <a:p>
            <a:pPr indent="-514350" lvl="1" marL="971550" marR="0" rtl="0" algn="l">
              <a:lnSpc>
                <a:spcPct val="90000"/>
              </a:lnSpc>
              <a:spcBef>
                <a:spcPts val="500"/>
              </a:spcBef>
              <a:buClr>
                <a:schemeClr val="dk1"/>
              </a:buClr>
              <a:buSzPct val="100000"/>
              <a:buFont typeface="Calibri"/>
              <a:buAutoNum type="arabicPeriod"/>
            </a:pPr>
            <a:r>
              <a:rPr b="0" i="0" lang="en-US" sz="2800" u="none" cap="none" strike="noStrike">
                <a:solidFill>
                  <a:schemeClr val="dk1"/>
                </a:solidFill>
                <a:latin typeface="Calibri"/>
                <a:ea typeface="Calibri"/>
                <a:cs typeface="Calibri"/>
                <a:sym typeface="Calibri"/>
              </a:rPr>
              <a:t>Referenced Standards</a:t>
            </a:r>
          </a:p>
        </p:txBody>
      </p:sp>
      <p:sp>
        <p:nvSpPr>
          <p:cNvPr id="459" name="Shape 45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Shape 46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is Different:</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Original Subpart A vs. Revised Chap. 1 &amp; 2</a:t>
            </a:r>
          </a:p>
        </p:txBody>
      </p:sp>
      <p:sp>
        <p:nvSpPr>
          <p:cNvPr id="466" name="Shape 466"/>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Subpart A — General</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1194.1  Purpose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1194.2  Application</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1194.3  General exceptions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1194.4  Definitions</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1194.5  Equivalent facilitation</a:t>
            </a:r>
          </a:p>
        </p:txBody>
      </p:sp>
      <p:sp>
        <p:nvSpPr>
          <p:cNvPr id="467" name="Shape 467"/>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Chapters 1 and 2</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E101 General</a:t>
            </a:r>
          </a:p>
          <a:p>
            <a:pPr indent="-228600" lvl="1" marL="685800" marR="0" rtl="0" algn="l">
              <a:lnSpc>
                <a:spcPct val="8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E101.1 Purpose</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E201 Application</a:t>
            </a:r>
          </a:p>
          <a:p>
            <a:pPr indent="-228600" lvl="1" marL="685800" marR="0" rtl="0" algn="l">
              <a:lnSpc>
                <a:spcPct val="8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E201.1 Scope</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 General Exceptions</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E103 Definitions</a:t>
            </a:r>
          </a:p>
          <a:p>
            <a:pPr indent="-228600" lvl="0" marL="228600" marR="0" rtl="0" algn="l">
              <a:lnSpc>
                <a:spcPct val="8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E101 General</a:t>
            </a:r>
          </a:p>
          <a:p>
            <a:pPr indent="-228600" lvl="1" marL="685800" marR="0" rtl="0" algn="l">
              <a:lnSpc>
                <a:spcPct val="80000"/>
              </a:lnSpc>
              <a:spcBef>
                <a:spcPts val="500"/>
              </a:spcBef>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E101.2 Equivalent Facilitation</a:t>
            </a:r>
          </a:p>
        </p:txBody>
      </p:sp>
      <p:sp>
        <p:nvSpPr>
          <p:cNvPr id="468" name="Shape 468"/>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Shape 47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Undue Burden:</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Essentially Unchanged</a:t>
            </a:r>
          </a:p>
        </p:txBody>
      </p:sp>
      <p:sp>
        <p:nvSpPr>
          <p:cNvPr id="475" name="Shape 475"/>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1194.2 (a)</a:t>
            </a:r>
          </a:p>
          <a:p>
            <a:pPr indent="-514350" lvl="0" marL="514350" marR="0" rtl="0" algn="l">
              <a:lnSpc>
                <a:spcPct val="80000"/>
              </a:lnSpc>
              <a:spcBef>
                <a:spcPts val="1000"/>
              </a:spcBef>
              <a:spcAft>
                <a:spcPts val="0"/>
              </a:spcAft>
              <a:buClr>
                <a:schemeClr val="dk1"/>
              </a:buClr>
              <a:buSzPct val="100000"/>
              <a:buFont typeface="Calibri"/>
              <a:buAutoNum type="arabicParenR"/>
            </a:pPr>
            <a:r>
              <a:rPr b="0" i="0" lang="en-US" sz="2800" u="none" cap="none" strike="noStrike">
                <a:solidFill>
                  <a:schemeClr val="dk1"/>
                </a:solidFill>
                <a:latin typeface="Calibri"/>
                <a:ea typeface="Calibri"/>
                <a:cs typeface="Calibri"/>
                <a:sym typeface="Calibri"/>
              </a:rPr>
              <a:t>Requirement to provide “alternative means of access”</a:t>
            </a:r>
          </a:p>
          <a:p>
            <a:pPr indent="-514350" lvl="0" marL="514350" marR="0" rtl="0" algn="l">
              <a:lnSpc>
                <a:spcPct val="80000"/>
              </a:lnSpc>
              <a:spcBef>
                <a:spcPts val="1000"/>
              </a:spcBef>
              <a:spcAft>
                <a:spcPts val="0"/>
              </a:spcAft>
              <a:buClr>
                <a:schemeClr val="dk1"/>
              </a:buClr>
              <a:buSzPct val="100000"/>
              <a:buFont typeface="Calibri"/>
              <a:buAutoNum type="arabicParenR"/>
            </a:pPr>
            <a:r>
              <a:rPr b="0" i="0" lang="en-US" sz="2800" u="none" cap="none" strike="noStrike">
                <a:solidFill>
                  <a:schemeClr val="dk1"/>
                </a:solidFill>
                <a:latin typeface="Calibri"/>
                <a:ea typeface="Calibri"/>
                <a:cs typeface="Calibri"/>
                <a:sym typeface="Calibri"/>
              </a:rPr>
              <a:t>Requirement to provide supporting documentation</a:t>
            </a:r>
          </a:p>
          <a:p>
            <a:pPr indent="-514350" lvl="0" marL="514350" marR="0" rtl="0" algn="l">
              <a:lnSpc>
                <a:spcPct val="80000"/>
              </a:lnSpc>
              <a:spcBef>
                <a:spcPts val="1000"/>
              </a:spcBef>
              <a:spcAft>
                <a:spcPts val="0"/>
              </a:spcAft>
              <a:buClr>
                <a:schemeClr val="dk1"/>
              </a:buClr>
              <a:buSzPct val="100000"/>
              <a:buFont typeface="Calibri"/>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Requirement to consider agency resources:</a:t>
            </a:r>
          </a:p>
          <a:p>
            <a:pPr indent="-228600" lvl="0" marL="2286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See definition for “Undue burden” in § 1194.4 Definitions</a:t>
            </a:r>
          </a:p>
        </p:txBody>
      </p:sp>
      <p:sp>
        <p:nvSpPr>
          <p:cNvPr id="476" name="Shape 476"/>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2:  Scoping Requirements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E202.6.3 Alternative Means</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E202.6.2 Required Documentation</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E202.6.1 Basis for a Determination of Undue Burden</a:t>
            </a:r>
          </a:p>
        </p:txBody>
      </p:sp>
      <p:sp>
        <p:nvSpPr>
          <p:cNvPr id="477" name="Shape 47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Best Meets: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Revised Standards Adds Detail</a:t>
            </a:r>
          </a:p>
        </p:txBody>
      </p:sp>
      <p:sp>
        <p:nvSpPr>
          <p:cNvPr id="484" name="Shape 484"/>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From § 1194.2 (b):</a:t>
            </a: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…If products are commercially available that meet some but not all of the standards, the agency must procure the product that best meets the standards.</a:t>
            </a:r>
          </a:p>
        </p:txBody>
      </p:sp>
      <p:sp>
        <p:nvSpPr>
          <p:cNvPr id="485" name="Shape 485"/>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64465" lvl="0" marL="0" marR="0" rtl="0" algn="l">
              <a:lnSpc>
                <a:spcPct val="9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E202.7 Best Meets.</a:t>
            </a:r>
          </a:p>
          <a:p>
            <a:pPr indent="-164465" lvl="1" marL="457200" marR="0" rtl="0" algn="l">
              <a:lnSpc>
                <a:spcPct val="90000"/>
              </a:lnSpc>
              <a:spcBef>
                <a:spcPts val="50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Where ICT conforming to one or more requirements in the Revised 508 Standards is not commercially available, the agency shall procure the ICT that best meets the Revised 508 Standards consistent with the agency’s business needs.</a:t>
            </a:r>
          </a:p>
          <a:p>
            <a:pPr indent="-228600" lvl="0" marL="228600" marR="0" rtl="0" algn="l">
              <a:lnSpc>
                <a:spcPct val="9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E202.7.1 Required Documentation</a:t>
            </a:r>
          </a:p>
          <a:p>
            <a:pPr indent="-228600" lvl="0" marL="228600" marR="0" rtl="0" algn="l">
              <a:lnSpc>
                <a:spcPct val="90000"/>
              </a:lnSpc>
              <a:spcBef>
                <a:spcPts val="1000"/>
              </a:spcBef>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E202.7.2 Alternative Means</a:t>
            </a:r>
          </a:p>
        </p:txBody>
      </p:sp>
      <p:sp>
        <p:nvSpPr>
          <p:cNvPr id="486" name="Shape 48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Dates for the Revised Section 508 Standards</a:t>
            </a:r>
          </a:p>
        </p:txBody>
      </p:sp>
      <p:sp>
        <p:nvSpPr>
          <p:cNvPr descr="Right arrow" id="112" name="Shape 11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Publication Date in the Federal Register:  January 18, 2017</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Effective Date:  March 21, 2017</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Compliance Date:  January 18, 2018 </a:t>
            </a:r>
          </a:p>
        </p:txBody>
      </p:sp>
      <p:sp>
        <p:nvSpPr>
          <p:cNvPr id="113" name="Shape 11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General Exceptions: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Essentially Unchanged</a:t>
            </a:r>
          </a:p>
        </p:txBody>
      </p:sp>
      <p:sp>
        <p:nvSpPr>
          <p:cNvPr id="493" name="Shape 493"/>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1194.3 General Exceptions</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 National security</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(b) Incidental to a contract</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 Fundamental alteration</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(f) Maintenance spaces</a:t>
            </a:r>
          </a:p>
          <a:p>
            <a:pPr indent="-177800" lvl="0" marL="0" marR="0" rtl="0" algn="l">
              <a:lnSpc>
                <a:spcPct val="8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Not retained:</a:t>
            </a: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 AT not required everywhere</a:t>
            </a:r>
          </a:p>
          <a:p>
            <a:pPr indent="-177800" lvl="0" marL="0" marR="0" rtl="0" algn="l">
              <a:lnSpc>
                <a:spcPct val="8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(d) Extra locations not required</a:t>
            </a:r>
          </a:p>
        </p:txBody>
      </p:sp>
      <p:sp>
        <p:nvSpPr>
          <p:cNvPr id="494" name="Shape 494"/>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E202 General Exceptions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E202.3 National Security Systems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E202.4 Federal Contracts</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E202.6 Undue Burden or Fundamental Alteration</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E202.5 ICT Functions Located in Maintenance or Monitoring Spaces</a:t>
            </a:r>
          </a:p>
        </p:txBody>
      </p:sp>
      <p:sp>
        <p:nvSpPr>
          <p:cNvPr id="495" name="Shape 49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Revised Standards: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New General Exception</a:t>
            </a:r>
          </a:p>
        </p:txBody>
      </p:sp>
      <p:sp>
        <p:nvSpPr>
          <p:cNvPr id="502" name="Shape 50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E202 General Exceptions</a:t>
            </a:r>
          </a:p>
          <a:p>
            <a:pPr indent="-177800" lvl="1" marL="457200" marR="0" rtl="0" algn="l">
              <a:lnSpc>
                <a:spcPct val="90000"/>
              </a:lnSpc>
              <a:spcBef>
                <a:spcPts val="5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E202.2 Legacy ICT</a:t>
            </a:r>
          </a:p>
          <a:p>
            <a:pPr indent="-165100" lvl="2" marL="914400" marR="0" rtl="0" algn="l">
              <a:lnSpc>
                <a:spcPct val="90000"/>
              </a:lnSpc>
              <a:spcBef>
                <a:spcPts val="500"/>
              </a:spcBef>
              <a:buClr>
                <a:schemeClr val="dk1"/>
              </a:buClr>
              <a:buSzPct val="100000"/>
              <a:buFont typeface="Calibri"/>
              <a:buNone/>
            </a:pPr>
            <a:r>
              <a:rPr b="0" i="0" lang="en-US" sz="2600" u="none" cap="none" strike="noStrike">
                <a:solidFill>
                  <a:schemeClr val="dk1"/>
                </a:solidFill>
                <a:latin typeface="Calibri"/>
                <a:ea typeface="Calibri"/>
                <a:cs typeface="Calibri"/>
                <a:sym typeface="Calibri"/>
              </a:rPr>
              <a:t>Any component or portion of existing ICT that complies with an earlier standard issued pursuant to Section 508 of the Rehabilitation Act of 1973, as amended (as republished in Appendix D), and that has not been altered on or after January 18, 2018, shall not be required to be modified to conform to the Revised 508 Standards.</a:t>
            </a:r>
          </a:p>
        </p:txBody>
      </p:sp>
      <p:sp>
        <p:nvSpPr>
          <p:cNvPr id="503" name="Shape 50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Shape 5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Requirements for Phones:  Closest Parallels</a:t>
            </a:r>
          </a:p>
        </p:txBody>
      </p:sp>
      <p:sp>
        <p:nvSpPr>
          <p:cNvPr id="510" name="Shape 510"/>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1194.23 Telecommunications products</a:t>
            </a: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Eleven technical requirements, (a) through (k)</a:t>
            </a:r>
          </a:p>
        </p:txBody>
      </p:sp>
      <p:sp>
        <p:nvSpPr>
          <p:cNvPr id="511" name="Shape 511"/>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4:  Hardware</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412 ICT with Two-Way Voice Communication</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Other requirements from Chapters 5 are also applicable</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412.5 Real-Time Text Functionality.  Reserved.</a:t>
            </a:r>
          </a:p>
        </p:txBody>
      </p:sp>
      <p:sp>
        <p:nvSpPr>
          <p:cNvPr id="512" name="Shape 512"/>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Shape 518"/>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Requirements for Operable Parts:</a:t>
            </a:r>
            <a:br>
              <a:rPr b="0" i="0" lang="en-US" sz="4400" u="none" cap="none" strike="noStrike">
                <a:solidFill>
                  <a:schemeClr val="dk1"/>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Closest Parallels</a:t>
            </a:r>
          </a:p>
        </p:txBody>
      </p:sp>
      <p:sp>
        <p:nvSpPr>
          <p:cNvPr id="519" name="Shape 519"/>
          <p:cNvSpPr txBox="1"/>
          <p:nvPr>
            <p:ph idx="1" type="body"/>
          </p:nvPr>
        </p:nvSpPr>
        <p:spPr>
          <a:xfrm>
            <a:off x="838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 1194.23 (k)</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Tactilely discernable without activation</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Provides for use with limited manipulation</a:t>
            </a:r>
          </a:p>
          <a:p>
            <a:pPr indent="-514350" lvl="0" marL="514350" marR="0" rtl="0" algn="l">
              <a:lnSpc>
                <a:spcPct val="90000"/>
              </a:lnSpc>
              <a:spcBef>
                <a:spcPts val="1000"/>
              </a:spcBef>
              <a:spcAft>
                <a:spcPts val="0"/>
              </a:spcAft>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Any key repeat can be slow</a:t>
            </a:r>
          </a:p>
          <a:p>
            <a:pPr indent="-514350" lvl="0" marL="514350" marR="0" rtl="0" algn="l">
              <a:lnSpc>
                <a:spcPct val="90000"/>
              </a:lnSpc>
              <a:spcBef>
                <a:spcPts val="1000"/>
              </a:spcBef>
              <a:buClr>
                <a:schemeClr val="dk1"/>
              </a:buClr>
              <a:buSzPct val="100000"/>
              <a:buFont typeface="Calibri"/>
              <a:buAutoNum type="arabicParenR"/>
            </a:pPr>
            <a:r>
              <a:rPr b="0" i="0" lang="en-US" sz="2600" u="none" cap="none" strike="noStrike">
                <a:solidFill>
                  <a:schemeClr val="dk1"/>
                </a:solidFill>
                <a:latin typeface="Calibri"/>
                <a:ea typeface="Calibri"/>
                <a:cs typeface="Calibri"/>
                <a:sym typeface="Calibri"/>
              </a:rPr>
              <a:t>Locking or toggle controls discernable though touch or sound</a:t>
            </a:r>
          </a:p>
        </p:txBody>
      </p:sp>
      <p:sp>
        <p:nvSpPr>
          <p:cNvPr id="520" name="Shape 520"/>
          <p:cNvSpPr txBox="1"/>
          <p:nvPr>
            <p:ph idx="2" type="body"/>
          </p:nvPr>
        </p:nvSpPr>
        <p:spPr>
          <a:xfrm>
            <a:off x="6172200" y="1825625"/>
            <a:ext cx="5181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Chapter 4:  Hardware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407.3 Input Controls</a:t>
            </a:r>
          </a:p>
          <a:p>
            <a:pPr indent="-228600" lvl="1" marL="685800" marR="0" rtl="0" algn="l">
              <a:lnSpc>
                <a:spcPct val="90000"/>
              </a:lnSpc>
              <a:spcBef>
                <a:spcPts val="500"/>
              </a:spcBef>
              <a:spcAft>
                <a:spcPts val="0"/>
              </a:spcAft>
              <a:buClr>
                <a:schemeClr val="dk1"/>
              </a:buClr>
              <a:buSzPct val="100000"/>
              <a:buFont typeface="Calibri"/>
              <a:buChar char="−"/>
            </a:pPr>
            <a:r>
              <a:rPr b="0" i="0" lang="en-US" sz="2800" u="none" cap="none" strike="noStrike">
                <a:solidFill>
                  <a:schemeClr val="dk1"/>
                </a:solidFill>
                <a:latin typeface="Calibri"/>
                <a:ea typeface="Calibri"/>
                <a:cs typeface="Calibri"/>
                <a:sym typeface="Calibri"/>
              </a:rPr>
              <a:t>407.3.1 Tactilely Discernible</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407.6 Operation</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407.4 Key Repeat</a:t>
            </a:r>
          </a:p>
          <a:p>
            <a:pPr indent="-228600" lvl="0" marL="228600" marR="0" rtl="0" algn="l">
              <a:lnSpc>
                <a:spcPct val="9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409 Status Indicators</a:t>
            </a:r>
          </a:p>
        </p:txBody>
      </p:sp>
      <p:sp>
        <p:nvSpPr>
          <p:cNvPr id="521" name="Shape 52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Questions?</a:t>
            </a:r>
          </a:p>
        </p:txBody>
      </p:sp>
      <p:sp>
        <p:nvSpPr>
          <p:cNvPr id="528" name="Shape 528"/>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Resources</a:t>
            </a:r>
          </a:p>
        </p:txBody>
      </p:sp>
      <p:sp>
        <p:nvSpPr>
          <p:cNvPr id="535" name="Shape 535"/>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W3C Robust Technical Assistance:</a:t>
            </a:r>
          </a:p>
        </p:txBody>
      </p:sp>
      <p:sp>
        <p:nvSpPr>
          <p:cNvPr id="542" name="Shape 54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Web Accessibility Initiative homepage:  </a:t>
            </a:r>
            <a:r>
              <a:rPr b="0" i="0" lang="en-US" sz="2800" u="sng" cap="none" strike="noStrike">
                <a:solidFill>
                  <a:schemeClr val="hlink"/>
                </a:solidFill>
                <a:latin typeface="Calibri"/>
                <a:ea typeface="Calibri"/>
                <a:cs typeface="Calibri"/>
                <a:sym typeface="Calibri"/>
                <a:hlinkClick r:id="rId3"/>
              </a:rPr>
              <a:t>w3.org/wai</a:t>
            </a:r>
            <a:r>
              <a:rPr b="0" i="0" lang="en-US" sz="2800" u="none" cap="none" strike="noStrike">
                <a:solidFill>
                  <a:schemeClr val="dk1"/>
                </a:solidFill>
                <a:latin typeface="Calibri"/>
                <a:ea typeface="Calibri"/>
                <a:cs typeface="Calibri"/>
                <a:sym typeface="Calibri"/>
              </a:rPr>
              <a:t> </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W3C Resources: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Web Content Accessibility Guidelines 2.0:  </a:t>
            </a:r>
            <a:r>
              <a:rPr b="0" i="0" lang="en-US" sz="2800" u="sng" cap="none" strike="noStrike">
                <a:solidFill>
                  <a:schemeClr val="hlink"/>
                </a:solidFill>
                <a:latin typeface="Calibri"/>
                <a:ea typeface="Calibri"/>
                <a:cs typeface="Calibri"/>
                <a:sym typeface="Calibri"/>
                <a:hlinkClick r:id="rId4"/>
              </a:rPr>
              <a:t>w3.org/tr/wcag20</a:t>
            </a:r>
            <a:r>
              <a:rPr b="0" i="0" lang="en-US" sz="2800" u="none" cap="none" strike="noStrike">
                <a:solidFill>
                  <a:schemeClr val="dk1"/>
                </a:solidFill>
                <a:latin typeface="Calibri"/>
                <a:ea typeface="Calibri"/>
                <a:cs typeface="Calibri"/>
                <a:sym typeface="Calibri"/>
              </a:rPr>
              <a:t> </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Understanding WCAG 2.0:  </a:t>
            </a:r>
            <a:r>
              <a:rPr b="0" i="0" lang="en-US" sz="2800" u="sng" cap="none" strike="noStrike">
                <a:solidFill>
                  <a:schemeClr val="hlink"/>
                </a:solidFill>
                <a:latin typeface="Calibri"/>
                <a:ea typeface="Calibri"/>
                <a:cs typeface="Calibri"/>
                <a:sym typeface="Calibri"/>
                <a:hlinkClick r:id="rId5"/>
              </a:rPr>
              <a:t>w3.org/tr/understanding-wcag20</a:t>
            </a:r>
            <a:r>
              <a:rPr b="0" i="0" lang="en-US" sz="2800" u="none" cap="none" strike="noStrike">
                <a:solidFill>
                  <a:schemeClr val="dk1"/>
                </a:solidFill>
                <a:latin typeface="Calibri"/>
                <a:ea typeface="Calibri"/>
                <a:cs typeface="Calibri"/>
                <a:sym typeface="Calibri"/>
              </a:rPr>
              <a:t>  </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Techniques and Failures for WCAG 2.0:  </a:t>
            </a:r>
            <a:r>
              <a:rPr b="0" i="0" lang="en-US" sz="2800" u="sng" cap="none" strike="noStrike">
                <a:solidFill>
                  <a:schemeClr val="hlink"/>
                </a:solidFill>
                <a:latin typeface="Calibri"/>
                <a:ea typeface="Calibri"/>
                <a:cs typeface="Calibri"/>
                <a:sym typeface="Calibri"/>
                <a:hlinkClick r:id="rId6"/>
              </a:rPr>
              <a:t>w3.org/tr/wcag20-techs</a:t>
            </a:r>
            <a:r>
              <a:rPr b="0" i="0" lang="en-US" sz="2800" u="none" cap="none" strike="noStrike">
                <a:solidFill>
                  <a:schemeClr val="dk1"/>
                </a:solidFill>
                <a:latin typeface="Calibri"/>
                <a:ea typeface="Calibri"/>
                <a:cs typeface="Calibri"/>
                <a:sym typeface="Calibri"/>
              </a:rPr>
              <a:t> </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Guidance on Applying WCAG 2.0 to Non-Web Information and Communications Technologies (WCAG2ICT):   </a:t>
            </a:r>
            <a:r>
              <a:rPr b="0" i="0" lang="en-US" sz="2800" u="sng" cap="none" strike="noStrike">
                <a:solidFill>
                  <a:schemeClr val="hlink"/>
                </a:solidFill>
                <a:latin typeface="Calibri"/>
                <a:ea typeface="Calibri"/>
                <a:cs typeface="Calibri"/>
                <a:sym typeface="Calibri"/>
                <a:hlinkClick r:id="rId7"/>
              </a:rPr>
              <a:t>w3.org/tr/wcag2ict</a:t>
            </a:r>
            <a:r>
              <a:rPr b="0" i="0" lang="en-US" sz="2800" u="none" cap="none" strike="noStrike">
                <a:solidFill>
                  <a:schemeClr val="dk1"/>
                </a:solidFill>
                <a:latin typeface="Calibri"/>
                <a:ea typeface="Calibri"/>
                <a:cs typeface="Calibri"/>
                <a:sym typeface="Calibri"/>
              </a:rPr>
              <a:t> </a:t>
            </a:r>
          </a:p>
        </p:txBody>
      </p:sp>
      <p:sp>
        <p:nvSpPr>
          <p:cNvPr id="543" name="Shape 54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W3C WCAG Quick Reference		</a:t>
            </a:r>
          </a:p>
        </p:txBody>
      </p:sp>
      <p:sp>
        <p:nvSpPr>
          <p:cNvPr id="550" name="Shape 55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8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The “How To Meet WCAG2.0” document, aka Quick Reference</a:t>
            </a:r>
          </a:p>
          <a:p>
            <a:pPr indent="-457200" lvl="1" marL="914400" marR="0" rtl="0" algn="l">
              <a:lnSpc>
                <a:spcPct val="80000"/>
              </a:lnSpc>
              <a:spcBef>
                <a:spcPts val="500"/>
              </a:spcBef>
              <a:spcAft>
                <a:spcPts val="0"/>
              </a:spcAft>
              <a:buClr>
                <a:schemeClr val="dk1"/>
              </a:buClr>
              <a:buSzPct val="100000"/>
              <a:buFont typeface="Arial"/>
              <a:buChar char="•"/>
            </a:pPr>
            <a:r>
              <a:rPr b="0" i="0" lang="en-US" sz="2800" u="sng" cap="none" strike="noStrike">
                <a:solidFill>
                  <a:schemeClr val="hlink"/>
                </a:solidFill>
                <a:latin typeface="Calibri"/>
                <a:ea typeface="Calibri"/>
                <a:cs typeface="Calibri"/>
                <a:sym typeface="Calibri"/>
                <a:hlinkClick r:id="rId3"/>
              </a:rPr>
              <a:t>w3.org/wai/wcag20/quickref</a:t>
            </a:r>
          </a:p>
          <a:p>
            <a:pPr indent="-457200" lvl="1" marL="914400" marR="0" rtl="0" algn="l">
              <a:lnSpc>
                <a:spcPct val="8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Actually a database:</a:t>
            </a:r>
          </a:p>
          <a:p>
            <a:pPr indent="-457200" lvl="2" marL="1371600" marR="0" rtl="0" algn="l">
              <a:lnSpc>
                <a:spcPct val="8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Customizable</a:t>
            </a:r>
          </a:p>
          <a:p>
            <a:pPr indent="-457200" lvl="2" marL="1371600" marR="0" rtl="0" algn="l">
              <a:lnSpc>
                <a:spcPct val="8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Searchable</a:t>
            </a:r>
          </a:p>
          <a:p>
            <a:pPr indent="-177800" lvl="0" marL="0" marR="0" rtl="0" algn="l">
              <a:lnSpc>
                <a:spcPct val="8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The Quick Ref is day-to-day resource designed for routine use by developers for developers</a:t>
            </a:r>
          </a:p>
          <a:p>
            <a:pPr indent="-457200" lvl="0" marL="457200" marR="0" rtl="0" algn="l">
              <a:lnSpc>
                <a:spcPct val="80000"/>
              </a:lnSpc>
              <a:spcBef>
                <a:spcPts val="10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The Quick Ref is the most practical way to browse the full the Techniques and Failures</a:t>
            </a:r>
          </a:p>
        </p:txBody>
      </p:sp>
      <p:sp>
        <p:nvSpPr>
          <p:cNvPr id="551" name="Shape 55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Shape 55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Resources</a:t>
            </a:r>
          </a:p>
        </p:txBody>
      </p:sp>
      <p:sp>
        <p:nvSpPr>
          <p:cNvPr id="558" name="Shape 558"/>
          <p:cNvSpPr txBox="1"/>
          <p:nvPr>
            <p:ph idx="1" type="body"/>
          </p:nvPr>
        </p:nvSpPr>
        <p:spPr>
          <a:xfrm>
            <a:off x="538480" y="1270000"/>
            <a:ext cx="10815320" cy="5451475"/>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sng" cap="none" strike="noStrike">
                <a:solidFill>
                  <a:schemeClr val="hlink"/>
                </a:solidFill>
                <a:latin typeface="Calibri"/>
                <a:ea typeface="Calibri"/>
                <a:cs typeface="Calibri"/>
                <a:sym typeface="Calibri"/>
                <a:hlinkClick r:id="rId3"/>
              </a:rPr>
              <a:t>www.Access-Board.gov</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Section 508 Standards and Section 255 Guidelines, including technical assistance</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ICT Final rule (2017) </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Regulatory Impact Analysis</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Overview and Press Release</a:t>
            </a: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More guidance material under development </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65100" lvl="0" marL="0" marR="0" rtl="0" algn="l">
              <a:lnSpc>
                <a:spcPct val="90000"/>
              </a:lnSpc>
              <a:spcBef>
                <a:spcPts val="1000"/>
              </a:spcBef>
              <a:spcAft>
                <a:spcPts val="0"/>
              </a:spcAft>
              <a:buClr>
                <a:schemeClr val="dk1"/>
              </a:buClr>
              <a:buSzPct val="100000"/>
              <a:buFont typeface="Arial"/>
              <a:buNone/>
            </a:pPr>
            <a:r>
              <a:rPr b="0" i="0" lang="en-US" sz="2600" u="sng" cap="none" strike="noStrike">
                <a:solidFill>
                  <a:schemeClr val="hlink"/>
                </a:solidFill>
                <a:latin typeface="Calibri"/>
                <a:ea typeface="Calibri"/>
                <a:cs typeface="Calibri"/>
                <a:sym typeface="Calibri"/>
                <a:hlinkClick r:id="rId4"/>
              </a:rPr>
              <a:t>www.adaconferences.org/CIOC/Archives</a:t>
            </a:r>
          </a:p>
          <a:p>
            <a:pPr indent="-457200" lvl="1" marL="914400" marR="0" rtl="0" algn="l">
              <a:lnSpc>
                <a:spcPct val="90000"/>
              </a:lnSpc>
              <a:spcBef>
                <a:spcPts val="500"/>
              </a:spcBef>
              <a:spcAft>
                <a:spcPts val="0"/>
              </a:spcAft>
              <a:buClr>
                <a:schemeClr val="dk1"/>
              </a:buClr>
              <a:buSzPct val="100000"/>
              <a:buFont typeface="Arial"/>
              <a:buChar char="•"/>
            </a:pPr>
            <a:r>
              <a:rPr b="0" i="0" lang="en-US" sz="2600" u="none" cap="none" strike="noStrike">
                <a:solidFill>
                  <a:schemeClr val="dk1"/>
                </a:solidFill>
                <a:latin typeface="Calibri"/>
                <a:ea typeface="Calibri"/>
                <a:cs typeface="Calibri"/>
                <a:sym typeface="Calibri"/>
              </a:rPr>
              <a:t>Archives of Section 508 “Best Practices” Webinar series (2013-2017)</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Sponsored by the U.S. Access Board and CIO Council (CIOC)</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2017 – detailed webinars on the Revised 508 Standards (2017)</a:t>
            </a:r>
          </a:p>
        </p:txBody>
      </p:sp>
      <p:sp>
        <p:nvSpPr>
          <p:cNvPr id="559" name="Shape 55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Resources</a:t>
            </a:r>
          </a:p>
        </p:txBody>
      </p:sp>
      <p:sp>
        <p:nvSpPr>
          <p:cNvPr id="566" name="Shape 566"/>
          <p:cNvSpPr txBox="1"/>
          <p:nvPr>
            <p:ph idx="1" type="body"/>
          </p:nvPr>
        </p:nvSpPr>
        <p:spPr>
          <a:xfrm>
            <a:off x="558800" y="1540827"/>
            <a:ext cx="10728960" cy="5317173"/>
          </a:xfrm>
          <a:prstGeom prst="rect">
            <a:avLst/>
          </a:prstGeom>
          <a:noFill/>
          <a:ln>
            <a:noFill/>
          </a:ln>
        </p:spPr>
        <p:txBody>
          <a:bodyPr anchorCtr="0" anchor="t" bIns="45700" lIns="91425" rIns="91425" wrap="square" tIns="45700">
            <a:noAutofit/>
          </a:bodyPr>
          <a:lstStyle/>
          <a:p>
            <a:pPr indent="-165100" lvl="0" marL="0" marR="0" rtl="0" algn="l">
              <a:lnSpc>
                <a:spcPct val="90000"/>
              </a:lnSpc>
              <a:spcBef>
                <a:spcPts val="0"/>
              </a:spcBef>
              <a:spcAft>
                <a:spcPts val="0"/>
              </a:spcAft>
              <a:buClr>
                <a:schemeClr val="dk1"/>
              </a:buClr>
              <a:buSzPct val="100000"/>
              <a:buFont typeface="Arial"/>
              <a:buNone/>
            </a:pPr>
            <a:r>
              <a:rPr b="0" i="0" lang="en-US" sz="2600" u="sng" cap="none" strike="noStrike">
                <a:solidFill>
                  <a:schemeClr val="hlink"/>
                </a:solidFill>
                <a:latin typeface="Calibri"/>
                <a:ea typeface="Calibri"/>
                <a:cs typeface="Calibri"/>
                <a:sym typeface="Calibri"/>
                <a:hlinkClick r:id="rId3"/>
              </a:rPr>
              <a:t>www.Section508.gov</a:t>
            </a:r>
          </a:p>
          <a:p>
            <a:pPr indent="-457200" lvl="1" marL="914400" marR="0" rtl="0" algn="l">
              <a:lnSpc>
                <a:spcPct val="90000"/>
              </a:lnSpc>
              <a:spcBef>
                <a:spcPts val="500"/>
              </a:spcBef>
              <a:spcAft>
                <a:spcPts val="0"/>
              </a:spcAft>
              <a:buClr>
                <a:schemeClr val="dk1"/>
              </a:buClr>
              <a:buSzPct val="100000"/>
              <a:buFont typeface="Arial"/>
              <a:buChar char="•"/>
            </a:pPr>
            <a:r>
              <a:rPr b="0" i="0" lang="en-US" sz="2600" u="none" cap="none" strike="noStrike">
                <a:solidFill>
                  <a:schemeClr val="dk1"/>
                </a:solidFill>
                <a:latin typeface="Calibri"/>
                <a:ea typeface="Calibri"/>
                <a:cs typeface="Calibri"/>
                <a:sym typeface="Calibri"/>
              </a:rPr>
              <a:t>GSA website with 508 technical assistance</a:t>
            </a:r>
          </a:p>
          <a:p>
            <a:pPr indent="-457200" lvl="2" marL="1371600" marR="0" rtl="0" algn="l">
              <a:lnSpc>
                <a:spcPct val="90000"/>
              </a:lnSpc>
              <a:spcBef>
                <a:spcPts val="50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FAQs </a:t>
            </a:r>
          </a:p>
          <a:p>
            <a:pPr indent="-457200" lvl="2" marL="1371600" marR="0" rtl="0" algn="l">
              <a:lnSpc>
                <a:spcPct val="90000"/>
              </a:lnSpc>
              <a:spcBef>
                <a:spcPts val="50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Best Practices -Including how to make documents accessible in different formats: Word, PDF, Excel </a:t>
            </a:r>
          </a:p>
          <a:p>
            <a:pPr indent="-152400" lvl="2" marL="914400" marR="0" rtl="0" algn="l">
              <a:lnSpc>
                <a:spcPct val="90000"/>
              </a:lnSpc>
              <a:spcBef>
                <a:spcPts val="500"/>
              </a:spcBef>
              <a:spcAft>
                <a:spcPts val="0"/>
              </a:spcAft>
              <a:buClr>
                <a:schemeClr val="dk1"/>
              </a:buClr>
              <a:buSzPct val="100000"/>
              <a:buFont typeface="Calibri"/>
              <a:buNone/>
            </a:pPr>
            <a:r>
              <a:t/>
            </a:r>
            <a:endParaRPr b="0" i="0" sz="2400" u="none" cap="none" strike="noStrike">
              <a:solidFill>
                <a:schemeClr val="dk1"/>
              </a:solidFill>
              <a:latin typeface="Calibri"/>
              <a:ea typeface="Calibri"/>
              <a:cs typeface="Calibri"/>
              <a:sym typeface="Calibri"/>
            </a:endParaRPr>
          </a:p>
          <a:p>
            <a:pPr indent="-457200" lvl="1" marL="914400" marR="0" rtl="0" algn="l">
              <a:lnSpc>
                <a:spcPct val="90000"/>
              </a:lnSpc>
              <a:spcBef>
                <a:spcPts val="500"/>
              </a:spcBef>
              <a:spcAft>
                <a:spcPts val="0"/>
              </a:spcAft>
              <a:buClr>
                <a:schemeClr val="dk1"/>
              </a:buClr>
              <a:buSzPct val="100000"/>
              <a:buFont typeface="Arial"/>
              <a:buChar char="•"/>
            </a:pPr>
            <a:r>
              <a:rPr b="0" i="0" lang="en-US" sz="2600" u="none" cap="none" strike="noStrike">
                <a:solidFill>
                  <a:schemeClr val="dk1"/>
                </a:solidFill>
                <a:latin typeface="Calibri"/>
                <a:ea typeface="Calibri"/>
                <a:cs typeface="Calibri"/>
                <a:sym typeface="Calibri"/>
              </a:rPr>
              <a:t>Revised 508 Standards Refresh Toolkit:</a:t>
            </a:r>
          </a:p>
          <a:p>
            <a:pPr indent="-457200" lvl="2" marL="1371600" marR="0" rtl="0" algn="l">
              <a:lnSpc>
                <a:spcPct val="90000"/>
              </a:lnSpc>
              <a:spcBef>
                <a:spcPts val="500"/>
              </a:spcBef>
              <a:spcAft>
                <a:spcPts val="0"/>
              </a:spcAft>
              <a:buClr>
                <a:schemeClr val="dk1"/>
              </a:buClr>
              <a:buSzPct val="100000"/>
              <a:buFont typeface="Calibri"/>
              <a:buChar char="−"/>
            </a:pPr>
            <a:r>
              <a:rPr b="0" i="0" lang="en-US" sz="2400" u="none" cap="none" strike="noStrike">
                <a:solidFill>
                  <a:schemeClr val="dk1"/>
                </a:solidFill>
                <a:latin typeface="Calibri"/>
                <a:ea typeface="Calibri"/>
                <a:cs typeface="Calibri"/>
                <a:sym typeface="Calibri"/>
              </a:rPr>
              <a:t>508 Transition Guidance – </a:t>
            </a:r>
            <a:r>
              <a:rPr b="1" i="1" lang="en-US" sz="2400" u="none" cap="none" strike="noStrike">
                <a:solidFill>
                  <a:schemeClr val="dk1"/>
                </a:solidFill>
                <a:latin typeface="Calibri"/>
                <a:ea typeface="Calibri"/>
                <a:cs typeface="Calibri"/>
                <a:sym typeface="Calibri"/>
              </a:rPr>
              <a:t>New Material!</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Program Management </a:t>
            </a:r>
          </a:p>
          <a:p>
            <a:pPr indent="-457200" lvl="2" marL="1371600" marR="0" rtl="0" algn="l">
              <a:lnSpc>
                <a:spcPct val="90000"/>
              </a:lnSpc>
              <a:spcBef>
                <a:spcPts val="500"/>
              </a:spcBef>
              <a:spcAft>
                <a:spcPts val="0"/>
              </a:spcAft>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Training</a:t>
            </a:r>
          </a:p>
          <a:p>
            <a:pPr indent="-457200" lvl="2" marL="1371600" marR="0" rtl="0" algn="l">
              <a:lnSpc>
                <a:spcPct val="90000"/>
              </a:lnSpc>
              <a:spcBef>
                <a:spcPts val="500"/>
              </a:spcBef>
              <a:buClr>
                <a:schemeClr val="dk1"/>
              </a:buClr>
              <a:buSzPct val="100000"/>
              <a:buFont typeface="Calibri"/>
              <a:buChar char="−"/>
            </a:pPr>
            <a:r>
              <a:rPr b="0" i="0" lang="en-US" sz="2600" u="none" cap="none" strike="noStrike">
                <a:solidFill>
                  <a:schemeClr val="dk1"/>
                </a:solidFill>
                <a:latin typeface="Calibri"/>
                <a:ea typeface="Calibri"/>
                <a:cs typeface="Calibri"/>
                <a:sym typeface="Calibri"/>
              </a:rPr>
              <a:t>Standards</a:t>
            </a:r>
          </a:p>
        </p:txBody>
      </p:sp>
      <p:sp>
        <p:nvSpPr>
          <p:cNvPr id="567" name="Shape 56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Final Rule Structure and Organization</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Shape 573"/>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U.S. Access Board</a:t>
            </a:r>
          </a:p>
        </p:txBody>
      </p:sp>
      <p:sp>
        <p:nvSpPr>
          <p:cNvPr id="574" name="Shape 574"/>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800-872-2253 (voice), 800-993-2822 (TTY)</a:t>
            </a:r>
          </a:p>
          <a:p>
            <a:pPr indent="-177800" lvl="0" marL="0" marR="0" rtl="0" algn="ctr">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508@access-board.gov, www.access-board.gov</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ICT Final Rule – Structure and Organization </a:t>
            </a:r>
          </a:p>
        </p:txBody>
      </p:sp>
      <p:sp>
        <p:nvSpPr>
          <p:cNvPr id="126" name="Shape 126"/>
          <p:cNvSpPr txBox="1"/>
          <p:nvPr>
            <p:ph idx="1" type="body"/>
          </p:nvPr>
        </p:nvSpPr>
        <p:spPr>
          <a:xfrm>
            <a:off x="468087" y="1567542"/>
            <a:ext cx="10885714" cy="5061857"/>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Combined rulemaking under two separate statutory authorities: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Rehabilitation Act – Section 508 (29 USC § 794d(a)(3))</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Communication Act – Section 255 (47 USC § 255(e))</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Revised existing regulations: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36 CFR Part 1193 (Section 255)</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36 CFR Part 1194 (Section 508)</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Requirements appear as Appendices to 36 CFR Part 1194 </a:t>
            </a:r>
          </a:p>
        </p:txBody>
      </p:sp>
      <p:sp>
        <p:nvSpPr>
          <p:cNvPr id="127" name="Shape 12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Information and Communication Technology Standards and Guidelines:  36 CFR Part 1194</a:t>
            </a:r>
          </a:p>
        </p:txBody>
      </p:sp>
      <p:sp>
        <p:nvSpPr>
          <p:cNvPr id="134" name="Shape 13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Appendix A</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508 Chapter 1:  Application and Administration</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508 Chapter 2:  Scoping</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Appendix B</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255 Chapter 1:  Application and Administration</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255 Chapter 2:  Scoping</a:t>
            </a:r>
          </a:p>
        </p:txBody>
      </p:sp>
      <p:sp>
        <p:nvSpPr>
          <p:cNvPr id="135" name="Shape 13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36 CFR Part 1194 (continued)</a:t>
            </a:r>
          </a:p>
        </p:txBody>
      </p:sp>
      <p:sp>
        <p:nvSpPr>
          <p:cNvPr id="142" name="Shape 142"/>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Appendix C</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Chapter 3:  Functional Performance Criteria</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Chapter 4:  Hardware</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Chapter 5:  Software</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Chapter 6:  Support Documentation and Services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Chapter 7:  Referenced Standards</a:t>
            </a:r>
          </a:p>
          <a:p>
            <a:pPr indent="-177800" lvl="0" marL="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Appendix D</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EIT Accessibility Standards as Originally Published on December 21, 2000</a:t>
            </a:r>
          </a:p>
        </p:txBody>
      </p:sp>
      <p:sp>
        <p:nvSpPr>
          <p:cNvPr id="143" name="Shape 14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