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Public Sans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98"/>
    <p:restoredTop sz="94685"/>
  </p:normalViewPr>
  <p:slideViewPr>
    <p:cSldViewPr snapToGrid="0">
      <p:cViewPr varScale="1">
        <p:scale>
          <a:sx n="264" d="100"/>
          <a:sy n="264" d="100"/>
        </p:scale>
        <p:origin x="60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2ced33f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f2ced33f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2ced33f4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2ced33f4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0c2bccd2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0c2bccd2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c042a03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bc042a03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c08221b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c08221b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c08221b9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c08221b9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569d8504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569d8504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2ced33f4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2ced33f4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0c2bccd2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0c2bccd2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569d850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569d850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2e65dfc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2e65dfc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569d8504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569d8504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569d8504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569d8504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569d8504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569d8504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c08221b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c08221b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569d8504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569d8504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569d8504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569d8504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0" b="-10"/>
          <a:stretch/>
        </p:blipFill>
        <p:spPr>
          <a:xfrm>
            <a:off x="-3" y="-108551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79055" y="397625"/>
            <a:ext cx="4980000" cy="13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779180" y="1738627"/>
            <a:ext cx="4980000" cy="3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774637" y="2374309"/>
            <a:ext cx="477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779055" y="2527625"/>
            <a:ext cx="4980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akeaway" type="titleOnly">
  <p:cSld name="TITLE_ONLY"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311700" y="1532925"/>
            <a:ext cx="8520600" cy="20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agenda items">
  <p:cSld name="TITLE_ONL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1"/>
          </p:nvPr>
        </p:nvSpPr>
        <p:spPr>
          <a:xfrm>
            <a:off x="367375" y="1332278"/>
            <a:ext cx="548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2"/>
          </p:nvPr>
        </p:nvSpPr>
        <p:spPr>
          <a:xfrm>
            <a:off x="1095725" y="1332278"/>
            <a:ext cx="72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ubTitle" idx="3"/>
          </p:nvPr>
        </p:nvSpPr>
        <p:spPr>
          <a:xfrm>
            <a:off x="367375" y="19875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ubTitle" idx="4"/>
          </p:nvPr>
        </p:nvSpPr>
        <p:spPr>
          <a:xfrm>
            <a:off x="1095725" y="1987544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subTitle" idx="5"/>
          </p:nvPr>
        </p:nvSpPr>
        <p:spPr>
          <a:xfrm>
            <a:off x="367375" y="2642811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ubTitle" idx="6"/>
          </p:nvPr>
        </p:nvSpPr>
        <p:spPr>
          <a:xfrm>
            <a:off x="1095725" y="2642811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ubTitle" idx="7"/>
          </p:nvPr>
        </p:nvSpPr>
        <p:spPr>
          <a:xfrm>
            <a:off x="367375" y="3298078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subTitle" idx="8"/>
          </p:nvPr>
        </p:nvSpPr>
        <p:spPr>
          <a:xfrm>
            <a:off x="1095725" y="3298078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5 agenda items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367375" y="1332278"/>
            <a:ext cx="548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"/>
          </p:nvPr>
        </p:nvSpPr>
        <p:spPr>
          <a:xfrm>
            <a:off x="1095725" y="1332278"/>
            <a:ext cx="72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3"/>
          </p:nvPr>
        </p:nvSpPr>
        <p:spPr>
          <a:xfrm>
            <a:off x="367375" y="19875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"/>
          </p:nvPr>
        </p:nvSpPr>
        <p:spPr>
          <a:xfrm>
            <a:off x="1095725" y="1987544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5"/>
          </p:nvPr>
        </p:nvSpPr>
        <p:spPr>
          <a:xfrm>
            <a:off x="367375" y="2642811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6"/>
          </p:nvPr>
        </p:nvSpPr>
        <p:spPr>
          <a:xfrm>
            <a:off x="1095725" y="2642811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7"/>
          </p:nvPr>
        </p:nvSpPr>
        <p:spPr>
          <a:xfrm>
            <a:off x="367375" y="3298078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8"/>
          </p:nvPr>
        </p:nvSpPr>
        <p:spPr>
          <a:xfrm>
            <a:off x="1095725" y="3298078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9"/>
          </p:nvPr>
        </p:nvSpPr>
        <p:spPr>
          <a:xfrm>
            <a:off x="367375" y="39526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3"/>
          </p:nvPr>
        </p:nvSpPr>
        <p:spPr>
          <a:xfrm>
            <a:off x="1095725" y="3952644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agenda items">
  <p:cSld name="TITLE_ONLY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367375" y="1560878"/>
            <a:ext cx="548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2"/>
          </p:nvPr>
        </p:nvSpPr>
        <p:spPr>
          <a:xfrm>
            <a:off x="1095725" y="1501344"/>
            <a:ext cx="3250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3"/>
          </p:nvPr>
        </p:nvSpPr>
        <p:spPr>
          <a:xfrm>
            <a:off x="367375" y="25971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subTitle" idx="4"/>
          </p:nvPr>
        </p:nvSpPr>
        <p:spPr>
          <a:xfrm>
            <a:off x="1095725" y="2537607"/>
            <a:ext cx="32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5"/>
          </p:nvPr>
        </p:nvSpPr>
        <p:spPr>
          <a:xfrm>
            <a:off x="367375" y="3633411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6"/>
          </p:nvPr>
        </p:nvSpPr>
        <p:spPr>
          <a:xfrm>
            <a:off x="1095725" y="3573871"/>
            <a:ext cx="32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>
            <a:spLocks noGrp="1"/>
          </p:cNvSpPr>
          <p:nvPr>
            <p:ph type="subTitle" idx="7"/>
          </p:nvPr>
        </p:nvSpPr>
        <p:spPr>
          <a:xfrm>
            <a:off x="4729830" y="1560878"/>
            <a:ext cx="548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8"/>
          </p:nvPr>
        </p:nvSpPr>
        <p:spPr>
          <a:xfrm>
            <a:off x="5458180" y="1501344"/>
            <a:ext cx="3250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9"/>
          </p:nvPr>
        </p:nvSpPr>
        <p:spPr>
          <a:xfrm>
            <a:off x="4729830" y="25971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3"/>
          </p:nvPr>
        </p:nvSpPr>
        <p:spPr>
          <a:xfrm>
            <a:off x="5458180" y="2537607"/>
            <a:ext cx="32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4"/>
          </p:nvPr>
        </p:nvSpPr>
        <p:spPr>
          <a:xfrm>
            <a:off x="4729830" y="3633411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ubTitle" idx="15"/>
          </p:nvPr>
        </p:nvSpPr>
        <p:spPr>
          <a:xfrm>
            <a:off x="5458180" y="3573871"/>
            <a:ext cx="32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1874100" y="2940882"/>
            <a:ext cx="5395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Office of Government-wide Policy</a:t>
            </a:r>
            <a:endParaRPr sz="1450" b="1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Office of Technology Policy</a:t>
            </a:r>
            <a:endParaRPr sz="1450" b="1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48" name="Google Shape;148;p15" descr="GSA Logo.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8876" y="1642218"/>
            <a:ext cx="1106248" cy="99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1384100"/>
            <a:ext cx="8520600" cy="23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ocks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46100" y="1310825"/>
            <a:ext cx="2467200" cy="45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446075" y="1771438"/>
            <a:ext cx="2467200" cy="2817600"/>
          </a:xfrm>
          <a:prstGeom prst="round2SameRect">
            <a:avLst>
              <a:gd name="adj1" fmla="val 303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3369382" y="1310825"/>
            <a:ext cx="2467200" cy="45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3369350" y="1772038"/>
            <a:ext cx="2467200" cy="2817000"/>
          </a:xfrm>
          <a:prstGeom prst="round2SameRect">
            <a:avLst>
              <a:gd name="adj1" fmla="val 303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6365136" y="1310825"/>
            <a:ext cx="2467200" cy="45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365100" y="1772038"/>
            <a:ext cx="2467200" cy="2817000"/>
          </a:xfrm>
          <a:prstGeom prst="round2SameRect">
            <a:avLst>
              <a:gd name="adj1" fmla="val 303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446225" y="1308450"/>
            <a:ext cx="2467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583525" y="1907911"/>
            <a:ext cx="2209800" cy="25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3"/>
          </p:nvPr>
        </p:nvSpPr>
        <p:spPr>
          <a:xfrm>
            <a:off x="3363800" y="1308450"/>
            <a:ext cx="2467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4"/>
          </p:nvPr>
        </p:nvSpPr>
        <p:spPr>
          <a:xfrm>
            <a:off x="3483925" y="1907911"/>
            <a:ext cx="2209800" cy="25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5"/>
          </p:nvPr>
        </p:nvSpPr>
        <p:spPr>
          <a:xfrm>
            <a:off x="6358600" y="1308450"/>
            <a:ext cx="2467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6"/>
          </p:nvPr>
        </p:nvSpPr>
        <p:spPr>
          <a:xfrm>
            <a:off x="6487300" y="1907911"/>
            <a:ext cx="2209800" cy="25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5"/>
                </a:solidFill>
              </a:defRPr>
            </a:lvl1pPr>
            <a:lvl2pPr lvl="1">
              <a:buNone/>
              <a:defRPr>
                <a:solidFill>
                  <a:schemeClr val="accent5"/>
                </a:solidFill>
              </a:defRPr>
            </a:lvl2pPr>
            <a:lvl3pPr lvl="2">
              <a:buNone/>
              <a:defRPr>
                <a:solidFill>
                  <a:schemeClr val="accent5"/>
                </a:solidFill>
              </a:defRPr>
            </a:lvl3pPr>
            <a:lvl4pPr lvl="3">
              <a:buNone/>
              <a:defRPr>
                <a:solidFill>
                  <a:schemeClr val="accent5"/>
                </a:solidFill>
              </a:defRPr>
            </a:lvl4pPr>
            <a:lvl5pPr lvl="4">
              <a:buNone/>
              <a:defRPr>
                <a:solidFill>
                  <a:schemeClr val="accent5"/>
                </a:solidFill>
              </a:defRPr>
            </a:lvl5pPr>
            <a:lvl6pPr lvl="5">
              <a:buNone/>
              <a:defRPr>
                <a:solidFill>
                  <a:schemeClr val="accent5"/>
                </a:solidFill>
              </a:defRPr>
            </a:lvl6pPr>
            <a:lvl7pPr lvl="6">
              <a:buNone/>
              <a:defRPr>
                <a:solidFill>
                  <a:schemeClr val="accent5"/>
                </a:solidFill>
              </a:defRPr>
            </a:lvl7pPr>
            <a:lvl8pPr lvl="7">
              <a:buNone/>
              <a:defRPr>
                <a:solidFill>
                  <a:schemeClr val="accent5"/>
                </a:solidFill>
              </a:defRPr>
            </a:lvl8pPr>
            <a:lvl9pPr lvl="8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callout">
  <p:cSld name="TITLE_AND_BODY_2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823950" y="4008825"/>
            <a:ext cx="7496100" cy="85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1051500" y="4191164"/>
            <a:ext cx="7041000" cy="4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, and callout">
  <p:cSld name="TITLE_AND_BODY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>
            <a:off x="437550" y="1339450"/>
            <a:ext cx="8268900" cy="2305200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/>
          <p:nvPr/>
        </p:nvSpPr>
        <p:spPr>
          <a:xfrm>
            <a:off x="823950" y="4008825"/>
            <a:ext cx="7496100" cy="85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1052075" y="4191175"/>
            <a:ext cx="7039800" cy="4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_AND_BODY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5"/>
              </a:solidFill>
            </a:endParaRPr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2" name="Google Shape;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, and 1 column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446475" y="1306425"/>
            <a:ext cx="3999900" cy="3313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4832400" y="1304875"/>
            <a:ext cx="39999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5"/>
              </a:solidFill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/>
          <p:nvPr/>
        </p:nvSpPr>
        <p:spPr>
          <a:xfrm>
            <a:off x="6474060" y="60263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" name="Google Shape;9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8298" y="97489"/>
            <a:ext cx="218573" cy="197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ccess-board.gov/ict/#301-genera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508.gov/contact-u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section.508@gsa.gov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www.section508.go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3779180" y="411209"/>
            <a:ext cx="4980000" cy="171351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3200" dirty="0"/>
              <a:t>Revolutionizing Accessibility Conformance Reports with </a:t>
            </a:r>
            <a:r>
              <a:rPr lang="en" sz="3200" dirty="0" err="1"/>
              <a:t>OpenACR</a:t>
            </a:r>
            <a:endParaRPr lang="en" sz="3200"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ctrTitle"/>
          </p:nvPr>
        </p:nvSpPr>
        <p:spPr>
          <a:xfrm>
            <a:off x="3779055" y="2353224"/>
            <a:ext cx="4980000" cy="133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800" dirty="0"/>
              <a:t>Andrew Nielson and Alex Wilson</a:t>
            </a:r>
            <a:br>
              <a:rPr lang="en-US" sz="1800" dirty="0"/>
            </a:br>
            <a:r>
              <a:rPr lang="en-US" sz="1600" i="1" dirty="0"/>
              <a:t>Government-wide IT Accessibility Program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2"/>
          </p:nvPr>
        </p:nvSpPr>
        <p:spPr>
          <a:xfrm>
            <a:off x="3779055" y="3414776"/>
            <a:ext cx="4980000" cy="79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CSUN Assistive Technology Conference | March 2024</a:t>
            </a:r>
            <a:endParaRPr sz="1300" dirty="0"/>
          </a:p>
        </p:txBody>
      </p:sp>
      <p:pic>
        <p:nvPicPr>
          <p:cNvPr id="2" name="Google Shape;15;p2" descr="GSA Starmark logo">
            <a:extLst>
              <a:ext uri="{FF2B5EF4-FFF2-40B4-BE49-F238E27FC236}">
                <a16:creationId xmlns:a16="http://schemas.microsoft.com/office/drawing/2014/main" id="{D2A881F6-B588-1AA5-E10A-D04472C12F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620" y="4325327"/>
            <a:ext cx="500372" cy="4517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5A32-FA52-0ACC-F582-62BD1011876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74992" y="4321416"/>
            <a:ext cx="4290068" cy="451752"/>
          </a:xfrm>
        </p:spPr>
        <p:txBody>
          <a:bodyPr anchor="ctr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Office of Government-wide Policy </a:t>
            </a:r>
            <a:r>
              <a:rPr lang="en-US" sz="1100" b="1" dirty="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-US" sz="1100" dirty="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the </a:t>
            </a:r>
            <a:r>
              <a:rPr lang="en" sz="2400" dirty="0" err="1"/>
              <a:t>OpenACR</a:t>
            </a:r>
            <a:r>
              <a:rPr lang="en" sz="2400" dirty="0"/>
              <a:t> Editor Looks Like in Practice (1 of 2)</a:t>
            </a:r>
            <a:endParaRPr sz="2400" dirty="0"/>
          </a:p>
        </p:txBody>
      </p:sp>
      <p:pic>
        <p:nvPicPr>
          <p:cNvPr id="233" name="Google Shape;233;p25" descr="Initial Descriptive information from the Open ACR Editor including:&#10;Product Name and Version and the&#10;Author of the OpenACR and the Author's organiz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75" y="1238825"/>
            <a:ext cx="5296788" cy="3668576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1" name="Google Shape;231;p25"/>
          <p:cNvSpPr txBox="1">
            <a:spLocks noGrp="1"/>
          </p:cNvSpPr>
          <p:nvPr>
            <p:ph type="body" idx="1"/>
          </p:nvPr>
        </p:nvSpPr>
        <p:spPr>
          <a:xfrm>
            <a:off x="5908850" y="1237550"/>
            <a:ext cx="30294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initial page of the Editor displays key descriptive information for the ACR including: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Product info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ACR author info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Vendor info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Rulesets to be used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Additional ACR report details</a:t>
            </a:r>
            <a:endParaRPr dirty="0"/>
          </a:p>
        </p:txBody>
      </p:sp>
      <p:sp>
        <p:nvSpPr>
          <p:cNvPr id="232" name="Google Shape;232;p25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the </a:t>
            </a:r>
            <a:r>
              <a:rPr lang="en" sz="2400" dirty="0" err="1"/>
              <a:t>OpenACR</a:t>
            </a:r>
            <a:r>
              <a:rPr lang="en" sz="2400" dirty="0"/>
              <a:t> Editor Looks Like in Practice (2 of 2)</a:t>
            </a:r>
            <a:endParaRPr sz="2400" dirty="0"/>
          </a:p>
        </p:txBody>
      </p:sp>
      <p:pic>
        <p:nvPicPr>
          <p:cNvPr id="240" name="Google Shape;240;p26" descr="Screenshot of the Level A Success Criteria input from the OpenACR Edit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525376" cy="3721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5908850" y="1237550"/>
            <a:ext cx="31185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“body” of the Editor includes inputs for accessibility requirements, such as: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WCAG Level A, AA, and AAA Success Criteria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Section 508 </a:t>
            </a:r>
            <a:r>
              <a:rPr lang="en" u="sng">
                <a:solidFill>
                  <a:schemeClr val="hlink"/>
                </a:solidFill>
                <a:hlinkClick r:id="rId4"/>
              </a:rPr>
              <a:t>Functional Performance Criteria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and software criteria</a:t>
            </a:r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 to Contribute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OpenACR welcomes input, feedback, and contributions from the community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 contributions released under the reuse policy for works produced by the federal government</a:t>
            </a:r>
            <a:r>
              <a:rPr lang="en"/>
              <a:t>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 a product of the federal government, OpenACR is not protected by copyright and is in the public domain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Submit and track issues in GitHub repositories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8575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Clone and fork the repositories; provide suggestions and edits via Pull Requests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Updates to catalogs and schema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Bug fixes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Editorial changes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Provide feedback via section.508@gsa.gov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311700" y="1384100"/>
            <a:ext cx="8520600" cy="23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Soon: ACR Repository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OpenACR Repository: Key Features</a:t>
            </a: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311700" y="1248450"/>
            <a:ext cx="56124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OpenACR repository will be a platform for users to store, compare, and update information for ACRs. This repository will: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the ability to see all products and their ACRs in a comprehensive repository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the ability to compare ACR reports between products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search functionality for vendors and their products that have ACRs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coworkers from your agency to also search for ACRs</a:t>
            </a:r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62" name="Google Shape;262;p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476" t="53731" r="57169" b="14034"/>
          <a:stretch/>
        </p:blipFill>
        <p:spPr>
          <a:xfrm>
            <a:off x="6356525" y="2113463"/>
            <a:ext cx="1530998" cy="1497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3860" t="27880" r="43731" b="55849"/>
          <a:stretch/>
        </p:blipFill>
        <p:spPr>
          <a:xfrm>
            <a:off x="7407952" y="3112425"/>
            <a:ext cx="1424348" cy="130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dirty="0" err="1"/>
              <a:t>OpenACR</a:t>
            </a:r>
            <a:r>
              <a:rPr lang="en" dirty="0"/>
              <a:t> Repository: FY24 Next Steps</a:t>
            </a:r>
            <a:endParaRPr dirty="0"/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450977" y="1828800"/>
            <a:ext cx="8318707" cy="2910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31520" indent="-731520">
              <a:spcAft>
                <a:spcPts val="3600"/>
              </a:spcAft>
            </a:pPr>
            <a:r>
              <a:rPr lang="en" dirty="0"/>
              <a:t>Continue to host focus groups to give feedback on wireframes and proposed features</a:t>
            </a:r>
          </a:p>
          <a:p>
            <a:pPr marL="731520" indent="-731520">
              <a:spcAft>
                <a:spcPts val="3600"/>
              </a:spcAft>
            </a:pPr>
            <a:r>
              <a:rPr lang="en-US" dirty="0"/>
              <a:t>Incorporate feedback in an agile process</a:t>
            </a:r>
          </a:p>
          <a:p>
            <a:pPr marL="731520" indent="-731520">
              <a:spcAft>
                <a:spcPts val="3600"/>
              </a:spcAft>
            </a:pPr>
            <a:r>
              <a:rPr lang="en-US" dirty="0"/>
              <a:t>Beta ready in July for User Testing</a:t>
            </a:r>
          </a:p>
          <a:p>
            <a:pPr marL="731520" indent="-731520">
              <a:spcAft>
                <a:spcPts val="3600"/>
              </a:spcAft>
            </a:pPr>
            <a:r>
              <a:rPr lang="en-US" dirty="0"/>
              <a:t>Continually update to incorporate more features and pages as user feedback is also incorporated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49F507-903B-DC97-6464-52D0E37D0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7787" y="1391160"/>
            <a:ext cx="721521" cy="3345299"/>
            <a:chOff x="247787" y="1391160"/>
            <a:chExt cx="721521" cy="334529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B8BA332-9BB8-425F-4EC1-172103A3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5103" y="1391160"/>
              <a:ext cx="714205" cy="697200"/>
              <a:chOff x="227588" y="1332825"/>
              <a:chExt cx="714205" cy="697200"/>
            </a:xfrm>
          </p:grpSpPr>
          <p:pic>
            <p:nvPicPr>
              <p:cNvPr id="271" name="Google Shape;271;p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7588" y="1332825"/>
                <a:ext cx="714205" cy="69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2" name="Google Shape;272;p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32075" y="1428799"/>
                <a:ext cx="505251" cy="505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B68689-3887-38A5-6C9C-525E72C5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47787" y="2279137"/>
              <a:ext cx="714205" cy="697200"/>
              <a:chOff x="247788" y="2257273"/>
              <a:chExt cx="714205" cy="697200"/>
            </a:xfrm>
          </p:grpSpPr>
          <p:pic>
            <p:nvPicPr>
              <p:cNvPr id="273" name="Google Shape;273;p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7788" y="2257273"/>
                <a:ext cx="714205" cy="6972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74" name="Google Shape;274;p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7" y="2407830"/>
                <a:ext cx="505242" cy="422273"/>
                <a:chOff x="-1535113" y="2482850"/>
                <a:chExt cx="3209926" cy="3179763"/>
              </a:xfrm>
            </p:grpSpPr>
            <p:sp>
              <p:nvSpPr>
                <p:cNvPr id="275" name="Google Shape;275;p30"/>
                <p:cNvSpPr/>
                <p:nvPr/>
              </p:nvSpPr>
              <p:spPr>
                <a:xfrm>
                  <a:off x="-1535113" y="2482850"/>
                  <a:ext cx="1901828" cy="1903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7" h="2398" extrusionOk="0">
                      <a:moveTo>
                        <a:pt x="1204" y="760"/>
                      </a:moveTo>
                      <a:lnTo>
                        <a:pt x="1150" y="764"/>
                      </a:lnTo>
                      <a:lnTo>
                        <a:pt x="1099" y="774"/>
                      </a:lnTo>
                      <a:lnTo>
                        <a:pt x="1050" y="790"/>
                      </a:lnTo>
                      <a:lnTo>
                        <a:pt x="1003" y="811"/>
                      </a:lnTo>
                      <a:lnTo>
                        <a:pt x="960" y="838"/>
                      </a:lnTo>
                      <a:lnTo>
                        <a:pt x="920" y="870"/>
                      </a:lnTo>
                      <a:lnTo>
                        <a:pt x="884" y="905"/>
                      </a:lnTo>
                      <a:lnTo>
                        <a:pt x="852" y="944"/>
                      </a:lnTo>
                      <a:lnTo>
                        <a:pt x="826" y="989"/>
                      </a:lnTo>
                      <a:lnTo>
                        <a:pt x="804" y="1035"/>
                      </a:lnTo>
                      <a:lnTo>
                        <a:pt x="788" y="1084"/>
                      </a:lnTo>
                      <a:lnTo>
                        <a:pt x="779" y="1136"/>
                      </a:lnTo>
                      <a:lnTo>
                        <a:pt x="776" y="1190"/>
                      </a:lnTo>
                      <a:lnTo>
                        <a:pt x="779" y="1243"/>
                      </a:lnTo>
                      <a:lnTo>
                        <a:pt x="788" y="1294"/>
                      </a:lnTo>
                      <a:lnTo>
                        <a:pt x="804" y="1344"/>
                      </a:lnTo>
                      <a:lnTo>
                        <a:pt x="826" y="1391"/>
                      </a:lnTo>
                      <a:lnTo>
                        <a:pt x="852" y="1434"/>
                      </a:lnTo>
                      <a:lnTo>
                        <a:pt x="884" y="1473"/>
                      </a:lnTo>
                      <a:lnTo>
                        <a:pt x="920" y="1510"/>
                      </a:lnTo>
                      <a:lnTo>
                        <a:pt x="960" y="1541"/>
                      </a:lnTo>
                      <a:lnTo>
                        <a:pt x="1003" y="1568"/>
                      </a:lnTo>
                      <a:lnTo>
                        <a:pt x="1050" y="1589"/>
                      </a:lnTo>
                      <a:lnTo>
                        <a:pt x="1099" y="1605"/>
                      </a:lnTo>
                      <a:lnTo>
                        <a:pt x="1150" y="1614"/>
                      </a:lnTo>
                      <a:lnTo>
                        <a:pt x="1204" y="1618"/>
                      </a:lnTo>
                      <a:lnTo>
                        <a:pt x="1258" y="1614"/>
                      </a:lnTo>
                      <a:lnTo>
                        <a:pt x="1309" y="1605"/>
                      </a:lnTo>
                      <a:lnTo>
                        <a:pt x="1358" y="1589"/>
                      </a:lnTo>
                      <a:lnTo>
                        <a:pt x="1405" y="1568"/>
                      </a:lnTo>
                      <a:lnTo>
                        <a:pt x="1448" y="1541"/>
                      </a:lnTo>
                      <a:lnTo>
                        <a:pt x="1488" y="1510"/>
                      </a:lnTo>
                      <a:lnTo>
                        <a:pt x="1524" y="1473"/>
                      </a:lnTo>
                      <a:lnTo>
                        <a:pt x="1556" y="1434"/>
                      </a:lnTo>
                      <a:lnTo>
                        <a:pt x="1582" y="1391"/>
                      </a:lnTo>
                      <a:lnTo>
                        <a:pt x="1604" y="1344"/>
                      </a:lnTo>
                      <a:lnTo>
                        <a:pt x="1620" y="1294"/>
                      </a:lnTo>
                      <a:lnTo>
                        <a:pt x="1629" y="1243"/>
                      </a:lnTo>
                      <a:lnTo>
                        <a:pt x="1632" y="1190"/>
                      </a:lnTo>
                      <a:lnTo>
                        <a:pt x="1629" y="1136"/>
                      </a:lnTo>
                      <a:lnTo>
                        <a:pt x="1620" y="1084"/>
                      </a:lnTo>
                      <a:lnTo>
                        <a:pt x="1604" y="1035"/>
                      </a:lnTo>
                      <a:lnTo>
                        <a:pt x="1582" y="989"/>
                      </a:lnTo>
                      <a:lnTo>
                        <a:pt x="1556" y="944"/>
                      </a:lnTo>
                      <a:lnTo>
                        <a:pt x="1524" y="905"/>
                      </a:lnTo>
                      <a:lnTo>
                        <a:pt x="1488" y="870"/>
                      </a:lnTo>
                      <a:lnTo>
                        <a:pt x="1448" y="838"/>
                      </a:lnTo>
                      <a:lnTo>
                        <a:pt x="1405" y="811"/>
                      </a:lnTo>
                      <a:lnTo>
                        <a:pt x="1358" y="790"/>
                      </a:lnTo>
                      <a:lnTo>
                        <a:pt x="1309" y="774"/>
                      </a:lnTo>
                      <a:lnTo>
                        <a:pt x="1258" y="764"/>
                      </a:lnTo>
                      <a:lnTo>
                        <a:pt x="1204" y="760"/>
                      </a:lnTo>
                      <a:close/>
                      <a:moveTo>
                        <a:pt x="1074" y="0"/>
                      </a:moveTo>
                      <a:lnTo>
                        <a:pt x="1333" y="0"/>
                      </a:lnTo>
                      <a:lnTo>
                        <a:pt x="1360" y="3"/>
                      </a:lnTo>
                      <a:lnTo>
                        <a:pt x="1384" y="12"/>
                      </a:lnTo>
                      <a:lnTo>
                        <a:pt x="1406" y="28"/>
                      </a:lnTo>
                      <a:lnTo>
                        <a:pt x="1423" y="48"/>
                      </a:lnTo>
                      <a:lnTo>
                        <a:pt x="1436" y="71"/>
                      </a:lnTo>
                      <a:lnTo>
                        <a:pt x="1442" y="97"/>
                      </a:lnTo>
                      <a:lnTo>
                        <a:pt x="1459" y="246"/>
                      </a:lnTo>
                      <a:lnTo>
                        <a:pt x="1522" y="265"/>
                      </a:lnTo>
                      <a:lnTo>
                        <a:pt x="1582" y="288"/>
                      </a:lnTo>
                      <a:lnTo>
                        <a:pt x="1640" y="315"/>
                      </a:lnTo>
                      <a:lnTo>
                        <a:pt x="1698" y="346"/>
                      </a:lnTo>
                      <a:lnTo>
                        <a:pt x="1813" y="255"/>
                      </a:lnTo>
                      <a:lnTo>
                        <a:pt x="1833" y="241"/>
                      </a:lnTo>
                      <a:lnTo>
                        <a:pt x="1854" y="234"/>
                      </a:lnTo>
                      <a:lnTo>
                        <a:pt x="1876" y="230"/>
                      </a:lnTo>
                      <a:lnTo>
                        <a:pt x="1898" y="232"/>
                      </a:lnTo>
                      <a:lnTo>
                        <a:pt x="1920" y="238"/>
                      </a:lnTo>
                      <a:lnTo>
                        <a:pt x="1941" y="248"/>
                      </a:lnTo>
                      <a:lnTo>
                        <a:pt x="1958" y="262"/>
                      </a:lnTo>
                      <a:lnTo>
                        <a:pt x="2141" y="445"/>
                      </a:lnTo>
                      <a:lnTo>
                        <a:pt x="2158" y="467"/>
                      </a:lnTo>
                      <a:lnTo>
                        <a:pt x="2169" y="492"/>
                      </a:lnTo>
                      <a:lnTo>
                        <a:pt x="2173" y="517"/>
                      </a:lnTo>
                      <a:lnTo>
                        <a:pt x="2171" y="543"/>
                      </a:lnTo>
                      <a:lnTo>
                        <a:pt x="2164" y="568"/>
                      </a:lnTo>
                      <a:lnTo>
                        <a:pt x="2149" y="591"/>
                      </a:lnTo>
                      <a:lnTo>
                        <a:pt x="2056" y="710"/>
                      </a:lnTo>
                      <a:lnTo>
                        <a:pt x="2093" y="783"/>
                      </a:lnTo>
                      <a:lnTo>
                        <a:pt x="2124" y="859"/>
                      </a:lnTo>
                      <a:lnTo>
                        <a:pt x="2148" y="937"/>
                      </a:lnTo>
                      <a:lnTo>
                        <a:pt x="2300" y="954"/>
                      </a:lnTo>
                      <a:lnTo>
                        <a:pt x="2327" y="960"/>
                      </a:lnTo>
                      <a:lnTo>
                        <a:pt x="2350" y="974"/>
                      </a:lnTo>
                      <a:lnTo>
                        <a:pt x="2370" y="991"/>
                      </a:lnTo>
                      <a:lnTo>
                        <a:pt x="2385" y="1012"/>
                      </a:lnTo>
                      <a:lnTo>
                        <a:pt x="2394" y="1037"/>
                      </a:lnTo>
                      <a:lnTo>
                        <a:pt x="2397" y="1063"/>
                      </a:lnTo>
                      <a:lnTo>
                        <a:pt x="2397" y="1322"/>
                      </a:lnTo>
                      <a:lnTo>
                        <a:pt x="2394" y="1349"/>
                      </a:lnTo>
                      <a:lnTo>
                        <a:pt x="2385" y="1374"/>
                      </a:lnTo>
                      <a:lnTo>
                        <a:pt x="2370" y="1396"/>
                      </a:lnTo>
                      <a:lnTo>
                        <a:pt x="2350" y="1413"/>
                      </a:lnTo>
                      <a:lnTo>
                        <a:pt x="2327" y="1425"/>
                      </a:lnTo>
                      <a:lnTo>
                        <a:pt x="2300" y="1432"/>
                      </a:lnTo>
                      <a:lnTo>
                        <a:pt x="2146" y="1450"/>
                      </a:lnTo>
                      <a:lnTo>
                        <a:pt x="2120" y="1529"/>
                      </a:lnTo>
                      <a:lnTo>
                        <a:pt x="2088" y="1605"/>
                      </a:lnTo>
                      <a:lnTo>
                        <a:pt x="2050" y="1678"/>
                      </a:lnTo>
                      <a:lnTo>
                        <a:pt x="2151" y="1806"/>
                      </a:lnTo>
                      <a:lnTo>
                        <a:pt x="2163" y="1825"/>
                      </a:lnTo>
                      <a:lnTo>
                        <a:pt x="2170" y="1848"/>
                      </a:lnTo>
                      <a:lnTo>
                        <a:pt x="2174" y="1870"/>
                      </a:lnTo>
                      <a:lnTo>
                        <a:pt x="2173" y="1892"/>
                      </a:lnTo>
                      <a:lnTo>
                        <a:pt x="2166" y="1914"/>
                      </a:lnTo>
                      <a:lnTo>
                        <a:pt x="2157" y="1933"/>
                      </a:lnTo>
                      <a:lnTo>
                        <a:pt x="2142" y="1952"/>
                      </a:lnTo>
                      <a:lnTo>
                        <a:pt x="1958" y="2135"/>
                      </a:lnTo>
                      <a:lnTo>
                        <a:pt x="1937" y="2152"/>
                      </a:lnTo>
                      <a:lnTo>
                        <a:pt x="1913" y="2163"/>
                      </a:lnTo>
                      <a:lnTo>
                        <a:pt x="1887" y="2167"/>
                      </a:lnTo>
                      <a:lnTo>
                        <a:pt x="1861" y="2165"/>
                      </a:lnTo>
                      <a:lnTo>
                        <a:pt x="1837" y="2158"/>
                      </a:lnTo>
                      <a:lnTo>
                        <a:pt x="1813" y="2143"/>
                      </a:lnTo>
                      <a:lnTo>
                        <a:pt x="1683" y="2041"/>
                      </a:lnTo>
                      <a:lnTo>
                        <a:pt x="1609" y="2079"/>
                      </a:lnTo>
                      <a:lnTo>
                        <a:pt x="1531" y="2111"/>
                      </a:lnTo>
                      <a:lnTo>
                        <a:pt x="1450" y="2136"/>
                      </a:lnTo>
                      <a:lnTo>
                        <a:pt x="1432" y="2302"/>
                      </a:lnTo>
                      <a:lnTo>
                        <a:pt x="1426" y="2327"/>
                      </a:lnTo>
                      <a:lnTo>
                        <a:pt x="1414" y="2351"/>
                      </a:lnTo>
                      <a:lnTo>
                        <a:pt x="1395" y="2370"/>
                      </a:lnTo>
                      <a:lnTo>
                        <a:pt x="1374" y="2385"/>
                      </a:lnTo>
                      <a:lnTo>
                        <a:pt x="1350" y="2395"/>
                      </a:lnTo>
                      <a:lnTo>
                        <a:pt x="1323" y="2398"/>
                      </a:lnTo>
                      <a:lnTo>
                        <a:pt x="1064" y="2398"/>
                      </a:lnTo>
                      <a:lnTo>
                        <a:pt x="1037" y="2395"/>
                      </a:lnTo>
                      <a:lnTo>
                        <a:pt x="1013" y="2385"/>
                      </a:lnTo>
                      <a:lnTo>
                        <a:pt x="991" y="2370"/>
                      </a:lnTo>
                      <a:lnTo>
                        <a:pt x="973" y="2351"/>
                      </a:lnTo>
                      <a:lnTo>
                        <a:pt x="961" y="2327"/>
                      </a:lnTo>
                      <a:lnTo>
                        <a:pt x="955" y="2302"/>
                      </a:lnTo>
                      <a:lnTo>
                        <a:pt x="935" y="2130"/>
                      </a:lnTo>
                      <a:lnTo>
                        <a:pt x="861" y="2105"/>
                      </a:lnTo>
                      <a:lnTo>
                        <a:pt x="787" y="2075"/>
                      </a:lnTo>
                      <a:lnTo>
                        <a:pt x="717" y="2038"/>
                      </a:lnTo>
                      <a:lnTo>
                        <a:pt x="585" y="2143"/>
                      </a:lnTo>
                      <a:lnTo>
                        <a:pt x="565" y="2156"/>
                      </a:lnTo>
                      <a:lnTo>
                        <a:pt x="543" y="2163"/>
                      </a:lnTo>
                      <a:lnTo>
                        <a:pt x="521" y="2167"/>
                      </a:lnTo>
                      <a:lnTo>
                        <a:pt x="499" y="2165"/>
                      </a:lnTo>
                      <a:lnTo>
                        <a:pt x="477" y="2159"/>
                      </a:lnTo>
                      <a:lnTo>
                        <a:pt x="457" y="2149"/>
                      </a:lnTo>
                      <a:lnTo>
                        <a:pt x="439" y="2135"/>
                      </a:lnTo>
                      <a:lnTo>
                        <a:pt x="255" y="1952"/>
                      </a:lnTo>
                      <a:lnTo>
                        <a:pt x="239" y="1930"/>
                      </a:lnTo>
                      <a:lnTo>
                        <a:pt x="228" y="1906"/>
                      </a:lnTo>
                      <a:lnTo>
                        <a:pt x="224" y="1881"/>
                      </a:lnTo>
                      <a:lnTo>
                        <a:pt x="226" y="1854"/>
                      </a:lnTo>
                      <a:lnTo>
                        <a:pt x="233" y="1829"/>
                      </a:lnTo>
                      <a:lnTo>
                        <a:pt x="248" y="1806"/>
                      </a:lnTo>
                      <a:lnTo>
                        <a:pt x="353" y="1671"/>
                      </a:lnTo>
                      <a:lnTo>
                        <a:pt x="319" y="1605"/>
                      </a:lnTo>
                      <a:lnTo>
                        <a:pt x="289" y="1535"/>
                      </a:lnTo>
                      <a:lnTo>
                        <a:pt x="266" y="1462"/>
                      </a:lnTo>
                      <a:lnTo>
                        <a:pt x="97" y="1443"/>
                      </a:lnTo>
                      <a:lnTo>
                        <a:pt x="71" y="1437"/>
                      </a:lnTo>
                      <a:lnTo>
                        <a:pt x="48" y="1424"/>
                      </a:lnTo>
                      <a:lnTo>
                        <a:pt x="28" y="1407"/>
                      </a:lnTo>
                      <a:lnTo>
                        <a:pt x="12" y="1385"/>
                      </a:lnTo>
                      <a:lnTo>
                        <a:pt x="4" y="1360"/>
                      </a:lnTo>
                      <a:lnTo>
                        <a:pt x="0" y="1333"/>
                      </a:lnTo>
                      <a:lnTo>
                        <a:pt x="0" y="1075"/>
                      </a:lnTo>
                      <a:lnTo>
                        <a:pt x="4" y="1048"/>
                      </a:lnTo>
                      <a:lnTo>
                        <a:pt x="12" y="1023"/>
                      </a:lnTo>
                      <a:lnTo>
                        <a:pt x="28" y="1001"/>
                      </a:lnTo>
                      <a:lnTo>
                        <a:pt x="48" y="984"/>
                      </a:lnTo>
                      <a:lnTo>
                        <a:pt x="71" y="971"/>
                      </a:lnTo>
                      <a:lnTo>
                        <a:pt x="97" y="965"/>
                      </a:lnTo>
                      <a:lnTo>
                        <a:pt x="256" y="947"/>
                      </a:lnTo>
                      <a:lnTo>
                        <a:pt x="281" y="868"/>
                      </a:lnTo>
                      <a:lnTo>
                        <a:pt x="310" y="792"/>
                      </a:lnTo>
                      <a:lnTo>
                        <a:pt x="347" y="719"/>
                      </a:lnTo>
                      <a:lnTo>
                        <a:pt x="248" y="592"/>
                      </a:lnTo>
                      <a:lnTo>
                        <a:pt x="234" y="573"/>
                      </a:lnTo>
                      <a:lnTo>
                        <a:pt x="227" y="551"/>
                      </a:lnTo>
                      <a:lnTo>
                        <a:pt x="223" y="529"/>
                      </a:lnTo>
                      <a:lnTo>
                        <a:pt x="224" y="506"/>
                      </a:lnTo>
                      <a:lnTo>
                        <a:pt x="230" y="484"/>
                      </a:lnTo>
                      <a:lnTo>
                        <a:pt x="240" y="465"/>
                      </a:lnTo>
                      <a:lnTo>
                        <a:pt x="255" y="446"/>
                      </a:lnTo>
                      <a:lnTo>
                        <a:pt x="439" y="262"/>
                      </a:lnTo>
                      <a:lnTo>
                        <a:pt x="460" y="246"/>
                      </a:lnTo>
                      <a:lnTo>
                        <a:pt x="484" y="235"/>
                      </a:lnTo>
                      <a:lnTo>
                        <a:pt x="510" y="232"/>
                      </a:lnTo>
                      <a:lnTo>
                        <a:pt x="536" y="233"/>
                      </a:lnTo>
                      <a:lnTo>
                        <a:pt x="562" y="240"/>
                      </a:lnTo>
                      <a:lnTo>
                        <a:pt x="585" y="255"/>
                      </a:lnTo>
                      <a:lnTo>
                        <a:pt x="704" y="349"/>
                      </a:lnTo>
                      <a:lnTo>
                        <a:pt x="763" y="317"/>
                      </a:lnTo>
                      <a:lnTo>
                        <a:pt x="823" y="289"/>
                      </a:lnTo>
                      <a:lnTo>
                        <a:pt x="884" y="265"/>
                      </a:lnTo>
                      <a:lnTo>
                        <a:pt x="948" y="246"/>
                      </a:lnTo>
                      <a:lnTo>
                        <a:pt x="965" y="97"/>
                      </a:lnTo>
                      <a:lnTo>
                        <a:pt x="972" y="71"/>
                      </a:lnTo>
                      <a:lnTo>
                        <a:pt x="985" y="48"/>
                      </a:lnTo>
                      <a:lnTo>
                        <a:pt x="1002" y="28"/>
                      </a:lnTo>
                      <a:lnTo>
                        <a:pt x="1023" y="12"/>
                      </a:lnTo>
                      <a:lnTo>
                        <a:pt x="1047" y="3"/>
                      </a:lnTo>
                      <a:lnTo>
                        <a:pt x="10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30"/>
                <p:cNvSpPr/>
                <p:nvPr/>
              </p:nvSpPr>
              <p:spPr>
                <a:xfrm>
                  <a:off x="111125" y="3459163"/>
                  <a:ext cx="1563688" cy="1566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974" extrusionOk="0">
                      <a:moveTo>
                        <a:pt x="1007" y="628"/>
                      </a:moveTo>
                      <a:lnTo>
                        <a:pt x="959" y="630"/>
                      </a:lnTo>
                      <a:lnTo>
                        <a:pt x="913" y="637"/>
                      </a:lnTo>
                      <a:lnTo>
                        <a:pt x="869" y="649"/>
                      </a:lnTo>
                      <a:lnTo>
                        <a:pt x="826" y="669"/>
                      </a:lnTo>
                      <a:lnTo>
                        <a:pt x="788" y="692"/>
                      </a:lnTo>
                      <a:lnTo>
                        <a:pt x="752" y="720"/>
                      </a:lnTo>
                      <a:lnTo>
                        <a:pt x="721" y="752"/>
                      </a:lnTo>
                      <a:lnTo>
                        <a:pt x="694" y="789"/>
                      </a:lnTo>
                      <a:lnTo>
                        <a:pt x="672" y="828"/>
                      </a:lnTo>
                      <a:lnTo>
                        <a:pt x="656" y="870"/>
                      </a:lnTo>
                      <a:lnTo>
                        <a:pt x="644" y="914"/>
                      </a:lnTo>
                      <a:lnTo>
                        <a:pt x="639" y="961"/>
                      </a:lnTo>
                      <a:lnTo>
                        <a:pt x="640" y="1009"/>
                      </a:lnTo>
                      <a:lnTo>
                        <a:pt x="647" y="1055"/>
                      </a:lnTo>
                      <a:lnTo>
                        <a:pt x="660" y="1101"/>
                      </a:lnTo>
                      <a:lnTo>
                        <a:pt x="679" y="1142"/>
                      </a:lnTo>
                      <a:lnTo>
                        <a:pt x="703" y="1181"/>
                      </a:lnTo>
                      <a:lnTo>
                        <a:pt x="731" y="1216"/>
                      </a:lnTo>
                      <a:lnTo>
                        <a:pt x="763" y="1247"/>
                      </a:lnTo>
                      <a:lnTo>
                        <a:pt x="799" y="1274"/>
                      </a:lnTo>
                      <a:lnTo>
                        <a:pt x="838" y="1296"/>
                      </a:lnTo>
                      <a:lnTo>
                        <a:pt x="881" y="1313"/>
                      </a:lnTo>
                      <a:lnTo>
                        <a:pt x="925" y="1324"/>
                      </a:lnTo>
                      <a:lnTo>
                        <a:pt x="972" y="1329"/>
                      </a:lnTo>
                      <a:lnTo>
                        <a:pt x="1019" y="1329"/>
                      </a:lnTo>
                      <a:lnTo>
                        <a:pt x="1066" y="1322"/>
                      </a:lnTo>
                      <a:lnTo>
                        <a:pt x="1110" y="1308"/>
                      </a:lnTo>
                      <a:lnTo>
                        <a:pt x="1152" y="1290"/>
                      </a:lnTo>
                      <a:lnTo>
                        <a:pt x="1191" y="1266"/>
                      </a:lnTo>
                      <a:lnTo>
                        <a:pt x="1227" y="1238"/>
                      </a:lnTo>
                      <a:lnTo>
                        <a:pt x="1257" y="1205"/>
                      </a:lnTo>
                      <a:lnTo>
                        <a:pt x="1284" y="1169"/>
                      </a:lnTo>
                      <a:lnTo>
                        <a:pt x="1306" y="1130"/>
                      </a:lnTo>
                      <a:lnTo>
                        <a:pt x="1322" y="1089"/>
                      </a:lnTo>
                      <a:lnTo>
                        <a:pt x="1334" y="1043"/>
                      </a:lnTo>
                      <a:lnTo>
                        <a:pt x="1339" y="998"/>
                      </a:lnTo>
                      <a:lnTo>
                        <a:pt x="1338" y="950"/>
                      </a:lnTo>
                      <a:lnTo>
                        <a:pt x="1331" y="902"/>
                      </a:lnTo>
                      <a:lnTo>
                        <a:pt x="1319" y="858"/>
                      </a:lnTo>
                      <a:lnTo>
                        <a:pt x="1300" y="816"/>
                      </a:lnTo>
                      <a:lnTo>
                        <a:pt x="1276" y="777"/>
                      </a:lnTo>
                      <a:lnTo>
                        <a:pt x="1247" y="742"/>
                      </a:lnTo>
                      <a:lnTo>
                        <a:pt x="1216" y="711"/>
                      </a:lnTo>
                      <a:lnTo>
                        <a:pt x="1179" y="685"/>
                      </a:lnTo>
                      <a:lnTo>
                        <a:pt x="1140" y="663"/>
                      </a:lnTo>
                      <a:lnTo>
                        <a:pt x="1098" y="646"/>
                      </a:lnTo>
                      <a:lnTo>
                        <a:pt x="1054" y="635"/>
                      </a:lnTo>
                      <a:lnTo>
                        <a:pt x="1007" y="628"/>
                      </a:lnTo>
                      <a:close/>
                      <a:moveTo>
                        <a:pt x="996" y="0"/>
                      </a:moveTo>
                      <a:lnTo>
                        <a:pt x="1023" y="1"/>
                      </a:lnTo>
                      <a:lnTo>
                        <a:pt x="1049" y="9"/>
                      </a:lnTo>
                      <a:lnTo>
                        <a:pt x="1071" y="21"/>
                      </a:lnTo>
                      <a:lnTo>
                        <a:pt x="1089" y="39"/>
                      </a:lnTo>
                      <a:lnTo>
                        <a:pt x="1104" y="61"/>
                      </a:lnTo>
                      <a:lnTo>
                        <a:pt x="1113" y="87"/>
                      </a:lnTo>
                      <a:lnTo>
                        <a:pt x="1133" y="192"/>
                      </a:lnTo>
                      <a:lnTo>
                        <a:pt x="1202" y="206"/>
                      </a:lnTo>
                      <a:lnTo>
                        <a:pt x="1269" y="228"/>
                      </a:lnTo>
                      <a:lnTo>
                        <a:pt x="1334" y="257"/>
                      </a:lnTo>
                      <a:lnTo>
                        <a:pt x="1410" y="185"/>
                      </a:lnTo>
                      <a:lnTo>
                        <a:pt x="1431" y="169"/>
                      </a:lnTo>
                      <a:lnTo>
                        <a:pt x="1456" y="160"/>
                      </a:lnTo>
                      <a:lnTo>
                        <a:pt x="1482" y="156"/>
                      </a:lnTo>
                      <a:lnTo>
                        <a:pt x="1507" y="158"/>
                      </a:lnTo>
                      <a:lnTo>
                        <a:pt x="1532" y="167"/>
                      </a:lnTo>
                      <a:lnTo>
                        <a:pt x="1554" y="182"/>
                      </a:lnTo>
                      <a:lnTo>
                        <a:pt x="1691" y="297"/>
                      </a:lnTo>
                      <a:lnTo>
                        <a:pt x="1707" y="314"/>
                      </a:lnTo>
                      <a:lnTo>
                        <a:pt x="1718" y="333"/>
                      </a:lnTo>
                      <a:lnTo>
                        <a:pt x="1726" y="354"/>
                      </a:lnTo>
                      <a:lnTo>
                        <a:pt x="1729" y="376"/>
                      </a:lnTo>
                      <a:lnTo>
                        <a:pt x="1728" y="398"/>
                      </a:lnTo>
                      <a:lnTo>
                        <a:pt x="1722" y="420"/>
                      </a:lnTo>
                      <a:lnTo>
                        <a:pt x="1711" y="441"/>
                      </a:lnTo>
                      <a:lnTo>
                        <a:pt x="1651" y="530"/>
                      </a:lnTo>
                      <a:lnTo>
                        <a:pt x="1686" y="587"/>
                      </a:lnTo>
                      <a:lnTo>
                        <a:pt x="1717" y="647"/>
                      </a:lnTo>
                      <a:lnTo>
                        <a:pt x="1742" y="708"/>
                      </a:lnTo>
                      <a:lnTo>
                        <a:pt x="1851" y="712"/>
                      </a:lnTo>
                      <a:lnTo>
                        <a:pt x="1878" y="717"/>
                      </a:lnTo>
                      <a:lnTo>
                        <a:pt x="1901" y="727"/>
                      </a:lnTo>
                      <a:lnTo>
                        <a:pt x="1922" y="742"/>
                      </a:lnTo>
                      <a:lnTo>
                        <a:pt x="1938" y="762"/>
                      </a:lnTo>
                      <a:lnTo>
                        <a:pt x="1950" y="785"/>
                      </a:lnTo>
                      <a:lnTo>
                        <a:pt x="1955" y="811"/>
                      </a:lnTo>
                      <a:lnTo>
                        <a:pt x="1971" y="990"/>
                      </a:lnTo>
                      <a:lnTo>
                        <a:pt x="1970" y="1017"/>
                      </a:lnTo>
                      <a:lnTo>
                        <a:pt x="1962" y="1042"/>
                      </a:lnTo>
                      <a:lnTo>
                        <a:pt x="1949" y="1064"/>
                      </a:lnTo>
                      <a:lnTo>
                        <a:pt x="1930" y="1082"/>
                      </a:lnTo>
                      <a:lnTo>
                        <a:pt x="1909" y="1097"/>
                      </a:lnTo>
                      <a:lnTo>
                        <a:pt x="1884" y="1106"/>
                      </a:lnTo>
                      <a:lnTo>
                        <a:pt x="1775" y="1128"/>
                      </a:lnTo>
                      <a:lnTo>
                        <a:pt x="1760" y="1194"/>
                      </a:lnTo>
                      <a:lnTo>
                        <a:pt x="1739" y="1259"/>
                      </a:lnTo>
                      <a:lnTo>
                        <a:pt x="1712" y="1322"/>
                      </a:lnTo>
                      <a:lnTo>
                        <a:pt x="1792" y="1405"/>
                      </a:lnTo>
                      <a:lnTo>
                        <a:pt x="1808" y="1427"/>
                      </a:lnTo>
                      <a:lnTo>
                        <a:pt x="1818" y="1452"/>
                      </a:lnTo>
                      <a:lnTo>
                        <a:pt x="1821" y="1476"/>
                      </a:lnTo>
                      <a:lnTo>
                        <a:pt x="1819" y="1502"/>
                      </a:lnTo>
                      <a:lnTo>
                        <a:pt x="1810" y="1527"/>
                      </a:lnTo>
                      <a:lnTo>
                        <a:pt x="1795" y="1550"/>
                      </a:lnTo>
                      <a:lnTo>
                        <a:pt x="1680" y="1686"/>
                      </a:lnTo>
                      <a:lnTo>
                        <a:pt x="1664" y="1702"/>
                      </a:lnTo>
                      <a:lnTo>
                        <a:pt x="1645" y="1714"/>
                      </a:lnTo>
                      <a:lnTo>
                        <a:pt x="1624" y="1722"/>
                      </a:lnTo>
                      <a:lnTo>
                        <a:pt x="1602" y="1725"/>
                      </a:lnTo>
                      <a:lnTo>
                        <a:pt x="1580" y="1724"/>
                      </a:lnTo>
                      <a:lnTo>
                        <a:pt x="1558" y="1718"/>
                      </a:lnTo>
                      <a:lnTo>
                        <a:pt x="1538" y="1707"/>
                      </a:lnTo>
                      <a:lnTo>
                        <a:pt x="1439" y="1642"/>
                      </a:lnTo>
                      <a:lnTo>
                        <a:pt x="1381" y="1677"/>
                      </a:lnTo>
                      <a:lnTo>
                        <a:pt x="1320" y="1709"/>
                      </a:lnTo>
                      <a:lnTo>
                        <a:pt x="1256" y="1735"/>
                      </a:lnTo>
                      <a:lnTo>
                        <a:pt x="1252" y="1854"/>
                      </a:lnTo>
                      <a:lnTo>
                        <a:pt x="1247" y="1881"/>
                      </a:lnTo>
                      <a:lnTo>
                        <a:pt x="1238" y="1906"/>
                      </a:lnTo>
                      <a:lnTo>
                        <a:pt x="1222" y="1925"/>
                      </a:lnTo>
                      <a:lnTo>
                        <a:pt x="1202" y="1942"/>
                      </a:lnTo>
                      <a:lnTo>
                        <a:pt x="1179" y="1954"/>
                      </a:lnTo>
                      <a:lnTo>
                        <a:pt x="1153" y="1960"/>
                      </a:lnTo>
                      <a:lnTo>
                        <a:pt x="974" y="1974"/>
                      </a:lnTo>
                      <a:lnTo>
                        <a:pt x="947" y="1973"/>
                      </a:lnTo>
                      <a:lnTo>
                        <a:pt x="922" y="1966"/>
                      </a:lnTo>
                      <a:lnTo>
                        <a:pt x="900" y="1952"/>
                      </a:lnTo>
                      <a:lnTo>
                        <a:pt x="881" y="1935"/>
                      </a:lnTo>
                      <a:lnTo>
                        <a:pt x="867" y="1913"/>
                      </a:lnTo>
                      <a:lnTo>
                        <a:pt x="859" y="1887"/>
                      </a:lnTo>
                      <a:lnTo>
                        <a:pt x="834" y="1765"/>
                      </a:lnTo>
                      <a:lnTo>
                        <a:pt x="772" y="1750"/>
                      </a:lnTo>
                      <a:lnTo>
                        <a:pt x="710" y="1730"/>
                      </a:lnTo>
                      <a:lnTo>
                        <a:pt x="650" y="1706"/>
                      </a:lnTo>
                      <a:lnTo>
                        <a:pt x="561" y="1789"/>
                      </a:lnTo>
                      <a:lnTo>
                        <a:pt x="540" y="1805"/>
                      </a:lnTo>
                      <a:lnTo>
                        <a:pt x="515" y="1815"/>
                      </a:lnTo>
                      <a:lnTo>
                        <a:pt x="490" y="1819"/>
                      </a:lnTo>
                      <a:lnTo>
                        <a:pt x="464" y="1816"/>
                      </a:lnTo>
                      <a:lnTo>
                        <a:pt x="439" y="1808"/>
                      </a:lnTo>
                      <a:lnTo>
                        <a:pt x="417" y="1793"/>
                      </a:lnTo>
                      <a:lnTo>
                        <a:pt x="280" y="1677"/>
                      </a:lnTo>
                      <a:lnTo>
                        <a:pt x="264" y="1660"/>
                      </a:lnTo>
                      <a:lnTo>
                        <a:pt x="253" y="1642"/>
                      </a:lnTo>
                      <a:lnTo>
                        <a:pt x="244" y="1621"/>
                      </a:lnTo>
                      <a:lnTo>
                        <a:pt x="242" y="1599"/>
                      </a:lnTo>
                      <a:lnTo>
                        <a:pt x="243" y="1577"/>
                      </a:lnTo>
                      <a:lnTo>
                        <a:pt x="249" y="1555"/>
                      </a:lnTo>
                      <a:lnTo>
                        <a:pt x="260" y="1534"/>
                      </a:lnTo>
                      <a:lnTo>
                        <a:pt x="328" y="1432"/>
                      </a:lnTo>
                      <a:lnTo>
                        <a:pt x="295" y="1379"/>
                      </a:lnTo>
                      <a:lnTo>
                        <a:pt x="267" y="1324"/>
                      </a:lnTo>
                      <a:lnTo>
                        <a:pt x="242" y="1266"/>
                      </a:lnTo>
                      <a:lnTo>
                        <a:pt x="119" y="1263"/>
                      </a:lnTo>
                      <a:lnTo>
                        <a:pt x="94" y="1259"/>
                      </a:lnTo>
                      <a:lnTo>
                        <a:pt x="69" y="1248"/>
                      </a:lnTo>
                      <a:lnTo>
                        <a:pt x="48" y="1233"/>
                      </a:lnTo>
                      <a:lnTo>
                        <a:pt x="32" y="1212"/>
                      </a:lnTo>
                      <a:lnTo>
                        <a:pt x="21" y="1189"/>
                      </a:lnTo>
                      <a:lnTo>
                        <a:pt x="15" y="1163"/>
                      </a:lnTo>
                      <a:lnTo>
                        <a:pt x="0" y="984"/>
                      </a:lnTo>
                      <a:lnTo>
                        <a:pt x="2" y="958"/>
                      </a:lnTo>
                      <a:lnTo>
                        <a:pt x="9" y="933"/>
                      </a:lnTo>
                      <a:lnTo>
                        <a:pt x="21" y="911"/>
                      </a:lnTo>
                      <a:lnTo>
                        <a:pt x="40" y="892"/>
                      </a:lnTo>
                      <a:lnTo>
                        <a:pt x="62" y="877"/>
                      </a:lnTo>
                      <a:lnTo>
                        <a:pt x="86" y="869"/>
                      </a:lnTo>
                      <a:lnTo>
                        <a:pt x="199" y="847"/>
                      </a:lnTo>
                      <a:lnTo>
                        <a:pt x="214" y="781"/>
                      </a:lnTo>
                      <a:lnTo>
                        <a:pt x="233" y="715"/>
                      </a:lnTo>
                      <a:lnTo>
                        <a:pt x="258" y="653"/>
                      </a:lnTo>
                      <a:lnTo>
                        <a:pt x="178" y="569"/>
                      </a:lnTo>
                      <a:lnTo>
                        <a:pt x="162" y="547"/>
                      </a:lnTo>
                      <a:lnTo>
                        <a:pt x="153" y="523"/>
                      </a:lnTo>
                      <a:lnTo>
                        <a:pt x="149" y="498"/>
                      </a:lnTo>
                      <a:lnTo>
                        <a:pt x="151" y="473"/>
                      </a:lnTo>
                      <a:lnTo>
                        <a:pt x="160" y="448"/>
                      </a:lnTo>
                      <a:lnTo>
                        <a:pt x="175" y="425"/>
                      </a:lnTo>
                      <a:lnTo>
                        <a:pt x="290" y="287"/>
                      </a:lnTo>
                      <a:lnTo>
                        <a:pt x="307" y="271"/>
                      </a:lnTo>
                      <a:lnTo>
                        <a:pt x="327" y="259"/>
                      </a:lnTo>
                      <a:lnTo>
                        <a:pt x="347" y="252"/>
                      </a:lnTo>
                      <a:lnTo>
                        <a:pt x="368" y="249"/>
                      </a:lnTo>
                      <a:lnTo>
                        <a:pt x="390" y="250"/>
                      </a:lnTo>
                      <a:lnTo>
                        <a:pt x="412" y="257"/>
                      </a:lnTo>
                      <a:lnTo>
                        <a:pt x="433" y="266"/>
                      </a:lnTo>
                      <a:lnTo>
                        <a:pt x="523" y="327"/>
                      </a:lnTo>
                      <a:lnTo>
                        <a:pt x="584" y="287"/>
                      </a:lnTo>
                      <a:lnTo>
                        <a:pt x="648" y="253"/>
                      </a:lnTo>
                      <a:lnTo>
                        <a:pt x="715" y="226"/>
                      </a:lnTo>
                      <a:lnTo>
                        <a:pt x="719" y="119"/>
                      </a:lnTo>
                      <a:lnTo>
                        <a:pt x="723" y="93"/>
                      </a:lnTo>
                      <a:lnTo>
                        <a:pt x="734" y="69"/>
                      </a:lnTo>
                      <a:lnTo>
                        <a:pt x="748" y="48"/>
                      </a:lnTo>
                      <a:lnTo>
                        <a:pt x="769" y="32"/>
                      </a:lnTo>
                      <a:lnTo>
                        <a:pt x="793" y="21"/>
                      </a:lnTo>
                      <a:lnTo>
                        <a:pt x="818" y="15"/>
                      </a:lnTo>
                      <a:lnTo>
                        <a:pt x="99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30"/>
                <p:cNvSpPr/>
                <p:nvPr/>
              </p:nvSpPr>
              <p:spPr>
                <a:xfrm>
                  <a:off x="-908050" y="4392613"/>
                  <a:ext cx="1270000" cy="127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" h="1600" extrusionOk="0">
                      <a:moveTo>
                        <a:pt x="807" y="508"/>
                      </a:moveTo>
                      <a:lnTo>
                        <a:pt x="761" y="512"/>
                      </a:lnTo>
                      <a:lnTo>
                        <a:pt x="717" y="521"/>
                      </a:lnTo>
                      <a:lnTo>
                        <a:pt x="675" y="539"/>
                      </a:lnTo>
                      <a:lnTo>
                        <a:pt x="637" y="561"/>
                      </a:lnTo>
                      <a:lnTo>
                        <a:pt x="604" y="589"/>
                      </a:lnTo>
                      <a:lnTo>
                        <a:pt x="575" y="622"/>
                      </a:lnTo>
                      <a:lnTo>
                        <a:pt x="552" y="659"/>
                      </a:lnTo>
                      <a:lnTo>
                        <a:pt x="533" y="700"/>
                      </a:lnTo>
                      <a:lnTo>
                        <a:pt x="522" y="743"/>
                      </a:lnTo>
                      <a:lnTo>
                        <a:pt x="518" y="790"/>
                      </a:lnTo>
                      <a:lnTo>
                        <a:pt x="521" y="837"/>
                      </a:lnTo>
                      <a:lnTo>
                        <a:pt x="532" y="881"/>
                      </a:lnTo>
                      <a:lnTo>
                        <a:pt x="548" y="921"/>
                      </a:lnTo>
                      <a:lnTo>
                        <a:pt x="571" y="959"/>
                      </a:lnTo>
                      <a:lnTo>
                        <a:pt x="599" y="992"/>
                      </a:lnTo>
                      <a:lnTo>
                        <a:pt x="632" y="1022"/>
                      </a:lnTo>
                      <a:lnTo>
                        <a:pt x="669" y="1045"/>
                      </a:lnTo>
                      <a:lnTo>
                        <a:pt x="710" y="1064"/>
                      </a:lnTo>
                      <a:lnTo>
                        <a:pt x="754" y="1075"/>
                      </a:lnTo>
                      <a:lnTo>
                        <a:pt x="800" y="1080"/>
                      </a:lnTo>
                      <a:lnTo>
                        <a:pt x="846" y="1076"/>
                      </a:lnTo>
                      <a:lnTo>
                        <a:pt x="890" y="1066"/>
                      </a:lnTo>
                      <a:lnTo>
                        <a:pt x="932" y="1049"/>
                      </a:lnTo>
                      <a:lnTo>
                        <a:pt x="970" y="1026"/>
                      </a:lnTo>
                      <a:lnTo>
                        <a:pt x="1003" y="997"/>
                      </a:lnTo>
                      <a:lnTo>
                        <a:pt x="1032" y="964"/>
                      </a:lnTo>
                      <a:lnTo>
                        <a:pt x="1055" y="927"/>
                      </a:lnTo>
                      <a:lnTo>
                        <a:pt x="1074" y="887"/>
                      </a:lnTo>
                      <a:lnTo>
                        <a:pt x="1085" y="843"/>
                      </a:lnTo>
                      <a:lnTo>
                        <a:pt x="1089" y="797"/>
                      </a:lnTo>
                      <a:lnTo>
                        <a:pt x="1086" y="751"/>
                      </a:lnTo>
                      <a:lnTo>
                        <a:pt x="1075" y="707"/>
                      </a:lnTo>
                      <a:lnTo>
                        <a:pt x="1059" y="665"/>
                      </a:lnTo>
                      <a:lnTo>
                        <a:pt x="1036" y="628"/>
                      </a:lnTo>
                      <a:lnTo>
                        <a:pt x="1008" y="594"/>
                      </a:lnTo>
                      <a:lnTo>
                        <a:pt x="975" y="564"/>
                      </a:lnTo>
                      <a:lnTo>
                        <a:pt x="938" y="541"/>
                      </a:lnTo>
                      <a:lnTo>
                        <a:pt x="897" y="524"/>
                      </a:lnTo>
                      <a:lnTo>
                        <a:pt x="853" y="512"/>
                      </a:lnTo>
                      <a:lnTo>
                        <a:pt x="807" y="508"/>
                      </a:lnTo>
                      <a:close/>
                      <a:moveTo>
                        <a:pt x="759" y="0"/>
                      </a:moveTo>
                      <a:lnTo>
                        <a:pt x="868" y="1"/>
                      </a:lnTo>
                      <a:lnTo>
                        <a:pt x="895" y="4"/>
                      </a:lnTo>
                      <a:lnTo>
                        <a:pt x="919" y="13"/>
                      </a:lnTo>
                      <a:lnTo>
                        <a:pt x="940" y="29"/>
                      </a:lnTo>
                      <a:lnTo>
                        <a:pt x="957" y="49"/>
                      </a:lnTo>
                      <a:lnTo>
                        <a:pt x="968" y="72"/>
                      </a:lnTo>
                      <a:lnTo>
                        <a:pt x="975" y="98"/>
                      </a:lnTo>
                      <a:lnTo>
                        <a:pt x="982" y="165"/>
                      </a:lnTo>
                      <a:lnTo>
                        <a:pt x="1037" y="184"/>
                      </a:lnTo>
                      <a:lnTo>
                        <a:pt x="1090" y="207"/>
                      </a:lnTo>
                      <a:lnTo>
                        <a:pt x="1140" y="234"/>
                      </a:lnTo>
                      <a:lnTo>
                        <a:pt x="1193" y="194"/>
                      </a:lnTo>
                      <a:lnTo>
                        <a:pt x="1216" y="180"/>
                      </a:lnTo>
                      <a:lnTo>
                        <a:pt x="1241" y="173"/>
                      </a:lnTo>
                      <a:lnTo>
                        <a:pt x="1266" y="172"/>
                      </a:lnTo>
                      <a:lnTo>
                        <a:pt x="1292" y="177"/>
                      </a:lnTo>
                      <a:lnTo>
                        <a:pt x="1315" y="188"/>
                      </a:lnTo>
                      <a:lnTo>
                        <a:pt x="1336" y="205"/>
                      </a:lnTo>
                      <a:lnTo>
                        <a:pt x="1413" y="283"/>
                      </a:lnTo>
                      <a:lnTo>
                        <a:pt x="1429" y="304"/>
                      </a:lnTo>
                      <a:lnTo>
                        <a:pt x="1439" y="329"/>
                      </a:lnTo>
                      <a:lnTo>
                        <a:pt x="1444" y="353"/>
                      </a:lnTo>
                      <a:lnTo>
                        <a:pt x="1442" y="379"/>
                      </a:lnTo>
                      <a:lnTo>
                        <a:pt x="1434" y="404"/>
                      </a:lnTo>
                      <a:lnTo>
                        <a:pt x="1420" y="427"/>
                      </a:lnTo>
                      <a:lnTo>
                        <a:pt x="1375" y="481"/>
                      </a:lnTo>
                      <a:lnTo>
                        <a:pt x="1400" y="530"/>
                      </a:lnTo>
                      <a:lnTo>
                        <a:pt x="1420" y="580"/>
                      </a:lnTo>
                      <a:lnTo>
                        <a:pt x="1436" y="633"/>
                      </a:lnTo>
                      <a:lnTo>
                        <a:pt x="1505" y="642"/>
                      </a:lnTo>
                      <a:lnTo>
                        <a:pt x="1531" y="649"/>
                      </a:lnTo>
                      <a:lnTo>
                        <a:pt x="1554" y="661"/>
                      </a:lnTo>
                      <a:lnTo>
                        <a:pt x="1574" y="678"/>
                      </a:lnTo>
                      <a:lnTo>
                        <a:pt x="1588" y="699"/>
                      </a:lnTo>
                      <a:lnTo>
                        <a:pt x="1597" y="724"/>
                      </a:lnTo>
                      <a:lnTo>
                        <a:pt x="1600" y="751"/>
                      </a:lnTo>
                      <a:lnTo>
                        <a:pt x="1599" y="861"/>
                      </a:lnTo>
                      <a:lnTo>
                        <a:pt x="1595" y="887"/>
                      </a:lnTo>
                      <a:lnTo>
                        <a:pt x="1585" y="912"/>
                      </a:lnTo>
                      <a:lnTo>
                        <a:pt x="1570" y="932"/>
                      </a:lnTo>
                      <a:lnTo>
                        <a:pt x="1551" y="950"/>
                      </a:lnTo>
                      <a:lnTo>
                        <a:pt x="1527" y="962"/>
                      </a:lnTo>
                      <a:lnTo>
                        <a:pt x="1502" y="968"/>
                      </a:lnTo>
                      <a:lnTo>
                        <a:pt x="1429" y="975"/>
                      </a:lnTo>
                      <a:lnTo>
                        <a:pt x="1412" y="1028"/>
                      </a:lnTo>
                      <a:lnTo>
                        <a:pt x="1390" y="1078"/>
                      </a:lnTo>
                      <a:lnTo>
                        <a:pt x="1363" y="1127"/>
                      </a:lnTo>
                      <a:lnTo>
                        <a:pt x="1410" y="1188"/>
                      </a:lnTo>
                      <a:lnTo>
                        <a:pt x="1423" y="1211"/>
                      </a:lnTo>
                      <a:lnTo>
                        <a:pt x="1432" y="1235"/>
                      </a:lnTo>
                      <a:lnTo>
                        <a:pt x="1433" y="1261"/>
                      </a:lnTo>
                      <a:lnTo>
                        <a:pt x="1428" y="1287"/>
                      </a:lnTo>
                      <a:lnTo>
                        <a:pt x="1417" y="1310"/>
                      </a:lnTo>
                      <a:lnTo>
                        <a:pt x="1400" y="1331"/>
                      </a:lnTo>
                      <a:lnTo>
                        <a:pt x="1322" y="1408"/>
                      </a:lnTo>
                      <a:lnTo>
                        <a:pt x="1301" y="1424"/>
                      </a:lnTo>
                      <a:lnTo>
                        <a:pt x="1276" y="1435"/>
                      </a:lnTo>
                      <a:lnTo>
                        <a:pt x="1250" y="1439"/>
                      </a:lnTo>
                      <a:lnTo>
                        <a:pt x="1225" y="1437"/>
                      </a:lnTo>
                      <a:lnTo>
                        <a:pt x="1200" y="1429"/>
                      </a:lnTo>
                      <a:lnTo>
                        <a:pt x="1178" y="1415"/>
                      </a:lnTo>
                      <a:lnTo>
                        <a:pt x="1117" y="1366"/>
                      </a:lnTo>
                      <a:lnTo>
                        <a:pt x="1066" y="1390"/>
                      </a:lnTo>
                      <a:lnTo>
                        <a:pt x="1015" y="1411"/>
                      </a:lnTo>
                      <a:lnTo>
                        <a:pt x="961" y="1427"/>
                      </a:lnTo>
                      <a:lnTo>
                        <a:pt x="951" y="1505"/>
                      </a:lnTo>
                      <a:lnTo>
                        <a:pt x="944" y="1531"/>
                      </a:lnTo>
                      <a:lnTo>
                        <a:pt x="932" y="1554"/>
                      </a:lnTo>
                      <a:lnTo>
                        <a:pt x="914" y="1574"/>
                      </a:lnTo>
                      <a:lnTo>
                        <a:pt x="892" y="1589"/>
                      </a:lnTo>
                      <a:lnTo>
                        <a:pt x="868" y="1597"/>
                      </a:lnTo>
                      <a:lnTo>
                        <a:pt x="842" y="1600"/>
                      </a:lnTo>
                      <a:lnTo>
                        <a:pt x="732" y="1599"/>
                      </a:lnTo>
                      <a:lnTo>
                        <a:pt x="705" y="1595"/>
                      </a:lnTo>
                      <a:lnTo>
                        <a:pt x="681" y="1585"/>
                      </a:lnTo>
                      <a:lnTo>
                        <a:pt x="659" y="1570"/>
                      </a:lnTo>
                      <a:lnTo>
                        <a:pt x="643" y="1551"/>
                      </a:lnTo>
                      <a:lnTo>
                        <a:pt x="631" y="1527"/>
                      </a:lnTo>
                      <a:lnTo>
                        <a:pt x="625" y="1502"/>
                      </a:lnTo>
                      <a:lnTo>
                        <a:pt x="617" y="1418"/>
                      </a:lnTo>
                      <a:lnTo>
                        <a:pt x="567" y="1401"/>
                      </a:lnTo>
                      <a:lnTo>
                        <a:pt x="518" y="1380"/>
                      </a:lnTo>
                      <a:lnTo>
                        <a:pt x="473" y="1356"/>
                      </a:lnTo>
                      <a:lnTo>
                        <a:pt x="408" y="1405"/>
                      </a:lnTo>
                      <a:lnTo>
                        <a:pt x="385" y="1419"/>
                      </a:lnTo>
                      <a:lnTo>
                        <a:pt x="359" y="1427"/>
                      </a:lnTo>
                      <a:lnTo>
                        <a:pt x="333" y="1428"/>
                      </a:lnTo>
                      <a:lnTo>
                        <a:pt x="309" y="1423"/>
                      </a:lnTo>
                      <a:lnTo>
                        <a:pt x="284" y="1412"/>
                      </a:lnTo>
                      <a:lnTo>
                        <a:pt x="263" y="1395"/>
                      </a:lnTo>
                      <a:lnTo>
                        <a:pt x="187" y="1316"/>
                      </a:lnTo>
                      <a:lnTo>
                        <a:pt x="170" y="1296"/>
                      </a:lnTo>
                      <a:lnTo>
                        <a:pt x="160" y="1271"/>
                      </a:lnTo>
                      <a:lnTo>
                        <a:pt x="157" y="1246"/>
                      </a:lnTo>
                      <a:lnTo>
                        <a:pt x="158" y="1221"/>
                      </a:lnTo>
                      <a:lnTo>
                        <a:pt x="167" y="1195"/>
                      </a:lnTo>
                      <a:lnTo>
                        <a:pt x="180" y="1173"/>
                      </a:lnTo>
                      <a:lnTo>
                        <a:pt x="233" y="1108"/>
                      </a:lnTo>
                      <a:lnTo>
                        <a:pt x="209" y="1064"/>
                      </a:lnTo>
                      <a:lnTo>
                        <a:pt x="191" y="1016"/>
                      </a:lnTo>
                      <a:lnTo>
                        <a:pt x="175" y="968"/>
                      </a:lnTo>
                      <a:lnTo>
                        <a:pt x="94" y="958"/>
                      </a:lnTo>
                      <a:lnTo>
                        <a:pt x="68" y="951"/>
                      </a:lnTo>
                      <a:lnTo>
                        <a:pt x="45" y="939"/>
                      </a:lnTo>
                      <a:lnTo>
                        <a:pt x="27" y="921"/>
                      </a:lnTo>
                      <a:lnTo>
                        <a:pt x="12" y="899"/>
                      </a:lnTo>
                      <a:lnTo>
                        <a:pt x="3" y="876"/>
                      </a:lnTo>
                      <a:lnTo>
                        <a:pt x="0" y="849"/>
                      </a:lnTo>
                      <a:lnTo>
                        <a:pt x="1" y="739"/>
                      </a:lnTo>
                      <a:lnTo>
                        <a:pt x="5" y="712"/>
                      </a:lnTo>
                      <a:lnTo>
                        <a:pt x="15" y="688"/>
                      </a:lnTo>
                      <a:lnTo>
                        <a:pt x="29" y="667"/>
                      </a:lnTo>
                      <a:lnTo>
                        <a:pt x="49" y="650"/>
                      </a:lnTo>
                      <a:lnTo>
                        <a:pt x="72" y="638"/>
                      </a:lnTo>
                      <a:lnTo>
                        <a:pt x="98" y="632"/>
                      </a:lnTo>
                      <a:lnTo>
                        <a:pt x="174" y="624"/>
                      </a:lnTo>
                      <a:lnTo>
                        <a:pt x="191" y="572"/>
                      </a:lnTo>
                      <a:lnTo>
                        <a:pt x="212" y="521"/>
                      </a:lnTo>
                      <a:lnTo>
                        <a:pt x="236" y="472"/>
                      </a:lnTo>
                      <a:lnTo>
                        <a:pt x="190" y="412"/>
                      </a:lnTo>
                      <a:lnTo>
                        <a:pt x="176" y="389"/>
                      </a:lnTo>
                      <a:lnTo>
                        <a:pt x="169" y="364"/>
                      </a:lnTo>
                      <a:lnTo>
                        <a:pt x="168" y="338"/>
                      </a:lnTo>
                      <a:lnTo>
                        <a:pt x="173" y="313"/>
                      </a:lnTo>
                      <a:lnTo>
                        <a:pt x="184" y="289"/>
                      </a:lnTo>
                      <a:lnTo>
                        <a:pt x="200" y="269"/>
                      </a:lnTo>
                      <a:lnTo>
                        <a:pt x="279" y="191"/>
                      </a:lnTo>
                      <a:lnTo>
                        <a:pt x="300" y="174"/>
                      </a:lnTo>
                      <a:lnTo>
                        <a:pt x="325" y="164"/>
                      </a:lnTo>
                      <a:lnTo>
                        <a:pt x="349" y="159"/>
                      </a:lnTo>
                      <a:lnTo>
                        <a:pt x="375" y="162"/>
                      </a:lnTo>
                      <a:lnTo>
                        <a:pt x="401" y="170"/>
                      </a:lnTo>
                      <a:lnTo>
                        <a:pt x="423" y="184"/>
                      </a:lnTo>
                      <a:lnTo>
                        <a:pt x="477" y="228"/>
                      </a:lnTo>
                      <a:lnTo>
                        <a:pt x="529" y="201"/>
                      </a:lnTo>
                      <a:lnTo>
                        <a:pt x="585" y="179"/>
                      </a:lnTo>
                      <a:lnTo>
                        <a:pt x="641" y="162"/>
                      </a:lnTo>
                      <a:lnTo>
                        <a:pt x="650" y="94"/>
                      </a:lnTo>
                      <a:lnTo>
                        <a:pt x="656" y="67"/>
                      </a:lnTo>
                      <a:lnTo>
                        <a:pt x="668" y="45"/>
                      </a:lnTo>
                      <a:lnTo>
                        <a:pt x="686" y="26"/>
                      </a:lnTo>
                      <a:lnTo>
                        <a:pt x="707" y="11"/>
                      </a:lnTo>
                      <a:lnTo>
                        <a:pt x="732" y="2"/>
                      </a:lnTo>
                      <a:lnTo>
                        <a:pt x="75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B97109C-747D-7F30-53BA-E3C1239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47788" y="3098244"/>
              <a:ext cx="714205" cy="697200"/>
              <a:chOff x="247788" y="3070448"/>
              <a:chExt cx="714205" cy="697200"/>
            </a:xfrm>
          </p:grpSpPr>
          <p:pic>
            <p:nvPicPr>
              <p:cNvPr id="278" name="Google Shape;278;p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7788" y="3070448"/>
                <a:ext cx="714205" cy="69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" name="Google Shape;279;p3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73762" y="3207900"/>
                <a:ext cx="462275" cy="422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0" name="Google Shape;280;p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5103" y="4039259"/>
              <a:ext cx="714205" cy="697200"/>
              <a:chOff x="265963" y="4226172"/>
              <a:chExt cx="714205" cy="697200"/>
            </a:xfrm>
          </p:grpSpPr>
          <p:pic>
            <p:nvPicPr>
              <p:cNvPr id="281" name="Google Shape;281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65963" y="4226172"/>
                <a:ext cx="714205" cy="69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30" descr="Person in front of graph/dashboard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98815" y="4350523"/>
                <a:ext cx="448500" cy="448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70" name="Page Number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311700" y="1384100"/>
            <a:ext cx="8520600" cy="23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Contact the Gov-wide IT Accessibility Team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311700" y="1041525"/>
            <a:ext cx="8520600" cy="24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33362" lvl="0" indent="-284162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" sz="2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Visit our Contact Us page at</a:t>
            </a:r>
            <a:r>
              <a:rPr lang="en" sz="2300">
                <a:solidFill>
                  <a:srgbClr val="1763C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300" u="sng">
                <a:solidFill>
                  <a:srgbClr val="0563C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section508.gov/contact-us/</a:t>
            </a:r>
            <a:endParaRPr sz="2300">
              <a:solidFill>
                <a:srgbClr val="162E5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33362" lvl="0" indent="-2841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B1B1B"/>
              </a:buClr>
              <a:buSzPts val="2300"/>
              <a:buChar char="•"/>
            </a:pPr>
            <a:r>
              <a:rPr lang="en" sz="2300">
                <a:solidFill>
                  <a:srgbClr val="1B1B1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Contact us via email at </a:t>
            </a:r>
            <a:r>
              <a:rPr lang="en" sz="2300" u="sng">
                <a:solidFill>
                  <a:srgbClr val="0563C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section.508@gsa.gov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1A356B3-FE38-AEDE-1C70-57E723C0906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sz="1800" dirty="0"/>
              <a:t>GSA Office of Government-wide Policy, Office Technology Policy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56511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About 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Challenges with Traditional Accessibility Conformance Reports (ACRs)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OpenACR and How Can it Help?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OpenACR in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OpenACR Editor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Contribute to OpenACR Efforts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Coming Soon: The OpenACR Repository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Q&amp;A</a:t>
            </a:r>
            <a:endParaRPr/>
          </a:p>
        </p:txBody>
      </p:sp>
      <p:sp>
        <p:nvSpPr>
          <p:cNvPr id="163" name="Google Shape;163;p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1282" y="1217595"/>
            <a:ext cx="2743200" cy="2743200"/>
          </a:xfrm>
          <a:prstGeom prst="roundRect">
            <a:avLst>
              <a:gd name="adj" fmla="val 99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" name="Picture 2" descr="QR Code redirect to Section508.gov/csun2024/ | Section508.gov - Buy. Build. Be Accessible.">
            <a:extLst>
              <a:ext uri="{FF2B5EF4-FFF2-40B4-BE49-F238E27FC236}">
                <a16:creationId xmlns:a16="http://schemas.microsoft.com/office/drawing/2014/main" id="{2AB3A976-16A0-AA6B-93F1-17361EBF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741" y="1319435"/>
            <a:ext cx="2323844" cy="2323844"/>
          </a:xfrm>
          <a:prstGeom prst="rect">
            <a:avLst/>
          </a:prstGeom>
        </p:spPr>
      </p:pic>
      <p:sp>
        <p:nvSpPr>
          <p:cNvPr id="164" name="Google Shape;164;p17"/>
          <p:cNvSpPr txBox="1"/>
          <p:nvPr/>
        </p:nvSpPr>
        <p:spPr>
          <a:xfrm>
            <a:off x="5866267" y="3503595"/>
            <a:ext cx="2774792" cy="45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i="0" u="none" strike="noStrike" cap="none" dirty="0">
                <a:solidFill>
                  <a:srgbClr val="1F47C3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r>
              <a:rPr lang="en-US" b="1" i="0" u="none" strike="noStrike" cap="none" dirty="0">
                <a:solidFill>
                  <a:srgbClr val="27884F"/>
                </a:solidFill>
                <a:latin typeface="Arial"/>
                <a:ea typeface="Arial"/>
                <a:cs typeface="Arial"/>
                <a:sym typeface="Arial"/>
              </a:rPr>
              <a:t>508</a:t>
            </a:r>
            <a:r>
              <a:rPr lang="en-US" b="1" i="0" u="none" strike="noStrike" cap="none" dirty="0">
                <a:solidFill>
                  <a:srgbClr val="1F47C3"/>
                </a:solidFill>
                <a:latin typeface="Arial"/>
                <a:ea typeface="Arial"/>
                <a:cs typeface="Arial"/>
                <a:sym typeface="Arial"/>
              </a:rPr>
              <a:t>.gov/csun2024/</a:t>
            </a:r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2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33" t="50081" r="82486" b="33100"/>
          <a:stretch/>
        </p:blipFill>
        <p:spPr>
          <a:xfrm>
            <a:off x="7299337" y="3918675"/>
            <a:ext cx="1187799" cy="11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788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About Us: The GSA Government-wide IT Accessibility Team</a:t>
            </a:r>
            <a:endParaRPr sz="2700"/>
          </a:p>
        </p:txBody>
      </p:sp>
      <p:sp>
        <p:nvSpPr>
          <p:cNvPr id="172" name="Google Shape;172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5550" y="1609675"/>
            <a:ext cx="8372700" cy="31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33362" lvl="0" indent="-220662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" sz="1500" dirty="0"/>
              <a:t>Host</a:t>
            </a:r>
            <a:r>
              <a:rPr lang="en" sz="1500" dirty="0">
                <a:uFill>
                  <a:noFill/>
                </a:uFill>
                <a:hlinkClick r:id="rId4"/>
              </a:rPr>
              <a:t> </a:t>
            </a:r>
            <a:r>
              <a:rPr lang="en" sz="1500" b="1" u="sng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Section508.gov</a:t>
            </a:r>
            <a:r>
              <a:rPr lang="en" sz="1500" dirty="0"/>
              <a:t> and assist with technical support, guidance, and advice to agencies and individuals with questions and issues relating to implementation of Section 508 requirements.</a:t>
            </a:r>
            <a:endParaRPr sz="1500" dirty="0"/>
          </a:p>
          <a:p>
            <a:pPr marL="233362" lvl="0" indent="-220662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" sz="1500" dirty="0"/>
              <a:t>Focus on providing support to federal agencies in the following primary areas:</a:t>
            </a:r>
            <a:endParaRPr sz="1500" dirty="0"/>
          </a:p>
          <a:p>
            <a:pPr marL="690562" lvl="1" indent="-426497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▪"/>
            </a:pPr>
            <a:r>
              <a:rPr lang="en" sz="1500" dirty="0"/>
              <a:t>Policy and Program Management</a:t>
            </a:r>
            <a:endParaRPr sz="1500" dirty="0"/>
          </a:p>
          <a:p>
            <a:pPr marL="690562" lvl="1" indent="-426497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▪"/>
            </a:pPr>
            <a:r>
              <a:rPr lang="en" sz="1500" dirty="0"/>
              <a:t>Accessible Acquisition</a:t>
            </a:r>
            <a:endParaRPr sz="1500" dirty="0"/>
          </a:p>
          <a:p>
            <a:pPr marL="690562" lvl="1" indent="-426497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▪"/>
            </a:pPr>
            <a:r>
              <a:rPr lang="en" sz="1500" dirty="0"/>
              <a:t>Content Creation</a:t>
            </a:r>
            <a:endParaRPr sz="1500" dirty="0"/>
          </a:p>
          <a:p>
            <a:pPr marL="690562" lvl="1" indent="-426497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▪"/>
            </a:pPr>
            <a:r>
              <a:rPr lang="en" sz="1500" dirty="0"/>
              <a:t>Accessible Design and Development</a:t>
            </a:r>
            <a:endParaRPr sz="1500" dirty="0"/>
          </a:p>
          <a:p>
            <a:pPr marL="690562" lvl="1" indent="-426497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▪"/>
            </a:pPr>
            <a:r>
              <a:rPr lang="en" sz="1500" dirty="0"/>
              <a:t>Accessibility Testing</a:t>
            </a:r>
            <a:endParaRPr sz="1500" dirty="0"/>
          </a:p>
          <a:p>
            <a:pPr marL="690562" lvl="1" indent="-426497" algn="l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▪"/>
            </a:pPr>
            <a:r>
              <a:rPr lang="en" sz="1500" dirty="0"/>
              <a:t>Accessibility Training and Events</a:t>
            </a:r>
            <a:endParaRPr sz="1500" dirty="0"/>
          </a:p>
        </p:txBody>
      </p:sp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74" name="Google Shape;174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3592" t="26546" r="25406" b="55903"/>
          <a:stretch/>
        </p:blipFill>
        <p:spPr>
          <a:xfrm>
            <a:off x="6341176" y="3235307"/>
            <a:ext cx="1079327" cy="1204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4114" t="4289" r="24884" b="79129"/>
          <a:stretch/>
        </p:blipFill>
        <p:spPr>
          <a:xfrm>
            <a:off x="7603550" y="2529819"/>
            <a:ext cx="1265198" cy="1334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Traditional ACRs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205550" y="1304875"/>
            <a:ext cx="70527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ACRs often in MS Word or PDF formats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But accessibility information is not in form data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is tied to the document container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evaluate, search, and compare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share details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snapshot of accessibility at the time of retrieval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Existence of an ACR does not guarantee product accessibility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discrepancies between ACR claims and actual conformance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understand impact of nonconformance on users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83" name="Google Shape;183;p19" descr="PDF and MS Word fil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625" y="857025"/>
            <a:ext cx="2062324" cy="211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OpenACR?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</a:t>
            </a:r>
            <a:r>
              <a:rPr lang="en" sz="1800" b="1"/>
              <a:t>OpenACR data schema</a:t>
            </a:r>
            <a:r>
              <a:rPr lang="en" sz="1800"/>
              <a:t> for a </a:t>
            </a:r>
            <a:r>
              <a:rPr lang="en" sz="1800" b="1"/>
              <a:t>machine-readable ACR</a:t>
            </a:r>
            <a:r>
              <a:rPr lang="en" sz="1800"/>
              <a:t>:</a:t>
            </a:r>
            <a:endParaRPr sz="18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Buyers can more easily compare accessibility of different solutions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Managers gain insights into potential interface limitations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Executives more easily assess risks associated with accessibility issues in portfolio of information and communications technology (ICT) products</a:t>
            </a:r>
            <a:endParaRPr sz="1200"/>
          </a:p>
        </p:txBody>
      </p:sp>
      <p:sp>
        <p:nvSpPr>
          <p:cNvPr id="190" name="Google Shape;190;p20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chemeClr val="accent5"/>
              </a:solidFill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lang="en" sz="1800" b="1"/>
              <a:t>OpenACR Editor - </a:t>
            </a:r>
            <a:r>
              <a:rPr lang="en" sz="1800"/>
              <a:t>a user-friendly interface to: </a:t>
            </a:r>
            <a:endParaRPr sz="18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machine-readable ACRs in the OpenACR format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Validate and edit previously-created ACRs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Export and share machine-readable data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 ACR reports in HTML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OpenACR in Practice</a:t>
            </a: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5492334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OpenACR</a:t>
            </a:r>
            <a:r>
              <a:rPr lang="en" dirty="0"/>
              <a:t> data schema and Catalogs -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Schema defined in YAML as hierarchical, key: value pairs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Catalogs define the criteria and components for various standards such as </a:t>
            </a:r>
            <a:r>
              <a:rPr lang="en" sz="1600" dirty="0" err="1"/>
              <a:t>Wcag</a:t>
            </a:r>
            <a:r>
              <a:rPr lang="en" sz="1600" dirty="0"/>
              <a:t> 2.0/2.1/2.2, Section 508, EN 301 549, etc.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Command Line Interface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Validate that a YAML adheres to the </a:t>
            </a:r>
            <a:r>
              <a:rPr lang="en" dirty="0" err="1"/>
              <a:t>OpenACR</a:t>
            </a:r>
            <a:r>
              <a:rPr lang="en" dirty="0"/>
              <a:t> schema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Convert and output </a:t>
            </a:r>
            <a:r>
              <a:rPr lang="en" dirty="0" err="1"/>
              <a:t>OpenACR</a:t>
            </a:r>
            <a:r>
              <a:rPr lang="en" dirty="0"/>
              <a:t> YAML file to Markdown or HTML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Customize styles and templates for Markdown and HTML views</a:t>
            </a:r>
            <a:endParaRPr dirty="0"/>
          </a:p>
        </p:txBody>
      </p:sp>
      <p:sp>
        <p:nvSpPr>
          <p:cNvPr id="196" name="Google Shape;196;p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88110" y="1216152"/>
            <a:ext cx="2687698" cy="2743200"/>
          </a:xfrm>
          <a:prstGeom prst="roundRect">
            <a:avLst>
              <a:gd name="adj" fmla="val 99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1" name="Google Shape;201;p21" descr="QR code for the OpenACR GitHub repository: https://github.com/GSA/openacr/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904" y="1289304"/>
            <a:ext cx="2302245" cy="218551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5870448" y="3502152"/>
            <a:ext cx="2731009" cy="369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b="1" i="0" u="none" strike="noStrike" cap="none" dirty="0">
                <a:solidFill>
                  <a:srgbClr val="1F47C3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200" b="1" i="0" u="none" strike="noStrike" cap="none" dirty="0" err="1">
                <a:solidFill>
                  <a:srgbClr val="1F47C3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1200" b="1" i="0" u="none" strike="noStrike" cap="none" dirty="0">
                <a:solidFill>
                  <a:srgbClr val="1F47C3"/>
                </a:solidFill>
                <a:latin typeface="Arial"/>
                <a:ea typeface="Arial"/>
                <a:cs typeface="Arial"/>
                <a:sym typeface="Arial"/>
              </a:rPr>
              <a:t>/GSA/</a:t>
            </a:r>
            <a:r>
              <a:rPr lang="en-US" sz="1200" b="1" i="0" u="none" strike="noStrike" cap="none" dirty="0" err="1">
                <a:solidFill>
                  <a:srgbClr val="1F47C3"/>
                </a:solidFill>
                <a:latin typeface="Arial"/>
                <a:ea typeface="Arial"/>
                <a:cs typeface="Arial"/>
                <a:sym typeface="Arial"/>
              </a:rPr>
              <a:t>openacr</a:t>
            </a:r>
            <a:r>
              <a:rPr lang="en-US" sz="1200" b="1" i="0" u="none" strike="noStrike" cap="none" dirty="0">
                <a:solidFill>
                  <a:srgbClr val="1F47C3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200" b="1" dirty="0"/>
          </a:p>
        </p:txBody>
      </p:sp>
      <p:sp>
        <p:nvSpPr>
          <p:cNvPr id="199" name="Google Shape;199;p21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>
            <a:spLocks noGrp="1"/>
          </p:cNvSpPr>
          <p:nvPr>
            <p:ph type="title"/>
          </p:nvPr>
        </p:nvSpPr>
        <p:spPr>
          <a:xfrm>
            <a:off x="311700" y="1384100"/>
            <a:ext cx="8520600" cy="23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Beta: ACR Editor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OpenACR Editor</a:t>
            </a:r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5535647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Seamlessly create ACRs in the </a:t>
            </a:r>
            <a:r>
              <a:rPr lang="en" dirty="0" err="1"/>
              <a:t>OpenACR</a:t>
            </a:r>
            <a:r>
              <a:rPr lang="en" dirty="0"/>
              <a:t> format via a user-friendly interface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Builds on foundational work of Authoring Tool Accessibility Guidelines (ATAG) and Web Content Accessibility Guidelines - Evaluation Methodology (WCAG-EM) Report Tools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Relies on and ensures output adheres to the </a:t>
            </a:r>
            <a:r>
              <a:rPr lang="en" dirty="0" err="1"/>
              <a:t>OpenACR</a:t>
            </a:r>
            <a:r>
              <a:rPr lang="en" dirty="0"/>
              <a:t> data schema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Incorporates </a:t>
            </a:r>
            <a:r>
              <a:rPr lang="en" dirty="0" err="1"/>
              <a:t>OpenACR</a:t>
            </a:r>
            <a:r>
              <a:rPr lang="en" dirty="0"/>
              <a:t> Command Line Interface (CLI) validation tool functionality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View </a:t>
            </a:r>
            <a:r>
              <a:rPr lang="en" dirty="0" err="1"/>
              <a:t>OpenACR</a:t>
            </a:r>
            <a:r>
              <a:rPr lang="en" dirty="0"/>
              <a:t> data in an HTML report</a:t>
            </a:r>
            <a:endParaRPr dirty="0"/>
          </a:p>
        </p:txBody>
      </p:sp>
      <p:sp>
        <p:nvSpPr>
          <p:cNvPr id="2" name="Google Shape;196;p21">
            <a:extLst>
              <a:ext uri="{FF2B5EF4-FFF2-40B4-BE49-F238E27FC236}">
                <a16:creationId xmlns:a16="http://schemas.microsoft.com/office/drawing/2014/main" id="{9587B890-2EBA-B36F-8ECF-238730A3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88736" y="1216152"/>
            <a:ext cx="2743200" cy="2743200"/>
          </a:xfrm>
          <a:prstGeom prst="roundRect">
            <a:avLst>
              <a:gd name="adj" fmla="val 996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Picture 3" descr="QR Code redirect to https://acreditor.section508.gov/ | Section508.gov - Buy. Build. Be Accessible.">
            <a:extLst>
              <a:ext uri="{FF2B5EF4-FFF2-40B4-BE49-F238E27FC236}">
                <a16:creationId xmlns:a16="http://schemas.microsoft.com/office/drawing/2014/main" id="{7BF8602F-4601-25D3-83CD-3D17B9DE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48" y="1287825"/>
            <a:ext cx="2322576" cy="2322576"/>
          </a:xfrm>
          <a:prstGeom prst="rect">
            <a:avLst/>
          </a:prstGeom>
        </p:spPr>
      </p:pic>
      <p:sp>
        <p:nvSpPr>
          <p:cNvPr id="216" name="Google Shape;216;p23"/>
          <p:cNvSpPr txBox="1"/>
          <p:nvPr/>
        </p:nvSpPr>
        <p:spPr>
          <a:xfrm>
            <a:off x="5870448" y="3502152"/>
            <a:ext cx="280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F47C3"/>
                </a:solidFill>
              </a:rPr>
              <a:t>https://a</a:t>
            </a:r>
            <a:r>
              <a:rPr lang="en-US" sz="1200" b="1" i="0" u="none" strike="noStrike" cap="none" dirty="0">
                <a:solidFill>
                  <a:srgbClr val="1F47C3"/>
                </a:solidFill>
                <a:latin typeface="Arial"/>
                <a:ea typeface="Arial"/>
                <a:cs typeface="Arial"/>
                <a:sym typeface="Arial"/>
              </a:rPr>
              <a:t>creditor.Section</a:t>
            </a:r>
            <a:r>
              <a:rPr lang="en-US" sz="1200" b="1" i="0" u="none" strike="noStrike" cap="none" dirty="0">
                <a:solidFill>
                  <a:srgbClr val="27884F"/>
                </a:solidFill>
                <a:latin typeface="Arial"/>
                <a:ea typeface="Arial"/>
                <a:cs typeface="Arial"/>
                <a:sym typeface="Arial"/>
              </a:rPr>
              <a:t>508</a:t>
            </a:r>
            <a:r>
              <a:rPr lang="en-US" sz="1200" b="1" i="0" u="none" strike="noStrike" cap="none" dirty="0">
                <a:solidFill>
                  <a:srgbClr val="1F47C3"/>
                </a:solidFill>
                <a:latin typeface="Arial"/>
                <a:ea typeface="Arial"/>
                <a:cs typeface="Arial"/>
                <a:sym typeface="Arial"/>
              </a:rPr>
              <a:t>.gov/</a:t>
            </a:r>
            <a:endParaRPr sz="1300" dirty="0"/>
          </a:p>
        </p:txBody>
      </p:sp>
      <p:sp>
        <p:nvSpPr>
          <p:cNvPr id="214" name="Google Shape;214;p23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Creating a Machine-Readable ACR with </a:t>
            </a:r>
            <a:r>
              <a:rPr lang="en" sz="2400" dirty="0" err="1"/>
              <a:t>OpenACR</a:t>
            </a:r>
            <a:r>
              <a:rPr lang="en" sz="2400" dirty="0"/>
              <a:t> Editor</a:t>
            </a:r>
            <a:endParaRPr sz="2400" dirty="0"/>
          </a:p>
        </p:txBody>
      </p:sp>
      <p:pic>
        <p:nvPicPr>
          <p:cNvPr id="225" name="Google Shape;225;p24" descr="Screenshot of the OpenACR Editor homepage and Overview se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68" y="1484402"/>
            <a:ext cx="3287057" cy="23778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3" name="Google Shape;223;p24"/>
          <p:cNvSpPr txBox="1">
            <a:spLocks noGrp="1"/>
          </p:cNvSpPr>
          <p:nvPr>
            <p:ph type="body" idx="1"/>
          </p:nvPr>
        </p:nvSpPr>
        <p:spPr>
          <a:xfrm>
            <a:off x="3702725" y="1304875"/>
            <a:ext cx="51297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from scratch or edit a previous ACR in the OpenACR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report type and catalog (specific standards)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Product, author, and vendor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version, notes, and evaluation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Conformance by standard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report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report (HTML) and data (YAML)</a:t>
            </a: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003C71"/>
      </a:dk2>
      <a:lt2>
        <a:srgbClr val="FFFFFF"/>
      </a:lt2>
      <a:accent1>
        <a:srgbClr val="0579BD"/>
      </a:accent1>
      <a:accent2>
        <a:srgbClr val="0FAFFF"/>
      </a:accent2>
      <a:accent3>
        <a:srgbClr val="CFE2F3"/>
      </a:accent3>
      <a:accent4>
        <a:srgbClr val="966BFE"/>
      </a:accent4>
      <a:accent5>
        <a:srgbClr val="31846F"/>
      </a:accent5>
      <a:accent6>
        <a:srgbClr val="CFE2F3"/>
      </a:accent6>
      <a:hlink>
        <a:srgbClr val="0579B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892</Words>
  <Application>Microsoft Macintosh PowerPoint</Application>
  <PresentationFormat>On-screen Show (16:9)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Public Sans</vt:lpstr>
      <vt:lpstr>Roboto</vt:lpstr>
      <vt:lpstr>Arial</vt:lpstr>
      <vt:lpstr>Simple Light</vt:lpstr>
      <vt:lpstr>Andrew Nielson and Alex Wilson Government-wide IT Accessibility Program</vt:lpstr>
      <vt:lpstr>Agenda</vt:lpstr>
      <vt:lpstr>About Us: The GSA Government-wide IT Accessibility Team</vt:lpstr>
      <vt:lpstr>Challenges with Traditional ACRs</vt:lpstr>
      <vt:lpstr>What is OpenACR?</vt:lpstr>
      <vt:lpstr>OpenACR in Practice</vt:lpstr>
      <vt:lpstr>In Beta: ACR Editor</vt:lpstr>
      <vt:lpstr>The OpenACR Editor</vt:lpstr>
      <vt:lpstr>Creating a Machine-Readable ACR with OpenACR Editor</vt:lpstr>
      <vt:lpstr>What the OpenACR Editor Looks Like in Practice (1 of 2)</vt:lpstr>
      <vt:lpstr>What the OpenACR Editor Looks Like in Practice (2 of 2)</vt:lpstr>
      <vt:lpstr>How to Contribute</vt:lpstr>
      <vt:lpstr>Coming Soon: ACR Repository</vt:lpstr>
      <vt:lpstr>The OpenACR Repository: Key Features</vt:lpstr>
      <vt:lpstr>The OpenACR Repository: FY24 Next Steps</vt:lpstr>
      <vt:lpstr>Q &amp; A</vt:lpstr>
      <vt:lpstr>How to Contact the Gov-wide IT Accessibility Team</vt:lpstr>
      <vt:lpstr>GSA Office of Government-wide Policy, Office Technology Policy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Accessibility Conformance Reports with OpenACR</dc:title>
  <dc:subject/>
  <dc:creator>Government-wide IT Accessibility Program at GSA</dc:creator>
  <cp:keywords/>
  <dc:description/>
  <cp:lastModifiedBy>Michael Horton</cp:lastModifiedBy>
  <cp:revision>10</cp:revision>
  <dcterms:modified xsi:type="dcterms:W3CDTF">2024-03-14T01:18:34Z</dcterms:modified>
  <cp:category/>
</cp:coreProperties>
</file>