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4"/>
  </p:sldMasterIdLst>
  <p:notesMasterIdLst>
    <p:notesMasterId r:id="rId23"/>
  </p:notesMasterIdLst>
  <p:sldIdLst>
    <p:sldId id="256" r:id="rId5"/>
    <p:sldId id="257" r:id="rId6"/>
    <p:sldId id="258" r:id="rId7"/>
    <p:sldId id="259" r:id="rId8"/>
    <p:sldId id="273" r:id="rId9"/>
    <p:sldId id="260" r:id="rId10"/>
    <p:sldId id="261" r:id="rId11"/>
    <p:sldId id="262" r:id="rId12"/>
    <p:sldId id="263" r:id="rId13"/>
    <p:sldId id="279" r:id="rId14"/>
    <p:sldId id="280" r:id="rId15"/>
    <p:sldId id="281" r:id="rId16"/>
    <p:sldId id="275" r:id="rId17"/>
    <p:sldId id="264" r:id="rId18"/>
    <p:sldId id="277" r:id="rId19"/>
    <p:sldId id="278" r:id="rId20"/>
    <p:sldId id="274"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0B09342-0A59-4F56-B2CC-B95A40761567}">
          <p14:sldIdLst>
            <p14:sldId id="256"/>
            <p14:sldId id="257"/>
            <p14:sldId id="258"/>
            <p14:sldId id="259"/>
            <p14:sldId id="273"/>
            <p14:sldId id="260"/>
            <p14:sldId id="261"/>
            <p14:sldId id="262"/>
            <p14:sldId id="263"/>
            <p14:sldId id="279"/>
            <p14:sldId id="280"/>
            <p14:sldId id="281"/>
            <p14:sldId id="275"/>
            <p14:sldId id="264"/>
            <p14:sldId id="277"/>
            <p14:sldId id="278"/>
            <p14:sldId id="274"/>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6" autoAdjust="0"/>
    <p:restoredTop sz="84637" autoAdjust="0"/>
  </p:normalViewPr>
  <p:slideViewPr>
    <p:cSldViewPr snapToGrid="0">
      <p:cViewPr varScale="1">
        <p:scale>
          <a:sx n="130" d="100"/>
          <a:sy n="130" d="100"/>
        </p:scale>
        <p:origin x="880" y="184"/>
      </p:cViewPr>
      <p:guideLst/>
    </p:cSldViewPr>
  </p:slideViewPr>
  <p:outlineViewPr>
    <p:cViewPr>
      <p:scale>
        <a:sx n="33" d="100"/>
        <a:sy n="33" d="100"/>
      </p:scale>
      <p:origin x="0" y="-6912"/>
    </p:cViewPr>
  </p:outlineViewPr>
  <p:notesTextViewPr>
    <p:cViewPr>
      <p:scale>
        <a:sx n="1" d="1"/>
        <a:sy n="1" d="1"/>
      </p:scale>
      <p:origin x="0" y="0"/>
    </p:cViewPr>
  </p:notesTextViewPr>
  <p:sorterViewPr>
    <p:cViewPr>
      <p:scale>
        <a:sx n="110" d="100"/>
        <a:sy n="110" d="100"/>
      </p:scale>
      <p:origin x="0" y="-157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ED9A6F-3250-4B7B-B889-624B202E444B}" type="datetimeFigureOut">
              <a:rPr lang="en-US" smtClean="0"/>
              <a:t>8/11/20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7C136E-CE5E-4626-AE60-5DB7D2D32C93}" type="slidenum">
              <a:rPr lang="en-US" smtClean="0"/>
              <a:t>‹#›</a:t>
            </a:fld>
            <a:endParaRPr lang="en-US"/>
          </a:p>
        </p:txBody>
      </p:sp>
    </p:spTree>
    <p:extLst>
      <p:ext uri="{BB962C8B-B14F-4D97-AF65-F5344CB8AC3E}">
        <p14:creationId xmlns:p14="http://schemas.microsoft.com/office/powerpoint/2010/main" val="3716276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eeoc.gov/statutes/rehabilitation-act-1973"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One of the areas that Gary and I are concerned about is in the area program access under 504, 501, and 503. We understand that partnerships with our own 504 offices are critical. We want to talk to the group about what we are striving to achieve in the area of 504 partnerships and discuss that just providing AT access for disabled people is not enough.  An example of this is the National Park Service who has expanded their audio description to provide audio description to many of their national parks to the general public. Are we describing our COVID-19 material for disabled people?  Is there any certification for audio description available like that for closed captioning?</a:t>
            </a:r>
          </a:p>
          <a:p>
            <a:endParaRPr lang="en-US" dirty="0"/>
          </a:p>
        </p:txBody>
      </p:sp>
      <p:sp>
        <p:nvSpPr>
          <p:cNvPr id="4" name="Slide Number Placeholder 3"/>
          <p:cNvSpPr>
            <a:spLocks noGrp="1"/>
          </p:cNvSpPr>
          <p:nvPr>
            <p:ph type="sldNum" sz="quarter" idx="5"/>
          </p:nvPr>
        </p:nvSpPr>
        <p:spPr/>
        <p:txBody>
          <a:bodyPr/>
          <a:lstStyle/>
          <a:p>
            <a:fld id="{537C136E-CE5E-4626-AE60-5DB7D2D32C93}" type="slidenum">
              <a:rPr lang="en-US" smtClean="0"/>
              <a:t>1</a:t>
            </a:fld>
            <a:endParaRPr lang="en-US"/>
          </a:p>
        </p:txBody>
      </p:sp>
    </p:spTree>
    <p:extLst>
      <p:ext uri="{BB962C8B-B14F-4D97-AF65-F5344CB8AC3E}">
        <p14:creationId xmlns:p14="http://schemas.microsoft.com/office/powerpoint/2010/main" val="1748514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37C136E-CE5E-4626-AE60-5DB7D2D32C93}" type="slidenum">
              <a:rPr lang="en-US" smtClean="0"/>
              <a:t>2</a:t>
            </a:fld>
            <a:endParaRPr lang="en-US"/>
          </a:p>
        </p:txBody>
      </p:sp>
    </p:spTree>
    <p:extLst>
      <p:ext uri="{BB962C8B-B14F-4D97-AF65-F5344CB8AC3E}">
        <p14:creationId xmlns:p14="http://schemas.microsoft.com/office/powerpoint/2010/main" val="3160683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37C136E-CE5E-4626-AE60-5DB7D2D32C93}" type="slidenum">
              <a:rPr lang="en-US" smtClean="0"/>
              <a:t>3</a:t>
            </a:fld>
            <a:endParaRPr lang="en-US"/>
          </a:p>
        </p:txBody>
      </p:sp>
    </p:spTree>
    <p:extLst>
      <p:ext uri="{BB962C8B-B14F-4D97-AF65-F5344CB8AC3E}">
        <p14:creationId xmlns:p14="http://schemas.microsoft.com/office/powerpoint/2010/main" val="1797756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https://www.eeoc.gov/statutes/rehabilitation-act-1973</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537C136E-CE5E-4626-AE60-5DB7D2D32C93}" type="slidenum">
              <a:rPr lang="en-US" smtClean="0"/>
              <a:t>6</a:t>
            </a:fld>
            <a:endParaRPr lang="en-US"/>
          </a:p>
        </p:txBody>
      </p:sp>
    </p:spTree>
    <p:extLst>
      <p:ext uri="{BB962C8B-B14F-4D97-AF65-F5344CB8AC3E}">
        <p14:creationId xmlns:p14="http://schemas.microsoft.com/office/powerpoint/2010/main" val="3172747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37C136E-CE5E-4626-AE60-5DB7D2D32C93}" type="slidenum">
              <a:rPr lang="en-US" smtClean="0"/>
              <a:t>11</a:t>
            </a:fld>
            <a:endParaRPr lang="en-US"/>
          </a:p>
        </p:txBody>
      </p:sp>
    </p:spTree>
    <p:extLst>
      <p:ext uri="{BB962C8B-B14F-4D97-AF65-F5344CB8AC3E}">
        <p14:creationId xmlns:p14="http://schemas.microsoft.com/office/powerpoint/2010/main" val="8676264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37C136E-CE5E-4626-AE60-5DB7D2D32C93}" type="slidenum">
              <a:rPr lang="en-US" smtClean="0"/>
              <a:t>17</a:t>
            </a:fld>
            <a:endParaRPr lang="en-US"/>
          </a:p>
        </p:txBody>
      </p:sp>
    </p:spTree>
    <p:extLst>
      <p:ext uri="{BB962C8B-B14F-4D97-AF65-F5344CB8AC3E}">
        <p14:creationId xmlns:p14="http://schemas.microsoft.com/office/powerpoint/2010/main" val="834875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37C136E-CE5E-4626-AE60-5DB7D2D32C93}" type="slidenum">
              <a:rPr lang="en-US" smtClean="0"/>
              <a:t>18</a:t>
            </a:fld>
            <a:endParaRPr lang="en-US"/>
          </a:p>
        </p:txBody>
      </p:sp>
    </p:spTree>
    <p:extLst>
      <p:ext uri="{BB962C8B-B14F-4D97-AF65-F5344CB8AC3E}">
        <p14:creationId xmlns:p14="http://schemas.microsoft.com/office/powerpoint/2010/main" val="3193196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CB171F-3FA8-4CAB-8FDC-7AED3DDBB428}" type="datetimeFigureOut">
              <a:rPr lang="en-US" smtClean="0"/>
              <a:t>8/11/20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CE04C4-A79A-44D1-91AA-728DD78692C5}" type="slidenum">
              <a:rPr lang="en-US" smtClean="0"/>
              <a:t>‹#›</a:t>
            </a:fld>
            <a:endParaRPr lang="en-US"/>
          </a:p>
        </p:txBody>
      </p:sp>
    </p:spTree>
    <p:extLst>
      <p:ext uri="{BB962C8B-B14F-4D97-AF65-F5344CB8AC3E}">
        <p14:creationId xmlns:p14="http://schemas.microsoft.com/office/powerpoint/2010/main" val="538290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CB171F-3FA8-4CAB-8FDC-7AED3DDBB428}" type="datetimeFigureOut">
              <a:rPr lang="en-US" smtClean="0"/>
              <a:t>8/11/20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CE04C4-A79A-44D1-91AA-728DD78692C5}" type="slidenum">
              <a:rPr lang="en-US" smtClean="0"/>
              <a:t>‹#›</a:t>
            </a:fld>
            <a:endParaRPr lang="en-US"/>
          </a:p>
        </p:txBody>
      </p:sp>
    </p:spTree>
    <p:extLst>
      <p:ext uri="{BB962C8B-B14F-4D97-AF65-F5344CB8AC3E}">
        <p14:creationId xmlns:p14="http://schemas.microsoft.com/office/powerpoint/2010/main" val="2143375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CB171F-3FA8-4CAB-8FDC-7AED3DDBB428}" type="datetimeFigureOut">
              <a:rPr lang="en-US" smtClean="0"/>
              <a:t>8/11/20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CE04C4-A79A-44D1-91AA-728DD78692C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150033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CB171F-3FA8-4CAB-8FDC-7AED3DDBB428}" type="datetimeFigureOut">
              <a:rPr lang="en-US" smtClean="0"/>
              <a:t>8/11/20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CE04C4-A79A-44D1-91AA-728DD78692C5}" type="slidenum">
              <a:rPr lang="en-US" smtClean="0"/>
              <a:t>‹#›</a:t>
            </a:fld>
            <a:endParaRPr lang="en-US"/>
          </a:p>
        </p:txBody>
      </p:sp>
    </p:spTree>
    <p:extLst>
      <p:ext uri="{BB962C8B-B14F-4D97-AF65-F5344CB8AC3E}">
        <p14:creationId xmlns:p14="http://schemas.microsoft.com/office/powerpoint/2010/main" val="32821196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CB171F-3FA8-4CAB-8FDC-7AED3DDBB428}" type="datetimeFigureOut">
              <a:rPr lang="en-US" smtClean="0"/>
              <a:t>8/11/20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CE04C4-A79A-44D1-91AA-728DD78692C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878561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CB171F-3FA8-4CAB-8FDC-7AED3DDBB428}" type="datetimeFigureOut">
              <a:rPr lang="en-US" smtClean="0"/>
              <a:t>8/11/20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CE04C4-A79A-44D1-91AA-728DD78692C5}" type="slidenum">
              <a:rPr lang="en-US" smtClean="0"/>
              <a:t>‹#›</a:t>
            </a:fld>
            <a:endParaRPr lang="en-US"/>
          </a:p>
        </p:txBody>
      </p:sp>
    </p:spTree>
    <p:extLst>
      <p:ext uri="{BB962C8B-B14F-4D97-AF65-F5344CB8AC3E}">
        <p14:creationId xmlns:p14="http://schemas.microsoft.com/office/powerpoint/2010/main" val="19676316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CB171F-3FA8-4CAB-8FDC-7AED3DDBB428}" type="datetimeFigureOut">
              <a:rPr lang="en-US" smtClean="0"/>
              <a:t>8/11/20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CE04C4-A79A-44D1-91AA-728DD78692C5}" type="slidenum">
              <a:rPr lang="en-US" smtClean="0"/>
              <a:t>‹#›</a:t>
            </a:fld>
            <a:endParaRPr lang="en-US"/>
          </a:p>
        </p:txBody>
      </p:sp>
    </p:spTree>
    <p:extLst>
      <p:ext uri="{BB962C8B-B14F-4D97-AF65-F5344CB8AC3E}">
        <p14:creationId xmlns:p14="http://schemas.microsoft.com/office/powerpoint/2010/main" val="31684918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CB171F-3FA8-4CAB-8FDC-7AED3DDBB428}" type="datetimeFigureOut">
              <a:rPr lang="en-US" smtClean="0"/>
              <a:t>8/11/20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CE04C4-A79A-44D1-91AA-728DD78692C5}" type="slidenum">
              <a:rPr lang="en-US" smtClean="0"/>
              <a:t>‹#›</a:t>
            </a:fld>
            <a:endParaRPr lang="en-US"/>
          </a:p>
        </p:txBody>
      </p:sp>
    </p:spTree>
    <p:extLst>
      <p:ext uri="{BB962C8B-B14F-4D97-AF65-F5344CB8AC3E}">
        <p14:creationId xmlns:p14="http://schemas.microsoft.com/office/powerpoint/2010/main" val="1880512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CB171F-3FA8-4CAB-8FDC-7AED3DDBB428}" type="datetimeFigureOut">
              <a:rPr lang="en-US" smtClean="0"/>
              <a:t>8/11/20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CE04C4-A79A-44D1-91AA-728DD78692C5}" type="slidenum">
              <a:rPr lang="en-US" smtClean="0"/>
              <a:t>‹#›</a:t>
            </a:fld>
            <a:endParaRPr lang="en-US"/>
          </a:p>
        </p:txBody>
      </p:sp>
    </p:spTree>
    <p:extLst>
      <p:ext uri="{BB962C8B-B14F-4D97-AF65-F5344CB8AC3E}">
        <p14:creationId xmlns:p14="http://schemas.microsoft.com/office/powerpoint/2010/main" val="2957608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CB171F-3FA8-4CAB-8FDC-7AED3DDBB428}" type="datetimeFigureOut">
              <a:rPr lang="en-US" smtClean="0"/>
              <a:t>8/11/20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CE04C4-A79A-44D1-91AA-728DD78692C5}" type="slidenum">
              <a:rPr lang="en-US" smtClean="0"/>
              <a:t>‹#›</a:t>
            </a:fld>
            <a:endParaRPr lang="en-US"/>
          </a:p>
        </p:txBody>
      </p:sp>
    </p:spTree>
    <p:extLst>
      <p:ext uri="{BB962C8B-B14F-4D97-AF65-F5344CB8AC3E}">
        <p14:creationId xmlns:p14="http://schemas.microsoft.com/office/powerpoint/2010/main" val="2991225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CB171F-3FA8-4CAB-8FDC-7AED3DDBB428}" type="datetimeFigureOut">
              <a:rPr lang="en-US" smtClean="0"/>
              <a:t>8/11/20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CE04C4-A79A-44D1-91AA-728DD78692C5}" type="slidenum">
              <a:rPr lang="en-US" smtClean="0"/>
              <a:t>‹#›</a:t>
            </a:fld>
            <a:endParaRPr lang="en-US"/>
          </a:p>
        </p:txBody>
      </p:sp>
    </p:spTree>
    <p:extLst>
      <p:ext uri="{BB962C8B-B14F-4D97-AF65-F5344CB8AC3E}">
        <p14:creationId xmlns:p14="http://schemas.microsoft.com/office/powerpoint/2010/main" val="389434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CB171F-3FA8-4CAB-8FDC-7AED3DDBB428}" type="datetimeFigureOut">
              <a:rPr lang="en-US" smtClean="0"/>
              <a:t>8/11/20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CE04C4-A79A-44D1-91AA-728DD78692C5}" type="slidenum">
              <a:rPr lang="en-US" smtClean="0"/>
              <a:t>‹#›</a:t>
            </a:fld>
            <a:endParaRPr lang="en-US"/>
          </a:p>
        </p:txBody>
      </p:sp>
    </p:spTree>
    <p:extLst>
      <p:ext uri="{BB962C8B-B14F-4D97-AF65-F5344CB8AC3E}">
        <p14:creationId xmlns:p14="http://schemas.microsoft.com/office/powerpoint/2010/main" val="720943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CB171F-3FA8-4CAB-8FDC-7AED3DDBB428}" type="datetimeFigureOut">
              <a:rPr lang="en-US" smtClean="0"/>
              <a:t>8/11/20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CE04C4-A79A-44D1-91AA-728DD78692C5}" type="slidenum">
              <a:rPr lang="en-US" smtClean="0"/>
              <a:t>‹#›</a:t>
            </a:fld>
            <a:endParaRPr lang="en-US"/>
          </a:p>
        </p:txBody>
      </p:sp>
    </p:spTree>
    <p:extLst>
      <p:ext uri="{BB962C8B-B14F-4D97-AF65-F5344CB8AC3E}">
        <p14:creationId xmlns:p14="http://schemas.microsoft.com/office/powerpoint/2010/main" val="1021000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CB171F-3FA8-4CAB-8FDC-7AED3DDBB428}" type="datetimeFigureOut">
              <a:rPr lang="en-US" smtClean="0"/>
              <a:t>8/11/20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CE04C4-A79A-44D1-91AA-728DD78692C5}" type="slidenum">
              <a:rPr lang="en-US" smtClean="0"/>
              <a:t>‹#›</a:t>
            </a:fld>
            <a:endParaRPr lang="en-US"/>
          </a:p>
        </p:txBody>
      </p:sp>
    </p:spTree>
    <p:extLst>
      <p:ext uri="{BB962C8B-B14F-4D97-AF65-F5344CB8AC3E}">
        <p14:creationId xmlns:p14="http://schemas.microsoft.com/office/powerpoint/2010/main" val="2132083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CB171F-3FA8-4CAB-8FDC-7AED3DDBB428}" type="datetimeFigureOut">
              <a:rPr lang="en-US" smtClean="0"/>
              <a:t>8/11/20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CE04C4-A79A-44D1-91AA-728DD78692C5}" type="slidenum">
              <a:rPr lang="en-US" smtClean="0"/>
              <a:t>‹#›</a:t>
            </a:fld>
            <a:endParaRPr lang="en-US"/>
          </a:p>
        </p:txBody>
      </p:sp>
    </p:spTree>
    <p:extLst>
      <p:ext uri="{BB962C8B-B14F-4D97-AF65-F5344CB8AC3E}">
        <p14:creationId xmlns:p14="http://schemas.microsoft.com/office/powerpoint/2010/main" val="2838222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CB171F-3FA8-4CAB-8FDC-7AED3DDBB428}" type="datetimeFigureOut">
              <a:rPr lang="en-US" smtClean="0"/>
              <a:t>8/11/20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CE04C4-A79A-44D1-91AA-728DD78692C5}" type="slidenum">
              <a:rPr lang="en-US" smtClean="0"/>
              <a:t>‹#›</a:t>
            </a:fld>
            <a:endParaRPr lang="en-US"/>
          </a:p>
        </p:txBody>
      </p:sp>
    </p:spTree>
    <p:extLst>
      <p:ext uri="{BB962C8B-B14F-4D97-AF65-F5344CB8AC3E}">
        <p14:creationId xmlns:p14="http://schemas.microsoft.com/office/powerpoint/2010/main" val="3889123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2CB171F-3FA8-4CAB-8FDC-7AED3DDBB428}" type="datetimeFigureOut">
              <a:rPr lang="en-US" smtClean="0"/>
              <a:t>8/11/20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53CE04C4-A79A-44D1-91AA-728DD78692C5}" type="slidenum">
              <a:rPr lang="en-US" smtClean="0"/>
              <a:t>‹#›</a:t>
            </a:fld>
            <a:endParaRPr lang="en-US"/>
          </a:p>
        </p:txBody>
      </p:sp>
    </p:spTree>
    <p:extLst>
      <p:ext uri="{BB962C8B-B14F-4D97-AF65-F5344CB8AC3E}">
        <p14:creationId xmlns:p14="http://schemas.microsoft.com/office/powerpoint/2010/main" val="254638920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access-board.gov/guidelines-and-standards/communications-and-it/about-the-ict-refresh/final-rule/text-of-the-standards-and-guidelines#E202-general-exception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section508.gov/manage/role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edi.nih.gov/people/sep/pwd/about" TargetMode="External"/><Relationship Id="rId2" Type="http://schemas.openxmlformats.org/officeDocument/2006/relationships/hyperlink" Target="https://www.edi.nih.gov/blog/communities/game-changers/david-rice" TargetMode="External"/><Relationship Id="rId1" Type="http://schemas.openxmlformats.org/officeDocument/2006/relationships/slideLayout" Target="../slideLayouts/slideLayout2.xml"/><Relationship Id="rId5" Type="http://schemas.openxmlformats.org/officeDocument/2006/relationships/hyperlink" Target="https://ocio.nih.gov/ITGovPolicy/NIH508/Pages/default.aspx" TargetMode="External"/><Relationship Id="rId4" Type="http://schemas.openxmlformats.org/officeDocument/2006/relationships/hyperlink" Target="https://www.edi.nih.gov/consulting/reasonable-accommodation/about"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www.section508.va.gov/" TargetMode="External"/><Relationship Id="rId2" Type="http://schemas.openxmlformats.org/officeDocument/2006/relationships/hyperlink" Target="https://www.va.gov/ORM/index.asp"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insightintodiversity.com/the-rehabilitation-act-of-1973-45-years-of-activism-and-progres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www.eeoc.gov/statutes/rehabilitation-act-1973" TargetMode="External"/><Relationship Id="rId5" Type="http://schemas.openxmlformats.org/officeDocument/2006/relationships/hyperlink" Target="https://www.ada.gov/cguide.htm#anchor65610" TargetMode="External"/><Relationship Id="rId4" Type="http://schemas.openxmlformats.org/officeDocument/2006/relationships/hyperlink" Target="https://webaim.org/articles/laws/usa/rehab"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s://www.section508.va.gov/"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cancer.gov/about-nci/organization/ocp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www.edi.nih.gov/" TargetMode="External"/><Relationship Id="rId4" Type="http://schemas.openxmlformats.org/officeDocument/2006/relationships/hyperlink" Target="https://508.nih.gov/ITGovPolicy/NIH508/Pages/default.aspx"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www.eeoc.gov/laws/statutes/rehab.cf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eeoc.gov/statutes/rehabilitation-act-1973"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01488E5-76C5-48D1-80D5-735670834EA1}"/>
              </a:ext>
            </a:extLst>
          </p:cNvPr>
          <p:cNvSpPr>
            <a:spLocks noGrp="1"/>
          </p:cNvSpPr>
          <p:nvPr>
            <p:ph type="subTitle" idx="1"/>
          </p:nvPr>
        </p:nvSpPr>
        <p:spPr/>
        <p:txBody>
          <a:bodyPr/>
          <a:lstStyle/>
          <a:p>
            <a:r>
              <a:rPr lang="en-US" dirty="0">
                <a:solidFill>
                  <a:schemeClr val="tx1">
                    <a:lumMod val="65000"/>
                    <a:lumOff val="35000"/>
                  </a:schemeClr>
                </a:solidFill>
              </a:rPr>
              <a:t>Pat Sheehan (VA) and Gary Morin (NIH NCI) talk about the relationship between the Section 508 Coordinator and Reasonable Accommodations</a:t>
            </a:r>
          </a:p>
        </p:txBody>
      </p:sp>
      <p:sp>
        <p:nvSpPr>
          <p:cNvPr id="2" name="Title 1">
            <a:extLst>
              <a:ext uri="{FF2B5EF4-FFF2-40B4-BE49-F238E27FC236}">
                <a16:creationId xmlns:a16="http://schemas.microsoft.com/office/drawing/2014/main" id="{9EFB0297-5BAE-4805-829F-2FEB052DF705}"/>
              </a:ext>
            </a:extLst>
          </p:cNvPr>
          <p:cNvSpPr>
            <a:spLocks noGrp="1"/>
          </p:cNvSpPr>
          <p:nvPr>
            <p:ph type="ctrTitle"/>
          </p:nvPr>
        </p:nvSpPr>
        <p:spPr>
          <a:xfrm>
            <a:off x="1053389" y="2404534"/>
            <a:ext cx="8220614" cy="1646302"/>
          </a:xfrm>
        </p:spPr>
        <p:txBody>
          <a:bodyPr/>
          <a:lstStyle/>
          <a:p>
            <a:r>
              <a:rPr lang="en-US" dirty="0"/>
              <a:t>Sections of the Rehabilitation Act of 1973</a:t>
            </a:r>
          </a:p>
        </p:txBody>
      </p:sp>
    </p:spTree>
    <p:extLst>
      <p:ext uri="{BB962C8B-B14F-4D97-AF65-F5344CB8AC3E}">
        <p14:creationId xmlns:p14="http://schemas.microsoft.com/office/powerpoint/2010/main" val="877778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196FA3-7041-4EC2-B2EB-CAEF3A5703C8}"/>
              </a:ext>
            </a:extLst>
          </p:cNvPr>
          <p:cNvSpPr>
            <a:spLocks noGrp="1"/>
          </p:cNvSpPr>
          <p:nvPr>
            <p:ph idx="1"/>
          </p:nvPr>
        </p:nvSpPr>
        <p:spPr/>
        <p:txBody>
          <a:bodyPr/>
          <a:lstStyle/>
          <a:p>
            <a:r>
              <a:rPr lang="en-US" altLang="en-US" dirty="0"/>
              <a:t>Requires nondiscrimination in federal programs, services, or activities to qualified persons with disabilities (i.e. “program access”).</a:t>
            </a:r>
          </a:p>
          <a:p>
            <a:r>
              <a:rPr lang="en-US" altLang="en-US" dirty="0"/>
              <a:t>Applies to federal agencies and federal fund recipients.</a:t>
            </a:r>
          </a:p>
        </p:txBody>
      </p:sp>
      <p:sp>
        <p:nvSpPr>
          <p:cNvPr id="2" name="Title 1">
            <a:extLst>
              <a:ext uri="{FF2B5EF4-FFF2-40B4-BE49-F238E27FC236}">
                <a16:creationId xmlns:a16="http://schemas.microsoft.com/office/drawing/2014/main" id="{EB20ABBD-11EF-42A7-9DBC-0CAC59C0347D}"/>
              </a:ext>
            </a:extLst>
          </p:cNvPr>
          <p:cNvSpPr>
            <a:spLocks noGrp="1"/>
          </p:cNvSpPr>
          <p:nvPr>
            <p:ph type="title"/>
          </p:nvPr>
        </p:nvSpPr>
        <p:spPr/>
        <p:txBody>
          <a:bodyPr/>
          <a:lstStyle/>
          <a:p>
            <a:r>
              <a:rPr lang="en-US" altLang="en-US" dirty="0"/>
              <a:t>Key Points to Section 504</a:t>
            </a:r>
            <a:endParaRPr lang="en-US" dirty="0"/>
          </a:p>
        </p:txBody>
      </p:sp>
    </p:spTree>
    <p:extLst>
      <p:ext uri="{BB962C8B-B14F-4D97-AF65-F5344CB8AC3E}">
        <p14:creationId xmlns:p14="http://schemas.microsoft.com/office/powerpoint/2010/main" val="649167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CC995D-A72B-48A6-8340-31583ADBC259}"/>
              </a:ext>
            </a:extLst>
          </p:cNvPr>
          <p:cNvSpPr>
            <a:spLocks noGrp="1"/>
          </p:cNvSpPr>
          <p:nvPr>
            <p:ph idx="1"/>
          </p:nvPr>
        </p:nvSpPr>
        <p:spPr/>
        <p:txBody>
          <a:bodyPr>
            <a:normAutofit lnSpcReduction="10000"/>
          </a:bodyPr>
          <a:lstStyle/>
          <a:p>
            <a:pPr>
              <a:lnSpc>
                <a:spcPct val="90000"/>
              </a:lnSpc>
            </a:pPr>
            <a:r>
              <a:rPr lang="en-US" altLang="en-US" dirty="0"/>
              <a:t>Applies to federal government information and communication technology (ICT)</a:t>
            </a:r>
          </a:p>
          <a:p>
            <a:pPr>
              <a:lnSpc>
                <a:spcPct val="90000"/>
              </a:lnSpc>
            </a:pPr>
            <a:r>
              <a:rPr lang="en-US" altLang="en-US" dirty="0"/>
              <a:t>Specific legal </a:t>
            </a:r>
            <a:r>
              <a:rPr lang="en-US" altLang="en-US" dirty="0">
                <a:hlinkClick r:id="rId3"/>
              </a:rPr>
              <a:t>Exceptions</a:t>
            </a:r>
            <a:r>
              <a:rPr lang="en-US" altLang="en-US" dirty="0"/>
              <a:t>:</a:t>
            </a:r>
          </a:p>
          <a:p>
            <a:pPr lvl="1">
              <a:lnSpc>
                <a:spcPct val="90000"/>
              </a:lnSpc>
            </a:pPr>
            <a:r>
              <a:rPr lang="en-US" altLang="en-US" dirty="0"/>
              <a:t>National security systems</a:t>
            </a:r>
          </a:p>
          <a:p>
            <a:pPr lvl="1">
              <a:lnSpc>
                <a:spcPct val="90000"/>
              </a:lnSpc>
            </a:pPr>
            <a:r>
              <a:rPr lang="en-US" altLang="en-US" dirty="0"/>
              <a:t>Contractor incidental</a:t>
            </a:r>
          </a:p>
          <a:p>
            <a:pPr lvl="1">
              <a:lnSpc>
                <a:spcPct val="90000"/>
              </a:lnSpc>
            </a:pPr>
            <a:r>
              <a:rPr lang="en-US" altLang="en-US" dirty="0"/>
              <a:t>Located in maintenance or monitoring spaces</a:t>
            </a:r>
          </a:p>
          <a:p>
            <a:pPr lvl="1">
              <a:lnSpc>
                <a:spcPct val="90000"/>
              </a:lnSpc>
            </a:pPr>
            <a:r>
              <a:rPr lang="en-US" altLang="en-US" dirty="0"/>
              <a:t>Undue burden (still requires alternate means)</a:t>
            </a:r>
          </a:p>
          <a:p>
            <a:pPr lvl="1">
              <a:lnSpc>
                <a:spcPct val="90000"/>
              </a:lnSpc>
            </a:pPr>
            <a:r>
              <a:rPr lang="en-US" altLang="en-US" dirty="0"/>
              <a:t>Fundamental alteration (still requires alternate means)</a:t>
            </a:r>
          </a:p>
          <a:p>
            <a:pPr lvl="1">
              <a:lnSpc>
                <a:spcPct val="90000"/>
              </a:lnSpc>
            </a:pPr>
            <a:r>
              <a:rPr lang="en-US" altLang="en-US" dirty="0"/>
              <a:t>Best meets (still requires alternate means)</a:t>
            </a:r>
          </a:p>
          <a:p>
            <a:pPr>
              <a:lnSpc>
                <a:spcPct val="90000"/>
              </a:lnSpc>
            </a:pPr>
            <a:r>
              <a:rPr lang="en-US" altLang="en-US" dirty="0"/>
              <a:t>June 21, 2001 start date for enforcement</a:t>
            </a:r>
          </a:p>
          <a:p>
            <a:pPr>
              <a:lnSpc>
                <a:spcPct val="90000"/>
              </a:lnSpc>
            </a:pPr>
            <a:r>
              <a:rPr lang="en-US" altLang="en-US" dirty="0"/>
              <a:t>COTS create “best meets” requirement</a:t>
            </a:r>
          </a:p>
          <a:p>
            <a:pPr>
              <a:lnSpc>
                <a:spcPct val="90000"/>
              </a:lnSpc>
            </a:pPr>
            <a:r>
              <a:rPr lang="en-US" altLang="en-US" dirty="0"/>
              <a:t>Non-COTS still must meet all standards</a:t>
            </a:r>
          </a:p>
        </p:txBody>
      </p:sp>
      <p:sp>
        <p:nvSpPr>
          <p:cNvPr id="2" name="Title 1">
            <a:extLst>
              <a:ext uri="{FF2B5EF4-FFF2-40B4-BE49-F238E27FC236}">
                <a16:creationId xmlns:a16="http://schemas.microsoft.com/office/drawing/2014/main" id="{3C39D123-24A0-4FA6-9062-A9F9E887016F}"/>
              </a:ext>
            </a:extLst>
          </p:cNvPr>
          <p:cNvSpPr>
            <a:spLocks noGrp="1"/>
          </p:cNvSpPr>
          <p:nvPr>
            <p:ph type="title"/>
          </p:nvPr>
        </p:nvSpPr>
        <p:spPr/>
        <p:txBody>
          <a:bodyPr/>
          <a:lstStyle/>
          <a:p>
            <a:r>
              <a:rPr lang="en-US" altLang="en-US" dirty="0"/>
              <a:t>Key Points to Section 508</a:t>
            </a:r>
            <a:endParaRPr lang="en-US" dirty="0"/>
          </a:p>
        </p:txBody>
      </p:sp>
    </p:spTree>
    <p:extLst>
      <p:ext uri="{BB962C8B-B14F-4D97-AF65-F5344CB8AC3E}">
        <p14:creationId xmlns:p14="http://schemas.microsoft.com/office/powerpoint/2010/main" val="3519573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F7DE55-43FB-4376-9880-667C2B5DB2EA}"/>
              </a:ext>
            </a:extLst>
          </p:cNvPr>
          <p:cNvSpPr>
            <a:spLocks noGrp="1"/>
          </p:cNvSpPr>
          <p:nvPr>
            <p:ph idx="1"/>
          </p:nvPr>
        </p:nvSpPr>
        <p:spPr/>
        <p:txBody>
          <a:bodyPr/>
          <a:lstStyle/>
          <a:p>
            <a:pPr>
              <a:lnSpc>
                <a:spcPct val="90000"/>
              </a:lnSpc>
            </a:pPr>
            <a:r>
              <a:rPr lang="en-US" altLang="en-US" dirty="0"/>
              <a:t>Broad Generalization: Section 508 creates the accessible IT infrastructure that makes ad hoc Section 504 accommodations possible and easier.</a:t>
            </a:r>
          </a:p>
          <a:p>
            <a:pPr>
              <a:lnSpc>
                <a:spcPct val="90000"/>
              </a:lnSpc>
            </a:pPr>
            <a:r>
              <a:rPr lang="en-US" altLang="en-US" dirty="0"/>
              <a:t>Existing technology: Section 508 enforcement is limited to procured ICT and 504 helps cover maintenance, use, and development</a:t>
            </a:r>
          </a:p>
          <a:p>
            <a:pPr>
              <a:lnSpc>
                <a:spcPct val="90000"/>
              </a:lnSpc>
            </a:pPr>
            <a:r>
              <a:rPr lang="en-US" altLang="en-US" dirty="0"/>
              <a:t>Also complements “alternate means” requirement in Section 508 when undue burden defense is available.</a:t>
            </a:r>
          </a:p>
        </p:txBody>
      </p:sp>
      <p:sp>
        <p:nvSpPr>
          <p:cNvPr id="2" name="Title 1">
            <a:extLst>
              <a:ext uri="{FF2B5EF4-FFF2-40B4-BE49-F238E27FC236}">
                <a16:creationId xmlns:a16="http://schemas.microsoft.com/office/drawing/2014/main" id="{CCFD8730-E327-4EC2-8A97-2E41D8703144}"/>
              </a:ext>
            </a:extLst>
          </p:cNvPr>
          <p:cNvSpPr>
            <a:spLocks noGrp="1"/>
          </p:cNvSpPr>
          <p:nvPr>
            <p:ph type="title"/>
          </p:nvPr>
        </p:nvSpPr>
        <p:spPr/>
        <p:txBody>
          <a:bodyPr/>
          <a:lstStyle/>
          <a:p>
            <a:r>
              <a:rPr lang="en-US" altLang="en-US" dirty="0"/>
              <a:t>Sections 504 and 508 Work Well Together</a:t>
            </a:r>
            <a:endParaRPr lang="en-US" dirty="0"/>
          </a:p>
        </p:txBody>
      </p:sp>
    </p:spTree>
    <p:extLst>
      <p:ext uri="{BB962C8B-B14F-4D97-AF65-F5344CB8AC3E}">
        <p14:creationId xmlns:p14="http://schemas.microsoft.com/office/powerpoint/2010/main" val="1146697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76FA3A-FC11-4B2C-8DBF-7C6E628F1CE4}"/>
              </a:ext>
            </a:extLst>
          </p:cNvPr>
          <p:cNvSpPr>
            <a:spLocks noGrp="1"/>
          </p:cNvSpPr>
          <p:nvPr>
            <p:ph idx="1"/>
          </p:nvPr>
        </p:nvSpPr>
        <p:spPr/>
        <p:txBody>
          <a:bodyPr>
            <a:normAutofit/>
          </a:bodyPr>
          <a:lstStyle/>
          <a:p>
            <a:pPr>
              <a:lnSpc>
                <a:spcPct val="100000"/>
              </a:lnSpc>
              <a:spcBef>
                <a:spcPts val="0"/>
              </a:spcBef>
              <a:spcAft>
                <a:spcPts val="600"/>
              </a:spcAft>
            </a:pPr>
            <a:r>
              <a:rPr lang="en-US" sz="3200" dirty="0">
                <a:hlinkClick r:id="rId2"/>
              </a:rPr>
              <a:t>Agency Section 508 Program Manager</a:t>
            </a:r>
            <a:r>
              <a:rPr lang="en-US" sz="3200" dirty="0"/>
              <a:t>	</a:t>
            </a:r>
          </a:p>
          <a:p>
            <a:pPr lvl="1">
              <a:lnSpc>
                <a:spcPct val="100000"/>
              </a:lnSpc>
              <a:spcBef>
                <a:spcPts val="0"/>
              </a:spcBef>
              <a:spcAft>
                <a:spcPts val="600"/>
              </a:spcAft>
            </a:pPr>
            <a:r>
              <a:rPr lang="en-US" sz="2800" dirty="0"/>
              <a:t>Manage an agency Section 508 program on behalf of the agency CIO, to include developing and maintaining agency policies, guidance, and best practices.</a:t>
            </a:r>
          </a:p>
          <a:p>
            <a:pPr>
              <a:lnSpc>
                <a:spcPct val="100000"/>
              </a:lnSpc>
              <a:spcBef>
                <a:spcPts val="0"/>
              </a:spcBef>
              <a:spcAft>
                <a:spcPts val="600"/>
              </a:spcAft>
            </a:pPr>
            <a:r>
              <a:rPr lang="en-US" sz="3200" dirty="0"/>
              <a:t>Disability Employment Program Manager</a:t>
            </a:r>
          </a:p>
          <a:p>
            <a:pPr lvl="1">
              <a:lnSpc>
                <a:spcPct val="100000"/>
              </a:lnSpc>
              <a:spcBef>
                <a:spcPts val="0"/>
              </a:spcBef>
              <a:spcAft>
                <a:spcPts val="600"/>
              </a:spcAft>
            </a:pPr>
            <a:r>
              <a:rPr lang="en-US" sz="2800" dirty="0"/>
              <a:t>Responsible for ensuring your agency is a model employer for people with disabilities.</a:t>
            </a:r>
          </a:p>
        </p:txBody>
      </p:sp>
      <p:sp>
        <p:nvSpPr>
          <p:cNvPr id="2" name="Title 1">
            <a:extLst>
              <a:ext uri="{FF2B5EF4-FFF2-40B4-BE49-F238E27FC236}">
                <a16:creationId xmlns:a16="http://schemas.microsoft.com/office/drawing/2014/main" id="{5A35009B-C249-4D48-ACE6-08312B03E447}"/>
              </a:ext>
            </a:extLst>
          </p:cNvPr>
          <p:cNvSpPr>
            <a:spLocks noGrp="1"/>
          </p:cNvSpPr>
          <p:nvPr>
            <p:ph type="title"/>
          </p:nvPr>
        </p:nvSpPr>
        <p:spPr/>
        <p:txBody>
          <a:bodyPr/>
          <a:lstStyle/>
          <a:p>
            <a:r>
              <a:rPr lang="en-US" dirty="0"/>
              <a:t>Our Respective Roles</a:t>
            </a:r>
          </a:p>
        </p:txBody>
      </p:sp>
    </p:spTree>
    <p:extLst>
      <p:ext uri="{BB962C8B-B14F-4D97-AF65-F5344CB8AC3E}">
        <p14:creationId xmlns:p14="http://schemas.microsoft.com/office/powerpoint/2010/main" val="1041721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4A799C-F9FA-4BC1-90C5-705EB6E07E64}"/>
              </a:ext>
            </a:extLst>
          </p:cNvPr>
          <p:cNvSpPr>
            <a:spLocks noGrp="1"/>
          </p:cNvSpPr>
          <p:nvPr>
            <p:ph idx="1"/>
          </p:nvPr>
        </p:nvSpPr>
        <p:spPr/>
        <p:txBody>
          <a:bodyPr/>
          <a:lstStyle/>
          <a:p>
            <a:r>
              <a:rPr lang="en-US" dirty="0">
                <a:hlinkClick r:id="rId2"/>
              </a:rPr>
              <a:t>Disability Employment Program Manager, David Rice</a:t>
            </a:r>
            <a:endParaRPr lang="en-US" dirty="0"/>
          </a:p>
          <a:p>
            <a:pPr lvl="1"/>
            <a:r>
              <a:rPr lang="en-US" dirty="0"/>
              <a:t>Supports the employment of Deaf and disabled employees across the NIH – recruitment, retention, promotion, etc.</a:t>
            </a:r>
          </a:p>
          <a:p>
            <a:pPr lvl="1"/>
            <a:r>
              <a:rPr lang="en-US" dirty="0">
                <a:hlinkClick r:id="rId3"/>
              </a:rPr>
              <a:t>https://www.edi.nih.gov/people/sep/pwd/about</a:t>
            </a:r>
            <a:endParaRPr lang="en-US" dirty="0"/>
          </a:p>
          <a:p>
            <a:r>
              <a:rPr lang="en-US" dirty="0">
                <a:hlinkClick r:id="rId4"/>
              </a:rPr>
              <a:t>Reasonable Accommodation Consultant Team</a:t>
            </a:r>
            <a:endParaRPr lang="en-US" dirty="0"/>
          </a:p>
          <a:p>
            <a:pPr lvl="1"/>
            <a:r>
              <a:rPr lang="en-US" dirty="0"/>
              <a:t>Focused on individual employees with disabilities and their requests for reasonable accommodations</a:t>
            </a:r>
          </a:p>
          <a:p>
            <a:pPr lvl="1"/>
            <a:r>
              <a:rPr lang="en-US" dirty="0">
                <a:hlinkClick r:id="rId4"/>
              </a:rPr>
              <a:t>https://www.edi.nih.gov/consulting/reasonable-accommodation/about</a:t>
            </a:r>
            <a:endParaRPr lang="en-US" dirty="0"/>
          </a:p>
          <a:p>
            <a:r>
              <a:rPr lang="en-US" dirty="0">
                <a:hlinkClick r:id="rId5"/>
              </a:rPr>
              <a:t>Section 508: Accessibility at NIH</a:t>
            </a:r>
            <a:endParaRPr lang="en-US" dirty="0"/>
          </a:p>
          <a:p>
            <a:pPr lvl="1"/>
            <a:r>
              <a:rPr lang="en-US" dirty="0"/>
              <a:t>The NIH Office of the Chief Information Officer (OCIO) is responsible for the oversight of the Section 508 program at NIH.</a:t>
            </a:r>
          </a:p>
        </p:txBody>
      </p:sp>
      <p:sp>
        <p:nvSpPr>
          <p:cNvPr id="2" name="Title 1">
            <a:extLst>
              <a:ext uri="{FF2B5EF4-FFF2-40B4-BE49-F238E27FC236}">
                <a16:creationId xmlns:a16="http://schemas.microsoft.com/office/drawing/2014/main" id="{45CD386B-DFD7-429A-A1BC-29E712AE5144}"/>
              </a:ext>
            </a:extLst>
          </p:cNvPr>
          <p:cNvSpPr>
            <a:spLocks noGrp="1"/>
          </p:cNvSpPr>
          <p:nvPr>
            <p:ph type="title"/>
          </p:nvPr>
        </p:nvSpPr>
        <p:spPr/>
        <p:txBody>
          <a:bodyPr/>
          <a:lstStyle/>
          <a:p>
            <a:r>
              <a:rPr lang="en-US" dirty="0"/>
              <a:t>At the National Institutes of Health</a:t>
            </a:r>
          </a:p>
        </p:txBody>
      </p:sp>
    </p:spTree>
    <p:extLst>
      <p:ext uri="{BB962C8B-B14F-4D97-AF65-F5344CB8AC3E}">
        <p14:creationId xmlns:p14="http://schemas.microsoft.com/office/powerpoint/2010/main" val="2557713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D0FB92-A164-4D3B-8048-A88A9B499556}"/>
              </a:ext>
            </a:extLst>
          </p:cNvPr>
          <p:cNvSpPr>
            <a:spLocks noGrp="1"/>
          </p:cNvSpPr>
          <p:nvPr>
            <p:ph idx="1"/>
          </p:nvPr>
        </p:nvSpPr>
        <p:spPr/>
        <p:txBody>
          <a:bodyPr/>
          <a:lstStyle/>
          <a:p>
            <a:r>
              <a:rPr lang="en-US" sz="2400" dirty="0"/>
              <a:t>U.S. Department of Veterans Affairs, Office of Resolution Management, Diversity &amp; Inclusion (ORMDI)</a:t>
            </a:r>
          </a:p>
          <a:p>
            <a:pPr lvl="1"/>
            <a:r>
              <a:rPr lang="en-US" sz="2200" dirty="0">
                <a:hlinkClick r:id="rId2"/>
              </a:rPr>
              <a:t>https://www.va.gov/ORM/index.asp</a:t>
            </a:r>
            <a:endParaRPr lang="en-US" sz="2200" dirty="0"/>
          </a:p>
          <a:p>
            <a:pPr lvl="1"/>
            <a:r>
              <a:rPr lang="en-US" sz="2200" dirty="0"/>
              <a:t>Disability Program Manager, Roberto </a:t>
            </a:r>
            <a:r>
              <a:rPr lang="en-US" sz="2200" dirty="0" err="1"/>
              <a:t>Rojo</a:t>
            </a:r>
            <a:endParaRPr lang="en-US" sz="2200" dirty="0"/>
          </a:p>
          <a:p>
            <a:pPr lvl="1"/>
            <a:r>
              <a:rPr lang="en-US" sz="2200" dirty="0"/>
              <a:t>Reasonable Accommodations, Andree Sutton</a:t>
            </a:r>
          </a:p>
          <a:p>
            <a:r>
              <a:rPr lang="en-US" sz="2400" dirty="0"/>
              <a:t>VA Section 508 Office</a:t>
            </a:r>
          </a:p>
          <a:p>
            <a:pPr lvl="1"/>
            <a:r>
              <a:rPr lang="en-US" sz="2200" dirty="0">
                <a:hlinkClick r:id="rId3"/>
              </a:rPr>
              <a:t>https://www.section508.va.gov/</a:t>
            </a:r>
            <a:endParaRPr lang="en-US" sz="2200" dirty="0"/>
          </a:p>
          <a:p>
            <a:endParaRPr lang="en-US" dirty="0"/>
          </a:p>
        </p:txBody>
      </p:sp>
      <p:sp>
        <p:nvSpPr>
          <p:cNvPr id="2" name="Title 1">
            <a:extLst>
              <a:ext uri="{FF2B5EF4-FFF2-40B4-BE49-F238E27FC236}">
                <a16:creationId xmlns:a16="http://schemas.microsoft.com/office/drawing/2014/main" id="{D3F21315-E092-41BE-AAE2-9AC53029005E}"/>
              </a:ext>
            </a:extLst>
          </p:cNvPr>
          <p:cNvSpPr>
            <a:spLocks noGrp="1"/>
          </p:cNvSpPr>
          <p:nvPr>
            <p:ph type="title"/>
          </p:nvPr>
        </p:nvSpPr>
        <p:spPr/>
        <p:txBody>
          <a:bodyPr>
            <a:normAutofit/>
          </a:bodyPr>
          <a:lstStyle/>
          <a:p>
            <a:r>
              <a:rPr lang="en-US" sz="3200" dirty="0"/>
              <a:t>At the US Department of Veterans Affairs</a:t>
            </a:r>
          </a:p>
        </p:txBody>
      </p:sp>
    </p:spTree>
    <p:extLst>
      <p:ext uri="{BB962C8B-B14F-4D97-AF65-F5344CB8AC3E}">
        <p14:creationId xmlns:p14="http://schemas.microsoft.com/office/powerpoint/2010/main" val="875974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312804-F6CC-4DCF-BEFC-2E77FBFA034C}"/>
              </a:ext>
            </a:extLst>
          </p:cNvPr>
          <p:cNvSpPr>
            <a:spLocks noGrp="1"/>
          </p:cNvSpPr>
          <p:nvPr>
            <p:ph idx="1"/>
          </p:nvPr>
        </p:nvSpPr>
        <p:spPr/>
        <p:txBody>
          <a:bodyPr>
            <a:normAutofit lnSpcReduction="10000"/>
          </a:bodyPr>
          <a:lstStyle/>
          <a:p>
            <a:r>
              <a:rPr lang="en-US" sz="2000" dirty="0"/>
              <a:t>How do you, as Section 508 Coordinators, work with your Disability Employment Program Manager?</a:t>
            </a:r>
          </a:p>
          <a:p>
            <a:r>
              <a:rPr lang="en-US" sz="2000" dirty="0"/>
              <a:t>Are you called in when an employee requests Assistive Technology?</a:t>
            </a:r>
          </a:p>
          <a:p>
            <a:pPr lvl="1"/>
            <a:r>
              <a:rPr lang="en-US" sz="1800" dirty="0"/>
              <a:t>are you contacted by</a:t>
            </a:r>
          </a:p>
          <a:p>
            <a:pPr lvl="1"/>
            <a:r>
              <a:rPr lang="en-US" sz="1800" dirty="0"/>
              <a:t>the Person with a Disability?</a:t>
            </a:r>
          </a:p>
          <a:p>
            <a:pPr lvl="1"/>
            <a:r>
              <a:rPr lang="en-US" sz="1800" dirty="0"/>
              <a:t>the Disability Program Manager</a:t>
            </a:r>
          </a:p>
          <a:p>
            <a:pPr lvl="1"/>
            <a:r>
              <a:rPr lang="en-US" sz="1800" dirty="0"/>
              <a:t>a Desktop Support staff?</a:t>
            </a:r>
          </a:p>
          <a:p>
            <a:r>
              <a:rPr lang="en-US" sz="2000" dirty="0"/>
              <a:t>Does this contact with you occur before their AT is selected?</a:t>
            </a:r>
          </a:p>
          <a:p>
            <a:r>
              <a:rPr lang="en-US" sz="2000" dirty="0"/>
              <a:t>How much influence do you have on the AT selected?  What if their preferred AT does is not compatible with the current IT environment?</a:t>
            </a:r>
            <a:endParaRPr lang="en-US" dirty="0"/>
          </a:p>
        </p:txBody>
      </p:sp>
      <p:sp>
        <p:nvSpPr>
          <p:cNvPr id="2" name="Title 1">
            <a:extLst>
              <a:ext uri="{FF2B5EF4-FFF2-40B4-BE49-F238E27FC236}">
                <a16:creationId xmlns:a16="http://schemas.microsoft.com/office/drawing/2014/main" id="{E2913760-6CE1-4907-BB7F-A46E756A913E}"/>
              </a:ext>
            </a:extLst>
          </p:cNvPr>
          <p:cNvSpPr>
            <a:spLocks noGrp="1"/>
          </p:cNvSpPr>
          <p:nvPr>
            <p:ph type="title"/>
          </p:nvPr>
        </p:nvSpPr>
        <p:spPr/>
        <p:txBody>
          <a:bodyPr/>
          <a:lstStyle/>
          <a:p>
            <a:r>
              <a:rPr lang="en-US" dirty="0"/>
              <a:t>Open Discussion</a:t>
            </a:r>
          </a:p>
        </p:txBody>
      </p:sp>
    </p:spTree>
    <p:extLst>
      <p:ext uri="{BB962C8B-B14F-4D97-AF65-F5344CB8AC3E}">
        <p14:creationId xmlns:p14="http://schemas.microsoft.com/office/powerpoint/2010/main" val="23640863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0A1F17-6345-4ED1-82DC-5C48DD85108F}"/>
              </a:ext>
            </a:extLst>
          </p:cNvPr>
          <p:cNvSpPr>
            <a:spLocks noGrp="1"/>
          </p:cNvSpPr>
          <p:nvPr>
            <p:ph idx="1"/>
          </p:nvPr>
        </p:nvSpPr>
        <p:spPr/>
        <p:txBody>
          <a:bodyPr/>
          <a:lstStyle/>
          <a:p>
            <a:r>
              <a:rPr lang="en-US" dirty="0"/>
              <a:t>The Rehabilitation Act of 1973: 45 Years of Activism and Progress. </a:t>
            </a:r>
            <a:r>
              <a:rPr lang="en-US" dirty="0">
                <a:hlinkClick r:id="rId3"/>
              </a:rPr>
              <a:t>https://www.insightintodiversity.com/the-rehabilitation-act-of-1973-45-years-of-activism-and-progress/</a:t>
            </a:r>
            <a:endParaRPr lang="en-US" dirty="0"/>
          </a:p>
          <a:p>
            <a:r>
              <a:rPr lang="en-US" dirty="0"/>
              <a:t>WebAIM. Overview of the Rehabilitation Act of 1973 (Sections 504 and 508). </a:t>
            </a:r>
            <a:r>
              <a:rPr lang="en-US" dirty="0">
                <a:hlinkClick r:id="rId4"/>
              </a:rPr>
              <a:t>https://webaim.org/articles/laws/usa/rehab</a:t>
            </a:r>
            <a:endParaRPr lang="en-US" dirty="0"/>
          </a:p>
          <a:p>
            <a:r>
              <a:rPr lang="en-US" dirty="0"/>
              <a:t>ADA. A Guide to Disability Rights Laws (February 2020). </a:t>
            </a:r>
            <a:r>
              <a:rPr lang="en-US" dirty="0">
                <a:hlinkClick r:id="rId5"/>
              </a:rPr>
              <a:t>https://www.ada.gov/cguide.htm#anchor65610</a:t>
            </a:r>
            <a:endParaRPr lang="en-US" dirty="0"/>
          </a:p>
          <a:p>
            <a:r>
              <a:rPr lang="en-US" dirty="0"/>
              <a:t>EEOC. The Rehabilitation Act of 1973.  </a:t>
            </a:r>
            <a:r>
              <a:rPr lang="en-US" dirty="0">
                <a:hlinkClick r:id="rId6"/>
              </a:rPr>
              <a:t>https://www.eeoc.gov/statutes/rehabilitation-act-1973</a:t>
            </a:r>
            <a:endParaRPr lang="en-US" dirty="0"/>
          </a:p>
        </p:txBody>
      </p:sp>
      <p:sp>
        <p:nvSpPr>
          <p:cNvPr id="2" name="Title 1">
            <a:extLst>
              <a:ext uri="{FF2B5EF4-FFF2-40B4-BE49-F238E27FC236}">
                <a16:creationId xmlns:a16="http://schemas.microsoft.com/office/drawing/2014/main" id="{6C7EBFD7-5465-4B93-BF70-E474588B7C5F}"/>
              </a:ext>
            </a:extLst>
          </p:cNvPr>
          <p:cNvSpPr>
            <a:spLocks noGrp="1"/>
          </p:cNvSpPr>
          <p:nvPr>
            <p:ph type="title"/>
          </p:nvPr>
        </p:nvSpPr>
        <p:spPr/>
        <p:txBody>
          <a:bodyPr/>
          <a:lstStyle/>
          <a:p>
            <a:r>
              <a:rPr lang="en-US" dirty="0"/>
              <a:t>References</a:t>
            </a:r>
          </a:p>
        </p:txBody>
      </p:sp>
    </p:spTree>
    <p:extLst>
      <p:ext uri="{BB962C8B-B14F-4D97-AF65-F5344CB8AC3E}">
        <p14:creationId xmlns:p14="http://schemas.microsoft.com/office/powerpoint/2010/main" val="36739957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D9290EB-3869-4133-904B-4B711673A68D}"/>
              </a:ext>
            </a:extLst>
          </p:cNvPr>
          <p:cNvSpPr>
            <a:spLocks noGrp="1"/>
          </p:cNvSpPr>
          <p:nvPr>
            <p:ph sz="quarter" idx="4"/>
          </p:nvPr>
        </p:nvSpPr>
        <p:spPr/>
        <p:txBody>
          <a:bodyPr>
            <a:normAutofit/>
          </a:bodyPr>
          <a:lstStyle/>
          <a:p>
            <a:pPr marL="0" lvl="0" indent="0">
              <a:spcBef>
                <a:spcPts val="0"/>
              </a:spcBef>
              <a:spcAft>
                <a:spcPts val="600"/>
              </a:spcAft>
              <a:buClr>
                <a:srgbClr val="BB0E3D"/>
              </a:buClr>
              <a:buNone/>
            </a:pPr>
            <a:r>
              <a:rPr lang="en-US" dirty="0"/>
              <a:t>NCI Office of Communications and Public Liaison (OCPL)</a:t>
            </a:r>
          </a:p>
          <a:p>
            <a:pPr marL="0" lvl="0" indent="0">
              <a:spcBef>
                <a:spcPts val="0"/>
              </a:spcBef>
              <a:spcAft>
                <a:spcPts val="600"/>
              </a:spcAft>
              <a:buClr>
                <a:srgbClr val="BB0E3D"/>
              </a:buClr>
              <a:buNone/>
            </a:pPr>
            <a:r>
              <a:rPr lang="en-US" dirty="0"/>
              <a:t>NCI Shady Grove Campus, Room 2E-568</a:t>
            </a:r>
          </a:p>
          <a:p>
            <a:pPr marL="0" lvl="0" indent="0">
              <a:spcBef>
                <a:spcPts val="0"/>
              </a:spcBef>
              <a:spcAft>
                <a:spcPts val="600"/>
              </a:spcAft>
              <a:buClr>
                <a:srgbClr val="BB0E3D"/>
              </a:buClr>
              <a:buNone/>
            </a:pPr>
            <a:r>
              <a:rPr lang="en-US" dirty="0"/>
              <a:t>9609 Medical Center Drive</a:t>
            </a:r>
          </a:p>
          <a:p>
            <a:pPr marL="0" lvl="0" indent="0">
              <a:spcBef>
                <a:spcPts val="0"/>
              </a:spcBef>
              <a:spcAft>
                <a:spcPts val="600"/>
              </a:spcAft>
              <a:buClr>
                <a:srgbClr val="BB0E3D"/>
              </a:buClr>
              <a:buNone/>
            </a:pPr>
            <a:r>
              <a:rPr lang="en-US" dirty="0"/>
              <a:t>Rockville, MD 20850</a:t>
            </a:r>
          </a:p>
          <a:p>
            <a:pPr marL="0" lvl="0" indent="0">
              <a:spcBef>
                <a:spcPts val="0"/>
              </a:spcBef>
              <a:spcAft>
                <a:spcPts val="600"/>
              </a:spcAft>
              <a:buClr>
                <a:srgbClr val="BB0E3D"/>
              </a:buClr>
              <a:buNone/>
            </a:pPr>
            <a:r>
              <a:rPr lang="en-US" dirty="0"/>
              <a:t>(240) 276-6920</a:t>
            </a:r>
          </a:p>
          <a:p>
            <a:pPr marL="0" lvl="0" indent="0">
              <a:spcBef>
                <a:spcPts val="0"/>
              </a:spcBef>
              <a:spcAft>
                <a:spcPts val="600"/>
              </a:spcAft>
              <a:buClr>
                <a:srgbClr val="BB0E3D"/>
              </a:buClr>
              <a:buNone/>
            </a:pPr>
            <a:r>
              <a:rPr lang="en-US" dirty="0"/>
              <a:t>(301) 980-9649 cell/text</a:t>
            </a:r>
          </a:p>
          <a:p>
            <a:pPr marL="0" lvl="0" indent="0">
              <a:spcBef>
                <a:spcPts val="0"/>
              </a:spcBef>
              <a:spcAft>
                <a:spcPts val="600"/>
              </a:spcAft>
              <a:buClr>
                <a:srgbClr val="BB0E3D"/>
              </a:buClr>
              <a:buNone/>
            </a:pPr>
            <a:r>
              <a:rPr lang="it-IT" dirty="0"/>
              <a:t>Morin, Gary (NIH/NCI) [E] &lt;moring@mail.nih.gov&gt;</a:t>
            </a:r>
            <a:endParaRPr lang="en-US" dirty="0"/>
          </a:p>
        </p:txBody>
      </p:sp>
      <p:sp>
        <p:nvSpPr>
          <p:cNvPr id="5" name="Text Placeholder 4">
            <a:extLst>
              <a:ext uri="{FF2B5EF4-FFF2-40B4-BE49-F238E27FC236}">
                <a16:creationId xmlns:a16="http://schemas.microsoft.com/office/drawing/2014/main" id="{AE9FE34D-8E90-42DF-8625-877105F9121D}"/>
              </a:ext>
            </a:extLst>
          </p:cNvPr>
          <p:cNvSpPr>
            <a:spLocks noGrp="1"/>
          </p:cNvSpPr>
          <p:nvPr>
            <p:ph type="body" sz="quarter" idx="3"/>
          </p:nvPr>
        </p:nvSpPr>
        <p:spPr/>
        <p:txBody>
          <a:bodyPr/>
          <a:lstStyle/>
          <a:p>
            <a:r>
              <a:rPr lang="en-US" dirty="0"/>
              <a:t>Gary M. Morin</a:t>
            </a:r>
          </a:p>
        </p:txBody>
      </p:sp>
      <p:sp>
        <p:nvSpPr>
          <p:cNvPr id="4" name="Text Placeholder 3">
            <a:extLst>
              <a:ext uri="{FF2B5EF4-FFF2-40B4-BE49-F238E27FC236}">
                <a16:creationId xmlns:a16="http://schemas.microsoft.com/office/drawing/2014/main" id="{05A44CE4-6E0D-4BD2-BA96-DF717BDA1FA0}"/>
              </a:ext>
            </a:extLst>
          </p:cNvPr>
          <p:cNvSpPr>
            <a:spLocks noGrp="1"/>
          </p:cNvSpPr>
          <p:nvPr>
            <p:ph type="body" idx="1"/>
          </p:nvPr>
        </p:nvSpPr>
        <p:spPr/>
        <p:txBody>
          <a:bodyPr/>
          <a:lstStyle/>
          <a:p>
            <a:r>
              <a:rPr lang="en-US" dirty="0"/>
              <a:t>Pat Sheehan</a:t>
            </a:r>
          </a:p>
        </p:txBody>
      </p:sp>
      <p:sp>
        <p:nvSpPr>
          <p:cNvPr id="3" name="Content Placeholder 2">
            <a:extLst>
              <a:ext uri="{FF2B5EF4-FFF2-40B4-BE49-F238E27FC236}">
                <a16:creationId xmlns:a16="http://schemas.microsoft.com/office/drawing/2014/main" id="{C35EE574-B3B3-4412-874E-B10C44767A5B}"/>
              </a:ext>
            </a:extLst>
          </p:cNvPr>
          <p:cNvSpPr>
            <a:spLocks noGrp="1"/>
          </p:cNvSpPr>
          <p:nvPr>
            <p:ph sz="half" idx="2"/>
          </p:nvPr>
        </p:nvSpPr>
        <p:spPr/>
        <p:txBody>
          <a:bodyPr>
            <a:normAutofit/>
          </a:bodyPr>
          <a:lstStyle/>
          <a:p>
            <a:pPr marL="0" indent="0">
              <a:spcBef>
                <a:spcPts val="0"/>
              </a:spcBef>
              <a:spcAft>
                <a:spcPts val="600"/>
              </a:spcAft>
              <a:buNone/>
            </a:pPr>
            <a:r>
              <a:rPr lang="en-US" dirty="0"/>
              <a:t>Department of Veterans Affairs</a:t>
            </a:r>
          </a:p>
          <a:p>
            <a:pPr marL="0" indent="0">
              <a:spcBef>
                <a:spcPts val="0"/>
              </a:spcBef>
              <a:spcAft>
                <a:spcPts val="600"/>
              </a:spcAft>
              <a:buNone/>
            </a:pPr>
            <a:r>
              <a:rPr lang="en-US" dirty="0"/>
              <a:t>VA Central Office (VACO)</a:t>
            </a:r>
          </a:p>
          <a:p>
            <a:pPr marL="0" indent="0">
              <a:spcBef>
                <a:spcPts val="0"/>
              </a:spcBef>
              <a:spcAft>
                <a:spcPts val="600"/>
              </a:spcAft>
              <a:buNone/>
            </a:pPr>
            <a:r>
              <a:rPr lang="en-US" dirty="0"/>
              <a:t>Section 508 Office, Room C28</a:t>
            </a:r>
          </a:p>
          <a:p>
            <a:pPr marL="0" indent="0">
              <a:spcBef>
                <a:spcPts val="0"/>
              </a:spcBef>
              <a:spcAft>
                <a:spcPts val="600"/>
              </a:spcAft>
              <a:buNone/>
            </a:pPr>
            <a:r>
              <a:rPr lang="en-US" dirty="0"/>
              <a:t>810 Vermont Ave, NW</a:t>
            </a:r>
          </a:p>
          <a:p>
            <a:pPr marL="0" indent="0">
              <a:spcBef>
                <a:spcPts val="0"/>
              </a:spcBef>
              <a:spcAft>
                <a:spcPts val="600"/>
              </a:spcAft>
              <a:buNone/>
            </a:pPr>
            <a:r>
              <a:rPr lang="en-US" dirty="0"/>
              <a:t>Washington, DC </a:t>
            </a:r>
          </a:p>
          <a:p>
            <a:pPr marL="0" indent="0">
              <a:spcBef>
                <a:spcPts val="0"/>
              </a:spcBef>
              <a:spcAft>
                <a:spcPts val="600"/>
              </a:spcAft>
              <a:buNone/>
            </a:pPr>
            <a:r>
              <a:rPr lang="en-US" dirty="0"/>
              <a:t>(202) 461-5207</a:t>
            </a:r>
          </a:p>
          <a:p>
            <a:pPr marL="0" indent="0">
              <a:spcBef>
                <a:spcPts val="0"/>
              </a:spcBef>
              <a:spcAft>
                <a:spcPts val="600"/>
              </a:spcAft>
              <a:buNone/>
            </a:pPr>
            <a:r>
              <a:rPr lang="en-US" dirty="0"/>
              <a:t>(301) 922-2995 cell</a:t>
            </a:r>
          </a:p>
          <a:p>
            <a:pPr marL="0" indent="0">
              <a:spcBef>
                <a:spcPts val="0"/>
              </a:spcBef>
              <a:spcAft>
                <a:spcPts val="600"/>
              </a:spcAft>
              <a:buNone/>
            </a:pPr>
            <a:r>
              <a:rPr lang="en-US" dirty="0"/>
              <a:t>Sheehan, Pat &lt;pat.Sheehan@va.gov&gt;</a:t>
            </a:r>
          </a:p>
        </p:txBody>
      </p:sp>
      <p:sp>
        <p:nvSpPr>
          <p:cNvPr id="2" name="Title 1">
            <a:extLst>
              <a:ext uri="{FF2B5EF4-FFF2-40B4-BE49-F238E27FC236}">
                <a16:creationId xmlns:a16="http://schemas.microsoft.com/office/drawing/2014/main" id="{C0E27539-F4B3-4C00-9297-8A7579B08D49}"/>
              </a:ext>
            </a:extLst>
          </p:cNvPr>
          <p:cNvSpPr>
            <a:spLocks noGrp="1"/>
          </p:cNvSpPr>
          <p:nvPr>
            <p:ph type="title"/>
          </p:nvPr>
        </p:nvSpPr>
        <p:spPr/>
        <p:txBody>
          <a:bodyPr/>
          <a:lstStyle/>
          <a:p>
            <a:r>
              <a:rPr lang="en-US" dirty="0"/>
              <a:t>Contact Pat and Gary </a:t>
            </a:r>
          </a:p>
        </p:txBody>
      </p:sp>
    </p:spTree>
    <p:extLst>
      <p:ext uri="{BB962C8B-B14F-4D97-AF65-F5344CB8AC3E}">
        <p14:creationId xmlns:p14="http://schemas.microsoft.com/office/powerpoint/2010/main" val="3042732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CA7799-2F13-406D-85A8-8A3B80813DA3}"/>
              </a:ext>
            </a:extLst>
          </p:cNvPr>
          <p:cNvSpPr>
            <a:spLocks noGrp="1"/>
          </p:cNvSpPr>
          <p:nvPr>
            <p:ph idx="1"/>
          </p:nvPr>
        </p:nvSpPr>
        <p:spPr>
          <a:xfrm>
            <a:off x="677334" y="1765738"/>
            <a:ext cx="8596668" cy="4603531"/>
          </a:xfrm>
        </p:spPr>
        <p:txBody>
          <a:bodyPr>
            <a:normAutofit/>
          </a:bodyPr>
          <a:lstStyle/>
          <a:p>
            <a:r>
              <a:rPr lang="en-US" dirty="0"/>
              <a:t>Pat joined the Department of Veterans Affairs in 1989 as a Computer Specialist and worked within the VA’s IT test facility as an adaptive trainer until 2001. Pat joined the </a:t>
            </a:r>
            <a:r>
              <a:rPr lang="en-US" dirty="0">
                <a:hlinkClick r:id="rId3"/>
              </a:rPr>
              <a:t>Section 508 Office </a:t>
            </a:r>
            <a:r>
              <a:rPr lang="en-US" dirty="0"/>
              <a:t>in 2001 and is currently the Chief of the 508 Office within the Department of Veterans Affairs and serves as the agency 508 Coordinator.</a:t>
            </a:r>
          </a:p>
          <a:p>
            <a:r>
              <a:rPr lang="en-US" dirty="0"/>
              <a:t>In this capacity Pat has the responsibility of leading a team of government and contractor staff, all of whom ensures that all ICT that the VA uses, procures, maintains, or develops meet the requirements of Section 508. This includes the enforcement of the multimedia provisions within the Department to include closed captioning and audio description. </a:t>
            </a:r>
          </a:p>
          <a:p>
            <a:r>
              <a:rPr lang="en-US" dirty="0"/>
              <a:t>The Departments 508 Office is available to IT professionals, procurement officials, and disabled VA employees to explain what Section 508 is, what disabled employees can expect from the VA regarding access and the VA’s responsibilities under Section 504 and 508.</a:t>
            </a:r>
          </a:p>
        </p:txBody>
      </p:sp>
      <p:sp>
        <p:nvSpPr>
          <p:cNvPr id="2" name="Title 1">
            <a:extLst>
              <a:ext uri="{FF2B5EF4-FFF2-40B4-BE49-F238E27FC236}">
                <a16:creationId xmlns:a16="http://schemas.microsoft.com/office/drawing/2014/main" id="{2A641827-FA85-4BE0-A804-B7BFB21CBD8F}"/>
              </a:ext>
            </a:extLst>
          </p:cNvPr>
          <p:cNvSpPr>
            <a:spLocks noGrp="1"/>
          </p:cNvSpPr>
          <p:nvPr>
            <p:ph type="title"/>
          </p:nvPr>
        </p:nvSpPr>
        <p:spPr/>
        <p:txBody>
          <a:bodyPr/>
          <a:lstStyle/>
          <a:p>
            <a:r>
              <a:rPr lang="en-US" dirty="0"/>
              <a:t>Pat - Bio</a:t>
            </a:r>
          </a:p>
        </p:txBody>
      </p:sp>
    </p:spTree>
    <p:extLst>
      <p:ext uri="{BB962C8B-B14F-4D97-AF65-F5344CB8AC3E}">
        <p14:creationId xmlns:p14="http://schemas.microsoft.com/office/powerpoint/2010/main" val="2861720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EF8D5C-9F15-444E-A7E4-851147F6478F}"/>
              </a:ext>
            </a:extLst>
          </p:cNvPr>
          <p:cNvSpPr>
            <a:spLocks noGrp="1"/>
          </p:cNvSpPr>
          <p:nvPr>
            <p:ph idx="1"/>
          </p:nvPr>
        </p:nvSpPr>
        <p:spPr/>
        <p:txBody>
          <a:bodyPr>
            <a:noAutofit/>
          </a:bodyPr>
          <a:lstStyle/>
          <a:p>
            <a:pPr>
              <a:lnSpc>
                <a:spcPct val="100000"/>
              </a:lnSpc>
              <a:spcBef>
                <a:spcPts val="0"/>
              </a:spcBef>
              <a:spcAft>
                <a:spcPts val="600"/>
              </a:spcAft>
            </a:pPr>
            <a:r>
              <a:rPr lang="en-US" dirty="0"/>
              <a:t>Gary is the Section 508 Coordinator the NIH’s National Cancer Institute, since early March 2020, situated within </a:t>
            </a:r>
            <a:r>
              <a:rPr lang="en-US" u="sng" dirty="0">
                <a:hlinkClick r:id="rId3"/>
              </a:rPr>
              <a:t>NCI’s Office of Communications and Public Liaison (OCPL)</a:t>
            </a:r>
            <a:r>
              <a:rPr lang="en-US" dirty="0"/>
              <a:t>. Prior to that, he was NIH’s Section 508 SME for the </a:t>
            </a:r>
            <a:r>
              <a:rPr lang="en-US" u="sng" dirty="0">
                <a:hlinkClick r:id="rId4"/>
              </a:rPr>
              <a:t>NIH Office of the Chief Information Officer</a:t>
            </a:r>
            <a:r>
              <a:rPr lang="en-US" dirty="0"/>
              <a:t> (2008 – 2020) and the </a:t>
            </a:r>
            <a:r>
              <a:rPr lang="en-US" dirty="0">
                <a:hlinkClick r:id="rId5"/>
              </a:rPr>
              <a:t>NIH Office of Equity, Diversity, and Inclusion (EDI)</a:t>
            </a:r>
            <a:r>
              <a:rPr lang="en-US" dirty="0"/>
              <a:t> (2000 – 2008)</a:t>
            </a:r>
          </a:p>
          <a:p>
            <a:pPr>
              <a:lnSpc>
                <a:spcPct val="100000"/>
              </a:lnSpc>
              <a:spcBef>
                <a:spcPts val="0"/>
              </a:spcBef>
              <a:spcAft>
                <a:spcPts val="600"/>
              </a:spcAft>
            </a:pPr>
            <a:r>
              <a:rPr lang="en-US" dirty="0"/>
              <a:t>In this capacity, Mr. Morin provides consultation to NCI staff regarding Information and Communication Technology’s (ICT) accessibility and its conformance with Section 508. Since the law’s implementation, he has been NIH’s sole agency-wide subject matter expert for the coordination and implementation of Section 508 of the Rehabilitation Act of 1973, as Amended, and its integration with both business ICT and digital content, as well as the role of assistive technology (AT).</a:t>
            </a:r>
          </a:p>
        </p:txBody>
      </p:sp>
      <p:sp>
        <p:nvSpPr>
          <p:cNvPr id="2" name="Title 1">
            <a:extLst>
              <a:ext uri="{FF2B5EF4-FFF2-40B4-BE49-F238E27FC236}">
                <a16:creationId xmlns:a16="http://schemas.microsoft.com/office/drawing/2014/main" id="{AEAE8002-DF06-459C-984C-800899C99643}"/>
              </a:ext>
            </a:extLst>
          </p:cNvPr>
          <p:cNvSpPr>
            <a:spLocks noGrp="1"/>
          </p:cNvSpPr>
          <p:nvPr>
            <p:ph type="title"/>
          </p:nvPr>
        </p:nvSpPr>
        <p:spPr/>
        <p:txBody>
          <a:bodyPr/>
          <a:lstStyle/>
          <a:p>
            <a:r>
              <a:rPr lang="en-US" dirty="0"/>
              <a:t>Gary - Bio</a:t>
            </a:r>
          </a:p>
        </p:txBody>
      </p:sp>
    </p:spTree>
    <p:extLst>
      <p:ext uri="{BB962C8B-B14F-4D97-AF65-F5344CB8AC3E}">
        <p14:creationId xmlns:p14="http://schemas.microsoft.com/office/powerpoint/2010/main" val="107532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3A5B0-C875-4F79-A7D6-58230D388C44}"/>
              </a:ext>
            </a:extLst>
          </p:cNvPr>
          <p:cNvSpPr>
            <a:spLocks noGrp="1"/>
          </p:cNvSpPr>
          <p:nvPr>
            <p:ph idx="1"/>
          </p:nvPr>
        </p:nvSpPr>
        <p:spPr/>
        <p:txBody>
          <a:bodyPr>
            <a:normAutofit/>
          </a:bodyPr>
          <a:lstStyle/>
          <a:p>
            <a:pPr>
              <a:lnSpc>
                <a:spcPct val="100000"/>
              </a:lnSpc>
              <a:spcBef>
                <a:spcPts val="0"/>
              </a:spcBef>
              <a:spcAft>
                <a:spcPts val="600"/>
              </a:spcAft>
            </a:pPr>
            <a:r>
              <a:rPr lang="en-US" sz="2000" dirty="0"/>
              <a:t>The </a:t>
            </a:r>
            <a:r>
              <a:rPr lang="en-US" sz="2000" u="sng" dirty="0">
                <a:hlinkClick r:id="rId2"/>
              </a:rPr>
              <a:t>Rehabilitation Act of 1973, as Amended</a:t>
            </a:r>
            <a:r>
              <a:rPr lang="en-US" sz="2000" dirty="0"/>
              <a:t> (Rehab Act) prohibits discrimination on the basis of disability in programs conducted by federal agencies, in programs receiving federal financial assistance, in federal employment and in the employment practices of federal contractors.</a:t>
            </a:r>
          </a:p>
        </p:txBody>
      </p:sp>
      <p:sp>
        <p:nvSpPr>
          <p:cNvPr id="2" name="Title 1">
            <a:extLst>
              <a:ext uri="{FF2B5EF4-FFF2-40B4-BE49-F238E27FC236}">
                <a16:creationId xmlns:a16="http://schemas.microsoft.com/office/drawing/2014/main" id="{2AA35F11-B762-451F-A3E0-B605588F5C7F}"/>
              </a:ext>
            </a:extLst>
          </p:cNvPr>
          <p:cNvSpPr>
            <a:spLocks noGrp="1"/>
          </p:cNvSpPr>
          <p:nvPr>
            <p:ph type="title"/>
          </p:nvPr>
        </p:nvSpPr>
        <p:spPr/>
        <p:txBody>
          <a:bodyPr/>
          <a:lstStyle/>
          <a:p>
            <a:r>
              <a:rPr lang="en-US" dirty="0"/>
              <a:t>The Rehabilitation Act of 1973</a:t>
            </a:r>
          </a:p>
        </p:txBody>
      </p:sp>
    </p:spTree>
    <p:extLst>
      <p:ext uri="{BB962C8B-B14F-4D97-AF65-F5344CB8AC3E}">
        <p14:creationId xmlns:p14="http://schemas.microsoft.com/office/powerpoint/2010/main" val="3829109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0DF55B-8982-4486-83B6-21E78FB8B1D4}"/>
              </a:ext>
            </a:extLst>
          </p:cNvPr>
          <p:cNvSpPr>
            <a:spLocks noGrp="1"/>
          </p:cNvSpPr>
          <p:nvPr>
            <p:ph idx="1"/>
          </p:nvPr>
        </p:nvSpPr>
        <p:spPr/>
        <p:txBody>
          <a:bodyPr/>
          <a:lstStyle/>
          <a:p>
            <a:r>
              <a:rPr lang="en-US" dirty="0"/>
              <a:t>Section 501 – Federal hiring</a:t>
            </a:r>
          </a:p>
          <a:p>
            <a:r>
              <a:rPr lang="en-US" dirty="0"/>
              <a:t>Section 502 – Compliance with accessibility standards (ATBCB)</a:t>
            </a:r>
          </a:p>
          <a:p>
            <a:r>
              <a:rPr lang="en-US" dirty="0"/>
              <a:t>Section 503 – Employment under federal contracts</a:t>
            </a:r>
          </a:p>
          <a:p>
            <a:r>
              <a:rPr lang="en-US" dirty="0"/>
              <a:t>Section 504 – Prohibits discrimination in all federally-funded programs</a:t>
            </a:r>
          </a:p>
          <a:p>
            <a:r>
              <a:rPr lang="en-US" dirty="0"/>
              <a:t>Section 507 – Interagency Disability Coordinating Council</a:t>
            </a:r>
          </a:p>
          <a:p>
            <a:r>
              <a:rPr lang="en-US" dirty="0"/>
              <a:t>Section 508 – Fed agency purchase of accessible equipment, electronic and info technology</a:t>
            </a:r>
          </a:p>
          <a:p>
            <a:r>
              <a:rPr lang="en-US" dirty="0"/>
              <a:t>Section 509 – Protection and Advocacy of Individual Rights</a:t>
            </a:r>
          </a:p>
        </p:txBody>
      </p:sp>
      <p:sp>
        <p:nvSpPr>
          <p:cNvPr id="2" name="Title 1">
            <a:extLst>
              <a:ext uri="{FF2B5EF4-FFF2-40B4-BE49-F238E27FC236}">
                <a16:creationId xmlns:a16="http://schemas.microsoft.com/office/drawing/2014/main" id="{EFD947DE-8BFA-485B-AE12-C6A2619F89EB}"/>
              </a:ext>
            </a:extLst>
          </p:cNvPr>
          <p:cNvSpPr>
            <a:spLocks noGrp="1"/>
          </p:cNvSpPr>
          <p:nvPr>
            <p:ph type="title"/>
          </p:nvPr>
        </p:nvSpPr>
        <p:spPr/>
        <p:txBody>
          <a:bodyPr/>
          <a:lstStyle/>
          <a:p>
            <a:r>
              <a:rPr lang="en-US" dirty="0"/>
              <a:t>The Sections of the Rehabilitation Act of 1973</a:t>
            </a:r>
          </a:p>
        </p:txBody>
      </p:sp>
    </p:spTree>
    <p:extLst>
      <p:ext uri="{BB962C8B-B14F-4D97-AF65-F5344CB8AC3E}">
        <p14:creationId xmlns:p14="http://schemas.microsoft.com/office/powerpoint/2010/main" val="1870686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A4BC4E-2981-49FE-A8B8-51CDAE44669C}"/>
              </a:ext>
            </a:extLst>
          </p:cNvPr>
          <p:cNvSpPr>
            <a:spLocks noGrp="1"/>
          </p:cNvSpPr>
          <p:nvPr>
            <p:ph idx="1"/>
          </p:nvPr>
        </p:nvSpPr>
        <p:spPr/>
        <p:txBody>
          <a:bodyPr>
            <a:normAutofit/>
          </a:bodyPr>
          <a:lstStyle/>
          <a:p>
            <a:pPr>
              <a:lnSpc>
                <a:spcPct val="100000"/>
              </a:lnSpc>
              <a:spcBef>
                <a:spcPts val="0"/>
              </a:spcBef>
              <a:spcAft>
                <a:spcPts val="600"/>
              </a:spcAft>
            </a:pPr>
            <a:r>
              <a:rPr lang="en-US" sz="2000" dirty="0"/>
              <a:t>Section 501 requires affirmative action and nondiscrimination in employment by Federal agencies of the executive branch.</a:t>
            </a:r>
          </a:p>
          <a:p>
            <a:pPr>
              <a:lnSpc>
                <a:spcPct val="100000"/>
              </a:lnSpc>
              <a:spcBef>
                <a:spcPts val="0"/>
              </a:spcBef>
              <a:spcAft>
                <a:spcPts val="600"/>
              </a:spcAft>
            </a:pPr>
            <a:r>
              <a:rPr lang="en-US" sz="2000" dirty="0">
                <a:hlinkClick r:id="rId3"/>
              </a:rPr>
              <a:t>Section 501 of the Rehabilitation Act of 1973</a:t>
            </a:r>
            <a:r>
              <a:rPr lang="en-US" sz="2000" dirty="0"/>
              <a:t>, as amended, section 501, requires a Federal Government Agency to provide reasonable accommodation for individuals with disabilities, unless it would cause undue hardship. A reasonable accommodation is any change in the work environment or in the way a job is performed that enables a person with a disability to enjoy equal employment opportunities.</a:t>
            </a:r>
          </a:p>
        </p:txBody>
      </p:sp>
      <p:sp>
        <p:nvSpPr>
          <p:cNvPr id="2" name="Title 1">
            <a:extLst>
              <a:ext uri="{FF2B5EF4-FFF2-40B4-BE49-F238E27FC236}">
                <a16:creationId xmlns:a16="http://schemas.microsoft.com/office/drawing/2014/main" id="{57A0F885-C0E5-48E2-A0E6-FD3A50EA5639}"/>
              </a:ext>
            </a:extLst>
          </p:cNvPr>
          <p:cNvSpPr>
            <a:spLocks noGrp="1"/>
          </p:cNvSpPr>
          <p:nvPr>
            <p:ph type="title"/>
          </p:nvPr>
        </p:nvSpPr>
        <p:spPr/>
        <p:txBody>
          <a:bodyPr/>
          <a:lstStyle/>
          <a:p>
            <a:r>
              <a:rPr lang="en-US" dirty="0"/>
              <a:t>Section 501</a:t>
            </a:r>
          </a:p>
        </p:txBody>
      </p:sp>
    </p:spTree>
    <p:extLst>
      <p:ext uri="{BB962C8B-B14F-4D97-AF65-F5344CB8AC3E}">
        <p14:creationId xmlns:p14="http://schemas.microsoft.com/office/powerpoint/2010/main" val="1773637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ABEA09-2AB0-444B-9D7F-922491DAFF9D}"/>
              </a:ext>
            </a:extLst>
          </p:cNvPr>
          <p:cNvSpPr>
            <a:spLocks noGrp="1"/>
          </p:cNvSpPr>
          <p:nvPr>
            <p:ph idx="1"/>
          </p:nvPr>
        </p:nvSpPr>
        <p:spPr/>
        <p:txBody>
          <a:bodyPr/>
          <a:lstStyle/>
          <a:p>
            <a:pPr>
              <a:lnSpc>
                <a:spcPct val="100000"/>
              </a:lnSpc>
              <a:spcBef>
                <a:spcPts val="0"/>
              </a:spcBef>
              <a:spcAft>
                <a:spcPts val="600"/>
              </a:spcAft>
            </a:pPr>
            <a:r>
              <a:rPr lang="en-US" dirty="0"/>
              <a:t>Section 503 requires affirmative action and prohibits employment discrimination by Federal government contractors and subcontractors with contracts of more than $10,000.</a:t>
            </a:r>
          </a:p>
        </p:txBody>
      </p:sp>
      <p:sp>
        <p:nvSpPr>
          <p:cNvPr id="2" name="Title 1">
            <a:extLst>
              <a:ext uri="{FF2B5EF4-FFF2-40B4-BE49-F238E27FC236}">
                <a16:creationId xmlns:a16="http://schemas.microsoft.com/office/drawing/2014/main" id="{42FF6904-6091-4004-A005-CD5433D6AD9D}"/>
              </a:ext>
            </a:extLst>
          </p:cNvPr>
          <p:cNvSpPr>
            <a:spLocks noGrp="1"/>
          </p:cNvSpPr>
          <p:nvPr>
            <p:ph type="title"/>
          </p:nvPr>
        </p:nvSpPr>
        <p:spPr/>
        <p:txBody>
          <a:bodyPr/>
          <a:lstStyle/>
          <a:p>
            <a:r>
              <a:rPr lang="en-US" dirty="0"/>
              <a:t>Section 503</a:t>
            </a:r>
          </a:p>
        </p:txBody>
      </p:sp>
    </p:spTree>
    <p:extLst>
      <p:ext uri="{BB962C8B-B14F-4D97-AF65-F5344CB8AC3E}">
        <p14:creationId xmlns:p14="http://schemas.microsoft.com/office/powerpoint/2010/main" val="2551806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2ADC0D-6637-4CF5-B558-20FB230F69B8}"/>
              </a:ext>
            </a:extLst>
          </p:cNvPr>
          <p:cNvSpPr>
            <a:spLocks noGrp="1"/>
          </p:cNvSpPr>
          <p:nvPr>
            <p:ph idx="1"/>
          </p:nvPr>
        </p:nvSpPr>
        <p:spPr/>
        <p:txBody>
          <a:bodyPr/>
          <a:lstStyle/>
          <a:p>
            <a:pPr>
              <a:lnSpc>
                <a:spcPct val="100000"/>
              </a:lnSpc>
              <a:spcBef>
                <a:spcPts val="0"/>
              </a:spcBef>
              <a:spcAft>
                <a:spcPts val="600"/>
              </a:spcAft>
            </a:pPr>
            <a:r>
              <a:rPr lang="en-US" dirty="0"/>
              <a:t>Section 504 states that "no qualified individual with a disability in the United States shall be excluded from, denied the benefits of, or be subjected to discrimination under" any program or activity that either receives Federal financial assistance or is conducted by any Executive agency or the United States Postal Service.</a:t>
            </a:r>
          </a:p>
        </p:txBody>
      </p:sp>
      <p:sp>
        <p:nvSpPr>
          <p:cNvPr id="2" name="Title 1">
            <a:extLst>
              <a:ext uri="{FF2B5EF4-FFF2-40B4-BE49-F238E27FC236}">
                <a16:creationId xmlns:a16="http://schemas.microsoft.com/office/drawing/2014/main" id="{608E23A7-77B2-43F6-9E3B-BBBDAE2F6569}"/>
              </a:ext>
            </a:extLst>
          </p:cNvPr>
          <p:cNvSpPr>
            <a:spLocks noGrp="1"/>
          </p:cNvSpPr>
          <p:nvPr>
            <p:ph type="title"/>
          </p:nvPr>
        </p:nvSpPr>
        <p:spPr/>
        <p:txBody>
          <a:bodyPr/>
          <a:lstStyle/>
          <a:p>
            <a:r>
              <a:rPr lang="en-US" dirty="0"/>
              <a:t>Section 504</a:t>
            </a:r>
          </a:p>
        </p:txBody>
      </p:sp>
    </p:spTree>
    <p:extLst>
      <p:ext uri="{BB962C8B-B14F-4D97-AF65-F5344CB8AC3E}">
        <p14:creationId xmlns:p14="http://schemas.microsoft.com/office/powerpoint/2010/main" val="109878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A0E670-54D4-4908-A897-8531681CEC0A}"/>
              </a:ext>
            </a:extLst>
          </p:cNvPr>
          <p:cNvSpPr>
            <a:spLocks noGrp="1"/>
          </p:cNvSpPr>
          <p:nvPr>
            <p:ph idx="1"/>
          </p:nvPr>
        </p:nvSpPr>
        <p:spPr/>
        <p:txBody>
          <a:bodyPr>
            <a:normAutofit/>
          </a:bodyPr>
          <a:lstStyle/>
          <a:p>
            <a:pPr>
              <a:lnSpc>
                <a:spcPct val="110000"/>
              </a:lnSpc>
              <a:spcBef>
                <a:spcPts val="0"/>
              </a:spcBef>
              <a:spcAft>
                <a:spcPts val="600"/>
              </a:spcAft>
            </a:pPr>
            <a:r>
              <a:rPr lang="en-US" dirty="0"/>
              <a:t>Section 508 establishes requirements for electronic and information technology developed, maintained, procured, or used by the Federal government. Section 508 requires Federal electronic and information technology to be accessible to people with disabilities, including employees and members of the public.</a:t>
            </a:r>
          </a:p>
          <a:p>
            <a:pPr>
              <a:lnSpc>
                <a:spcPct val="110000"/>
              </a:lnSpc>
              <a:spcBef>
                <a:spcPts val="0"/>
              </a:spcBef>
              <a:spcAft>
                <a:spcPts val="600"/>
              </a:spcAft>
            </a:pPr>
            <a:endParaRPr lang="en-US" dirty="0"/>
          </a:p>
          <a:p>
            <a:pPr>
              <a:lnSpc>
                <a:spcPct val="110000"/>
              </a:lnSpc>
              <a:spcBef>
                <a:spcPts val="0"/>
              </a:spcBef>
              <a:spcAft>
                <a:spcPts val="600"/>
              </a:spcAft>
            </a:pPr>
            <a:r>
              <a:rPr lang="en-US" dirty="0"/>
              <a:t>In theory, the more that Section 508 is implemented</a:t>
            </a:r>
          </a:p>
          <a:p>
            <a:pPr>
              <a:lnSpc>
                <a:spcPct val="110000"/>
              </a:lnSpc>
              <a:spcBef>
                <a:spcPts val="0"/>
              </a:spcBef>
              <a:spcAft>
                <a:spcPts val="600"/>
              </a:spcAft>
            </a:pPr>
            <a:r>
              <a:rPr lang="en-US" dirty="0"/>
              <a:t>The less reasonable accommodations may be needed</a:t>
            </a:r>
          </a:p>
          <a:p>
            <a:pPr>
              <a:lnSpc>
                <a:spcPct val="110000"/>
              </a:lnSpc>
              <a:spcBef>
                <a:spcPts val="0"/>
              </a:spcBef>
              <a:spcAft>
                <a:spcPts val="600"/>
              </a:spcAft>
            </a:pPr>
            <a:r>
              <a:rPr lang="en-US" dirty="0"/>
              <a:t>The easier it is to install, implement, and use reasonable accommodations (those of an Assistive technology (AT) nature)</a:t>
            </a:r>
          </a:p>
        </p:txBody>
      </p:sp>
      <p:sp>
        <p:nvSpPr>
          <p:cNvPr id="2" name="Title 1">
            <a:extLst>
              <a:ext uri="{FF2B5EF4-FFF2-40B4-BE49-F238E27FC236}">
                <a16:creationId xmlns:a16="http://schemas.microsoft.com/office/drawing/2014/main" id="{493AB917-89E4-407C-8884-FAC952830C9D}"/>
              </a:ext>
            </a:extLst>
          </p:cNvPr>
          <p:cNvSpPr>
            <a:spLocks noGrp="1"/>
          </p:cNvSpPr>
          <p:nvPr>
            <p:ph type="title"/>
          </p:nvPr>
        </p:nvSpPr>
        <p:spPr/>
        <p:txBody>
          <a:bodyPr/>
          <a:lstStyle/>
          <a:p>
            <a:r>
              <a:rPr lang="en-US" dirty="0"/>
              <a:t>Section 508</a:t>
            </a:r>
          </a:p>
        </p:txBody>
      </p:sp>
    </p:spTree>
    <p:extLst>
      <p:ext uri="{BB962C8B-B14F-4D97-AF65-F5344CB8AC3E}">
        <p14:creationId xmlns:p14="http://schemas.microsoft.com/office/powerpoint/2010/main" val="380832617"/>
      </p:ext>
    </p:extLst>
  </p:cSld>
  <p:clrMapOvr>
    <a:masterClrMapping/>
  </p:clrMapOvr>
</p:sld>
</file>

<file path=ppt/theme/theme1.xml><?xml version="1.0" encoding="utf-8"?>
<a:theme xmlns:a="http://schemas.openxmlformats.org/drawingml/2006/main" name="Facet">
  <a:themeElements>
    <a:clrScheme name="Custom 4 1">
      <a:dk1>
        <a:srgbClr val="000000"/>
      </a:dk1>
      <a:lt1>
        <a:srgbClr val="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011892"/>
      </a:hlink>
      <a:folHlink>
        <a:srgbClr val="59A8D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7100C7699C73A498CB057F667D9CD99" ma:contentTypeVersion="15" ma:contentTypeDescription="Create a new document." ma:contentTypeScope="" ma:versionID="6efff62b030985e383004ffc84ad22b9">
  <xsd:schema xmlns:xsd="http://www.w3.org/2001/XMLSchema" xmlns:xs="http://www.w3.org/2001/XMLSchema" xmlns:p="http://schemas.microsoft.com/office/2006/metadata/properties" xmlns:ns1="http://schemas.microsoft.com/sharepoint/v3" xmlns:ns3="0b516ab0-04e4-4c88-99cd-523706b96b1a" xmlns:ns4="589fc4a7-9825-4918-b2d3-6237c872ffbf" targetNamespace="http://schemas.microsoft.com/office/2006/metadata/properties" ma:root="true" ma:fieldsID="f2a04cc76a3776ba466e783d21850835" ns1:_="" ns3:_="" ns4:_="">
    <xsd:import namespace="http://schemas.microsoft.com/sharepoint/v3"/>
    <xsd:import namespace="0b516ab0-04e4-4c88-99cd-523706b96b1a"/>
    <xsd:import namespace="589fc4a7-9825-4918-b2d3-6237c872ffbf"/>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DateTaken" minOccurs="0"/>
                <xsd:element ref="ns3:MediaServiceOCR" minOccurs="0"/>
                <xsd:element ref="ns3:MediaServiceLocation" minOccurs="0"/>
                <xsd:element ref="ns1:_ip_UnifiedCompliancePolicyProperties" minOccurs="0"/>
                <xsd:element ref="ns1:_ip_UnifiedCompliancePolicyUIAc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9" nillable="true" ma:displayName="Unified Compliance Policy Properties" ma:hidden="true" ma:internalName="_ip_UnifiedCompliancePolicyProperties">
      <xsd:simpleType>
        <xsd:restriction base="dms:Note"/>
      </xsd:simpleType>
    </xsd:element>
    <xsd:element name="_ip_UnifiedCompliancePolicyUIAction" ma:index="20"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b516ab0-04e4-4c88-99cd-523706b96b1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89fc4a7-9825-4918-b2d3-6237c872ffb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D2DB70E-8B65-4AB7-AFB2-F5F0F83EABDD}">
  <ds:schemaRefs>
    <ds:schemaRef ds:uri="http://purl.org/dc/elements/1.1/"/>
    <ds:schemaRef ds:uri="http://schemas.microsoft.com/office/2006/metadata/properties"/>
    <ds:schemaRef ds:uri="http://schemas.microsoft.com/office/2006/documentManagement/types"/>
    <ds:schemaRef ds:uri="http://schemas.microsoft.com/sharepoint/v3"/>
    <ds:schemaRef ds:uri="http://purl.org/dc/terms/"/>
    <ds:schemaRef ds:uri="http://schemas.openxmlformats.org/package/2006/metadata/core-properties"/>
    <ds:schemaRef ds:uri="http://purl.org/dc/dcmitype/"/>
    <ds:schemaRef ds:uri="http://schemas.microsoft.com/office/infopath/2007/PartnerControls"/>
    <ds:schemaRef ds:uri="589fc4a7-9825-4918-b2d3-6237c872ffbf"/>
    <ds:schemaRef ds:uri="0b516ab0-04e4-4c88-99cd-523706b96b1a"/>
    <ds:schemaRef ds:uri="http://www.w3.org/XML/1998/namespace"/>
  </ds:schemaRefs>
</ds:datastoreItem>
</file>

<file path=customXml/itemProps2.xml><?xml version="1.0" encoding="utf-8"?>
<ds:datastoreItem xmlns:ds="http://schemas.openxmlformats.org/officeDocument/2006/customXml" ds:itemID="{B3E934F7-50F3-47B5-8DF6-94EA1B4C0AB9}">
  <ds:schemaRefs>
    <ds:schemaRef ds:uri="http://schemas.microsoft.com/sharepoint/v3/contenttype/forms"/>
  </ds:schemaRefs>
</ds:datastoreItem>
</file>

<file path=customXml/itemProps3.xml><?xml version="1.0" encoding="utf-8"?>
<ds:datastoreItem xmlns:ds="http://schemas.openxmlformats.org/officeDocument/2006/customXml" ds:itemID="{A2AF7032-A184-4DB8-AC8F-8425597677E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b516ab0-04e4-4c88-99cd-523706b96b1a"/>
    <ds:schemaRef ds:uri="589fc4a7-9825-4918-b2d3-6237c872ffb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761</TotalTime>
  <Words>1583</Words>
  <Application>Microsoft Macintosh PowerPoint</Application>
  <PresentationFormat>Widescreen</PresentationFormat>
  <Paragraphs>113</Paragraphs>
  <Slides>18</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Trebuchet MS</vt:lpstr>
      <vt:lpstr>Wingdings 3</vt:lpstr>
      <vt:lpstr>Facet</vt:lpstr>
      <vt:lpstr>Sections of the Rehabilitation Act of 1973</vt:lpstr>
      <vt:lpstr>Pat - Bio</vt:lpstr>
      <vt:lpstr>Gary - Bio</vt:lpstr>
      <vt:lpstr>The Rehabilitation Act of 1973</vt:lpstr>
      <vt:lpstr>The Sections of the Rehabilitation Act of 1973</vt:lpstr>
      <vt:lpstr>Section 501</vt:lpstr>
      <vt:lpstr>Section 503</vt:lpstr>
      <vt:lpstr>Section 504</vt:lpstr>
      <vt:lpstr>Section 508</vt:lpstr>
      <vt:lpstr>Key Points to Section 504</vt:lpstr>
      <vt:lpstr>Key Points to Section 508</vt:lpstr>
      <vt:lpstr>Sections 504 and 508 Work Well Together</vt:lpstr>
      <vt:lpstr>Our Respective Roles</vt:lpstr>
      <vt:lpstr>At the National Institutes of Health</vt:lpstr>
      <vt:lpstr>At the US Department of Veterans Affairs</vt:lpstr>
      <vt:lpstr>Open Discussion</vt:lpstr>
      <vt:lpstr>References</vt:lpstr>
      <vt:lpstr>Contact Pat and Gary </vt:lpstr>
    </vt:vector>
  </TitlesOfParts>
  <Manager/>
  <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Sections of the Rehabilittion Act of 1973</dc:title>
  <dc:subject/>
  <dc:creator/>
  <cp:keywords/>
  <dc:description/>
  <cp:lastModifiedBy>Michael Horton</cp:lastModifiedBy>
  <cp:revision>31</cp:revision>
  <dcterms:created xsi:type="dcterms:W3CDTF">2020-08-03T14:15:48Z</dcterms:created>
  <dcterms:modified xsi:type="dcterms:W3CDTF">2020-08-11T16:24:12Z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0x01010027100C7699C73A498CB057F667D9CD99</vt:lpwstr>
  </property>
  <property fmtid="{D5CDD505-2E9C-101B-9397-08002B2CF9AE}" pid="3" name="Language">
    <vt:lpwstr>English</vt:lpwstr>
  </property>
</Properties>
</file>