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6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8620"/>
    <p:restoredTop sz="86401"/>
  </p:normalViewPr>
  <p:slideViewPr>
    <p:cSldViewPr>
      <p:cViewPr varScale="1">
        <p:scale>
          <a:sx n="147" d="100"/>
          <a:sy n="147" d="100"/>
        </p:scale>
        <p:origin x="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217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– 2-3 Minutes</a:t>
            </a:r>
            <a:endParaRPr/>
          </a:p>
        </p:txBody>
      </p:sp>
      <p:sp>
        <p:nvSpPr>
          <p:cNvPr id="284" name="Google Shape;28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using a building style of questioning.  Ie  Raise your hand if you have been at your agency for a year.  Keep them raised if you have been there more than 3 years, more than 5 years etc….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know that you mentioned that there will be more than just 508 program managers in the audience of the conference.    Will you have access to a breakdown of their roles?</a:t>
            </a:r>
            <a:endParaRPr/>
          </a:p>
        </p:txBody>
      </p:sp>
      <p:sp>
        <p:nvSpPr>
          <p:cNvPr id="291" name="Google Shape;2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Explain process.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Allow 5-7 minutes of discussion for the groups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Gather feedback by asking group Who selected awareness as the highest priority.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Pick one respondee and ask them to share the topics that they identified.  For each topic, ask group to indicate if they also identified this as a topic.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Repeat process with each of the identified needs</a:t>
            </a:r>
            <a:endParaRPr/>
          </a:p>
        </p:txBody>
      </p:sp>
      <p:sp>
        <p:nvSpPr>
          <p:cNvPr id="298" name="Google Shape;29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26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Introduce question by explaining each of the options.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Conduct vote by simple show of hands.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39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Allow 2-3 minutes for individuals to answer.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Ask for volunteer responses.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For each response, ask participants to indicate their agreement by a show of hands,</a:t>
            </a:r>
            <a:endParaRPr/>
          </a:p>
        </p:txBody>
      </p:sp>
      <p:sp>
        <p:nvSpPr>
          <p:cNvPr id="324" name="Google Shape;32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Allow 2-3 minutes for individuals to answer.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Ask for volunteer responses.</a:t>
            </a:r>
            <a:endParaRPr/>
          </a:p>
        </p:txBody>
      </p:sp>
      <p:sp>
        <p:nvSpPr>
          <p:cNvPr id="330" name="Google Shape;33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Share what you can about what will be done with their input. 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Thank participants for their input.</a:t>
            </a:r>
            <a:endParaRPr/>
          </a:p>
        </p:txBody>
      </p:sp>
      <p:sp>
        <p:nvSpPr>
          <p:cNvPr id="336" name="Google Shape;33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lt2"/>
              </a:buClr>
              <a:buSzPts val="1000"/>
              <a:buFont typeface="Arial"/>
              <a:buNone/>
              <a:defRPr/>
            </a:lvl1pPr>
            <a:lvl2pPr marL="0" lvl="1" indent="0" algn="r">
              <a:buClr>
                <a:schemeClr val="lt2"/>
              </a:buClr>
              <a:buSzPts val="1000"/>
              <a:buFont typeface="Arial"/>
              <a:buNone/>
              <a:defRPr/>
            </a:lvl2pPr>
            <a:lvl3pPr marL="0" lvl="2" indent="0" algn="r">
              <a:buClr>
                <a:schemeClr val="lt2"/>
              </a:buClr>
              <a:buSzPts val="1000"/>
              <a:buFont typeface="Arial"/>
              <a:buNone/>
              <a:defRPr/>
            </a:lvl3pPr>
            <a:lvl4pPr marL="0" lvl="3" indent="0" algn="r">
              <a:buClr>
                <a:schemeClr val="lt2"/>
              </a:buClr>
              <a:buSzPts val="1000"/>
              <a:buFont typeface="Arial"/>
              <a:buNone/>
              <a:defRPr/>
            </a:lvl4pPr>
            <a:lvl5pPr marL="0" lvl="4" indent="0" algn="r">
              <a:buClr>
                <a:schemeClr val="lt2"/>
              </a:buClr>
              <a:buSzPts val="1000"/>
              <a:buFont typeface="Arial"/>
              <a:buNone/>
              <a:defRPr/>
            </a:lvl5pPr>
            <a:lvl6pPr marL="0" lvl="5" indent="0" algn="r">
              <a:buClr>
                <a:schemeClr val="lt2"/>
              </a:buClr>
              <a:buSzPts val="1000"/>
              <a:buFont typeface="Arial"/>
              <a:buNone/>
              <a:defRPr/>
            </a:lvl6pPr>
            <a:lvl7pPr marL="0" lvl="6" indent="0" algn="r">
              <a:buClr>
                <a:schemeClr val="lt2"/>
              </a:buClr>
              <a:buSzPts val="1000"/>
              <a:buFont typeface="Arial"/>
              <a:buNone/>
              <a:defRPr/>
            </a:lvl7pPr>
            <a:lvl8pPr marL="0" lvl="7" indent="0" algn="r">
              <a:buClr>
                <a:schemeClr val="lt2"/>
              </a:buClr>
              <a:buSzPts val="1000"/>
              <a:buFont typeface="Arial"/>
              <a:buNone/>
              <a:defRPr/>
            </a:lvl8pPr>
            <a:lvl9pPr marL="0" lvl="8" indent="0" algn="r">
              <a:buClr>
                <a:schemeClr val="lt2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BOTTOM">
  <p:cSld name="Main point RIGHT BOTTOM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2363825" y="600200"/>
            <a:ext cx="62160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 Bold Graphics - OPTION 1">
  <p:cSld name="List Item Bold Graphics - OPTION 1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490250" y="1167325"/>
            <a:ext cx="3522300" cy="4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l="3232" t="359" r="51982" b="-360"/>
          <a:stretch/>
        </p:blipFill>
        <p:spPr>
          <a:xfrm>
            <a:off x="4497625" y="-58450"/>
            <a:ext cx="4670952" cy="69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/>
          <p:nvPr/>
        </p:nvSpPr>
        <p:spPr>
          <a:xfrm rot="1601174">
            <a:off x="5593360" y="2983922"/>
            <a:ext cx="2532984" cy="46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">
  <p:cSld name="List Items - Same Slide - NUMBERED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91758" y="2496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707100" y="13796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oogle Shape;91;p13"/>
          <p:cNvGrpSpPr/>
          <p:nvPr/>
        </p:nvGrpSpPr>
        <p:grpSpPr>
          <a:xfrm>
            <a:off x="461550" y="5008150"/>
            <a:ext cx="8373900" cy="1114500"/>
            <a:chOff x="461550" y="5465350"/>
            <a:chExt cx="8373900" cy="1114500"/>
          </a:xfrm>
        </p:grpSpPr>
        <p:sp>
          <p:nvSpPr>
            <p:cNvPr id="92" name="Google Shape;92;p13"/>
            <p:cNvSpPr/>
            <p:nvPr/>
          </p:nvSpPr>
          <p:spPr>
            <a:xfrm>
              <a:off x="461550" y="54653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659125" y="56159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3C71"/>
                </a:buClr>
                <a:buSzPts val="4600"/>
                <a:buFont typeface="Arial"/>
                <a:buNone/>
              </a:pPr>
              <a:r>
                <a:rPr lang="en-US" sz="4600" b="1" i="0" u="none" strike="noStrike" cap="none">
                  <a:solidFill>
                    <a:srgbClr val="003C7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461550" y="3722588"/>
            <a:ext cx="8373900" cy="1114500"/>
            <a:chOff x="461550" y="5541550"/>
            <a:chExt cx="8373900" cy="1114500"/>
          </a:xfrm>
        </p:grpSpPr>
        <p:sp>
          <p:nvSpPr>
            <p:cNvPr id="95" name="Google Shape;95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3C71"/>
                </a:buClr>
                <a:buSzPts val="4600"/>
                <a:buFont typeface="Arial"/>
                <a:buNone/>
              </a:pPr>
              <a:r>
                <a:rPr lang="en-US" sz="4600" b="1" i="0" u="none" strike="noStrike" cap="none">
                  <a:solidFill>
                    <a:srgbClr val="003C7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461550" y="2437025"/>
            <a:ext cx="8373900" cy="1114500"/>
            <a:chOff x="461550" y="5541550"/>
            <a:chExt cx="8373900" cy="1114500"/>
          </a:xfrm>
        </p:grpSpPr>
        <p:sp>
          <p:nvSpPr>
            <p:cNvPr id="98" name="Google Shape;98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3C71"/>
                </a:buClr>
                <a:buSzPts val="4600"/>
                <a:buFont typeface="Arial"/>
                <a:buNone/>
              </a:pPr>
              <a:r>
                <a:rPr lang="en-US" sz="4600" b="1" i="0" u="none" strike="noStrike" cap="none">
                  <a:solidFill>
                    <a:srgbClr val="003C7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1284050" y="2522700"/>
            <a:ext cx="74124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1284050" y="5113500"/>
            <a:ext cx="74124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3"/>
          </p:nvPr>
        </p:nvSpPr>
        <p:spPr>
          <a:xfrm>
            <a:off x="1284050" y="3818100"/>
            <a:ext cx="74124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4"/>
          </p:nvPr>
        </p:nvSpPr>
        <p:spPr>
          <a:xfrm>
            <a:off x="591750" y="14024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">
  <p:cSld name="List Items - Same Slide - NOT NUMBERED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61550" y="5008150"/>
            <a:ext cx="8373900" cy="11145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61550" y="3722588"/>
            <a:ext cx="8373900" cy="11145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461550" y="2437025"/>
            <a:ext cx="8373900" cy="11145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859500" y="2522700"/>
            <a:ext cx="76023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2"/>
          </p:nvPr>
        </p:nvSpPr>
        <p:spPr>
          <a:xfrm>
            <a:off x="859500" y="5113500"/>
            <a:ext cx="76023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3"/>
          </p:nvPr>
        </p:nvSpPr>
        <p:spPr>
          <a:xfrm>
            <a:off x="859500" y="3818100"/>
            <a:ext cx="76023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591758" y="2496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>
            <a:off x="707100" y="13796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4"/>
          <p:cNvSpPr txBox="1">
            <a:spLocks noGrp="1"/>
          </p:cNvSpPr>
          <p:nvPr>
            <p:ph type="subTitle" idx="4"/>
          </p:nvPr>
        </p:nvSpPr>
        <p:spPr>
          <a:xfrm>
            <a:off x="591750" y="14024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 - More Slots">
  <p:cSld name="List Items - Same Slide - NUMBERED - More Slots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461550" y="5338245"/>
            <a:ext cx="8373900" cy="8817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461550" y="4371171"/>
            <a:ext cx="8373900" cy="8817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61550" y="3404098"/>
            <a:ext cx="8373900" cy="8817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61550" y="2437025"/>
            <a:ext cx="8373900" cy="8817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1164300" y="2446500"/>
            <a:ext cx="73455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2"/>
          </p:nvPr>
        </p:nvSpPr>
        <p:spPr>
          <a:xfrm>
            <a:off x="1164300" y="5356825"/>
            <a:ext cx="73455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3"/>
          </p:nvPr>
        </p:nvSpPr>
        <p:spPr>
          <a:xfrm>
            <a:off x="1164300" y="3437100"/>
            <a:ext cx="73455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591758" y="2496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707100" y="13796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>
            <a:spLocks noGrp="1"/>
          </p:cNvSpPr>
          <p:nvPr>
            <p:ph type="subTitle" idx="4"/>
          </p:nvPr>
        </p:nvSpPr>
        <p:spPr>
          <a:xfrm>
            <a:off x="591750" y="14024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5"/>
          </p:nvPr>
        </p:nvSpPr>
        <p:spPr>
          <a:xfrm>
            <a:off x="1164300" y="4395650"/>
            <a:ext cx="73455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88158" y="2474788"/>
            <a:ext cx="6540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46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88158" y="3450671"/>
            <a:ext cx="6540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46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88158" y="4409221"/>
            <a:ext cx="6540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46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588158" y="5370388"/>
            <a:ext cx="6540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46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 - More Slots 1">
  <p:cSld name="List Items - Same Slide - NOT NUMBERED - More Slots 1"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461550" y="5338245"/>
            <a:ext cx="8373900" cy="8817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61550" y="4371171"/>
            <a:ext cx="8373900" cy="8817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61550" y="3404098"/>
            <a:ext cx="8373900" cy="8817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61550" y="2437025"/>
            <a:ext cx="8373900" cy="881700"/>
          </a:xfrm>
          <a:prstGeom prst="roundRect">
            <a:avLst>
              <a:gd name="adj" fmla="val 16667"/>
            </a:avLst>
          </a:prstGeom>
          <a:solidFill>
            <a:srgbClr val="003C71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59500" y="2446500"/>
            <a:ext cx="7602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2"/>
          </p:nvPr>
        </p:nvSpPr>
        <p:spPr>
          <a:xfrm>
            <a:off x="859500" y="5356824"/>
            <a:ext cx="7602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3"/>
          </p:nvPr>
        </p:nvSpPr>
        <p:spPr>
          <a:xfrm>
            <a:off x="859500" y="3437100"/>
            <a:ext cx="7602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591758" y="2496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2" name="Google Shape;142;p16"/>
          <p:cNvCxnSpPr/>
          <p:nvPr/>
        </p:nvCxnSpPr>
        <p:spPr>
          <a:xfrm>
            <a:off x="707100" y="13796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16"/>
          <p:cNvSpPr txBox="1">
            <a:spLocks noGrp="1"/>
          </p:cNvSpPr>
          <p:nvPr>
            <p:ph type="subTitle" idx="4"/>
          </p:nvPr>
        </p:nvSpPr>
        <p:spPr>
          <a:xfrm>
            <a:off x="591750" y="14024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5"/>
          </p:nvPr>
        </p:nvSpPr>
        <p:spPr>
          <a:xfrm>
            <a:off x="859500" y="4395650"/>
            <a:ext cx="7602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">
  <p:cSld name="Divider - OPTION 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2">
            <a:alphaModFix amt="76000"/>
          </a:blip>
          <a:srcRect l="17970" r="17963"/>
          <a:stretch/>
        </p:blipFill>
        <p:spPr>
          <a:xfrm>
            <a:off x="1208225" y="0"/>
            <a:ext cx="2929027" cy="6857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7"/>
          <p:cNvCxnSpPr/>
          <p:nvPr/>
        </p:nvCxnSpPr>
        <p:spPr>
          <a:xfrm>
            <a:off x="4934261" y="2948764"/>
            <a:ext cx="3361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4844375" y="1590475"/>
            <a:ext cx="38667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4844375" y="3017200"/>
            <a:ext cx="4019100" cy="17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 rot="1601174">
            <a:off x="1402360" y="2983922"/>
            <a:ext cx="2532984" cy="46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 1">
  <p:cSld name="Divider - OPTION 1 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0" y="2335425"/>
            <a:ext cx="7893803" cy="1839521"/>
            <a:chOff x="0" y="2348379"/>
            <a:chExt cx="6961639" cy="1839521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0" y="2466800"/>
              <a:ext cx="6948600" cy="17211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353490" y="2466796"/>
              <a:ext cx="608100" cy="6210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 rot="10800000">
              <a:off x="6262639" y="2348379"/>
              <a:ext cx="699000" cy="724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228600" y="2689367"/>
            <a:ext cx="60189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Agenda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663100" y="1763645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2"/>
          </p:nvPr>
        </p:nvSpPr>
        <p:spPr>
          <a:xfrm>
            <a:off x="663100" y="2485005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3"/>
          </p:nvPr>
        </p:nvSpPr>
        <p:spPr>
          <a:xfrm>
            <a:off x="663100" y="3206365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4"/>
          </p:nvPr>
        </p:nvSpPr>
        <p:spPr>
          <a:xfrm>
            <a:off x="663100" y="4649085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5"/>
          </p:nvPr>
        </p:nvSpPr>
        <p:spPr>
          <a:xfrm>
            <a:off x="4466625" y="1763645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6"/>
          </p:nvPr>
        </p:nvSpPr>
        <p:spPr>
          <a:xfrm>
            <a:off x="4466625" y="2485005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7"/>
          </p:nvPr>
        </p:nvSpPr>
        <p:spPr>
          <a:xfrm>
            <a:off x="4466625" y="3206365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8"/>
          </p:nvPr>
        </p:nvSpPr>
        <p:spPr>
          <a:xfrm>
            <a:off x="4466625" y="3927725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9"/>
          </p:nvPr>
        </p:nvSpPr>
        <p:spPr>
          <a:xfrm>
            <a:off x="4466625" y="4649085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3"/>
          </p:nvPr>
        </p:nvSpPr>
        <p:spPr>
          <a:xfrm>
            <a:off x="663100" y="3927725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4"/>
          </p:nvPr>
        </p:nvSpPr>
        <p:spPr>
          <a:xfrm>
            <a:off x="4466625" y="5370445"/>
            <a:ext cx="4236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15"/>
          </p:nvPr>
        </p:nvSpPr>
        <p:spPr>
          <a:xfrm>
            <a:off x="663100" y="5370445"/>
            <a:ext cx="4611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-14600" y="1451587"/>
            <a:ext cx="9221700" cy="167100"/>
            <a:chOff x="-14600" y="912702"/>
            <a:chExt cx="9221700" cy="167100"/>
          </a:xfrm>
        </p:grpSpPr>
        <p:cxnSp>
          <p:nvCxnSpPr>
            <p:cNvPr id="176" name="Google Shape;176;p20"/>
            <p:cNvCxnSpPr/>
            <p:nvPr/>
          </p:nvCxnSpPr>
          <p:spPr>
            <a:xfrm rot="10800000" flipH="1">
              <a:off x="-14600" y="1065102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20"/>
            <p:cNvCxnSpPr/>
            <p:nvPr/>
          </p:nvCxnSpPr>
          <p:spPr>
            <a:xfrm rot="10800000" flipH="1">
              <a:off x="-14600" y="912702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8" name="Google Shape;178;p20"/>
          <p:cNvGrpSpPr/>
          <p:nvPr/>
        </p:nvGrpSpPr>
        <p:grpSpPr>
          <a:xfrm>
            <a:off x="-14600" y="6141275"/>
            <a:ext cx="9221700" cy="167100"/>
            <a:chOff x="-14600" y="6141275"/>
            <a:chExt cx="9221700" cy="167100"/>
          </a:xfrm>
        </p:grpSpPr>
        <p:cxnSp>
          <p:nvCxnSpPr>
            <p:cNvPr id="179" name="Google Shape;179;p20"/>
            <p:cNvCxnSpPr/>
            <p:nvPr/>
          </p:nvCxnSpPr>
          <p:spPr>
            <a:xfrm rot="10800000" flipH="1">
              <a:off x="-14600" y="6293675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20"/>
            <p:cNvCxnSpPr/>
            <p:nvPr/>
          </p:nvCxnSpPr>
          <p:spPr>
            <a:xfrm rot="10800000" flipH="1">
              <a:off x="-14600" y="6141275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600380" y="902788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311700" y="1692902"/>
            <a:ext cx="8520600" cy="105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lt2"/>
              </a:buClr>
              <a:buSzPts val="1000"/>
              <a:buFont typeface="Arial"/>
              <a:buNone/>
              <a:defRPr/>
            </a:lvl1pPr>
            <a:lvl2pPr marL="0" lvl="1" indent="0" algn="r">
              <a:buClr>
                <a:schemeClr val="lt2"/>
              </a:buClr>
              <a:buSzPts val="1000"/>
              <a:buFont typeface="Arial"/>
              <a:buNone/>
              <a:defRPr/>
            </a:lvl2pPr>
            <a:lvl3pPr marL="0" lvl="2" indent="0" algn="r">
              <a:buClr>
                <a:schemeClr val="lt2"/>
              </a:buClr>
              <a:buSzPts val="1000"/>
              <a:buFont typeface="Arial"/>
              <a:buNone/>
              <a:defRPr/>
            </a:lvl3pPr>
            <a:lvl4pPr marL="0" lvl="3" indent="0" algn="r">
              <a:buClr>
                <a:schemeClr val="lt2"/>
              </a:buClr>
              <a:buSzPts val="1000"/>
              <a:buFont typeface="Arial"/>
              <a:buNone/>
              <a:defRPr/>
            </a:lvl4pPr>
            <a:lvl5pPr marL="0" lvl="4" indent="0" algn="r">
              <a:buClr>
                <a:schemeClr val="lt2"/>
              </a:buClr>
              <a:buSzPts val="1000"/>
              <a:buFont typeface="Arial"/>
              <a:buNone/>
              <a:defRPr/>
            </a:lvl5pPr>
            <a:lvl6pPr marL="0" lvl="5" indent="0" algn="r">
              <a:buClr>
                <a:schemeClr val="lt2"/>
              </a:buClr>
              <a:buSzPts val="1000"/>
              <a:buFont typeface="Arial"/>
              <a:buNone/>
              <a:defRPr/>
            </a:lvl6pPr>
            <a:lvl7pPr marL="0" lvl="6" indent="0" algn="r">
              <a:buClr>
                <a:schemeClr val="lt2"/>
              </a:buClr>
              <a:buSzPts val="1000"/>
              <a:buFont typeface="Arial"/>
              <a:buNone/>
              <a:defRPr/>
            </a:lvl7pPr>
            <a:lvl8pPr marL="0" lvl="7" indent="0" algn="r">
              <a:buClr>
                <a:schemeClr val="lt2"/>
              </a:buClr>
              <a:buSzPts val="1000"/>
              <a:buFont typeface="Arial"/>
              <a:buNone/>
              <a:defRPr/>
            </a:lvl8pPr>
            <a:lvl9pPr marL="0" lvl="8" indent="0" algn="r">
              <a:buClr>
                <a:schemeClr val="lt2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F1B3-616C-A74D-B621-E997706D4B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3048000"/>
            <a:ext cx="41148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57AB3-B94B-214D-BF02-D6E2A5CCE4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0" y="3079750"/>
            <a:ext cx="3276600" cy="339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459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Agenda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611548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-14600" y="1630530"/>
            <a:ext cx="8142175" cy="861900"/>
            <a:chOff x="-14600" y="1630530"/>
            <a:chExt cx="8142175" cy="861900"/>
          </a:xfrm>
        </p:grpSpPr>
        <p:sp>
          <p:nvSpPr>
            <p:cNvPr id="185" name="Google Shape;185;p21"/>
            <p:cNvSpPr/>
            <p:nvPr/>
          </p:nvSpPr>
          <p:spPr>
            <a:xfrm>
              <a:off x="-14600" y="171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266575" y="1630530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-14600" y="2586678"/>
            <a:ext cx="8142175" cy="861900"/>
            <a:chOff x="-14600" y="2586678"/>
            <a:chExt cx="8142175" cy="861900"/>
          </a:xfrm>
        </p:grpSpPr>
        <p:sp>
          <p:nvSpPr>
            <p:cNvPr id="188" name="Google Shape;188;p21"/>
            <p:cNvSpPr/>
            <p:nvPr/>
          </p:nvSpPr>
          <p:spPr>
            <a:xfrm>
              <a:off x="-14600" y="2662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7266575" y="2586678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-14600" y="3542826"/>
            <a:ext cx="8142175" cy="861900"/>
            <a:chOff x="-14600" y="3542826"/>
            <a:chExt cx="8142175" cy="861900"/>
          </a:xfrm>
        </p:grpSpPr>
        <p:sp>
          <p:nvSpPr>
            <p:cNvPr id="191" name="Google Shape;191;p21"/>
            <p:cNvSpPr/>
            <p:nvPr/>
          </p:nvSpPr>
          <p:spPr>
            <a:xfrm>
              <a:off x="-14600" y="3615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7266575" y="3542826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21"/>
          <p:cNvGrpSpPr/>
          <p:nvPr/>
        </p:nvGrpSpPr>
        <p:grpSpPr>
          <a:xfrm>
            <a:off x="-14600" y="4498974"/>
            <a:ext cx="8142175" cy="861900"/>
            <a:chOff x="-14600" y="4498974"/>
            <a:chExt cx="8142175" cy="861900"/>
          </a:xfrm>
        </p:grpSpPr>
        <p:sp>
          <p:nvSpPr>
            <p:cNvPr id="194" name="Google Shape;194;p21"/>
            <p:cNvSpPr/>
            <p:nvPr/>
          </p:nvSpPr>
          <p:spPr>
            <a:xfrm>
              <a:off x="-14600" y="4567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7266575" y="4498974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607966" y="18239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607966" y="3725693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607966" y="2782110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607966" y="4687110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7489133" y="172335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7489133" y="2684769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7489133" y="362835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7489133" y="458166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04" name="Google Shape;204;p21"/>
          <p:cNvGrpSpPr/>
          <p:nvPr/>
        </p:nvGrpSpPr>
        <p:grpSpPr>
          <a:xfrm>
            <a:off x="-14600" y="5455122"/>
            <a:ext cx="8142175" cy="861900"/>
            <a:chOff x="-14600" y="5455122"/>
            <a:chExt cx="8142175" cy="861900"/>
          </a:xfrm>
        </p:grpSpPr>
        <p:sp>
          <p:nvSpPr>
            <p:cNvPr id="205" name="Google Shape;205;p21"/>
            <p:cNvSpPr/>
            <p:nvPr/>
          </p:nvSpPr>
          <p:spPr>
            <a:xfrm>
              <a:off x="-14600" y="552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7266575" y="5455122"/>
              <a:ext cx="8610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1"/>
          <p:cNvSpPr txBox="1">
            <a:spLocks noGrp="1"/>
          </p:cNvSpPr>
          <p:nvPr>
            <p:ph type="subTitle" idx="9"/>
          </p:nvPr>
        </p:nvSpPr>
        <p:spPr>
          <a:xfrm>
            <a:off x="607966" y="5648527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3"/>
          </p:nvPr>
        </p:nvSpPr>
        <p:spPr>
          <a:xfrm>
            <a:off x="7489133" y="5554428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600380" y="902788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Three Slots">
  <p:cSld name="Agenda 2 - Three Slo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sldNum" idx="12"/>
          </p:nvPr>
        </p:nvSpPr>
        <p:spPr>
          <a:xfrm>
            <a:off x="8472458" y="611548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2" name="Google Shape;212;p22"/>
          <p:cNvGrpSpPr/>
          <p:nvPr/>
        </p:nvGrpSpPr>
        <p:grpSpPr>
          <a:xfrm>
            <a:off x="-14600" y="1716777"/>
            <a:ext cx="8410975" cy="1193730"/>
            <a:chOff x="-14600" y="1630542"/>
            <a:chExt cx="8410975" cy="991800"/>
          </a:xfrm>
        </p:grpSpPr>
        <p:sp>
          <p:nvSpPr>
            <p:cNvPr id="213" name="Google Shape;213;p22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2"/>
          <p:cNvSpPr txBox="1">
            <a:spLocks noGrp="1"/>
          </p:cNvSpPr>
          <p:nvPr>
            <p:ph type="subTitle" idx="1"/>
          </p:nvPr>
        </p:nvSpPr>
        <p:spPr>
          <a:xfrm>
            <a:off x="607966" y="20525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2"/>
          </p:nvPr>
        </p:nvSpPr>
        <p:spPr>
          <a:xfrm>
            <a:off x="7559572" y="198508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-14600" y="3164577"/>
            <a:ext cx="8410975" cy="1193730"/>
            <a:chOff x="-14600" y="1630542"/>
            <a:chExt cx="8410975" cy="991800"/>
          </a:xfrm>
        </p:grpSpPr>
        <p:sp>
          <p:nvSpPr>
            <p:cNvPr id="218" name="Google Shape;218;p22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2"/>
          <p:cNvSpPr txBox="1">
            <a:spLocks noGrp="1"/>
          </p:cNvSpPr>
          <p:nvPr>
            <p:ph type="subTitle" idx="3"/>
          </p:nvPr>
        </p:nvSpPr>
        <p:spPr>
          <a:xfrm>
            <a:off x="607966" y="35003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4"/>
          </p:nvPr>
        </p:nvSpPr>
        <p:spPr>
          <a:xfrm>
            <a:off x="7559572" y="343288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2" name="Google Shape;222;p22"/>
          <p:cNvGrpSpPr/>
          <p:nvPr/>
        </p:nvGrpSpPr>
        <p:grpSpPr>
          <a:xfrm>
            <a:off x="-14600" y="4612377"/>
            <a:ext cx="8410975" cy="1193730"/>
            <a:chOff x="-14600" y="1630542"/>
            <a:chExt cx="8410975" cy="991800"/>
          </a:xfrm>
        </p:grpSpPr>
        <p:sp>
          <p:nvSpPr>
            <p:cNvPr id="223" name="Google Shape;223;p22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subTitle" idx="5"/>
          </p:nvPr>
        </p:nvSpPr>
        <p:spPr>
          <a:xfrm>
            <a:off x="607966" y="49481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6"/>
          </p:nvPr>
        </p:nvSpPr>
        <p:spPr>
          <a:xfrm>
            <a:off x="7559572" y="488068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600380" y="902788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Four Slots">
  <p:cSld name="Agenda 2 - Four Slo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600380" y="902788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0" name="Google Shape;230;p23"/>
          <p:cNvGrpSpPr/>
          <p:nvPr/>
        </p:nvGrpSpPr>
        <p:grpSpPr>
          <a:xfrm>
            <a:off x="-14600" y="1716712"/>
            <a:ext cx="8410975" cy="1151579"/>
            <a:chOff x="-14600" y="1630542"/>
            <a:chExt cx="8410975" cy="991800"/>
          </a:xfrm>
        </p:grpSpPr>
        <p:sp>
          <p:nvSpPr>
            <p:cNvPr id="231" name="Google Shape;231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3"/>
          <p:cNvSpPr txBox="1">
            <a:spLocks noGrp="1"/>
          </p:cNvSpPr>
          <p:nvPr>
            <p:ph type="subTitle" idx="1"/>
          </p:nvPr>
        </p:nvSpPr>
        <p:spPr>
          <a:xfrm>
            <a:off x="607966" y="20525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ubTitle" idx="2"/>
          </p:nvPr>
        </p:nvSpPr>
        <p:spPr>
          <a:xfrm>
            <a:off x="7559572" y="198508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4313" y="2896728"/>
            <a:ext cx="8410975" cy="1151579"/>
            <a:chOff x="-14600" y="1630542"/>
            <a:chExt cx="8410975" cy="991800"/>
          </a:xfrm>
        </p:grpSpPr>
        <p:sp>
          <p:nvSpPr>
            <p:cNvPr id="236" name="Google Shape;236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3"/>
          <p:cNvSpPr txBox="1">
            <a:spLocks noGrp="1"/>
          </p:cNvSpPr>
          <p:nvPr>
            <p:ph type="subTitle" idx="3"/>
          </p:nvPr>
        </p:nvSpPr>
        <p:spPr>
          <a:xfrm>
            <a:off x="626879" y="3244593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4"/>
          </p:nvPr>
        </p:nvSpPr>
        <p:spPr>
          <a:xfrm>
            <a:off x="7578485" y="3162424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0" name="Google Shape;240;p23"/>
          <p:cNvGrpSpPr/>
          <p:nvPr/>
        </p:nvGrpSpPr>
        <p:grpSpPr>
          <a:xfrm>
            <a:off x="4313" y="4076745"/>
            <a:ext cx="8410975" cy="1151579"/>
            <a:chOff x="-14600" y="1630542"/>
            <a:chExt cx="8410975" cy="991800"/>
          </a:xfrm>
        </p:grpSpPr>
        <p:sp>
          <p:nvSpPr>
            <p:cNvPr id="241" name="Google Shape;241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3"/>
          <p:cNvSpPr txBox="1">
            <a:spLocks noGrp="1"/>
          </p:cNvSpPr>
          <p:nvPr>
            <p:ph type="subTitle" idx="5"/>
          </p:nvPr>
        </p:nvSpPr>
        <p:spPr>
          <a:xfrm>
            <a:off x="626879" y="441753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6"/>
          </p:nvPr>
        </p:nvSpPr>
        <p:spPr>
          <a:xfrm>
            <a:off x="7578485" y="435008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4313" y="5256761"/>
            <a:ext cx="8410975" cy="1151579"/>
            <a:chOff x="-14600" y="1630542"/>
            <a:chExt cx="8410975" cy="991800"/>
          </a:xfrm>
        </p:grpSpPr>
        <p:sp>
          <p:nvSpPr>
            <p:cNvPr id="246" name="Google Shape;246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23"/>
          <p:cNvSpPr txBox="1">
            <a:spLocks noGrp="1"/>
          </p:cNvSpPr>
          <p:nvPr>
            <p:ph type="subTitle" idx="7"/>
          </p:nvPr>
        </p:nvSpPr>
        <p:spPr>
          <a:xfrm>
            <a:off x="626879" y="5592585"/>
            <a:ext cx="67851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8"/>
          </p:nvPr>
        </p:nvSpPr>
        <p:spPr>
          <a:xfrm>
            <a:off x="7578485" y="5525132"/>
            <a:ext cx="1561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Title Only - LIGHT ON DARK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634525" y="2164775"/>
            <a:ext cx="2007300" cy="20079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462389" y="2116490"/>
            <a:ext cx="2007300" cy="20079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6290253" y="2116490"/>
            <a:ext cx="2007300" cy="20079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 rot="-8309139">
            <a:off x="2558252" y="2966759"/>
            <a:ext cx="443115" cy="476500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 rot="-8309139">
            <a:off x="5401352" y="2930484"/>
            <a:ext cx="443115" cy="476500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594350" y="684565"/>
            <a:ext cx="7721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1"/>
          </p:nvPr>
        </p:nvSpPr>
        <p:spPr>
          <a:xfrm>
            <a:off x="295075" y="4290850"/>
            <a:ext cx="27009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2"/>
          </p:nvPr>
        </p:nvSpPr>
        <p:spPr>
          <a:xfrm>
            <a:off x="3149125" y="4290850"/>
            <a:ext cx="27009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3"/>
          </p:nvPr>
        </p:nvSpPr>
        <p:spPr>
          <a:xfrm>
            <a:off x="5968525" y="4290850"/>
            <a:ext cx="27009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1_Title Only - LIGHT ON DARK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591758" y="2496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64" name="Google Shape;264;p25"/>
          <p:cNvCxnSpPr/>
          <p:nvPr/>
        </p:nvCxnSpPr>
        <p:spPr>
          <a:xfrm>
            <a:off x="707100" y="13796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25"/>
          <p:cNvSpPr txBox="1">
            <a:spLocks noGrp="1"/>
          </p:cNvSpPr>
          <p:nvPr>
            <p:ph type="subTitle" idx="1"/>
          </p:nvPr>
        </p:nvSpPr>
        <p:spPr>
          <a:xfrm>
            <a:off x="591750" y="14024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 ON LIGHT">
  <p:cSld name="Title Only - DARK ON LIGHT"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title"/>
          </p:nvPr>
        </p:nvSpPr>
        <p:spPr>
          <a:xfrm>
            <a:off x="591758" y="249674"/>
            <a:ext cx="760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69" name="Google Shape;269;p26"/>
          <p:cNvCxnSpPr/>
          <p:nvPr/>
        </p:nvCxnSpPr>
        <p:spPr>
          <a:xfrm>
            <a:off x="707100" y="13796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26"/>
          <p:cNvSpPr txBox="1">
            <a:spLocks noGrp="1"/>
          </p:cNvSpPr>
          <p:nvPr>
            <p:ph type="subTitle" idx="1"/>
          </p:nvPr>
        </p:nvSpPr>
        <p:spPr>
          <a:xfrm>
            <a:off x="591750" y="14024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 - White"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DECK">
  <p:cSld name="END DECK"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28" title="Blue GSA Starmark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9713" y="2281849"/>
            <a:ext cx="2374226" cy="21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-16450" y="-32935"/>
            <a:ext cx="2499744" cy="6907464"/>
            <a:chOff x="-92652" y="-16478"/>
            <a:chExt cx="2421528" cy="6907464"/>
          </a:xfrm>
        </p:grpSpPr>
        <p:sp>
          <p:nvSpPr>
            <p:cNvPr id="21" name="Google Shape;21;p3" descr="White and blue curved shape containing the GSA logo in the bottom left corner. " title="Cover page design"/>
            <p:cNvSpPr/>
            <p:nvPr/>
          </p:nvSpPr>
          <p:spPr>
            <a:xfrm rot="-5400000">
              <a:off x="-2280159" y="2257390"/>
              <a:ext cx="6874470" cy="2343600"/>
            </a:xfrm>
            <a:prstGeom prst="flowChartDocumen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-2407281" y="2298151"/>
              <a:ext cx="6907464" cy="2278206"/>
            </a:xfrm>
            <a:prstGeom prst="flowChartDocument">
              <a:avLst/>
            </a:prstGeom>
            <a:solidFill>
              <a:srgbClr val="0FAFFF"/>
            </a:solidFill>
            <a:ln w="9525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594342" y="6043500"/>
            <a:ext cx="49110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594342" y="2144975"/>
            <a:ext cx="51654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/>
          </p:nvPr>
        </p:nvSpPr>
        <p:spPr>
          <a:xfrm>
            <a:off x="3594342" y="3516550"/>
            <a:ext cx="5165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20129" y="-71425"/>
            <a:ext cx="9160500" cy="124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725025" y="4123854"/>
            <a:ext cx="5034600" cy="1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2618" y="230250"/>
            <a:ext cx="783375" cy="7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/>
        </p:nvSpPr>
        <p:spPr>
          <a:xfrm>
            <a:off x="3541925" y="511401"/>
            <a:ext cx="5283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Office of Government-wide Policy</a:t>
            </a:r>
            <a:endParaRPr sz="12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IMAGE 1 MAIN POINT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1062"/>
          <a:stretch/>
        </p:blipFill>
        <p:spPr>
          <a:xfrm>
            <a:off x="-4025" y="0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11700" y="3325000"/>
            <a:ext cx="41688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 rot="1601174">
            <a:off x="5059960" y="2983922"/>
            <a:ext cx="2532984" cy="46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">
  <p:cSld name="Bullets - LIGHT ON DAR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684125" y="0"/>
            <a:ext cx="4761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6"/>
          <p:cNvCxnSpPr/>
          <p:nvPr/>
        </p:nvCxnSpPr>
        <p:spPr>
          <a:xfrm>
            <a:off x="8551625" y="0"/>
            <a:ext cx="0" cy="68415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6"/>
          <p:cNvCxnSpPr/>
          <p:nvPr/>
        </p:nvCxnSpPr>
        <p:spPr>
          <a:xfrm>
            <a:off x="8458939" y="0"/>
            <a:ext cx="0" cy="68415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6"/>
          <p:cNvSpPr txBox="1"/>
          <p:nvPr/>
        </p:nvSpPr>
        <p:spPr>
          <a:xfrm rot="5400000">
            <a:off x="5489560" y="3139500"/>
            <a:ext cx="6842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3C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6" descr="Banner along right of screen with the label OGP Office of Government-wide Policy." title="Vertical whit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G S A     O F F I C E    O F    G O V E R N M E N T - W I D E     P O L I C Y </a:t>
            </a:r>
            <a:endParaRPr sz="15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10200" y="2325475"/>
            <a:ext cx="73023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●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Arial"/>
              <a:buChar char="○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2400"/>
              <a:buFont typeface="Arial"/>
              <a:buChar char="■"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591750" y="249675"/>
            <a:ext cx="7345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2"/>
          </p:nvPr>
        </p:nvSpPr>
        <p:spPr>
          <a:xfrm>
            <a:off x="591750" y="14024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07100" y="13796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">
  <p:cSld name="Bullets - DARK ON LIGHT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8654939" y="0"/>
            <a:ext cx="476100" cy="68415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10200" y="2341921"/>
            <a:ext cx="73023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000" b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Arial"/>
              <a:buChar char="●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Arial"/>
              <a:buChar char="○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400"/>
              <a:buFont typeface="Arial"/>
              <a:buChar char="■"/>
              <a:defRPr sz="2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4" name="Google Shape;64;p7"/>
          <p:cNvCxnSpPr/>
          <p:nvPr/>
        </p:nvCxnSpPr>
        <p:spPr>
          <a:xfrm>
            <a:off x="8551625" y="0"/>
            <a:ext cx="0" cy="68415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7"/>
          <p:cNvCxnSpPr/>
          <p:nvPr/>
        </p:nvCxnSpPr>
        <p:spPr>
          <a:xfrm>
            <a:off x="8458939" y="0"/>
            <a:ext cx="0" cy="68415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7" title="Vertical blu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 S A     O F F I C E    O F    G O V E R N M E N T - W I D E     P O L I C Y 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591750" y="249675"/>
            <a:ext cx="7345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2"/>
          </p:nvPr>
        </p:nvSpPr>
        <p:spPr>
          <a:xfrm>
            <a:off x="591750" y="1402400"/>
            <a:ext cx="7345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9" name="Google Shape;69;p7"/>
          <p:cNvCxnSpPr/>
          <p:nvPr/>
        </p:nvCxnSpPr>
        <p:spPr>
          <a:xfrm>
            <a:off x="707100" y="1379625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BOTTOM">
  <p:cSld name="Main point LEFT BOT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TOP">
  <p:cSld name="Main point LEFT TOP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TOP">
  <p:cSld name="Main point RIGHT TO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63825" y="600200"/>
            <a:ext cx="62160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B1713-DAAD-5B4C-8E59-2C95D7A8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52600"/>
            <a:ext cx="8520600" cy="3276600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Understanding Accessibility Training Needs for Federal 508 Programs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Welcome</a:t>
            </a:r>
            <a:endParaRPr dirty="0"/>
          </a:p>
        </p:txBody>
      </p:sp>
      <p:sp>
        <p:nvSpPr>
          <p:cNvPr id="287" name="Google Shape;287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7013" lvl="0" indent="-2270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Purpose</a:t>
            </a:r>
            <a:endParaRPr sz="3000" dirty="0"/>
          </a:p>
          <a:p>
            <a:pPr marL="460375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</a:rPr>
              <a:t>Gather your perspectives about gaps in currently available accessibility and Section 508 training.</a:t>
            </a:r>
            <a:endParaRPr dirty="0"/>
          </a:p>
          <a:p>
            <a:pPr marL="227013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227013" lvl="0" indent="-2270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Process</a:t>
            </a:r>
            <a:endParaRPr sz="3000" dirty="0"/>
          </a:p>
          <a:p>
            <a:pPr marL="460375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</a:rPr>
              <a:t>As you consider your answers please share your perspective as it relates to your role and as a representative of your agency.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 little about you…..</a:t>
            </a:r>
            <a:endParaRPr dirty="0"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How long have you been at your current agency?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Your current role:</a:t>
            </a:r>
            <a:endParaRPr sz="3000"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</a:rPr>
              <a:t>Section 508 Program Manager/Coordinator</a:t>
            </a:r>
            <a:endParaRPr sz="2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</a:rPr>
              <a:t>Other type of Project/Program Manager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What are the greatest accessibility training needs in your agency?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C94F-C884-3B40-86E1-03056D9A54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074" y="2201091"/>
            <a:ext cx="4114800" cy="3810000"/>
          </a:xfrm>
        </p:spPr>
        <p:txBody>
          <a:bodyPr/>
          <a:lstStyle/>
          <a:p>
            <a:pPr marL="342900">
              <a:buClr>
                <a:schemeClr val="dk1"/>
              </a:buClr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Awareness</a:t>
            </a:r>
            <a:endParaRPr lang="en-US" sz="2400" dirty="0"/>
          </a:p>
          <a:p>
            <a:pPr marL="342900">
              <a:buClr>
                <a:schemeClr val="dk1"/>
              </a:buClr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Transition to Refreshed Standards</a:t>
            </a:r>
            <a:endParaRPr lang="en-US" sz="2400" dirty="0"/>
          </a:p>
          <a:p>
            <a:pPr marL="342900">
              <a:buClr>
                <a:schemeClr val="dk1"/>
              </a:buClr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Development/Technical</a:t>
            </a:r>
            <a:endParaRPr lang="en-US" sz="2400" dirty="0"/>
          </a:p>
          <a:p>
            <a:pPr marL="342900">
              <a:buClr>
                <a:schemeClr val="dk1"/>
              </a:buClr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Procurement</a:t>
            </a:r>
            <a:endParaRPr lang="en-US" sz="2400" dirty="0"/>
          </a:p>
          <a:p>
            <a:pPr marL="342900">
              <a:buClr>
                <a:schemeClr val="dk1"/>
              </a:buClr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Accessibility Lifecycle</a:t>
            </a:r>
            <a:endParaRPr lang="en-US" sz="2400" dirty="0"/>
          </a:p>
          <a:p>
            <a:pPr marL="342900">
              <a:buClr>
                <a:schemeClr val="dk1"/>
              </a:buClr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Quality Control/Quality Assurance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38838-3402-134B-A1C3-8543AAD712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2201091"/>
            <a:ext cx="4114800" cy="3397250"/>
          </a:xfrm>
        </p:spPr>
        <p:txBody>
          <a:bodyPr/>
          <a:lstStyle/>
          <a:p>
            <a:pPr marL="342900" lvl="0"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DHS Trusted Tester Certification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Available Tools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Solicitation Review Tool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Acquisition Review Tool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Digital Dashboard Accessibility Module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Other (please list):</a:t>
            </a:r>
          </a:p>
        </p:txBody>
      </p:sp>
    </p:spTree>
    <p:extLst>
      <p:ext uri="{BB962C8B-B14F-4D97-AF65-F5344CB8AC3E}">
        <p14:creationId xmlns:p14="http://schemas.microsoft.com/office/powerpoint/2010/main" val="7463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80" dirty="0"/>
              <a:t>What is the preferred approach for training delivery in your agency?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Online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Traditional Classroom-based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Facilitated Workshop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Hybrid (Combination of online and classroom)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Webinars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Micro Training</a:t>
            </a:r>
            <a:endParaRPr sz="3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000" dirty="0">
                <a:solidFill>
                  <a:schemeClr val="dk1"/>
                </a:solidFill>
              </a:rPr>
              <a:t>Other (please list):</a:t>
            </a: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80" dirty="0"/>
              <a:t>How satisfied are you with the training available for the following groups? </a:t>
            </a:r>
            <a:endParaRPr dirty="0"/>
          </a:p>
        </p:txBody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311700" y="1828800"/>
            <a:ext cx="8520600" cy="1888498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 a scale of 1 to 5, with 1 being very dissatisfied and 5 being very satisfied.  Consider the training available through your agency, as well as training available through sources like </a:t>
            </a:r>
            <a:r>
              <a:rPr lang="en-US" sz="2400" dirty="0">
                <a:solidFill>
                  <a:srgbClr val="575658"/>
                </a:solidFill>
                <a:latin typeface="Arial"/>
                <a:ea typeface="Arial"/>
                <a:cs typeface="Arial"/>
                <a:sym typeface="Arial"/>
              </a:rPr>
              <a:t>www.section508.gov.</a:t>
            </a:r>
            <a:endParaRPr dirty="0">
              <a:solidFill>
                <a:srgbClr val="575658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88CAC-1A36-0444-A733-197C3D10C2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700" y="3962400"/>
            <a:ext cx="8520600" cy="2133600"/>
          </a:xfrm>
        </p:spPr>
        <p:txBody>
          <a:bodyPr numCol="3"/>
          <a:lstStyle/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Awareness training for all employees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508 Program Managers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Acquisition Professionals </a:t>
            </a:r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Program/Project Managers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Developers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Developers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Assurance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Accessibility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Testers/Trusted Testers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Authors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Remediators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(please specify)</a:t>
            </a:r>
            <a:endParaRPr lang="en-US" dirty="0"/>
          </a:p>
          <a:p>
            <a:pPr marL="342900" lvl="0">
              <a:buClr>
                <a:schemeClr val="dk1"/>
              </a:buClr>
              <a:buSzPts val="2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9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80" dirty="0"/>
              <a:t>As a Section 508 Program Manager, what do you see as the greatest needs for your own training?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80" dirty="0"/>
              <a:t>Is there any training that is available to your agency that could prove useful to employees of other agencies?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527</Words>
  <Application>Microsoft Macintosh PowerPoint</Application>
  <PresentationFormat>On-screen Show (4:3)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Noto Sans Symbols</vt:lpstr>
      <vt:lpstr>Open Sans</vt:lpstr>
      <vt:lpstr>Calibri</vt:lpstr>
      <vt:lpstr>Arial</vt:lpstr>
      <vt:lpstr>Verdana</vt:lpstr>
      <vt:lpstr>Courier New</vt:lpstr>
      <vt:lpstr>1_Simple Dark</vt:lpstr>
      <vt:lpstr>Understanding Accessibility Training Needs for Federal 508 Programs</vt:lpstr>
      <vt:lpstr>Welcome</vt:lpstr>
      <vt:lpstr>A little about you…..</vt:lpstr>
      <vt:lpstr>What are the greatest accessibility training needs in your agency?</vt:lpstr>
      <vt:lpstr>What is the preferred approach for training delivery in your agency?</vt:lpstr>
      <vt:lpstr>How satisfied are you with the training available for the following groups? </vt:lpstr>
      <vt:lpstr>As a Section 508 Program Manager, what do you see as the greatest needs for your own training?</vt:lpstr>
      <vt:lpstr>Is there any training that is available to your agency that could prove useful to employees of other agencies?</vt:lpstr>
      <vt:lpstr>Thank You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Accessibility Training Needs for Federal 508 Programs</dc:title>
  <dc:subject/>
  <dc:creator>YvetteCGibson</dc:creator>
  <cp:keywords/>
  <dc:description/>
  <cp:lastModifiedBy>Microsoft Office User</cp:lastModifiedBy>
  <cp:revision>3</cp:revision>
  <dcterms:modified xsi:type="dcterms:W3CDTF">2019-04-07T10:58:54Z</dcterms:modified>
  <cp:category/>
</cp:coreProperties>
</file>