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6">
  <p:sldMasterIdLst>
    <p:sldMasterId id="2147493455" r:id="rId3"/>
  </p:sldMasterIdLst>
  <p:notesMasterIdLst>
    <p:notesMasterId r:id="rId23"/>
  </p:notesMasterIdLst>
  <p:handoutMasterIdLst>
    <p:handoutMasterId r:id="rId24"/>
  </p:handoutMasterIdLst>
  <p:sldIdLst>
    <p:sldId id="259" r:id="rId4"/>
    <p:sldId id="285" r:id="rId5"/>
    <p:sldId id="261" r:id="rId6"/>
    <p:sldId id="262" r:id="rId7"/>
    <p:sldId id="263" r:id="rId8"/>
    <p:sldId id="264" r:id="rId9"/>
    <p:sldId id="266" r:id="rId10"/>
    <p:sldId id="277" r:id="rId11"/>
    <p:sldId id="271" r:id="rId12"/>
    <p:sldId id="273" r:id="rId13"/>
    <p:sldId id="278" r:id="rId14"/>
    <p:sldId id="282" r:id="rId15"/>
    <p:sldId id="268" r:id="rId16"/>
    <p:sldId id="275" r:id="rId17"/>
    <p:sldId id="279" r:id="rId18"/>
    <p:sldId id="281" r:id="rId19"/>
    <p:sldId id="283" r:id="rId20"/>
    <p:sldId id="284" r:id="rId21"/>
    <p:sldId id="269" r:id="rId2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Times New Roman" pitchFamily="18" charset="0"/>
        <a:ea typeface="MS PGothic" pitchFamily="34" charset="-128"/>
        <a:cs typeface="+mn-cs"/>
      </a:defRPr>
    </a:lvl5pPr>
    <a:lvl6pPr marL="2286000" algn="l" defTabSz="914400" rtl="0" eaLnBrk="1" latinLnBrk="0" hangingPunct="1">
      <a:defRPr kern="1200">
        <a:solidFill>
          <a:schemeClr val="tx1"/>
        </a:solidFill>
        <a:latin typeface="Times New Roman" pitchFamily="18" charset="0"/>
        <a:ea typeface="MS PGothic" pitchFamily="34" charset="-128"/>
        <a:cs typeface="+mn-cs"/>
      </a:defRPr>
    </a:lvl6pPr>
    <a:lvl7pPr marL="2743200" algn="l" defTabSz="914400" rtl="0" eaLnBrk="1" latinLnBrk="0" hangingPunct="1">
      <a:defRPr kern="1200">
        <a:solidFill>
          <a:schemeClr val="tx1"/>
        </a:solidFill>
        <a:latin typeface="Times New Roman" pitchFamily="18" charset="0"/>
        <a:ea typeface="MS PGothic" pitchFamily="34" charset="-128"/>
        <a:cs typeface="+mn-cs"/>
      </a:defRPr>
    </a:lvl7pPr>
    <a:lvl8pPr marL="3200400" algn="l" defTabSz="914400" rtl="0" eaLnBrk="1" latinLnBrk="0" hangingPunct="1">
      <a:defRPr kern="1200">
        <a:solidFill>
          <a:schemeClr val="tx1"/>
        </a:solidFill>
        <a:latin typeface="Times New Roman" pitchFamily="18" charset="0"/>
        <a:ea typeface="MS PGothic" pitchFamily="34" charset="-128"/>
        <a:cs typeface="+mn-cs"/>
      </a:defRPr>
    </a:lvl8pPr>
    <a:lvl9pPr marL="3657600" algn="l" defTabSz="914400" rtl="0" eaLnBrk="1" latinLnBrk="0" hangingPunct="1">
      <a:defRPr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
          <p15:clr>
            <a:srgbClr val="A4A3A4"/>
          </p15:clr>
        </p15:guide>
        <p15:guide id="3" pos="5472">
          <p15:clr>
            <a:srgbClr val="A4A3A4"/>
          </p15:clr>
        </p15:guide>
        <p15:guide id="4" pos="8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239"/>
    <a:srgbClr val="595959"/>
    <a:srgbClr val="C6D9F1"/>
    <a:srgbClr val="8EB4E3"/>
    <a:srgbClr val="A1501C"/>
    <a:srgbClr val="005DA4"/>
    <a:srgbClr val="BE6F1E"/>
    <a:srgbClr val="008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908" autoAdjust="0"/>
  </p:normalViewPr>
  <p:slideViewPr>
    <p:cSldViewPr snapToGrid="0" snapToObjects="1">
      <p:cViewPr>
        <p:scale>
          <a:sx n="72" d="100"/>
          <a:sy n="72" d="100"/>
        </p:scale>
        <p:origin x="-1685" y="-120"/>
      </p:cViewPr>
      <p:guideLst>
        <p:guide orient="horz" pos="2160"/>
        <p:guide pos="288"/>
        <p:guide pos="5472"/>
        <p:guide pos="805"/>
      </p:guideLst>
    </p:cSldViewPr>
  </p:slideViewPr>
  <p:outlineViewPr>
    <p:cViewPr>
      <p:scale>
        <a:sx n="33" d="100"/>
        <a:sy n="33" d="100"/>
      </p:scale>
      <p:origin x="0" y="1296"/>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442BBE20-1006-4857-8D82-861A49F30965}" type="datetimeFigureOut">
              <a:rPr lang="en-US" altLang="en-US"/>
              <a:pPr>
                <a:defRPr/>
              </a:pPr>
              <a:t>6/30/2020</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0A57EBCA-D44D-4D41-BCFF-0E6467EDC611}" type="slidenum">
              <a:rPr lang="en-US" altLang="en-US"/>
              <a:pPr>
                <a:defRPr/>
              </a:pPr>
              <a:t>‹#›</a:t>
            </a:fld>
            <a:endParaRPr lang="en-US" altLang="en-US"/>
          </a:p>
        </p:txBody>
      </p:sp>
    </p:spTree>
    <p:extLst>
      <p:ext uri="{BB962C8B-B14F-4D97-AF65-F5344CB8AC3E}">
        <p14:creationId xmlns:p14="http://schemas.microsoft.com/office/powerpoint/2010/main" val="16840813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71A68580-CD71-4388-9895-42FA198D8D49}" type="datetimeFigureOut">
              <a:rPr lang="en-US" altLang="en-US"/>
              <a:pPr>
                <a:defRPr/>
              </a:pPr>
              <a:t>6/30/2020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364A18F9-45D4-47BC-B037-5BE575C23FC3}" type="slidenum">
              <a:rPr lang="en-US" altLang="en-US"/>
              <a:pPr>
                <a:defRPr/>
              </a:pPr>
              <a:t>‹#›</a:t>
            </a:fld>
            <a:endParaRPr lang="en-US" altLang="en-US"/>
          </a:p>
        </p:txBody>
      </p:sp>
    </p:spTree>
    <p:extLst>
      <p:ext uri="{BB962C8B-B14F-4D97-AF65-F5344CB8AC3E}">
        <p14:creationId xmlns:p14="http://schemas.microsoft.com/office/powerpoint/2010/main" val="401368020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364A18F9-45D4-47BC-B037-5BE575C23FC3}" type="slidenum">
              <a:rPr lang="en-US" altLang="en-US" smtClean="0"/>
              <a:pPr>
                <a:defRPr/>
              </a:pPr>
              <a:t>1</a:t>
            </a:fld>
            <a:endParaRPr lang="en-US" altLang="en-US"/>
          </a:p>
        </p:txBody>
      </p:sp>
    </p:spTree>
    <p:extLst>
      <p:ext uri="{BB962C8B-B14F-4D97-AF65-F5344CB8AC3E}">
        <p14:creationId xmlns:p14="http://schemas.microsoft.com/office/powerpoint/2010/main" val="1725712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14</a:t>
            </a:fld>
            <a:endParaRPr lang="en-US" altLang="en-US"/>
          </a:p>
        </p:txBody>
      </p:sp>
    </p:spTree>
    <p:extLst>
      <p:ext uri="{BB962C8B-B14F-4D97-AF65-F5344CB8AC3E}">
        <p14:creationId xmlns:p14="http://schemas.microsoft.com/office/powerpoint/2010/main" val="3594425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64A18F9-45D4-47BC-B037-5BE575C23FC3}" type="slidenum">
              <a:rPr lang="en-US" altLang="en-US" smtClean="0"/>
              <a:pPr>
                <a:defRPr/>
              </a:pPr>
              <a:t>19</a:t>
            </a:fld>
            <a:endParaRPr lang="en-US" altLang="en-US"/>
          </a:p>
        </p:txBody>
      </p:sp>
    </p:spTree>
    <p:extLst>
      <p:ext uri="{BB962C8B-B14F-4D97-AF65-F5344CB8AC3E}">
        <p14:creationId xmlns:p14="http://schemas.microsoft.com/office/powerpoint/2010/main" val="406377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2C632A-8FDD-4FF9-8C33-990C46A88848}" type="slidenum">
              <a:rPr lang="en-US" smtClean="0"/>
              <a:pPr/>
              <a:t>3</a:t>
            </a:fld>
            <a:endParaRPr lang="en-US"/>
          </a:p>
        </p:txBody>
      </p:sp>
    </p:spTree>
    <p:extLst>
      <p:ext uri="{BB962C8B-B14F-4D97-AF65-F5344CB8AC3E}">
        <p14:creationId xmlns:p14="http://schemas.microsoft.com/office/powerpoint/2010/main" val="235590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4</a:t>
            </a:fld>
            <a:endParaRPr lang="en-US" altLang="en-US"/>
          </a:p>
        </p:txBody>
      </p:sp>
    </p:spTree>
    <p:extLst>
      <p:ext uri="{BB962C8B-B14F-4D97-AF65-F5344CB8AC3E}">
        <p14:creationId xmlns:p14="http://schemas.microsoft.com/office/powerpoint/2010/main" val="378390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6</a:t>
            </a:fld>
            <a:endParaRPr lang="en-US" altLang="en-US"/>
          </a:p>
        </p:txBody>
      </p:sp>
    </p:spTree>
    <p:extLst>
      <p:ext uri="{BB962C8B-B14F-4D97-AF65-F5344CB8AC3E}">
        <p14:creationId xmlns:p14="http://schemas.microsoft.com/office/powerpoint/2010/main" val="309841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7</a:t>
            </a:fld>
            <a:endParaRPr lang="en-US" altLang="en-US"/>
          </a:p>
        </p:txBody>
      </p:sp>
    </p:spTree>
    <p:extLst>
      <p:ext uri="{BB962C8B-B14F-4D97-AF65-F5344CB8AC3E}">
        <p14:creationId xmlns:p14="http://schemas.microsoft.com/office/powerpoint/2010/main" val="364051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8</a:t>
            </a:fld>
            <a:endParaRPr lang="en-US" altLang="en-US"/>
          </a:p>
        </p:txBody>
      </p:sp>
    </p:spTree>
    <p:extLst>
      <p:ext uri="{BB962C8B-B14F-4D97-AF65-F5344CB8AC3E}">
        <p14:creationId xmlns:p14="http://schemas.microsoft.com/office/powerpoint/2010/main" val="282934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9</a:t>
            </a:fld>
            <a:endParaRPr lang="en-US" altLang="en-US"/>
          </a:p>
        </p:txBody>
      </p:sp>
    </p:spTree>
    <p:extLst>
      <p:ext uri="{BB962C8B-B14F-4D97-AF65-F5344CB8AC3E}">
        <p14:creationId xmlns:p14="http://schemas.microsoft.com/office/powerpoint/2010/main" val="116796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10</a:t>
            </a:fld>
            <a:endParaRPr lang="en-US" altLang="en-US"/>
          </a:p>
        </p:txBody>
      </p:sp>
    </p:spTree>
    <p:extLst>
      <p:ext uri="{BB962C8B-B14F-4D97-AF65-F5344CB8AC3E}">
        <p14:creationId xmlns:p14="http://schemas.microsoft.com/office/powerpoint/2010/main" val="3576147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73E365D-683F-4243-92C2-07EC262D6A1E}" type="slidenum">
              <a:rPr lang="en-US" altLang="en-US" smtClean="0"/>
              <a:pPr>
                <a:defRPr/>
              </a:pPr>
              <a:t>13</a:t>
            </a:fld>
            <a:endParaRPr lang="en-US" altLang="en-US"/>
          </a:p>
        </p:txBody>
      </p:sp>
    </p:spTree>
    <p:extLst>
      <p:ext uri="{BB962C8B-B14F-4D97-AF65-F5344CB8AC3E}">
        <p14:creationId xmlns:p14="http://schemas.microsoft.com/office/powerpoint/2010/main" val="588064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213759" y="1221014"/>
            <a:ext cx="5834741" cy="1354728"/>
          </a:xfrm>
        </p:spPr>
        <p:txBody>
          <a:bodyPr tIns="0" rIns="0" bIns="0" anchor="b">
            <a:normAutofit/>
          </a:bodyPr>
          <a:lstStyle>
            <a:lvl1pPr algn="l">
              <a:defRPr sz="2800" b="1" i="0">
                <a:solidFill>
                  <a:srgbClr val="D13239"/>
                </a:solidFill>
                <a:latin typeface="Georgia"/>
                <a:cs typeface="Georgia"/>
              </a:defRPr>
            </a:lvl1pPr>
          </a:lstStyle>
          <a:p>
            <a:r>
              <a:rPr lang="en-US" dirty="0"/>
              <a:t>Click to edit Master title style</a:t>
            </a:r>
          </a:p>
        </p:txBody>
      </p:sp>
      <p:sp>
        <p:nvSpPr>
          <p:cNvPr id="3" name="Subtitle 2"/>
          <p:cNvSpPr>
            <a:spLocks noGrp="1"/>
          </p:cNvSpPr>
          <p:nvPr>
            <p:ph type="subTitle" idx="1"/>
          </p:nvPr>
        </p:nvSpPr>
        <p:spPr>
          <a:xfrm>
            <a:off x="1213759" y="2823028"/>
            <a:ext cx="5834741" cy="1128486"/>
          </a:xfrm>
        </p:spPr>
        <p:txBody>
          <a:bodyPr bIns="0">
            <a:normAutofit/>
          </a:bodyPr>
          <a:lstStyle>
            <a:lvl1pPr marL="0" indent="0" algn="l">
              <a:buNone/>
              <a:defRPr sz="1600">
                <a:solidFill>
                  <a:schemeClr val="tx1">
                    <a:lumMod val="95000"/>
                    <a:lumOff val="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968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4" name="TextBox 3"/>
          <p:cNvSpPr txBox="1"/>
          <p:nvPr userDrawn="1"/>
        </p:nvSpPr>
        <p:spPr>
          <a:xfrm>
            <a:off x="314325" y="6140450"/>
            <a:ext cx="1463675" cy="614363"/>
          </a:xfrm>
          <a:prstGeom prst="rect">
            <a:avLst/>
          </a:prstGeom>
          <a:noFill/>
        </p:spPr>
        <p:txBody>
          <a:bodyPr lIns="0" tIns="0" rIns="0" bIns="0">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r>
              <a:rPr lang="en-US" altLang="en-US" sz="4000" b="1">
                <a:solidFill>
                  <a:schemeClr val="bg1"/>
                </a:solidFill>
                <a:latin typeface="Arial" charset="0"/>
              </a:rPr>
              <a:t>TMA</a:t>
            </a:r>
            <a:endParaRPr lang="en-US" altLang="en-US" sz="4000" b="1">
              <a:solidFill>
                <a:srgbClr val="A9A5A5"/>
              </a:solidFill>
              <a:latin typeface="Arial" charset="0"/>
            </a:endParaRPr>
          </a:p>
        </p:txBody>
      </p:sp>
      <p:sp>
        <p:nvSpPr>
          <p:cNvPr id="5" name="TextBox 4"/>
          <p:cNvSpPr txBox="1"/>
          <p:nvPr userDrawn="1"/>
        </p:nvSpPr>
        <p:spPr>
          <a:xfrm>
            <a:off x="401638" y="6624638"/>
            <a:ext cx="1462087" cy="223837"/>
          </a:xfrm>
          <a:prstGeom prst="rect">
            <a:avLst/>
          </a:prstGeom>
          <a:noFill/>
        </p:spPr>
        <p:txBody>
          <a:bodyP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r>
              <a:rPr lang="en-US" altLang="en-US" sz="800" b="1">
                <a:solidFill>
                  <a:schemeClr val="bg1"/>
                </a:solidFill>
                <a:latin typeface="Arial" charset="0"/>
              </a:rPr>
              <a:t>PROGRAM</a:t>
            </a:r>
            <a:endParaRPr lang="en-US" altLang="en-US" sz="800" b="1">
              <a:solidFill>
                <a:srgbClr val="A9A5A5"/>
              </a:solidFill>
              <a:latin typeface="Arial" charset="0"/>
            </a:endParaRPr>
          </a:p>
        </p:txBody>
      </p:sp>
      <p:sp>
        <p:nvSpPr>
          <p:cNvPr id="6" name="TextBox 5"/>
          <p:cNvSpPr txBox="1"/>
          <p:nvPr userDrawn="1"/>
        </p:nvSpPr>
        <p:spPr>
          <a:xfrm>
            <a:off x="1889125" y="6389688"/>
            <a:ext cx="3165475" cy="273050"/>
          </a:xfrm>
          <a:prstGeom prst="rect">
            <a:avLst/>
          </a:prstGeom>
          <a:noFill/>
        </p:spPr>
        <p:txBody>
          <a:bodyPr>
            <a:spAutoFit/>
          </a:bodyPr>
          <a:lstStyle/>
          <a:p>
            <a:pPr eaLnBrk="1" fontAlgn="auto" hangingPunct="1">
              <a:spcBef>
                <a:spcPts val="0"/>
              </a:spcBef>
              <a:spcAft>
                <a:spcPts val="0"/>
              </a:spcAft>
              <a:defRPr/>
            </a:pPr>
            <a:r>
              <a:rPr lang="en-US" sz="1175" dirty="0">
                <a:solidFill>
                  <a:srgbClr val="FFFFFF"/>
                </a:solidFill>
                <a:latin typeface="Georgia"/>
                <a:ea typeface="+mn-ea"/>
                <a:cs typeface="Georgia"/>
              </a:rPr>
              <a:t>Training and Management Assistance</a:t>
            </a:r>
          </a:p>
        </p:txBody>
      </p:sp>
      <p:sp>
        <p:nvSpPr>
          <p:cNvPr id="7" name="Rectangle 6"/>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pic>
        <p:nvPicPr>
          <p:cNvPr id="8" name="Picture 10"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C793DE59-E4F5-4A65-9787-15E5988680D7}"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15" name="Title 1"/>
          <p:cNvSpPr>
            <a:spLocks noGrp="1"/>
          </p:cNvSpPr>
          <p:nvPr>
            <p:ph type="title"/>
          </p:nvPr>
        </p:nvSpPr>
        <p:spPr>
          <a:xfrm>
            <a:off x="1632856" y="274638"/>
            <a:ext cx="7053943" cy="741362"/>
          </a:xfrm>
        </p:spPr>
        <p:txBody>
          <a:bodyPr>
            <a:normAutofit/>
          </a:bodyPr>
          <a:lstStyle>
            <a:lvl1pPr algn="l">
              <a:defRPr sz="3200" b="1" i="0">
                <a:solidFill>
                  <a:srgbClr val="D13239"/>
                </a:solidFill>
                <a:latin typeface="Georgia"/>
                <a:cs typeface="Georgia"/>
              </a:defRPr>
            </a:lvl1pPr>
          </a:lstStyle>
          <a:p>
            <a:r>
              <a:rPr lang="en-US" dirty="0"/>
              <a:t>Click to edit Master title style</a:t>
            </a:r>
          </a:p>
        </p:txBody>
      </p:sp>
      <p:sp>
        <p:nvSpPr>
          <p:cNvPr id="16" name="Content Placeholder 2"/>
          <p:cNvSpPr>
            <a:spLocks noGrp="1"/>
          </p:cNvSpPr>
          <p:nvPr>
            <p:ph idx="1"/>
          </p:nvPr>
        </p:nvSpPr>
        <p:spPr>
          <a:xfrm>
            <a:off x="1632856" y="1270000"/>
            <a:ext cx="7053944" cy="4856163"/>
          </a:xfrm>
        </p:spPr>
        <p:txBody>
          <a:bodyPr>
            <a:normAutofit/>
          </a:bodyPr>
          <a:lstStyle>
            <a:lvl1pPr marL="0" indent="0">
              <a:buFont typeface="Arial"/>
              <a:buNone/>
              <a:defRPr sz="160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endParaRPr lang="en-US" dirty="0"/>
          </a:p>
        </p:txBody>
      </p:sp>
    </p:spTree>
    <p:extLst>
      <p:ext uri="{BB962C8B-B14F-4D97-AF65-F5344CB8AC3E}">
        <p14:creationId xmlns:p14="http://schemas.microsoft.com/office/powerpoint/2010/main" val="187395310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defRPr/>
            </a:pPr>
            <a:endParaRPr lang="en-US" altLang="en-US"/>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55EE7098-9D0D-4B94-BD3F-F972505D5F65}"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2" name="Title 1"/>
          <p:cNvSpPr>
            <a:spLocks noGrp="1"/>
          </p:cNvSpPr>
          <p:nvPr>
            <p:ph type="title"/>
          </p:nvPr>
        </p:nvSpPr>
        <p:spPr>
          <a:xfrm>
            <a:off x="1632856" y="274638"/>
            <a:ext cx="7053943" cy="741362"/>
          </a:xfrm>
        </p:spPr>
        <p:txBody>
          <a:bodyPr>
            <a:normAutofit/>
          </a:bodyPr>
          <a:lstStyle>
            <a:lvl1pPr algn="l">
              <a:defRPr sz="3200" b="1" i="0">
                <a:solidFill>
                  <a:srgbClr val="D13239"/>
                </a:solidFill>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1632856" y="1270000"/>
            <a:ext cx="7053944" cy="4856163"/>
          </a:xfrm>
        </p:spPr>
        <p:txBody>
          <a:bodyPr>
            <a:normAutofit/>
          </a:bodyPr>
          <a:lstStyle>
            <a:lvl1pPr marL="171450" indent="-171450">
              <a:buFont typeface="Arial"/>
              <a:buChar char="•"/>
              <a:defRPr sz="2400">
                <a:latin typeface="Arial"/>
                <a:cs typeface="Arial"/>
              </a:defRPr>
            </a:lvl1pPr>
            <a:lvl2pPr marL="742950" indent="-285750">
              <a:buFont typeface="Arial"/>
              <a:buChar char="•"/>
              <a:defRPr sz="1600">
                <a:latin typeface="Arial"/>
                <a:cs typeface="Arial"/>
              </a:defRPr>
            </a:lvl2pPr>
            <a:lvl3pPr marL="1143000" indent="-228600">
              <a:buFont typeface="Arial"/>
              <a:buChar char="•"/>
              <a:defRPr sz="16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a:t>Click to edit Master text styles</a:t>
            </a:r>
          </a:p>
        </p:txBody>
      </p:sp>
    </p:spTree>
    <p:extLst>
      <p:ext uri="{BB962C8B-B14F-4D97-AF65-F5344CB8AC3E}">
        <p14:creationId xmlns:p14="http://schemas.microsoft.com/office/powerpoint/2010/main" val="370686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level bullet">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90538" y="1062038"/>
            <a:ext cx="185738" cy="368300"/>
          </a:xfrm>
          <a:prstGeom prst="rect">
            <a:avLst/>
          </a:prstGeom>
          <a:noFill/>
          <a:ln>
            <a:noFill/>
          </a:ln>
        </p:spPr>
        <p:txBody>
          <a:bodyPr wrap="none">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eaLnBrk="1" hangingPunct="1">
              <a:defRPr/>
            </a:pPr>
            <a:endParaRPr lang="en-US" altLang="en-US"/>
          </a:p>
        </p:txBody>
      </p:sp>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6D68DB3A-8467-46EB-BF68-604610F7E2E4}"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2" name="Title 1"/>
          <p:cNvSpPr>
            <a:spLocks noGrp="1"/>
          </p:cNvSpPr>
          <p:nvPr>
            <p:ph type="title"/>
          </p:nvPr>
        </p:nvSpPr>
        <p:spPr>
          <a:xfrm>
            <a:off x="1632856" y="274638"/>
            <a:ext cx="7053943" cy="741362"/>
          </a:xfrm>
        </p:spPr>
        <p:txBody>
          <a:bodyPr>
            <a:normAutofit/>
          </a:bodyPr>
          <a:lstStyle>
            <a:lvl1pPr algn="l">
              <a:defRPr sz="3200" b="1" i="0">
                <a:solidFill>
                  <a:srgbClr val="D13239"/>
                </a:solidFill>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1632856" y="1270000"/>
            <a:ext cx="7053944" cy="4856163"/>
          </a:xfrm>
        </p:spPr>
        <p:txBody>
          <a:bodyPr>
            <a:normAutofit/>
          </a:bodyPr>
          <a:lstStyle>
            <a:lvl1pPr marL="171450" indent="-171450">
              <a:buFont typeface="Arial"/>
              <a:buChar char="•"/>
              <a:defRPr sz="2800">
                <a:latin typeface="Arial"/>
                <a:cs typeface="Arial"/>
              </a:defRPr>
            </a:lvl1pPr>
            <a:lvl2pPr marL="342900" indent="-171450">
              <a:buFont typeface="Arial"/>
              <a:buChar char="•"/>
              <a:defRPr lang="en-US" sz="2400" kern="1200" dirty="0" smtClean="0">
                <a:solidFill>
                  <a:srgbClr val="D13239"/>
                </a:solidFill>
                <a:latin typeface="+mj-lt"/>
                <a:ea typeface="+mn-ea"/>
                <a:cs typeface="+mn-cs"/>
              </a:defRPr>
            </a:lvl2pPr>
            <a:lvl3pPr marL="514350" indent="-171450">
              <a:buFont typeface="Courier New"/>
              <a:buChar char="o"/>
              <a:defRPr sz="2000">
                <a:latin typeface="Arial"/>
                <a:cs typeface="Arial"/>
              </a:defRPr>
            </a:lvl3pPr>
            <a:lvl4pPr marL="1600200" indent="-228600">
              <a:buFont typeface="Arial"/>
              <a:buChar char="•"/>
              <a:defRPr sz="1600">
                <a:latin typeface="Arial"/>
                <a:cs typeface="Arial"/>
              </a:defRPr>
            </a:lvl4pPr>
            <a:lvl5pPr marL="2057400" indent="-228600">
              <a:buFont typeface="Arial"/>
              <a:buChar char="•"/>
              <a:defRPr sz="1600">
                <a:latin typeface="Arial"/>
                <a:cs typeface="Aria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9349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6" name="TextBox 5"/>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69543079-7D96-4D25-BE48-317D99629894}"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1800" b="1" cap="all">
                <a:solidFill>
                  <a:srgbClr val="D13239"/>
                </a:solidFill>
                <a:latin typeface="Georgia" charset="0"/>
                <a:ea typeface="Georgia" charset="0"/>
                <a:cs typeface="Georgia"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00">
                <a:solidFill>
                  <a:schemeClr val="tx1"/>
                </a:solidFill>
                <a:latin typeface="Arial" charset="0"/>
                <a:ea typeface="Arial" charset="0"/>
                <a:cs typeface="Arial"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33318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7" name="TextBox 6"/>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D8C054E6-8C44-4896-8B4E-EB393F97895B}"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2" name="Title 1"/>
          <p:cNvSpPr>
            <a:spLocks noGrp="1"/>
          </p:cNvSpPr>
          <p:nvPr>
            <p:ph type="title"/>
          </p:nvPr>
        </p:nvSpPr>
        <p:spPr>
          <a:xfrm>
            <a:off x="1679944" y="274638"/>
            <a:ext cx="7006856" cy="1143000"/>
          </a:xfrm>
        </p:spPr>
        <p:txBody>
          <a:bodyPr/>
          <a:lstStyle>
            <a:lvl1pPr algn="l">
              <a:defRPr sz="1800" b="1">
                <a:solidFill>
                  <a:srgbClr val="D13239"/>
                </a:solidFill>
                <a:latin typeface="Georgia" charset="0"/>
                <a:ea typeface="Georgia" charset="0"/>
                <a:cs typeface="Georgia"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1600">
                <a:latin typeface="Arial" charset="0"/>
                <a:ea typeface="Arial" charset="0"/>
                <a:cs typeface="Arial" charset="0"/>
              </a:defRPr>
            </a:lvl1pPr>
            <a:lvl2pPr marL="742950" indent="-285750">
              <a:buFont typeface="Arial" charset="0"/>
              <a:buChar char="•"/>
              <a:defRPr sz="1400">
                <a:solidFill>
                  <a:srgbClr val="D13239"/>
                </a:solidFill>
                <a:latin typeface="Arial" charset="0"/>
                <a:ea typeface="Arial" charset="0"/>
                <a:cs typeface="Arial" charset="0"/>
              </a:defRPr>
            </a:lvl2pPr>
            <a:lvl3pPr marL="1143000" indent="-228600">
              <a:buFont typeface="Courier New" charset="0"/>
              <a:buChar char="o"/>
              <a:defRPr sz="1200">
                <a:latin typeface="Arial" charset="0"/>
                <a:ea typeface="Arial" charset="0"/>
                <a:cs typeface="Arial" charset="0"/>
              </a:defRPr>
            </a:lvl3pPr>
            <a:lvl4pPr>
              <a:defRPr sz="1600">
                <a:latin typeface="Arial" charset="0"/>
                <a:ea typeface="Arial" charset="0"/>
                <a:cs typeface="Arial" charset="0"/>
              </a:defRPr>
            </a:lvl4pPr>
            <a:lvl5pPr>
              <a:defRPr sz="1600">
                <a:latin typeface="Arial" charset="0"/>
                <a:ea typeface="Arial" charset="0"/>
                <a:cs typeface="Arial"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48200" y="1600200"/>
            <a:ext cx="4038600" cy="4525963"/>
          </a:xfrm>
        </p:spPr>
        <p:txBody>
          <a:bodyPr/>
          <a:lstStyle>
            <a:lvl1pPr>
              <a:defRPr sz="1600">
                <a:latin typeface="Arial" charset="0"/>
                <a:ea typeface="Arial" charset="0"/>
                <a:cs typeface="Arial" charset="0"/>
              </a:defRPr>
            </a:lvl1pPr>
            <a:lvl2pPr marL="742950" indent="-285750">
              <a:buFont typeface="Arial" charset="0"/>
              <a:buChar char="•"/>
              <a:defRPr sz="1400">
                <a:solidFill>
                  <a:srgbClr val="D13239"/>
                </a:solidFill>
                <a:latin typeface="Arial" charset="0"/>
                <a:ea typeface="Arial" charset="0"/>
                <a:cs typeface="Arial" charset="0"/>
              </a:defRPr>
            </a:lvl2pPr>
            <a:lvl3pPr marL="1143000" indent="-228600">
              <a:buFont typeface="Courier New" charset="0"/>
              <a:buChar char="o"/>
              <a:defRPr sz="1200">
                <a:latin typeface="Arial" charset="0"/>
                <a:ea typeface="Arial" charset="0"/>
                <a:cs typeface="Arial" charset="0"/>
              </a:defRPr>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1652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5" name="TextBox 4"/>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E9E3B797-5369-4138-8DBA-133961A5A910}"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
        <p:nvSpPr>
          <p:cNvPr id="2" name="Title 1"/>
          <p:cNvSpPr>
            <a:spLocks noGrp="1"/>
          </p:cNvSpPr>
          <p:nvPr>
            <p:ph type="title"/>
          </p:nvPr>
        </p:nvSpPr>
        <p:spPr>
          <a:xfrm>
            <a:off x="1468438" y="274638"/>
            <a:ext cx="7218362" cy="1143000"/>
          </a:xfrm>
        </p:spPr>
        <p:txBody>
          <a:bodyPr/>
          <a:lstStyle>
            <a:lvl1pPr algn="l">
              <a:defRPr sz="1800" b="1">
                <a:solidFill>
                  <a:srgbClr val="D13239"/>
                </a:solidFill>
                <a:latin typeface="Georgia" charset="0"/>
                <a:ea typeface="Georgia" charset="0"/>
                <a:cs typeface="Georgia" charset="0"/>
              </a:defRPr>
            </a:lvl1pPr>
          </a:lstStyle>
          <a:p>
            <a:r>
              <a:rPr lang="en-US" dirty="0"/>
              <a:t>Click to edit Master title style</a:t>
            </a:r>
          </a:p>
        </p:txBody>
      </p:sp>
    </p:spTree>
    <p:extLst>
      <p:ext uri="{BB962C8B-B14F-4D97-AF65-F5344CB8AC3E}">
        <p14:creationId xmlns:p14="http://schemas.microsoft.com/office/powerpoint/2010/main" val="162106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pm_tma_ppt_sub_logo.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225425"/>
            <a:ext cx="1216025"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0" y="6529388"/>
            <a:ext cx="9144000" cy="338137"/>
          </a:xfrm>
          <a:prstGeom prst="rect">
            <a:avLst/>
          </a:prstGeom>
          <a:solidFill>
            <a:schemeClr val="tx1">
              <a:lumMod val="95000"/>
              <a:lumOff val="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ctr" eaLnBrk="1" hangingPunct="1">
              <a:defRPr/>
            </a:pPr>
            <a:endParaRPr lang="en-US" altLang="en-US">
              <a:solidFill>
                <a:srgbClr val="FFFFFF"/>
              </a:solidFill>
            </a:endParaRPr>
          </a:p>
        </p:txBody>
      </p:sp>
      <p:sp>
        <p:nvSpPr>
          <p:cNvPr id="4" name="TextBox 3"/>
          <p:cNvSpPr txBox="1">
            <a:spLocks noChangeArrowheads="1"/>
          </p:cNvSpPr>
          <p:nvPr userDrawn="1"/>
        </p:nvSpPr>
        <p:spPr bwMode="auto">
          <a:xfrm>
            <a:off x="6908800" y="6677025"/>
            <a:ext cx="1774825"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Times New Roman" pitchFamily="18" charset="0"/>
                <a:ea typeface="MS PGothic" pitchFamily="34" charset="-128"/>
              </a:defRPr>
            </a:lvl1pPr>
            <a:lvl2pPr marL="742950" indent="-285750">
              <a:defRPr>
                <a:solidFill>
                  <a:schemeClr val="tx1"/>
                </a:solidFill>
                <a:latin typeface="Times New Roman" pitchFamily="18" charset="0"/>
                <a:ea typeface="MS PGothic" pitchFamily="34" charset="-128"/>
              </a:defRPr>
            </a:lvl2pPr>
            <a:lvl3pPr marL="1143000" indent="-228600">
              <a:defRPr>
                <a:solidFill>
                  <a:schemeClr val="tx1"/>
                </a:solidFill>
                <a:latin typeface="Times New Roman" pitchFamily="18" charset="0"/>
                <a:ea typeface="MS PGothic" pitchFamily="34" charset="-128"/>
              </a:defRPr>
            </a:lvl3pPr>
            <a:lvl4pPr marL="1600200" indent="-228600">
              <a:defRPr>
                <a:solidFill>
                  <a:schemeClr val="tx1"/>
                </a:solidFill>
                <a:latin typeface="Times New Roman" pitchFamily="18" charset="0"/>
                <a:ea typeface="MS PGothic" pitchFamily="34" charset="-128"/>
              </a:defRPr>
            </a:lvl4pPr>
            <a:lvl5pPr marL="2057400" indent="-228600">
              <a:defRPr>
                <a:solidFill>
                  <a:schemeClr val="tx1"/>
                </a:solidFill>
                <a:latin typeface="Times New Roman" pitchFamily="18"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Times New Roman" pitchFamily="18" charset="0"/>
                <a:ea typeface="MS PGothic" pitchFamily="34" charset="-128"/>
              </a:defRPr>
            </a:lvl9pPr>
          </a:lstStyle>
          <a:p>
            <a:pPr algn="r" eaLnBrk="1" hangingPunct="1">
              <a:defRPr/>
            </a:pPr>
            <a:r>
              <a:rPr lang="en-US" altLang="en-US" sz="1300" baseline="30000">
                <a:solidFill>
                  <a:srgbClr val="FFFFFF"/>
                </a:solidFill>
                <a:latin typeface="Arial" charset="0"/>
              </a:rPr>
              <a:t>www.opm.gov/HRS</a:t>
            </a:r>
            <a:r>
              <a:rPr lang="en-US" altLang="en-US" sz="1300" baseline="30000">
                <a:latin typeface="Arial" charset="0"/>
              </a:rPr>
              <a:t>  </a:t>
            </a:r>
            <a:r>
              <a:rPr lang="en-US" altLang="en-US" sz="1300" b="1" baseline="30000">
                <a:solidFill>
                  <a:srgbClr val="A1501C"/>
                </a:solidFill>
                <a:latin typeface="Arial" charset="0"/>
              </a:rPr>
              <a:t>•  </a:t>
            </a:r>
            <a:fld id="{2F615DFB-3CD2-4CF6-86E3-278E5C2789D2}" type="slidenum">
              <a:rPr lang="en-US" altLang="en-US" sz="1300" b="1" baseline="30000" smtClean="0">
                <a:solidFill>
                  <a:srgbClr val="FFFFFF"/>
                </a:solidFill>
                <a:latin typeface="Arial" charset="0"/>
              </a:rPr>
              <a:pPr algn="r" eaLnBrk="1" hangingPunct="1">
                <a:defRPr/>
              </a:pPr>
              <a:t>‹#›</a:t>
            </a:fld>
            <a:endParaRPr lang="en-US" altLang="en-US" sz="1300">
              <a:solidFill>
                <a:srgbClr val="FFFFFF"/>
              </a:solidFill>
              <a:latin typeface="Arial" charset="0"/>
            </a:endParaRPr>
          </a:p>
        </p:txBody>
      </p:sp>
    </p:spTree>
    <p:extLst>
      <p:ext uri="{BB962C8B-B14F-4D97-AF65-F5344CB8AC3E}">
        <p14:creationId xmlns:p14="http://schemas.microsoft.com/office/powerpoint/2010/main" val="406873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39303192-1F7B-4DA2-9E58-4B81413E9D6A}" type="datetime1">
              <a:rPr lang="en-US" altLang="en-US"/>
              <a:pPr>
                <a:defRPr/>
              </a:pPr>
              <a:t>6/30/2020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9BDF9B1-11F3-4D99-92A6-BCDFADA3A8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93806" r:id="rId1"/>
    <p:sldLayoutId id="2147493807" r:id="rId2"/>
    <p:sldLayoutId id="2147493808" r:id="rId3"/>
    <p:sldLayoutId id="2147493809" r:id="rId4"/>
    <p:sldLayoutId id="2147493810" r:id="rId5"/>
    <p:sldLayoutId id="2147493811" r:id="rId6"/>
    <p:sldLayoutId id="2147493812" r:id="rId7"/>
    <p:sldLayoutId id="2147493813" r:id="rId8"/>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panose="020B0600070205080204" pitchFamily="34" charset="-128"/>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MS PGothic" panose="020B0600070205080204" pitchFamily="34" charset="-128"/>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mailto:Megan.Arens@opm.go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PM HR Solutions by government, for goverm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34" y="300440"/>
            <a:ext cx="762813" cy="762813"/>
          </a:xfrm>
          <a:prstGeom prst="rect">
            <a:avLst/>
          </a:prstGeom>
        </p:spPr>
      </p:pic>
      <p:sp>
        <p:nvSpPr>
          <p:cNvPr id="8194" name="Title 1"/>
          <p:cNvSpPr>
            <a:spLocks noGrp="1"/>
          </p:cNvSpPr>
          <p:nvPr>
            <p:ph type="ctrTitle"/>
          </p:nvPr>
        </p:nvSpPr>
        <p:spPr bwMode="auto">
          <a:xfrm>
            <a:off x="690456" y="1477641"/>
            <a:ext cx="7716202" cy="1355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numCol="1" anchorCtr="0" compatLnSpc="1">
            <a:prstTxWarp prst="textNoShape">
              <a:avLst/>
            </a:prstTxWarp>
            <a:normAutofit/>
          </a:bodyPr>
          <a:lstStyle/>
          <a:p>
            <a:pPr>
              <a:lnSpc>
                <a:spcPct val="150000"/>
              </a:lnSpc>
              <a:spcBef>
                <a:spcPts val="600"/>
              </a:spcBef>
              <a:defRPr/>
            </a:pPr>
            <a:r>
              <a:rPr lang="en-US" dirty="0">
                <a:latin typeface="Georgia" panose="02040502050405020303" pitchFamily="18" charset="0"/>
              </a:rPr>
              <a:t>Writing Position Descriptions</a:t>
            </a:r>
            <a:br>
              <a:rPr lang="en-US" dirty="0">
                <a:latin typeface="Georgia" panose="02040502050405020303" pitchFamily="18" charset="0"/>
              </a:rPr>
            </a:br>
            <a:endParaRPr lang="en-US" dirty="0">
              <a:latin typeface="Georgia" panose="02040502050405020303" pitchFamily="18" charset="0"/>
            </a:endParaRPr>
          </a:p>
        </p:txBody>
      </p:sp>
      <p:pic>
        <p:nvPicPr>
          <p:cNvPr id="3" name="Picture 2" descr="As part of its mission, OPM provides technical assistance to federal agencies to meet their most critical human capital changes. OPM's HR Solutions is dedicated to providing exceptional human resources products and services to meet dynamic human capital in training needs of the federal government. &#10;&#10;OPM's HR Solutions is operated by Federal employees for federal employees. We are uniquely positioned to assist your agency in meeting its mission goals through customer-focused, optimal human capital management solut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62" y="5804490"/>
            <a:ext cx="8554996" cy="660105"/>
          </a:xfrm>
          <a:prstGeom prst="rect">
            <a:avLst/>
          </a:prstGeom>
        </p:spPr>
      </p:pic>
      <p:pic>
        <p:nvPicPr>
          <p:cNvPr id="4" name="Picture 3" descr="Strategize, acquire, encourage, transfor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159" y="6541680"/>
            <a:ext cx="7716202" cy="271130"/>
          </a:xfrm>
          <a:prstGeom prst="rect">
            <a:avLst/>
          </a:prstGeom>
        </p:spPr>
      </p:pic>
    </p:spTree>
    <p:extLst>
      <p:ext uri="{BB962C8B-B14F-4D97-AF65-F5344CB8AC3E}">
        <p14:creationId xmlns:p14="http://schemas.microsoft.com/office/powerpoint/2010/main" val="128840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the PD – Things to Remember</a:t>
            </a:r>
          </a:p>
        </p:txBody>
      </p:sp>
      <p:sp>
        <p:nvSpPr>
          <p:cNvPr id="3" name="Content Placeholder 2"/>
          <p:cNvSpPr>
            <a:spLocks noGrp="1"/>
          </p:cNvSpPr>
          <p:nvPr>
            <p:ph idx="1"/>
          </p:nvPr>
        </p:nvSpPr>
        <p:spPr>
          <a:xfrm>
            <a:off x="1277938" y="1623317"/>
            <a:ext cx="7408862" cy="4828854"/>
          </a:xfrm>
        </p:spPr>
        <p:txBody>
          <a:bodyPr>
            <a:normAutofit/>
          </a:bodyPr>
          <a:lstStyle/>
          <a:p>
            <a:r>
              <a:rPr lang="en-US" sz="2200" dirty="0">
                <a:latin typeface="Calibri" panose="020F0502020204030204" pitchFamily="34" charset="0"/>
                <a:cs typeface="Calibri" panose="020F0502020204030204" pitchFamily="34" charset="0"/>
              </a:rPr>
              <a:t>No Fluff – Stick to the facts and describe the major duties fully and accurately.</a:t>
            </a:r>
          </a:p>
          <a:p>
            <a:r>
              <a:rPr lang="en-US" sz="2200" dirty="0">
                <a:latin typeface="Calibri" panose="020F0502020204030204" pitchFamily="34" charset="0"/>
                <a:cs typeface="Calibri" panose="020F0502020204030204" pitchFamily="34" charset="0"/>
              </a:rPr>
              <a:t>Avoid writing a PD to “get a grade”.  </a:t>
            </a:r>
          </a:p>
          <a:p>
            <a:r>
              <a:rPr lang="en-US" sz="2200" dirty="0">
                <a:latin typeface="Calibri" panose="020F0502020204030204" pitchFamily="34" charset="0"/>
                <a:cs typeface="Calibri" panose="020F0502020204030204" pitchFamily="34" charset="0"/>
              </a:rPr>
              <a:t>Classification is not intended to be a performance or recruitment flexibility. </a:t>
            </a:r>
          </a:p>
          <a:p>
            <a:r>
              <a:rPr lang="en-US" sz="2200" dirty="0">
                <a:latin typeface="Calibri" panose="020F0502020204030204" pitchFamily="34" charset="0"/>
                <a:cs typeface="Calibri" panose="020F0502020204030204" pitchFamily="34" charset="0"/>
              </a:rPr>
              <a:t>Use the classification standards but try not to copy them.</a:t>
            </a:r>
          </a:p>
          <a:p>
            <a:r>
              <a:rPr lang="en-US" sz="2200" dirty="0">
                <a:latin typeface="Calibri" panose="020F0502020204030204" pitchFamily="34" charset="0"/>
                <a:cs typeface="Calibri" panose="020F0502020204030204" pitchFamily="34" charset="0"/>
              </a:rPr>
              <a:t>Automated classification tools, PD Libraries, and previously classified PD’s are a great way to get past the “blank page syndrome”.  </a:t>
            </a:r>
          </a:p>
          <a:p>
            <a:r>
              <a:rPr lang="en-US" sz="2200" dirty="0">
                <a:latin typeface="Calibri" panose="020F0502020204030204" pitchFamily="34" charset="0"/>
                <a:cs typeface="Calibri" panose="020F0502020204030204" pitchFamily="34" charset="0"/>
              </a:rPr>
              <a:t>Work with your classifier.  We’re here to help you get what you need for your organization</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928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the PD – When Should Changes Be Made?</a:t>
            </a:r>
          </a:p>
        </p:txBody>
      </p:sp>
      <p:sp>
        <p:nvSpPr>
          <p:cNvPr id="3" name="Content Placeholder 2"/>
          <p:cNvSpPr>
            <a:spLocks noGrp="1"/>
          </p:cNvSpPr>
          <p:nvPr>
            <p:ph idx="1"/>
          </p:nvPr>
        </p:nvSpPr>
        <p:spPr>
          <a:xfrm>
            <a:off x="1201918" y="1514549"/>
            <a:ext cx="7942082" cy="4856163"/>
          </a:xfrm>
        </p:spPr>
        <p:txBody>
          <a:bodyPr/>
          <a:lstStyle/>
          <a:p>
            <a:r>
              <a:rPr lang="en-US" dirty="0" smtClean="0">
                <a:latin typeface="Calibri" panose="020F0502020204030204" pitchFamily="34" charset="0"/>
                <a:cs typeface="Calibri" panose="020F0502020204030204" pitchFamily="34" charset="0"/>
              </a:rPr>
              <a:t>Anytime </a:t>
            </a:r>
            <a:r>
              <a:rPr lang="en-US" dirty="0">
                <a:latin typeface="Calibri" panose="020F0502020204030204" pitchFamily="34" charset="0"/>
                <a:cs typeface="Calibri" panose="020F0502020204030204" pitchFamily="34" charset="0"/>
              </a:rPr>
              <a:t>when:</a:t>
            </a:r>
          </a:p>
          <a:p>
            <a:pPr marL="0" indent="0">
              <a:buNone/>
            </a:pPr>
            <a:endParaRPr lang="en-US" dirty="0">
              <a:latin typeface="Calibri" panose="020F0502020204030204" pitchFamily="34" charset="0"/>
              <a:cs typeface="Calibri" panose="020F0502020204030204" pitchFamily="34" charset="0"/>
            </a:endParaRPr>
          </a:p>
          <a:p>
            <a:pPr lvl="1" defTabSz="914400">
              <a:buFont typeface="Arial" pitchFamily="34" charset="0"/>
              <a:buChar char="–"/>
            </a:pPr>
            <a:r>
              <a:rPr lang="en-US" sz="2000" dirty="0"/>
              <a:t>There is a change in major duties and responsibilities</a:t>
            </a:r>
          </a:p>
          <a:p>
            <a:pPr lvl="1" defTabSz="914400">
              <a:buFont typeface="Arial" pitchFamily="34" charset="0"/>
              <a:buChar char="–"/>
            </a:pPr>
            <a:r>
              <a:rPr lang="en-US" sz="2000" dirty="0"/>
              <a:t>Program changes occur due to mission, technology, or organizational structure that bear on the position</a:t>
            </a:r>
          </a:p>
          <a:p>
            <a:pPr lvl="1" defTabSz="914400">
              <a:buFont typeface="Arial" pitchFamily="34" charset="0"/>
              <a:buChar char="–"/>
            </a:pPr>
            <a:r>
              <a:rPr lang="en-US" sz="2000" dirty="0"/>
              <a:t>Change in guidelines, organizational level, or nomenclature </a:t>
            </a:r>
          </a:p>
        </p:txBody>
      </p:sp>
    </p:spTree>
    <p:extLst>
      <p:ext uri="{BB962C8B-B14F-4D97-AF65-F5344CB8AC3E}">
        <p14:creationId xmlns:p14="http://schemas.microsoft.com/office/powerpoint/2010/main" val="10340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Position Descriptions</a:t>
            </a:r>
          </a:p>
        </p:txBody>
      </p:sp>
      <p:sp>
        <p:nvSpPr>
          <p:cNvPr id="3" name="Content Placeholder 2"/>
          <p:cNvSpPr>
            <a:spLocks noGrp="1"/>
          </p:cNvSpPr>
          <p:nvPr>
            <p:ph idx="1"/>
          </p:nvPr>
        </p:nvSpPr>
        <p:spPr>
          <a:xfrm>
            <a:off x="1277938" y="1578344"/>
            <a:ext cx="7053944" cy="4856163"/>
          </a:xfrm>
        </p:spPr>
        <p:txBody>
          <a:bodyPr/>
          <a:lstStyle/>
          <a:p>
            <a:r>
              <a:rPr lang="en-US" sz="2200" dirty="0" smtClean="0"/>
              <a:t>There </a:t>
            </a:r>
            <a:r>
              <a:rPr lang="en-US" sz="2200" dirty="0"/>
              <a:t>are several different types of position descriptions.</a:t>
            </a:r>
          </a:p>
          <a:p>
            <a:endParaRPr lang="en-US" dirty="0"/>
          </a:p>
          <a:p>
            <a:pPr lvl="1" defTabSz="914400">
              <a:buFont typeface="Arial" pitchFamily="34" charset="0"/>
              <a:buChar char="–"/>
            </a:pPr>
            <a:r>
              <a:rPr lang="en-US" sz="2000" dirty="0">
                <a:solidFill>
                  <a:prstClr val="black"/>
                </a:solidFill>
                <a:latin typeface="Calibri"/>
              </a:rPr>
              <a:t>Standardized</a:t>
            </a:r>
          </a:p>
          <a:p>
            <a:pPr lvl="1" defTabSz="914400">
              <a:buFont typeface="Arial" pitchFamily="34" charset="0"/>
              <a:buChar char="–"/>
            </a:pPr>
            <a:r>
              <a:rPr lang="en-US" sz="2000" dirty="0">
                <a:solidFill>
                  <a:prstClr val="black"/>
                </a:solidFill>
                <a:latin typeface="Calibri"/>
              </a:rPr>
              <a:t>Mixed Grade</a:t>
            </a:r>
          </a:p>
          <a:p>
            <a:pPr lvl="1" defTabSz="914400">
              <a:buFont typeface="Arial" pitchFamily="34" charset="0"/>
              <a:buChar char="–"/>
            </a:pPr>
            <a:r>
              <a:rPr lang="en-US" sz="2000" dirty="0">
                <a:solidFill>
                  <a:prstClr val="black"/>
                </a:solidFill>
                <a:latin typeface="Calibri"/>
              </a:rPr>
              <a:t>Mixed Series</a:t>
            </a:r>
          </a:p>
          <a:p>
            <a:pPr lvl="1" defTabSz="914400">
              <a:buFont typeface="Arial" pitchFamily="34" charset="0"/>
              <a:buChar char="–"/>
            </a:pPr>
            <a:r>
              <a:rPr lang="en-US" sz="2000" dirty="0">
                <a:solidFill>
                  <a:prstClr val="black"/>
                </a:solidFill>
                <a:latin typeface="Calibri"/>
              </a:rPr>
              <a:t>Supervisory/Leader </a:t>
            </a:r>
          </a:p>
        </p:txBody>
      </p:sp>
    </p:spTree>
    <p:extLst>
      <p:ext uri="{BB962C8B-B14F-4D97-AF65-F5344CB8AC3E}">
        <p14:creationId xmlns:p14="http://schemas.microsoft.com/office/powerpoint/2010/main" val="41026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PD’s - Standardized</a:t>
            </a:r>
          </a:p>
        </p:txBody>
      </p:sp>
      <p:sp>
        <p:nvSpPr>
          <p:cNvPr id="4" name="Content Placeholder 3"/>
          <p:cNvSpPr>
            <a:spLocks noGrp="1"/>
          </p:cNvSpPr>
          <p:nvPr>
            <p:ph idx="1"/>
          </p:nvPr>
        </p:nvSpPr>
        <p:spPr>
          <a:xfrm>
            <a:off x="1201920" y="1505098"/>
            <a:ext cx="7484880" cy="4856163"/>
          </a:xfrm>
        </p:spPr>
        <p:txBody>
          <a:bodyPr>
            <a:normAutofit/>
          </a:bodyPr>
          <a:lstStyle/>
          <a:p>
            <a:r>
              <a:rPr lang="en-US" dirty="0" smtClean="0">
                <a:solidFill>
                  <a:prstClr val="black"/>
                </a:solidFill>
                <a:latin typeface="Calibri" panose="020F0502020204030204" pitchFamily="34" charset="0"/>
                <a:cs typeface="Calibri" panose="020F0502020204030204" pitchFamily="34" charset="0"/>
              </a:rPr>
              <a:t>A standardized PD is description of major duties and responsibilities known to be representative of a considerable number of positions.</a:t>
            </a:r>
          </a:p>
          <a:p>
            <a:pPr marL="914400" lvl="2" indent="0">
              <a:buNone/>
            </a:pPr>
            <a:endParaRPr lang="en-US" dirty="0">
              <a:solidFill>
                <a:prstClr val="black"/>
              </a:solidFill>
            </a:endParaRPr>
          </a:p>
          <a:p>
            <a:pPr defTabSz="914400"/>
            <a:r>
              <a:rPr lang="en-US" dirty="0">
                <a:solidFill>
                  <a:prstClr val="black"/>
                </a:solidFill>
                <a:latin typeface="Calibri"/>
                <a:ea typeface="+mn-ea"/>
                <a:cs typeface="+mn-cs"/>
              </a:rPr>
              <a:t>Benefits</a:t>
            </a:r>
          </a:p>
          <a:p>
            <a:pPr marL="914400" lvl="1" indent="-457200" defTabSz="914400"/>
            <a:r>
              <a:rPr lang="en-US" sz="2000" dirty="0">
                <a:solidFill>
                  <a:prstClr val="black"/>
                </a:solidFill>
                <a:latin typeface="Calibri"/>
                <a:ea typeface="+mn-ea"/>
                <a:cs typeface="+mn-cs"/>
              </a:rPr>
              <a:t>Facilitate classification consistency</a:t>
            </a:r>
          </a:p>
          <a:p>
            <a:pPr marL="914400" lvl="1" indent="-457200" defTabSz="914400"/>
            <a:r>
              <a:rPr lang="en-US" sz="2000" dirty="0">
                <a:solidFill>
                  <a:prstClr val="black"/>
                </a:solidFill>
                <a:latin typeface="Calibri"/>
                <a:ea typeface="+mn-ea"/>
                <a:cs typeface="+mn-cs"/>
              </a:rPr>
              <a:t>Save time writing PDs</a:t>
            </a:r>
          </a:p>
          <a:p>
            <a:pPr marL="914400" lvl="1" indent="-457200" defTabSz="914400"/>
            <a:r>
              <a:rPr lang="en-US" sz="2000" dirty="0">
                <a:solidFill>
                  <a:prstClr val="black"/>
                </a:solidFill>
                <a:latin typeface="Calibri"/>
                <a:ea typeface="+mn-ea"/>
                <a:cs typeface="+mn-cs"/>
              </a:rPr>
              <a:t>Expedite staffing and recruitment actions</a:t>
            </a:r>
          </a:p>
          <a:p>
            <a:pPr marL="914400" lvl="1" indent="-457200" defTabSz="914400"/>
            <a:r>
              <a:rPr lang="en-US" sz="2000" dirty="0">
                <a:solidFill>
                  <a:prstClr val="black"/>
                </a:solidFill>
                <a:latin typeface="Calibri"/>
                <a:ea typeface="+mn-ea"/>
                <a:cs typeface="+mn-cs"/>
              </a:rPr>
              <a:t>Less costly than writing individual PDs</a:t>
            </a:r>
          </a:p>
          <a:p>
            <a:pPr marL="914400" lvl="1" indent="-457200" defTabSz="914400"/>
            <a:r>
              <a:rPr lang="en-US" sz="2000" dirty="0">
                <a:solidFill>
                  <a:prstClr val="black"/>
                </a:solidFill>
                <a:latin typeface="Calibri"/>
                <a:ea typeface="+mn-ea"/>
                <a:cs typeface="+mn-cs"/>
              </a:rPr>
              <a:t>Supportive of relativity between positions across the organization/department</a:t>
            </a:r>
          </a:p>
          <a:p>
            <a:pPr marL="914400" lvl="1" indent="-457200" defTabSz="914400"/>
            <a:r>
              <a:rPr lang="en-US" sz="2000" dirty="0">
                <a:solidFill>
                  <a:prstClr val="black"/>
                </a:solidFill>
                <a:latin typeface="Calibri"/>
                <a:ea typeface="+mn-ea"/>
                <a:cs typeface="+mn-cs"/>
              </a:rPr>
              <a:t>Flexibility of assignments</a:t>
            </a:r>
          </a:p>
        </p:txBody>
      </p:sp>
    </p:spTree>
    <p:extLst>
      <p:ext uri="{BB962C8B-B14F-4D97-AF65-F5344CB8AC3E}">
        <p14:creationId xmlns:p14="http://schemas.microsoft.com/office/powerpoint/2010/main" val="239872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PD’s - Standardized</a:t>
            </a:r>
          </a:p>
        </p:txBody>
      </p:sp>
      <p:sp>
        <p:nvSpPr>
          <p:cNvPr id="4" name="Content Placeholder 3"/>
          <p:cNvSpPr>
            <a:spLocks noGrp="1"/>
          </p:cNvSpPr>
          <p:nvPr>
            <p:ph idx="1"/>
          </p:nvPr>
        </p:nvSpPr>
        <p:spPr>
          <a:xfrm>
            <a:off x="1192492" y="1547628"/>
            <a:ext cx="7494308" cy="4856163"/>
          </a:xfrm>
        </p:spPr>
        <p:txBody>
          <a:bodyPr/>
          <a:lstStyle/>
          <a:p>
            <a:pPr marL="342900" lvl="0" indent="-342900" defTabSz="914400">
              <a:buFont typeface="Arial" pitchFamily="34" charset="0"/>
              <a:buChar char="•"/>
            </a:pPr>
            <a:r>
              <a:rPr lang="en-US" dirty="0" smtClean="0">
                <a:solidFill>
                  <a:prstClr val="black"/>
                </a:solidFill>
                <a:latin typeface="Calibri"/>
                <a:ea typeface="+mn-ea"/>
                <a:cs typeface="+mn-cs"/>
              </a:rPr>
              <a:t>Risks</a:t>
            </a:r>
            <a:endParaRPr lang="en-US" dirty="0">
              <a:solidFill>
                <a:prstClr val="black"/>
              </a:solidFill>
              <a:latin typeface="Calibri"/>
              <a:ea typeface="+mn-ea"/>
              <a:cs typeface="+mn-cs"/>
            </a:endParaRPr>
          </a:p>
          <a:p>
            <a:pPr lvl="1" defTabSz="914400">
              <a:buFont typeface="Arial" pitchFamily="34" charset="0"/>
              <a:buChar char="–"/>
            </a:pPr>
            <a:r>
              <a:rPr lang="en-US" sz="2000" dirty="0">
                <a:solidFill>
                  <a:prstClr val="black"/>
                </a:solidFill>
                <a:latin typeface="Calibri"/>
                <a:ea typeface="+mn-ea"/>
                <a:cs typeface="+mn-cs"/>
              </a:rPr>
              <a:t>Inappropriately classified generics may spread misclassification across many positions</a:t>
            </a:r>
          </a:p>
          <a:p>
            <a:pPr lvl="1" defTabSz="914400">
              <a:buFont typeface="Arial" pitchFamily="34" charset="0"/>
              <a:buChar char="–"/>
            </a:pPr>
            <a:r>
              <a:rPr lang="en-US" sz="2000" dirty="0">
                <a:solidFill>
                  <a:prstClr val="black"/>
                </a:solidFill>
                <a:latin typeface="Calibri"/>
                <a:ea typeface="+mn-ea"/>
                <a:cs typeface="+mn-cs"/>
              </a:rPr>
              <a:t>PDs too generic to develop appropriate recruitment announcements, performance standards, identify training needs, or make reassignments</a:t>
            </a:r>
          </a:p>
          <a:p>
            <a:pPr lvl="1" defTabSz="914400">
              <a:buFont typeface="Arial" pitchFamily="34" charset="0"/>
              <a:buChar char="–"/>
            </a:pPr>
            <a:r>
              <a:rPr lang="en-US" sz="2000" dirty="0">
                <a:solidFill>
                  <a:prstClr val="black"/>
                </a:solidFill>
                <a:latin typeface="Calibri"/>
                <a:ea typeface="+mn-ea"/>
                <a:cs typeface="+mn-cs"/>
              </a:rPr>
              <a:t>In RIF situation, competitive levels may be too broad so that positions cannot be accurately targeted resulting in inability to accomplish mission</a:t>
            </a:r>
          </a:p>
        </p:txBody>
      </p:sp>
    </p:spTree>
    <p:extLst>
      <p:ext uri="{BB962C8B-B14F-4D97-AF65-F5344CB8AC3E}">
        <p14:creationId xmlns:p14="http://schemas.microsoft.com/office/powerpoint/2010/main" val="414456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PD’s – Mixed Grade</a:t>
            </a:r>
          </a:p>
        </p:txBody>
      </p:sp>
      <p:sp>
        <p:nvSpPr>
          <p:cNvPr id="3" name="Content Placeholder 2"/>
          <p:cNvSpPr>
            <a:spLocks noGrp="1"/>
          </p:cNvSpPr>
          <p:nvPr>
            <p:ph idx="1"/>
          </p:nvPr>
        </p:nvSpPr>
        <p:spPr>
          <a:xfrm>
            <a:off x="1183064" y="1514549"/>
            <a:ext cx="7503736" cy="4856163"/>
          </a:xfrm>
        </p:spPr>
        <p:txBody>
          <a:bodyPr>
            <a:normAutofit/>
          </a:bodyPr>
          <a:lstStyle/>
          <a:p>
            <a:r>
              <a:rPr lang="en-US" dirty="0" smtClean="0">
                <a:latin typeface="Calibri" panose="020F0502020204030204" pitchFamily="34" charset="0"/>
                <a:cs typeface="Calibri" panose="020F0502020204030204" pitchFamily="34" charset="0"/>
              </a:rPr>
              <a:t>Although </a:t>
            </a:r>
            <a:r>
              <a:rPr lang="en-US" dirty="0">
                <a:latin typeface="Calibri" panose="020F0502020204030204" pitchFamily="34" charset="0"/>
                <a:cs typeface="Calibri" panose="020F0502020204030204" pitchFamily="34" charset="0"/>
              </a:rPr>
              <a:t>a few positions include only work of a single grade level, there are many positions where work encompasses several different grade levels.</a:t>
            </a:r>
          </a:p>
          <a:p>
            <a:pPr marL="0" indent="0">
              <a:buNone/>
            </a:pPr>
            <a:r>
              <a:rPr lang="en-US" dirty="0">
                <a:latin typeface="Calibri" panose="020F0502020204030204" pitchFamily="34" charset="0"/>
                <a:cs typeface="Calibri" panose="020F0502020204030204" pitchFamily="34" charset="0"/>
              </a:rPr>
              <a:t> </a:t>
            </a:r>
          </a:p>
          <a:p>
            <a:r>
              <a:rPr lang="en-US" sz="2000" dirty="0">
                <a:solidFill>
                  <a:prstClr val="black"/>
                </a:solidFill>
                <a:latin typeface="Calibri" panose="020F0502020204030204" pitchFamily="34" charset="0"/>
                <a:cs typeface="Calibri" panose="020F0502020204030204" pitchFamily="34" charset="0"/>
              </a:rPr>
              <a:t>The highest-graded duties may be grade controlling only if those duties:</a:t>
            </a:r>
          </a:p>
          <a:p>
            <a:endParaRPr lang="en-US" sz="2000" dirty="0">
              <a:solidFill>
                <a:prstClr val="black"/>
              </a:solidFill>
              <a:latin typeface="Calibri" panose="020F0502020204030204" pitchFamily="34" charset="0"/>
              <a:cs typeface="Calibri" panose="020F0502020204030204" pitchFamily="34" charset="0"/>
            </a:endParaRPr>
          </a:p>
          <a:p>
            <a:pPr lvl="1" defTabSz="914400">
              <a:buFont typeface="Arial" pitchFamily="34" charset="0"/>
              <a:buChar char="–"/>
            </a:pPr>
            <a:r>
              <a:rPr lang="en-US" sz="2000" dirty="0">
                <a:solidFill>
                  <a:prstClr val="black"/>
                </a:solidFill>
                <a:latin typeface="Calibri"/>
              </a:rPr>
              <a:t>Are regular and recurring</a:t>
            </a:r>
          </a:p>
          <a:p>
            <a:pPr lvl="1" defTabSz="914400">
              <a:buFont typeface="Arial" pitchFamily="34" charset="0"/>
              <a:buChar char="–"/>
            </a:pPr>
            <a:r>
              <a:rPr lang="en-US" sz="2000" dirty="0">
                <a:solidFill>
                  <a:prstClr val="black"/>
                </a:solidFill>
                <a:latin typeface="Calibri"/>
              </a:rPr>
              <a:t>Are performed at least 25% of the time</a:t>
            </a:r>
          </a:p>
          <a:p>
            <a:pPr lvl="1" defTabSz="914400">
              <a:buFont typeface="Arial" pitchFamily="34" charset="0"/>
              <a:buChar char="–"/>
            </a:pPr>
            <a:r>
              <a:rPr lang="en-US" sz="2000" dirty="0">
                <a:solidFill>
                  <a:prstClr val="black"/>
                </a:solidFill>
                <a:latin typeface="Calibri"/>
              </a:rPr>
              <a:t>Involve a higher level of knowledge and skill that is a factor in recruiting for the </a:t>
            </a:r>
            <a:r>
              <a:rPr lang="en-US" sz="2000" dirty="0" smtClean="0">
                <a:solidFill>
                  <a:prstClr val="black"/>
                </a:solidFill>
                <a:latin typeface="Calibri"/>
              </a:rPr>
              <a:t>position</a:t>
            </a:r>
            <a:endParaRPr lang="en-US" sz="2000"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6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PD’s – Mixed Series</a:t>
            </a:r>
          </a:p>
        </p:txBody>
      </p:sp>
      <p:sp>
        <p:nvSpPr>
          <p:cNvPr id="3" name="Content Placeholder 2"/>
          <p:cNvSpPr>
            <a:spLocks noGrp="1"/>
          </p:cNvSpPr>
          <p:nvPr>
            <p:ph idx="1"/>
          </p:nvPr>
        </p:nvSpPr>
        <p:spPr>
          <a:xfrm>
            <a:off x="1192491" y="1503917"/>
            <a:ext cx="7494309" cy="4856163"/>
          </a:xfrm>
        </p:spPr>
        <p:txBody>
          <a:bodyPr>
            <a:normAutofit/>
          </a:bodyPr>
          <a:lstStyle/>
          <a:p>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mixed series position involves work covered by more than one occupational series. </a:t>
            </a:r>
          </a:p>
          <a:p>
            <a:pPr marL="0" indent="0">
              <a:buNone/>
            </a:pPr>
            <a:endParaRPr lang="en-US"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Factors considered when determining the proper series</a:t>
            </a:r>
            <a:r>
              <a:rPr lang="en-US" sz="2000" dirty="0">
                <a:solidFill>
                  <a:prstClr val="black"/>
                </a:solidFill>
                <a:latin typeface="Calibri" panose="020F0502020204030204" pitchFamily="34" charset="0"/>
                <a:cs typeface="Calibri" panose="020F0502020204030204" pitchFamily="34" charset="0"/>
              </a:rPr>
              <a:t>:</a:t>
            </a:r>
          </a:p>
          <a:p>
            <a:endParaRPr lang="en-US" sz="2000" dirty="0">
              <a:solidFill>
                <a:prstClr val="black"/>
              </a:solidFill>
              <a:latin typeface="Calibri" panose="020F0502020204030204" pitchFamily="34" charset="0"/>
              <a:cs typeface="Calibri" panose="020F0502020204030204" pitchFamily="34" charset="0"/>
            </a:endParaRPr>
          </a:p>
          <a:p>
            <a:pPr lvl="1" defTabSz="914400">
              <a:buFont typeface="Arial" pitchFamily="34" charset="0"/>
              <a:buChar char="–"/>
            </a:pPr>
            <a:r>
              <a:rPr lang="en-US" sz="2000" dirty="0">
                <a:solidFill>
                  <a:prstClr val="black"/>
                </a:solidFill>
                <a:latin typeface="Calibri"/>
              </a:rPr>
              <a:t>Paramount knowledge required</a:t>
            </a:r>
          </a:p>
          <a:p>
            <a:pPr lvl="1" defTabSz="914400">
              <a:buFont typeface="Arial" pitchFamily="34" charset="0"/>
              <a:buChar char="–"/>
            </a:pPr>
            <a:r>
              <a:rPr lang="en-US" sz="2000" dirty="0">
                <a:solidFill>
                  <a:prstClr val="black"/>
                </a:solidFill>
                <a:latin typeface="Calibri"/>
              </a:rPr>
              <a:t>Purpose of the position</a:t>
            </a:r>
          </a:p>
          <a:p>
            <a:pPr lvl="1" defTabSz="914400">
              <a:buFont typeface="Arial" pitchFamily="34" charset="0"/>
              <a:buChar char="–"/>
            </a:pPr>
            <a:r>
              <a:rPr lang="en-US" sz="2000" dirty="0">
                <a:solidFill>
                  <a:prstClr val="black"/>
                </a:solidFill>
                <a:latin typeface="Calibri"/>
              </a:rPr>
              <a:t>Organizational function in which the position is located</a:t>
            </a:r>
          </a:p>
          <a:p>
            <a:pPr lvl="1" defTabSz="914400">
              <a:buFont typeface="Arial" pitchFamily="34" charset="0"/>
              <a:buChar char="–"/>
            </a:pPr>
            <a:r>
              <a:rPr lang="en-US" sz="2000" dirty="0">
                <a:solidFill>
                  <a:prstClr val="black"/>
                </a:solidFill>
                <a:latin typeface="Calibri"/>
              </a:rPr>
              <a:t>Lines of promotion within the organization</a:t>
            </a:r>
          </a:p>
          <a:p>
            <a:pPr lvl="1" defTabSz="914400">
              <a:buFont typeface="Arial" pitchFamily="34" charset="0"/>
              <a:buChar char="–"/>
            </a:pPr>
            <a:r>
              <a:rPr lang="en-US" sz="2000" dirty="0">
                <a:solidFill>
                  <a:prstClr val="black"/>
                </a:solidFill>
                <a:latin typeface="Calibri"/>
              </a:rPr>
              <a:t>Recruitment </a:t>
            </a:r>
            <a:r>
              <a:rPr lang="en-US" sz="2000" dirty="0" smtClean="0">
                <a:solidFill>
                  <a:prstClr val="black"/>
                </a:solidFill>
                <a:latin typeface="Calibri"/>
              </a:rPr>
              <a:t>source</a:t>
            </a:r>
            <a:endParaRPr lang="en-US" sz="2000" dirty="0">
              <a:solidFill>
                <a:prstClr val="black"/>
              </a:solidFill>
              <a:latin typeface="Calibri"/>
            </a:endParaRPr>
          </a:p>
        </p:txBody>
      </p:sp>
    </p:spTree>
    <p:extLst>
      <p:ext uri="{BB962C8B-B14F-4D97-AF65-F5344CB8AC3E}">
        <p14:creationId xmlns:p14="http://schemas.microsoft.com/office/powerpoint/2010/main" val="296506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PD’s – Supervisory</a:t>
            </a:r>
          </a:p>
        </p:txBody>
      </p:sp>
      <p:sp>
        <p:nvSpPr>
          <p:cNvPr id="3" name="Content Placeholder 2"/>
          <p:cNvSpPr>
            <a:spLocks noGrp="1"/>
          </p:cNvSpPr>
          <p:nvPr>
            <p:ph idx="1"/>
          </p:nvPr>
        </p:nvSpPr>
        <p:spPr>
          <a:xfrm>
            <a:off x="1192491" y="1514549"/>
            <a:ext cx="7494309" cy="4856163"/>
          </a:xfrm>
        </p:spPr>
        <p:txBody>
          <a:bodyPr>
            <a:normAutofit fontScale="92500"/>
          </a:bodyPr>
          <a:lstStyle/>
          <a:p>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supervisory position accomplishes department objectives by providing technical and administrative supervision of staff while also organizing and monitoring work processes.</a:t>
            </a:r>
          </a:p>
          <a:p>
            <a:pPr marL="0" indent="0">
              <a:buNone/>
            </a:pPr>
            <a:endParaRPr lang="en-US" u="sng" dirty="0">
              <a:solidFill>
                <a:prstClr val="black"/>
              </a:solidFill>
              <a:latin typeface="Calibri" panose="020F0502020204030204" pitchFamily="34" charset="0"/>
              <a:ea typeface="+mn-ea"/>
              <a:cs typeface="Calibri" panose="020F0502020204030204" pitchFamily="34" charset="0"/>
            </a:endParaRPr>
          </a:p>
          <a:p>
            <a:r>
              <a:rPr lang="en-US" dirty="0">
                <a:latin typeface="Calibri" panose="020F0502020204030204" pitchFamily="34" charset="0"/>
                <a:cs typeface="Calibri" panose="020F0502020204030204" pitchFamily="34" charset="0"/>
              </a:rPr>
              <a:t>Supervisors have the authority to assign work to a designated group of employees, evaluate performance of employees in carrying out the work, take disciplinary action as required, make selections, and other essential personnel management functions.</a:t>
            </a:r>
          </a:p>
          <a:p>
            <a:endParaRPr lang="en-US" sz="1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All supervisory PD’s must have a supervisor duty paragraph describing the supervisor duties performed.  These duties must be performed at a minimum of 25% of the time.</a:t>
            </a:r>
          </a:p>
        </p:txBody>
      </p:sp>
    </p:spTree>
    <p:extLst>
      <p:ext uri="{BB962C8B-B14F-4D97-AF65-F5344CB8AC3E}">
        <p14:creationId xmlns:p14="http://schemas.microsoft.com/office/powerpoint/2010/main" val="428852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PD’s – Leader Positions</a:t>
            </a:r>
          </a:p>
        </p:txBody>
      </p:sp>
      <p:sp>
        <p:nvSpPr>
          <p:cNvPr id="3" name="Content Placeholder 2"/>
          <p:cNvSpPr>
            <a:spLocks noGrp="1"/>
          </p:cNvSpPr>
          <p:nvPr>
            <p:ph idx="1"/>
          </p:nvPr>
        </p:nvSpPr>
        <p:spPr>
          <a:xfrm>
            <a:off x="1196922" y="1546446"/>
            <a:ext cx="7053944" cy="4856163"/>
          </a:xfrm>
        </p:spPr>
        <p:txBody>
          <a:bodyPr>
            <a:normAutofit/>
          </a:bodyPr>
          <a:lstStyle/>
          <a:p>
            <a:r>
              <a:rPr lang="en-US" sz="2200" dirty="0">
                <a:latin typeface="Calibri" panose="020F0502020204030204" pitchFamily="34" charset="0"/>
                <a:cs typeface="Calibri" panose="020F0502020204030204" pitchFamily="34" charset="0"/>
              </a:rPr>
              <a:t>Part I Work Leaders lead three or more employees in clerical or other one-grade interval occupations in the General Schedule in accomplishing work.</a:t>
            </a:r>
          </a:p>
          <a:p>
            <a:pPr marL="0" indent="0">
              <a:buNone/>
            </a:pP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Part II Team Leaders primary purpose is, as a regular and recurring part of their assignment and at least 25% of their duty time, to lead a team of other General Schedule (GS) employees in accomplishing two-grade interval work that meets at least the minimum requirements of Part II.</a:t>
            </a:r>
          </a:p>
          <a:p>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Lead positions perform work of the same kind and level as highest level of work accomplished by team. </a:t>
            </a:r>
          </a:p>
        </p:txBody>
      </p:sp>
    </p:spTree>
    <p:extLst>
      <p:ext uri="{BB962C8B-B14F-4D97-AF65-F5344CB8AC3E}">
        <p14:creationId xmlns:p14="http://schemas.microsoft.com/office/powerpoint/2010/main" val="188931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Questions/Comments?</a:t>
            </a:r>
          </a:p>
        </p:txBody>
      </p:sp>
      <p:pic>
        <p:nvPicPr>
          <p:cNvPr id="1026" name="Picture 2" descr="Question Mar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83099" y="1744259"/>
            <a:ext cx="3914490" cy="41754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6411" y="3206887"/>
            <a:ext cx="3821374" cy="830997"/>
          </a:xfrm>
          <a:prstGeom prst="rect">
            <a:avLst/>
          </a:prstGeom>
          <a:noFill/>
        </p:spPr>
        <p:txBody>
          <a:bodyPr wrap="square" rtlCol="0">
            <a:spAutoFit/>
          </a:bodyPr>
          <a:lstStyle/>
          <a:p>
            <a:r>
              <a:rPr lang="en-US" sz="2400" dirty="0">
                <a:latin typeface="+mj-lt"/>
              </a:rPr>
              <a:t>Morris A. Blakely</a:t>
            </a:r>
          </a:p>
          <a:p>
            <a:r>
              <a:rPr lang="en-US" sz="2400" dirty="0">
                <a:latin typeface="+mj-lt"/>
                <a:hlinkClick r:id="rId4"/>
              </a:rPr>
              <a:t>Morris.Blakely@opm.gov</a:t>
            </a:r>
            <a:endParaRPr lang="en-US" sz="2400" dirty="0">
              <a:latin typeface="+mj-lt"/>
            </a:endParaRPr>
          </a:p>
        </p:txBody>
      </p:sp>
    </p:spTree>
    <p:extLst>
      <p:ext uri="{BB962C8B-B14F-4D97-AF65-F5344CB8AC3E}">
        <p14:creationId xmlns:p14="http://schemas.microsoft.com/office/powerpoint/2010/main" val="104295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1277938" y="1573618"/>
            <a:ext cx="7053944" cy="4293774"/>
          </a:xfrm>
        </p:spPr>
        <p:txBody>
          <a:bodyPr/>
          <a:lstStyle/>
          <a:p>
            <a:pPr marL="0" indent="0">
              <a:buNone/>
            </a:pPr>
            <a:r>
              <a:rPr lang="en-US" dirty="0">
                <a:latin typeface="Calibri" panose="020F0502020204030204" pitchFamily="34" charset="0"/>
                <a:cs typeface="Calibri" panose="020F0502020204030204" pitchFamily="34" charset="0"/>
              </a:rPr>
              <a:t>Morris A Blakely, Lead HR Specialist</a:t>
            </a:r>
          </a:p>
          <a:p>
            <a:pPr marL="0" indent="0">
              <a:buNone/>
            </a:pPr>
            <a:endParaRPr lang="en-US" dirty="0">
              <a:latin typeface="Calibri" panose="020F0502020204030204" pitchFamily="34" charset="0"/>
              <a:cs typeface="Calibri" panose="020F0502020204030204" pitchFamily="34" charset="0"/>
            </a:endParaRPr>
          </a:p>
          <a:p>
            <a:pPr marL="0" indent="0">
              <a:spcBef>
                <a:spcPts val="0"/>
              </a:spcBef>
              <a:buNone/>
            </a:pPr>
            <a:r>
              <a:rPr lang="en-US" dirty="0">
                <a:latin typeface="Calibri" panose="020F0502020204030204" pitchFamily="34" charset="0"/>
                <a:cs typeface="Calibri" panose="020F0502020204030204" pitchFamily="34" charset="0"/>
              </a:rPr>
              <a:t>Position Management and Classification</a:t>
            </a:r>
          </a:p>
          <a:p>
            <a:pPr marL="0" indent="0">
              <a:spcBef>
                <a:spcPts val="0"/>
              </a:spcBef>
              <a:buNone/>
            </a:pPr>
            <a:r>
              <a:rPr lang="en-US" dirty="0">
                <a:latin typeface="Calibri" panose="020F0502020204030204" pitchFamily="34" charset="0"/>
                <a:cs typeface="Calibri" panose="020F0502020204030204" pitchFamily="34" charset="0"/>
              </a:rPr>
              <a:t>HR Strategy and Evaluation Solutions</a:t>
            </a:r>
          </a:p>
          <a:p>
            <a:pPr marL="0" indent="0">
              <a:spcBef>
                <a:spcPts val="0"/>
              </a:spcBef>
              <a:buNone/>
            </a:pPr>
            <a:r>
              <a:rPr lang="en-US" dirty="0">
                <a:latin typeface="Calibri" panose="020F0502020204030204" pitchFamily="34" charset="0"/>
                <a:cs typeface="Calibri" panose="020F0502020204030204" pitchFamily="34" charset="0"/>
              </a:rPr>
              <a:t>Office of Personnel </a:t>
            </a:r>
            <a:r>
              <a:rPr lang="en-US" dirty="0" smtClean="0">
                <a:latin typeface="Calibri" panose="020F0502020204030204" pitchFamily="34" charset="0"/>
                <a:cs typeface="Calibri" panose="020F0502020204030204" pitchFamily="34" charset="0"/>
              </a:rPr>
              <a:t>Management</a:t>
            </a:r>
            <a:endParaRPr lang="en-US" dirty="0">
              <a:latin typeface="Calibri" panose="020F0502020204030204" pitchFamily="34" charset="0"/>
              <a:cs typeface="Calibri" panose="020F0502020204030204" pitchFamily="34" charset="0"/>
            </a:endParaRPr>
          </a:p>
        </p:txBody>
      </p:sp>
      <p:pic>
        <p:nvPicPr>
          <p:cNvPr id="6" name="Picture 5" descr="www.opm.gov/H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59" y="6541680"/>
            <a:ext cx="7716202" cy="271130"/>
          </a:xfrm>
          <a:prstGeom prst="rect">
            <a:avLst/>
          </a:prstGeom>
        </p:spPr>
      </p:pic>
    </p:spTree>
    <p:extLst>
      <p:ext uri="{BB962C8B-B14F-4D97-AF65-F5344CB8AC3E}">
        <p14:creationId xmlns:p14="http://schemas.microsoft.com/office/powerpoint/2010/main" val="144330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idx="1"/>
          </p:nvPr>
        </p:nvSpPr>
        <p:spPr>
          <a:xfrm>
            <a:off x="1255594" y="1583140"/>
            <a:ext cx="7431206" cy="4543023"/>
          </a:xfrm>
        </p:spPr>
        <p:txBody>
          <a:bodyPr/>
          <a:lstStyle/>
          <a:p>
            <a:r>
              <a:rPr lang="en-US" dirty="0">
                <a:latin typeface="Calibri" panose="020F0502020204030204" pitchFamily="34" charset="0"/>
                <a:cs typeface="Calibri" panose="020F0502020204030204" pitchFamily="34" charset="0"/>
              </a:rPr>
              <a:t>Position Descriptions (PD’s)</a:t>
            </a:r>
          </a:p>
          <a:p>
            <a:r>
              <a:rPr lang="en-US" dirty="0">
                <a:latin typeface="Calibri" panose="020F0502020204030204" pitchFamily="34" charset="0"/>
                <a:cs typeface="Calibri" panose="020F0502020204030204" pitchFamily="34" charset="0"/>
              </a:rPr>
              <a:t>PD Requirements</a:t>
            </a:r>
          </a:p>
          <a:p>
            <a:r>
              <a:rPr lang="en-US" dirty="0">
                <a:latin typeface="Calibri" panose="020F0502020204030204" pitchFamily="34" charset="0"/>
                <a:cs typeface="Calibri" panose="020F0502020204030204" pitchFamily="34" charset="0"/>
              </a:rPr>
              <a:t>Purpose and Uses</a:t>
            </a:r>
          </a:p>
          <a:p>
            <a:r>
              <a:rPr lang="en-US" dirty="0">
                <a:latin typeface="Calibri" panose="020F0502020204030204" pitchFamily="34" charset="0"/>
                <a:cs typeface="Calibri" panose="020F0502020204030204" pitchFamily="34" charset="0"/>
              </a:rPr>
              <a:t>Writing the PD</a:t>
            </a:r>
          </a:p>
          <a:p>
            <a:r>
              <a:rPr lang="en-US" dirty="0">
                <a:latin typeface="Calibri" panose="020F0502020204030204" pitchFamily="34" charset="0"/>
                <a:cs typeface="Calibri" panose="020F0502020204030204" pitchFamily="34" charset="0"/>
              </a:rPr>
              <a:t>Types of PD’s</a:t>
            </a:r>
          </a:p>
          <a:p>
            <a:r>
              <a:rPr lang="en-US" dirty="0" smtClean="0">
                <a:latin typeface="Calibri" panose="020F0502020204030204" pitchFamily="34" charset="0"/>
                <a:cs typeface="Calibri" panose="020F0502020204030204" pitchFamily="34" charset="0"/>
              </a:rPr>
              <a:t>Questions/Comments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112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Descriptions</a:t>
            </a:r>
          </a:p>
        </p:txBody>
      </p:sp>
      <p:sp>
        <p:nvSpPr>
          <p:cNvPr id="3" name="Content Placeholder 2"/>
          <p:cNvSpPr>
            <a:spLocks noGrp="1"/>
          </p:cNvSpPr>
          <p:nvPr>
            <p:ph idx="1"/>
          </p:nvPr>
        </p:nvSpPr>
        <p:spPr>
          <a:xfrm>
            <a:off x="1277938" y="1551398"/>
            <a:ext cx="7408861" cy="4679281"/>
          </a:xfrm>
        </p:spPr>
        <p:txBody>
          <a:bodyPr>
            <a:normAutofit/>
          </a:bodyPr>
          <a:lstStyle/>
          <a:p>
            <a:r>
              <a:rPr lang="en-US" sz="2200" dirty="0" smtClean="0">
                <a:latin typeface="Calibri" panose="020F0502020204030204" pitchFamily="34" charset="0"/>
                <a:cs typeface="Calibri" panose="020F0502020204030204" pitchFamily="34" charset="0"/>
              </a:rPr>
              <a:t>A </a:t>
            </a:r>
            <a:r>
              <a:rPr lang="en-US" sz="2200" dirty="0">
                <a:latin typeface="Calibri" panose="020F0502020204030204" pitchFamily="34" charset="0"/>
                <a:cs typeface="Calibri" panose="020F0502020204030204" pitchFamily="34" charset="0"/>
              </a:rPr>
              <a:t>position description is a written statement of the major duties, responsibilities, and organization relationships of a given position</a:t>
            </a:r>
            <a:r>
              <a:rPr lang="en-US" sz="2200" dirty="0" smtClean="0">
                <a:latin typeface="Calibri" panose="020F0502020204030204" pitchFamily="34" charset="0"/>
                <a:cs typeface="Calibri" panose="020F0502020204030204" pitchFamily="34" charset="0"/>
              </a:rPr>
              <a:t>.</a:t>
            </a:r>
          </a:p>
          <a:p>
            <a:endParaRPr lang="en-US" sz="2200" dirty="0">
              <a:latin typeface="Calibri" panose="020F0502020204030204" pitchFamily="34" charset="0"/>
              <a:cs typeface="Calibri" panose="020F0502020204030204" pitchFamily="34" charset="0"/>
            </a:endParaRPr>
          </a:p>
          <a:p>
            <a:pPr lvl="1" defTabSz="914400">
              <a:spcBef>
                <a:spcPts val="0"/>
              </a:spcBef>
              <a:buFont typeface="Calibri" panose="020F0502020204030204" pitchFamily="34" charset="0"/>
              <a:buChar char="‒"/>
            </a:pPr>
            <a:r>
              <a:rPr lang="en-US" sz="2000" dirty="0" smtClean="0">
                <a:latin typeface="Calibri" panose="020F0502020204030204" pitchFamily="34" charset="0"/>
                <a:cs typeface="Calibri" panose="020F0502020204030204" pitchFamily="34" charset="0"/>
              </a:rPr>
              <a:t>Provides </a:t>
            </a:r>
            <a:r>
              <a:rPr lang="en-US" sz="2000" dirty="0">
                <a:latin typeface="Calibri" panose="020F0502020204030204" pitchFamily="34" charset="0"/>
                <a:cs typeface="Calibri" panose="020F0502020204030204" pitchFamily="34" charset="0"/>
              </a:rPr>
              <a:t>a permanent record of duties and responsibilities so that the position can be classified as to title, series, and grade.</a:t>
            </a:r>
          </a:p>
          <a:p>
            <a:pPr lvl="1" defTabSz="914400">
              <a:spcBef>
                <a:spcPts val="0"/>
              </a:spcBef>
              <a:buFont typeface="Calibri" panose="020F0502020204030204" pitchFamily="34" charset="0"/>
              <a:buChar char="‒"/>
            </a:pPr>
            <a:r>
              <a:rPr lang="en-US" sz="2000" dirty="0">
                <a:latin typeface="Calibri" panose="020F0502020204030204" pitchFamily="34" charset="0"/>
                <a:cs typeface="Calibri" panose="020F0502020204030204" pitchFamily="34" charset="0"/>
              </a:rPr>
              <a:t>All PD’s must be signed by the immediate supervisor who certifies to the accuracy of the PD.</a:t>
            </a:r>
          </a:p>
          <a:p>
            <a:pPr lvl="1" defTabSz="914400">
              <a:spcBef>
                <a:spcPts val="0"/>
              </a:spcBef>
              <a:buFont typeface="Calibri" panose="020F0502020204030204" pitchFamily="34" charset="0"/>
              <a:buChar char="‒"/>
            </a:pPr>
            <a:r>
              <a:rPr lang="en-US" sz="2000" dirty="0">
                <a:latin typeface="Calibri" panose="020F0502020204030204" pitchFamily="34" charset="0"/>
                <a:cs typeface="Calibri" panose="020F0502020204030204" pitchFamily="34" charset="0"/>
              </a:rPr>
              <a:t>PD’s </a:t>
            </a:r>
            <a:r>
              <a:rPr lang="en-US" sz="2000" u="sng" dirty="0">
                <a:latin typeface="Calibri" panose="020F0502020204030204" pitchFamily="34" charset="0"/>
                <a:cs typeface="Calibri" panose="020F0502020204030204" pitchFamily="34" charset="0"/>
              </a:rPr>
              <a:t>should</a:t>
            </a:r>
            <a:r>
              <a:rPr lang="en-US" sz="2000" dirty="0">
                <a:latin typeface="Calibri" panose="020F0502020204030204" pitchFamily="34" charset="0"/>
                <a:cs typeface="Calibri" panose="020F0502020204030204" pitchFamily="34" charset="0"/>
              </a:rPr>
              <a:t> be reviewed and updated annually.</a:t>
            </a:r>
          </a:p>
          <a:p>
            <a:pPr marL="838200" lvl="1" indent="-381000" defTabSz="914400">
              <a:spcBef>
                <a:spcPts val="0"/>
              </a:spcBef>
              <a:buFont typeface="Arial" pitchFamily="34" charset="0"/>
              <a:buChar char="–"/>
            </a:pPr>
            <a:endParaRPr lang="en-US" sz="2000" dirty="0">
              <a:latin typeface="Calibri" panose="020F0502020204030204" pitchFamily="34" charset="0"/>
              <a:cs typeface="Calibri" panose="020F0502020204030204" pitchFamily="34" charset="0"/>
            </a:endParaRPr>
          </a:p>
          <a:p>
            <a:pPr marL="838200" lvl="1" indent="-381000" defTabSz="914400">
              <a:spcBef>
                <a:spcPts val="0"/>
              </a:spcBef>
              <a:buFont typeface="Arial" pitchFamily="34" charset="0"/>
              <a:buChar char="–"/>
            </a:pPr>
            <a:endParaRPr lang="en-US" sz="2000" dirty="0">
              <a:latin typeface="Calibri" panose="020F0502020204030204" pitchFamily="34" charset="0"/>
              <a:cs typeface="Calibri" panose="020F0502020204030204" pitchFamily="34" charset="0"/>
            </a:endParaRPr>
          </a:p>
          <a:p>
            <a:pPr marL="0" indent="-114300" defTabSz="914400">
              <a:spcBef>
                <a:spcPts val="0"/>
              </a:spcBef>
              <a:buNone/>
            </a:pPr>
            <a:r>
              <a:rPr lang="en-US" sz="1800" dirty="0">
                <a:latin typeface="Calibri" panose="020F0502020204030204" pitchFamily="34" charset="0"/>
                <a:cs typeface="Calibri" panose="020F0502020204030204" pitchFamily="34" charset="0"/>
              </a:rPr>
              <a:t>Helpful Hint:  A great time to review and update a PD is prior to recruiting for the position</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64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Position Description – Purpose and Uses</a:t>
            </a:r>
          </a:p>
        </p:txBody>
      </p:sp>
      <p:sp>
        <p:nvSpPr>
          <p:cNvPr id="3" name="Content Placeholder 2"/>
          <p:cNvSpPr>
            <a:spLocks noGrp="1"/>
          </p:cNvSpPr>
          <p:nvPr>
            <p:ph idx="1"/>
          </p:nvPr>
        </p:nvSpPr>
        <p:spPr>
          <a:xfrm>
            <a:off x="1268858" y="1568719"/>
            <a:ext cx="7417942" cy="4849403"/>
          </a:xfrm>
        </p:spPr>
        <p:txBody>
          <a:bodyPr>
            <a:normAutofit/>
          </a:bodyPr>
          <a:lstStyle/>
          <a:p>
            <a:pPr marL="533400" lvl="0" indent="-533400" defTabSz="914400">
              <a:buFontTx/>
              <a:buChar char="•"/>
            </a:pPr>
            <a:r>
              <a:rPr lang="en-US" sz="2200" dirty="0">
                <a:solidFill>
                  <a:prstClr val="black"/>
                </a:solidFill>
                <a:latin typeface="Calibri"/>
                <a:ea typeface="Arial Unicode MS" pitchFamily="34" charset="-128"/>
                <a:cs typeface="Arial Unicode MS" pitchFamily="34" charset="-128"/>
              </a:rPr>
              <a:t>Purpose</a:t>
            </a:r>
          </a:p>
          <a:p>
            <a:pPr marL="838200" lvl="1" indent="-381000" defTabSz="914400">
              <a:spcBef>
                <a:spcPts val="0"/>
              </a:spcBef>
              <a:buFont typeface="Arial" pitchFamily="34" charset="0"/>
              <a:buChar char="–"/>
            </a:pPr>
            <a:r>
              <a:rPr lang="en-US" sz="2000" dirty="0">
                <a:solidFill>
                  <a:prstClr val="black"/>
                </a:solidFill>
                <a:latin typeface="Calibri"/>
                <a:ea typeface="+mn-ea"/>
                <a:cs typeface="Times New Roman" pitchFamily="18" charset="0"/>
              </a:rPr>
              <a:t>Provide an official record of work to be performed by an employee</a:t>
            </a:r>
          </a:p>
          <a:p>
            <a:pPr marL="533400" lvl="0" indent="-533400" defTabSz="914400">
              <a:buFontTx/>
              <a:buChar char="•"/>
            </a:pPr>
            <a:r>
              <a:rPr lang="en-US" sz="2200" dirty="0">
                <a:solidFill>
                  <a:prstClr val="black"/>
                </a:solidFill>
                <a:latin typeface="Calibri"/>
                <a:ea typeface="+mn-ea"/>
                <a:cs typeface="+mn-cs"/>
              </a:rPr>
              <a:t>Uses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Determine qualification requirements and evaluate qualifications in recruiting, examining, selection, and promotion actions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Informing employees or applicants about duties and responsibilities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Analyzing training needs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Developing career ladders and career development programs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Reviewing job content and establishing performance standards</a:t>
            </a:r>
          </a:p>
          <a:p>
            <a:pPr marL="838200" lvl="1" indent="-381000" defTabSz="914400">
              <a:spcBef>
                <a:spcPts val="0"/>
              </a:spcBef>
              <a:buFont typeface="Arial" pitchFamily="34" charset="0"/>
              <a:buChar char="–"/>
            </a:pPr>
            <a:r>
              <a:rPr lang="en-US" sz="2000" dirty="0">
                <a:solidFill>
                  <a:prstClr val="black"/>
                </a:solidFill>
                <a:latin typeface="Calibri"/>
                <a:ea typeface="+mn-ea"/>
                <a:cs typeface="+mn-cs"/>
              </a:rPr>
              <a:t>Developing and studying work flow patterns and organizational </a:t>
            </a:r>
            <a:r>
              <a:rPr lang="en-US" sz="2000" dirty="0" smtClean="0">
                <a:solidFill>
                  <a:prstClr val="black"/>
                </a:solidFill>
                <a:latin typeface="Calibri"/>
                <a:ea typeface="+mn-ea"/>
                <a:cs typeface="+mn-cs"/>
              </a:rPr>
              <a:t>structures</a:t>
            </a:r>
            <a:endParaRPr lang="en-US" sz="2000" dirty="0">
              <a:solidFill>
                <a:prstClr val="black"/>
              </a:solidFill>
              <a:latin typeface="Calibri"/>
              <a:ea typeface="+mn-ea"/>
              <a:cs typeface="+mn-cs"/>
            </a:endParaRPr>
          </a:p>
        </p:txBody>
      </p:sp>
    </p:spTree>
    <p:extLst>
      <p:ext uri="{BB962C8B-B14F-4D97-AF65-F5344CB8AC3E}">
        <p14:creationId xmlns:p14="http://schemas.microsoft.com/office/powerpoint/2010/main" val="182801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Description Uses</a:t>
            </a:r>
          </a:p>
        </p:txBody>
      </p:sp>
      <p:sp>
        <p:nvSpPr>
          <p:cNvPr id="3" name="Content Placeholder 2"/>
          <p:cNvSpPr>
            <a:spLocks noGrp="1"/>
          </p:cNvSpPr>
          <p:nvPr>
            <p:ph idx="1"/>
          </p:nvPr>
        </p:nvSpPr>
        <p:spPr>
          <a:xfrm>
            <a:off x="1277938" y="1567406"/>
            <a:ext cx="7408862" cy="4631375"/>
          </a:xfrm>
        </p:spPr>
        <p:txBody>
          <a:bodyPr>
            <a:normAutofit/>
          </a:bodyPr>
          <a:lstStyle/>
          <a:p>
            <a:pPr marL="342900" lvl="0" indent="-342900" defTabSz="914400">
              <a:buFont typeface="Arial" pitchFamily="34" charset="0"/>
              <a:buChar char="•"/>
            </a:pPr>
            <a:r>
              <a:rPr lang="en-US" dirty="0" smtClean="0">
                <a:solidFill>
                  <a:prstClr val="black"/>
                </a:solidFill>
                <a:latin typeface="Calibri"/>
                <a:ea typeface="+mn-ea"/>
                <a:cs typeface="+mn-cs"/>
              </a:rPr>
              <a:t>Uses</a:t>
            </a:r>
            <a:endParaRPr lang="en-US" dirty="0">
              <a:solidFill>
                <a:prstClr val="black"/>
              </a:solidFill>
              <a:latin typeface="Calibri"/>
              <a:ea typeface="+mn-ea"/>
              <a:cs typeface="+mn-cs"/>
            </a:endParaRPr>
          </a:p>
          <a:p>
            <a:pPr lvl="1" defTabSz="914400">
              <a:buFont typeface="Arial" pitchFamily="34" charset="0"/>
              <a:buChar char="–"/>
            </a:pPr>
            <a:r>
              <a:rPr lang="en-US" sz="2000" dirty="0">
                <a:solidFill>
                  <a:prstClr val="black"/>
                </a:solidFill>
                <a:latin typeface="Calibri"/>
                <a:ea typeface="+mn-ea"/>
                <a:cs typeface="+mn-cs"/>
              </a:rPr>
              <a:t>Detecting duplication of work or overlapping responsibilities</a:t>
            </a:r>
          </a:p>
          <a:p>
            <a:pPr lvl="1" defTabSz="914400">
              <a:buFont typeface="Arial" pitchFamily="34" charset="0"/>
              <a:buChar char="–"/>
            </a:pPr>
            <a:r>
              <a:rPr lang="en-US" sz="2000" dirty="0">
                <a:solidFill>
                  <a:prstClr val="black"/>
                </a:solidFill>
                <a:latin typeface="Calibri"/>
                <a:ea typeface="+mn-ea"/>
                <a:cs typeface="+mn-cs"/>
              </a:rPr>
              <a:t>Establishing competitive levels for reduction-in-force</a:t>
            </a:r>
          </a:p>
          <a:p>
            <a:pPr lvl="1" defTabSz="914400">
              <a:buFont typeface="Arial" pitchFamily="34" charset="0"/>
              <a:buChar char="–"/>
            </a:pPr>
            <a:r>
              <a:rPr lang="en-US" sz="2000" dirty="0">
                <a:solidFill>
                  <a:prstClr val="black"/>
                </a:solidFill>
                <a:latin typeface="Calibri"/>
                <a:ea typeface="+mn-ea"/>
                <a:cs typeface="+mn-cs"/>
              </a:rPr>
              <a:t>As basic evidence in appeals cases</a:t>
            </a:r>
          </a:p>
          <a:p>
            <a:pPr lvl="1" defTabSz="914400">
              <a:buFont typeface="Arial" pitchFamily="34" charset="0"/>
              <a:buChar char="–"/>
            </a:pPr>
            <a:r>
              <a:rPr lang="en-US" sz="2000" dirty="0">
                <a:solidFill>
                  <a:prstClr val="black"/>
                </a:solidFill>
                <a:latin typeface="Calibri"/>
                <a:ea typeface="+mn-ea"/>
                <a:cs typeface="+mn-cs"/>
              </a:rPr>
              <a:t>Determine bargaining unit </a:t>
            </a:r>
            <a:r>
              <a:rPr lang="en-US" sz="2000" dirty="0" smtClean="0">
                <a:solidFill>
                  <a:prstClr val="black"/>
                </a:solidFill>
                <a:latin typeface="Calibri"/>
                <a:ea typeface="+mn-ea"/>
                <a:cs typeface="+mn-cs"/>
              </a:rPr>
              <a:t>coverage</a:t>
            </a:r>
            <a:endParaRPr lang="en-US" sz="2000" dirty="0">
              <a:solidFill>
                <a:prstClr val="black"/>
              </a:solidFill>
              <a:latin typeface="Calibri"/>
              <a:ea typeface="+mn-ea"/>
              <a:cs typeface="+mn-cs"/>
            </a:endParaRPr>
          </a:p>
        </p:txBody>
      </p:sp>
    </p:spTree>
    <p:extLst>
      <p:ext uri="{BB962C8B-B14F-4D97-AF65-F5344CB8AC3E}">
        <p14:creationId xmlns:p14="http://schemas.microsoft.com/office/powerpoint/2010/main" val="280327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the PD – Who Does What?</a:t>
            </a:r>
          </a:p>
        </p:txBody>
      </p:sp>
      <p:sp>
        <p:nvSpPr>
          <p:cNvPr id="3" name="Content Placeholder 2"/>
          <p:cNvSpPr>
            <a:spLocks noGrp="1"/>
          </p:cNvSpPr>
          <p:nvPr>
            <p:ph idx="1"/>
          </p:nvPr>
        </p:nvSpPr>
        <p:spPr>
          <a:xfrm>
            <a:off x="1199448" y="1538257"/>
            <a:ext cx="7487352" cy="4828854"/>
          </a:xfrm>
        </p:spPr>
        <p:txBody>
          <a:bodyPr>
            <a:normAutofit fontScale="92500" lnSpcReduction="10000"/>
          </a:bodyPr>
          <a:lstStyle/>
          <a:p>
            <a:r>
              <a:rPr lang="en-US" dirty="0">
                <a:latin typeface="Calibri" panose="020F0502020204030204" pitchFamily="34" charset="0"/>
                <a:cs typeface="Calibri" panose="020F0502020204030204" pitchFamily="34" charset="0"/>
              </a:rPr>
              <a:t>Supervisor or Manager</a:t>
            </a:r>
          </a:p>
          <a:p>
            <a:pPr lvl="1" defTabSz="914400">
              <a:buFont typeface="Arial" pitchFamily="34" charset="0"/>
              <a:buChar char="–"/>
            </a:pPr>
            <a:r>
              <a:rPr lang="en-US" sz="2000" dirty="0">
                <a:latin typeface="Calibri" panose="020F0502020204030204" pitchFamily="34" charset="0"/>
                <a:cs typeface="Calibri" panose="020F0502020204030204" pitchFamily="34" charset="0"/>
              </a:rPr>
              <a:t>Responsible for ensuring the facts presented in a PD are current and accurate and must certify as such.</a:t>
            </a:r>
          </a:p>
          <a:p>
            <a:pPr lvl="1" defTabSz="914400">
              <a:buFont typeface="Arial" pitchFamily="34" charset="0"/>
              <a:buChar char="–"/>
            </a:pPr>
            <a:r>
              <a:rPr lang="en-US" sz="2000" dirty="0">
                <a:latin typeface="Calibri" panose="020F0502020204030204" pitchFamily="34" charset="0"/>
                <a:cs typeface="Calibri" panose="020F0502020204030204" pitchFamily="34" charset="0"/>
              </a:rPr>
              <a:t>Concentrate primarily on describing the major duties of the position and what is needed to accomplish the mission of the organization.</a:t>
            </a:r>
          </a:p>
          <a:p>
            <a:r>
              <a:rPr lang="en-US" dirty="0" smtClean="0">
                <a:latin typeface="Calibri" panose="020F0502020204030204" pitchFamily="34" charset="0"/>
                <a:cs typeface="Calibri" panose="020F0502020204030204" pitchFamily="34" charset="0"/>
              </a:rPr>
              <a:t>Classifiers</a:t>
            </a:r>
            <a:endParaRPr lang="en-US" dirty="0">
              <a:latin typeface="Calibri" panose="020F0502020204030204" pitchFamily="34" charset="0"/>
              <a:cs typeface="Calibri" panose="020F0502020204030204" pitchFamily="34" charset="0"/>
            </a:endParaRPr>
          </a:p>
          <a:p>
            <a:pPr lvl="1" defTabSz="914400">
              <a:buFont typeface="Arial" pitchFamily="34" charset="0"/>
              <a:buChar char="–"/>
            </a:pPr>
            <a:r>
              <a:rPr lang="en-US" sz="2000" dirty="0">
                <a:latin typeface="Calibri" panose="020F0502020204030204" pitchFamily="34" charset="0"/>
                <a:cs typeface="Calibri" panose="020F0502020204030204" pitchFamily="34" charset="0"/>
              </a:rPr>
              <a:t>Advise supervisors or managers on how to write position descriptions.</a:t>
            </a:r>
          </a:p>
          <a:p>
            <a:pPr lvl="1" defTabSz="914400">
              <a:buFont typeface="Arial" pitchFamily="34" charset="0"/>
              <a:buChar char="–"/>
            </a:pPr>
            <a:r>
              <a:rPr lang="en-US" sz="2000" dirty="0">
                <a:latin typeface="Calibri" panose="020F0502020204030204" pitchFamily="34" charset="0"/>
                <a:cs typeface="Calibri" panose="020F0502020204030204" pitchFamily="34" charset="0"/>
              </a:rPr>
              <a:t>Reviewing draft PD’s for adequacy (i.e., to ensure clarity, format, length, and inclusion of information necessary to determine title/series/grade.</a:t>
            </a:r>
          </a:p>
          <a:p>
            <a:pPr lvl="1" defTabSz="914400">
              <a:buFont typeface="Arial" pitchFamily="34" charset="0"/>
              <a:buChar char="–"/>
            </a:pPr>
            <a:r>
              <a:rPr lang="en-US" sz="2000" dirty="0">
                <a:latin typeface="Calibri" panose="020F0502020204030204" pitchFamily="34" charset="0"/>
                <a:cs typeface="Calibri" panose="020F0502020204030204" pitchFamily="34" charset="0"/>
              </a:rPr>
              <a:t>Writing or assisting in writing PD’s when asked. </a:t>
            </a:r>
          </a:p>
          <a:p>
            <a:pPr lvl="1" defTabSz="914400">
              <a:buFont typeface="Arial" pitchFamily="34" charset="0"/>
              <a:buChar char="–"/>
            </a:pPr>
            <a:r>
              <a:rPr lang="en-US" sz="2000" dirty="0">
                <a:latin typeface="Calibri" panose="020F0502020204030204" pitchFamily="34" charset="0"/>
                <a:cs typeface="Calibri" panose="020F0502020204030204" pitchFamily="34" charset="0"/>
              </a:rPr>
              <a:t>Ensuring that major duties and factor level descriptions are related appropriately.</a:t>
            </a:r>
          </a:p>
        </p:txBody>
      </p:sp>
    </p:spTree>
    <p:extLst>
      <p:ext uri="{BB962C8B-B14F-4D97-AF65-F5344CB8AC3E}">
        <p14:creationId xmlns:p14="http://schemas.microsoft.com/office/powerpoint/2010/main" val="369147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the PD – What Should Be in the PD?</a:t>
            </a:r>
          </a:p>
        </p:txBody>
      </p:sp>
      <p:sp>
        <p:nvSpPr>
          <p:cNvPr id="3" name="Content Placeholder 2"/>
          <p:cNvSpPr>
            <a:spLocks noGrp="1"/>
          </p:cNvSpPr>
          <p:nvPr>
            <p:ph idx="1"/>
          </p:nvPr>
        </p:nvSpPr>
        <p:spPr>
          <a:xfrm>
            <a:off x="1277939" y="1583458"/>
            <a:ext cx="7408862" cy="5117910"/>
          </a:xfrm>
        </p:spPr>
        <p:txBody>
          <a:bodyPr>
            <a:normAutofit/>
          </a:bodyPr>
          <a:lstStyle/>
          <a:p>
            <a:pPr marL="342900" lvl="0" indent="-342900" defTabSz="914400">
              <a:buFont typeface="Arial" pitchFamily="34" charset="0"/>
              <a:buChar char="•"/>
            </a:pPr>
            <a:r>
              <a:rPr lang="en-US" sz="2200" dirty="0">
                <a:solidFill>
                  <a:prstClr val="black"/>
                </a:solidFill>
                <a:latin typeface="Calibri"/>
                <a:ea typeface="+mn-ea"/>
                <a:cs typeface="+mn-cs"/>
              </a:rPr>
              <a:t>Major duties and responsibilities (percentage of time spent on each is helpful)</a:t>
            </a:r>
          </a:p>
          <a:p>
            <a:pPr marL="342900" lvl="0" indent="-342900" defTabSz="914400">
              <a:buFont typeface="Arial" pitchFamily="34" charset="0"/>
              <a:buChar char="•"/>
            </a:pPr>
            <a:r>
              <a:rPr lang="en-US" sz="2200" dirty="0">
                <a:solidFill>
                  <a:prstClr val="black"/>
                </a:solidFill>
                <a:latin typeface="Calibri"/>
                <a:ea typeface="+mn-ea"/>
                <a:cs typeface="+mn-cs"/>
              </a:rPr>
              <a:t>Duties currently assigned (not projected duties unless job is new and duties can only be anticipated) </a:t>
            </a:r>
          </a:p>
          <a:p>
            <a:pPr marL="342900" lvl="0" indent="-342900" defTabSz="914400">
              <a:buFont typeface="Arial" pitchFamily="34" charset="0"/>
              <a:buChar char="•"/>
            </a:pPr>
            <a:r>
              <a:rPr lang="en-US" sz="2200" dirty="0">
                <a:solidFill>
                  <a:prstClr val="black"/>
                </a:solidFill>
                <a:latin typeface="Calibri"/>
                <a:ea typeface="+mn-ea"/>
                <a:cs typeface="+mn-cs"/>
              </a:rPr>
              <a:t>Observable duties </a:t>
            </a:r>
          </a:p>
          <a:p>
            <a:pPr marL="342900" lvl="0" indent="-342900" defTabSz="914400">
              <a:buFont typeface="Arial" pitchFamily="34" charset="0"/>
              <a:buChar char="•"/>
            </a:pPr>
            <a:r>
              <a:rPr lang="en-US" sz="2200" dirty="0">
                <a:solidFill>
                  <a:prstClr val="black"/>
                </a:solidFill>
                <a:latin typeface="Calibri"/>
                <a:ea typeface="+mn-ea"/>
                <a:cs typeface="+mn-cs"/>
              </a:rPr>
              <a:t>Duties identified with the position’s purpose and organization</a:t>
            </a:r>
          </a:p>
          <a:p>
            <a:pPr marL="342900" lvl="0" indent="-342900" defTabSz="914400">
              <a:buFont typeface="Arial" pitchFamily="34" charset="0"/>
              <a:buChar char="•"/>
            </a:pPr>
            <a:r>
              <a:rPr lang="en-US" sz="2200" dirty="0">
                <a:solidFill>
                  <a:prstClr val="black"/>
                </a:solidFill>
                <a:latin typeface="Calibri"/>
                <a:ea typeface="+mn-ea"/>
                <a:cs typeface="+mn-cs"/>
              </a:rPr>
              <a:t>Duties expected to continue or recur on a regular basis over a period of time, such as one year</a:t>
            </a:r>
          </a:p>
          <a:p>
            <a:pPr marL="342900" lvl="0" indent="-342900" defTabSz="914400">
              <a:buFont typeface="Arial" pitchFamily="34" charset="0"/>
              <a:buChar char="•"/>
            </a:pPr>
            <a:r>
              <a:rPr lang="en-US" sz="2200" dirty="0">
                <a:solidFill>
                  <a:prstClr val="black"/>
                </a:solidFill>
                <a:latin typeface="Calibri"/>
                <a:ea typeface="+mn-ea"/>
                <a:cs typeface="+mn-cs"/>
              </a:rPr>
              <a:t>*Other duties as assigned.</a:t>
            </a:r>
          </a:p>
          <a:p>
            <a:pPr marL="342900" lvl="0" indent="-342900" defTabSz="914400">
              <a:buFont typeface="Arial" pitchFamily="34" charset="0"/>
              <a:buChar char="•"/>
            </a:pPr>
            <a:endParaRPr lang="en-US" dirty="0">
              <a:solidFill>
                <a:prstClr val="black"/>
              </a:solidFill>
              <a:latin typeface="Calibri"/>
              <a:ea typeface="+mn-ea"/>
              <a:cs typeface="+mn-cs"/>
            </a:endParaRPr>
          </a:p>
          <a:p>
            <a:pPr marL="0" lvl="0" indent="0" defTabSz="914400">
              <a:buNone/>
            </a:pPr>
            <a:r>
              <a:rPr lang="en-US" dirty="0">
                <a:solidFill>
                  <a:prstClr val="black"/>
                </a:solidFill>
                <a:latin typeface="Calibri"/>
                <a:ea typeface="+mn-ea"/>
                <a:cs typeface="+mn-cs"/>
              </a:rPr>
              <a:t>	</a:t>
            </a:r>
            <a:r>
              <a:rPr lang="en-US" sz="1800" dirty="0">
                <a:solidFill>
                  <a:prstClr val="black"/>
                </a:solidFill>
                <a:latin typeface="Calibri"/>
                <a:ea typeface="+mn-ea"/>
                <a:cs typeface="+mn-cs"/>
              </a:rPr>
              <a:t>Helpful Hint:  Concentrate on the position, not the person</a:t>
            </a:r>
            <a:r>
              <a:rPr lang="en-US" sz="1800" dirty="0" smtClean="0">
                <a:solidFill>
                  <a:prstClr val="black"/>
                </a:solidFill>
                <a:latin typeface="Calibri"/>
                <a:ea typeface="+mn-ea"/>
                <a:cs typeface="+mn-cs"/>
              </a:rPr>
              <a:t>.</a:t>
            </a:r>
            <a:endParaRPr lang="en-US" sz="1800" dirty="0">
              <a:solidFill>
                <a:prstClr val="black"/>
              </a:solidFill>
              <a:latin typeface="Calibri"/>
              <a:ea typeface="+mn-ea"/>
              <a:cs typeface="+mn-cs"/>
            </a:endParaRPr>
          </a:p>
        </p:txBody>
      </p:sp>
    </p:spTree>
    <p:extLst>
      <p:ext uri="{BB962C8B-B14F-4D97-AF65-F5344CB8AC3E}">
        <p14:creationId xmlns:p14="http://schemas.microsoft.com/office/powerpoint/2010/main" val="155269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the PD – Things to Do</a:t>
            </a:r>
          </a:p>
        </p:txBody>
      </p:sp>
      <p:sp>
        <p:nvSpPr>
          <p:cNvPr id="3" name="Content Placeholder 2"/>
          <p:cNvSpPr>
            <a:spLocks noGrp="1"/>
          </p:cNvSpPr>
          <p:nvPr>
            <p:ph idx="1"/>
          </p:nvPr>
        </p:nvSpPr>
        <p:spPr>
          <a:xfrm>
            <a:off x="1277938" y="1623317"/>
            <a:ext cx="7408862" cy="4828854"/>
          </a:xfrm>
        </p:spPr>
        <p:txBody>
          <a:bodyPr>
            <a:normAutofit/>
          </a:bodyPr>
          <a:lstStyle/>
          <a:p>
            <a:r>
              <a:rPr lang="en-US" sz="2200" dirty="0">
                <a:latin typeface="Calibri" panose="020F0502020204030204" pitchFamily="34" charset="0"/>
                <a:cs typeface="Calibri" panose="020F0502020204030204" pitchFamily="34" charset="0"/>
              </a:rPr>
              <a:t>Use Factor Evaluation System (FES) Format for non-supervisory positions, when possible.</a:t>
            </a:r>
          </a:p>
          <a:p>
            <a:r>
              <a:rPr lang="en-US" sz="2200" dirty="0">
                <a:latin typeface="Calibri" panose="020F0502020204030204" pitchFamily="34" charset="0"/>
                <a:cs typeface="Calibri" panose="020F0502020204030204" pitchFamily="34" charset="0"/>
              </a:rPr>
              <a:t>Ensure you have all significant facts about the position</a:t>
            </a:r>
          </a:p>
          <a:p>
            <a:r>
              <a:rPr lang="en-US" sz="2200" dirty="0">
                <a:latin typeface="Calibri" panose="020F0502020204030204" pitchFamily="34" charset="0"/>
                <a:cs typeface="Calibri" panose="020F0502020204030204" pitchFamily="34" charset="0"/>
              </a:rPr>
              <a:t>Identify major duties and responsibilities and combine related duties into major duty paragraphs.</a:t>
            </a:r>
          </a:p>
          <a:p>
            <a:r>
              <a:rPr lang="en-US" sz="2200" dirty="0">
                <a:latin typeface="Calibri" panose="020F0502020204030204" pitchFamily="34" charset="0"/>
                <a:cs typeface="Calibri" panose="020F0502020204030204" pitchFamily="34" charset="0"/>
              </a:rPr>
              <a:t>Arrange major duties in logical order (importance; performance; time devoted to each, etc.)</a:t>
            </a:r>
          </a:p>
          <a:p>
            <a:r>
              <a:rPr lang="en-US" sz="2200" dirty="0">
                <a:latin typeface="Calibri" panose="020F0502020204030204" pitchFamily="34" charset="0"/>
                <a:cs typeface="Calibri" panose="020F0502020204030204" pitchFamily="34" charset="0"/>
              </a:rPr>
              <a:t>Include percentages of time devoted to each major duty.</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Helpful Hint: Mission statements, functional statements and organizational charts are all helpful when writing a PD</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6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209D29-D9F8-4B02-AFD5-5A9CD6D6F03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5986</TotalTime>
  <Words>1135</Words>
  <Application>Microsoft Office PowerPoint</Application>
  <PresentationFormat>On-screen Show (4:3)</PresentationFormat>
  <Paragraphs>144</Paragraphs>
  <Slides>19</Slides>
  <Notes>11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Writing Position Descriptions </vt:lpstr>
      <vt:lpstr>Welcome</vt:lpstr>
      <vt:lpstr>Agenda</vt:lpstr>
      <vt:lpstr>Position Descriptions</vt:lpstr>
      <vt:lpstr>Position Description – Purpose and Uses</vt:lpstr>
      <vt:lpstr>Position Description Uses</vt:lpstr>
      <vt:lpstr>Writing the PD – Who Does What?</vt:lpstr>
      <vt:lpstr>Writing the PD – What Should Be in the PD?</vt:lpstr>
      <vt:lpstr>Writing the PD – Things to Do</vt:lpstr>
      <vt:lpstr>Writing the PD – Things to Remember</vt:lpstr>
      <vt:lpstr>Writing the PD – When Should Changes Be Made?</vt:lpstr>
      <vt:lpstr>Types of Position Descriptions</vt:lpstr>
      <vt:lpstr>Types of PD’s - Standardized</vt:lpstr>
      <vt:lpstr>Types of PD’s - Standardized</vt:lpstr>
      <vt:lpstr>Types of PD’s – Mixed Grade</vt:lpstr>
      <vt:lpstr>Types of PD’s – Mixed Series</vt:lpstr>
      <vt:lpstr>Types of PD’s – Supervisory</vt:lpstr>
      <vt:lpstr>Types of PD’s – Leader Positions</vt:lpstr>
      <vt:lpstr>Questions/Comments?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Position Descriptions</dc:title>
  <dc:creator>Dominick Terry</dc:creator>
  <cp:lastModifiedBy>Michael D. Horton</cp:lastModifiedBy>
  <cp:revision>190</cp:revision>
  <cp:lastPrinted>2014-03-19T15:59:51Z</cp:lastPrinted>
  <dcterms:created xsi:type="dcterms:W3CDTF">2016-01-25T15:45:40Z</dcterms:created>
  <dcterms:modified xsi:type="dcterms:W3CDTF">2020-06-30T19:24:29Z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