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4"/>
    <p:sldMasterId id="2147483660" r:id="rId5"/>
    <p:sldMasterId id="2147483662" r:id="rId6"/>
  </p:sldMasterIdLst>
  <p:notesMasterIdLst>
    <p:notesMasterId r:id="rId19"/>
  </p:notesMasterIdLst>
  <p:sldIdLst>
    <p:sldId id="261" r:id="rId7"/>
    <p:sldId id="386" r:id="rId8"/>
    <p:sldId id="309" r:id="rId9"/>
    <p:sldId id="263" r:id="rId10"/>
    <p:sldId id="284" r:id="rId11"/>
    <p:sldId id="452" r:id="rId12"/>
    <p:sldId id="451" r:id="rId13"/>
    <p:sldId id="454" r:id="rId14"/>
    <p:sldId id="457" r:id="rId15"/>
    <p:sldId id="458" r:id="rId16"/>
    <p:sldId id="455" r:id="rId17"/>
    <p:sldId id="45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Gould" initials="MG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A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86C6-4E46-49B9-AB80-39CFFB5FD6B3}" v="7" dt="2020-09-23T20:46:03.159"/>
    <p1510:client id="{E936BE41-4369-4682-9C1A-4BFCB7208FB0}" v="35" dt="2020-09-23T22:01:04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8" autoAdjust="0"/>
    <p:restoredTop sz="86388" autoAdjust="0"/>
  </p:normalViewPr>
  <p:slideViewPr>
    <p:cSldViewPr snapToGrid="0">
      <p:cViewPr>
        <p:scale>
          <a:sx n="66" d="100"/>
          <a:sy n="66" d="100"/>
        </p:scale>
        <p:origin x="-136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48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Leblois" userId="b0a11130-7396-4224-bfe6-2306066af483" providerId="ADAL" clId="{E936BE41-4369-4682-9C1A-4BFCB7208FB0}"/>
    <pc:docChg chg="custSel modSld">
      <pc:chgData name="Axel Leblois" userId="b0a11130-7396-4224-bfe6-2306066af483" providerId="ADAL" clId="{E936BE41-4369-4682-9C1A-4BFCB7208FB0}" dt="2020-09-23T22:01:04.815" v="858" actId="20577"/>
      <pc:docMkLst>
        <pc:docMk/>
      </pc:docMkLst>
      <pc:sldChg chg="delSp modSp">
        <pc:chgData name="Axel Leblois" userId="b0a11130-7396-4224-bfe6-2306066af483" providerId="ADAL" clId="{E936BE41-4369-4682-9C1A-4BFCB7208FB0}" dt="2020-09-23T22:00:09.802" v="847" actId="13244"/>
        <pc:sldMkLst>
          <pc:docMk/>
          <pc:sldMk cId="939118858" sldId="261"/>
        </pc:sldMkLst>
        <pc:spChg chg="del">
          <ac:chgData name="Axel Leblois" userId="b0a11130-7396-4224-bfe6-2306066af483" providerId="ADAL" clId="{E936BE41-4369-4682-9C1A-4BFCB7208FB0}" dt="2020-09-23T21:55:09.260" v="173" actId="478"/>
          <ac:spMkLst>
            <pc:docMk/>
            <pc:sldMk cId="939118858" sldId="261"/>
            <ac:spMk id="7" creationId="{F457BDF7-15F2-4EAB-879D-1AFAEEA60DCF}"/>
          </ac:spMkLst>
        </pc:spChg>
        <pc:spChg chg="del">
          <ac:chgData name="Axel Leblois" userId="b0a11130-7396-4224-bfe6-2306066af483" providerId="ADAL" clId="{E936BE41-4369-4682-9C1A-4BFCB7208FB0}" dt="2020-09-23T21:55:14.108" v="174" actId="478"/>
          <ac:spMkLst>
            <pc:docMk/>
            <pc:sldMk cId="939118858" sldId="261"/>
            <ac:spMk id="8" creationId="{E4D9F78D-A73F-4AFB-92A0-562E47EFB50C}"/>
          </ac:spMkLst>
        </pc:spChg>
        <pc:spChg chg="del">
          <ac:chgData name="Axel Leblois" userId="b0a11130-7396-4224-bfe6-2306066af483" providerId="ADAL" clId="{E936BE41-4369-4682-9C1A-4BFCB7208FB0}" dt="2020-09-23T21:55:17.711" v="175" actId="478"/>
          <ac:spMkLst>
            <pc:docMk/>
            <pc:sldMk cId="939118858" sldId="261"/>
            <ac:spMk id="9" creationId="{6FC08F78-F597-43F1-B80A-9B458CE06B92}"/>
          </ac:spMkLst>
        </pc:spChg>
        <pc:picChg chg="mod">
          <ac:chgData name="Axel Leblois" userId="b0a11130-7396-4224-bfe6-2306066af483" providerId="ADAL" clId="{E936BE41-4369-4682-9C1A-4BFCB7208FB0}" dt="2020-09-23T22:00:09.802" v="847" actId="13244"/>
          <ac:picMkLst>
            <pc:docMk/>
            <pc:sldMk cId="939118858" sldId="261"/>
            <ac:picMk id="2" creationId="{14B81E5C-4363-4768-9AFC-E29BA4953638}"/>
          </ac:picMkLst>
        </pc:picChg>
        <pc:picChg chg="mod">
          <ac:chgData name="Axel Leblois" userId="b0a11130-7396-4224-bfe6-2306066af483" providerId="ADAL" clId="{E936BE41-4369-4682-9C1A-4BFCB7208FB0}" dt="2020-09-23T21:55:35.008" v="195" actId="962"/>
          <ac:picMkLst>
            <pc:docMk/>
            <pc:sldMk cId="939118858" sldId="261"/>
            <ac:picMk id="5" creationId="{9D70D71E-E7D0-4EEB-B198-BF1771C60504}"/>
          </ac:picMkLst>
        </pc:picChg>
      </pc:sldChg>
      <pc:sldChg chg="addSp delSp modSp">
        <pc:chgData name="Axel Leblois" userId="b0a11130-7396-4224-bfe6-2306066af483" providerId="ADAL" clId="{E936BE41-4369-4682-9C1A-4BFCB7208FB0}" dt="2020-09-23T22:00:38.991" v="848" actId="13244"/>
        <pc:sldMkLst>
          <pc:docMk/>
          <pc:sldMk cId="4192323894" sldId="263"/>
        </pc:sldMkLst>
        <pc:spChg chg="add mod">
          <ac:chgData name="Axel Leblois" userId="b0a11130-7396-4224-bfe6-2306066af483" providerId="ADAL" clId="{E936BE41-4369-4682-9C1A-4BFCB7208FB0}" dt="2020-09-23T22:00:38.991" v="848" actId="13244"/>
          <ac:spMkLst>
            <pc:docMk/>
            <pc:sldMk cId="4192323894" sldId="263"/>
            <ac:spMk id="2" creationId="{3852D401-E7FE-4CB8-8DEE-DBF485AD145E}"/>
          </ac:spMkLst>
        </pc:spChg>
        <pc:spChg chg="add del mod">
          <ac:chgData name="Axel Leblois" userId="b0a11130-7396-4224-bfe6-2306066af483" providerId="ADAL" clId="{E936BE41-4369-4682-9C1A-4BFCB7208FB0}" dt="2020-09-23T21:58:51.930" v="834" actId="478"/>
          <ac:spMkLst>
            <pc:docMk/>
            <pc:sldMk cId="4192323894" sldId="263"/>
            <ac:spMk id="3" creationId="{D849E7AD-A07D-44E9-9949-B86DFE43D54E}"/>
          </ac:spMkLst>
        </pc:spChg>
        <pc:spChg chg="add del mod">
          <ac:chgData name="Axel Leblois" userId="b0a11130-7396-4224-bfe6-2306066af483" providerId="ADAL" clId="{E936BE41-4369-4682-9C1A-4BFCB7208FB0}" dt="2020-09-23T21:59:01.101" v="836" actId="478"/>
          <ac:spMkLst>
            <pc:docMk/>
            <pc:sldMk cId="4192323894" sldId="263"/>
            <ac:spMk id="4" creationId="{C48B23BD-7E82-402D-B007-822601CCB6C0}"/>
          </ac:spMkLst>
        </pc:spChg>
        <pc:spChg chg="del mod">
          <ac:chgData name="Axel Leblois" userId="b0a11130-7396-4224-bfe6-2306066af483" providerId="ADAL" clId="{E936BE41-4369-4682-9C1A-4BFCB7208FB0}" dt="2020-09-23T21:58:25.510" v="828" actId="478"/>
          <ac:spMkLst>
            <pc:docMk/>
            <pc:sldMk cId="4192323894" sldId="263"/>
            <ac:spMk id="6" creationId="{4734CB2E-A60C-410C-A40F-EB58CC9A6068}"/>
          </ac:spMkLst>
        </pc:spChg>
      </pc:sldChg>
      <pc:sldChg chg="addSp delSp modSp">
        <pc:chgData name="Axel Leblois" userId="b0a11130-7396-4224-bfe6-2306066af483" providerId="ADAL" clId="{E936BE41-4369-4682-9C1A-4BFCB7208FB0}" dt="2020-09-23T21:59:30.899" v="845" actId="1076"/>
        <pc:sldMkLst>
          <pc:docMk/>
          <pc:sldMk cId="1020937646" sldId="284"/>
        </pc:sldMkLst>
        <pc:spChg chg="add mod">
          <ac:chgData name="Axel Leblois" userId="b0a11130-7396-4224-bfe6-2306066af483" providerId="ADAL" clId="{E936BE41-4369-4682-9C1A-4BFCB7208FB0}" dt="2020-09-23T21:59:19.186" v="840"/>
          <ac:spMkLst>
            <pc:docMk/>
            <pc:sldMk cId="1020937646" sldId="284"/>
            <ac:spMk id="3" creationId="{626A735C-4E5D-46E7-8CD0-6921107EBA47}"/>
          </ac:spMkLst>
        </pc:spChg>
        <pc:spChg chg="mod">
          <ac:chgData name="Axel Leblois" userId="b0a11130-7396-4224-bfe6-2306066af483" providerId="ADAL" clId="{E936BE41-4369-4682-9C1A-4BFCB7208FB0}" dt="2020-09-23T21:56:57.756" v="575" actId="962"/>
          <ac:spMkLst>
            <pc:docMk/>
            <pc:sldMk cId="1020937646" sldId="284"/>
            <ac:spMk id="7" creationId="{01CA4E08-6B9B-4573-B488-17B6CB088FC3}"/>
          </ac:spMkLst>
        </pc:spChg>
        <pc:spChg chg="del mod">
          <ac:chgData name="Axel Leblois" userId="b0a11130-7396-4224-bfe6-2306066af483" providerId="ADAL" clId="{E936BE41-4369-4682-9C1A-4BFCB7208FB0}" dt="2020-09-23T21:59:10.384" v="838" actId="478"/>
          <ac:spMkLst>
            <pc:docMk/>
            <pc:sldMk cId="1020937646" sldId="284"/>
            <ac:spMk id="8" creationId="{459E009C-FD4D-4895-8E35-3ACB321B57B8}"/>
          </ac:spMkLst>
        </pc:spChg>
        <pc:picChg chg="mod">
          <ac:chgData name="Axel Leblois" userId="b0a11130-7396-4224-bfe6-2306066af483" providerId="ADAL" clId="{E936BE41-4369-4682-9C1A-4BFCB7208FB0}" dt="2020-09-23T21:59:27.676" v="844" actId="1076"/>
          <ac:picMkLst>
            <pc:docMk/>
            <pc:sldMk cId="1020937646" sldId="284"/>
            <ac:picMk id="6" creationId="{9113408F-3F2A-4F79-9E47-C988FC071008}"/>
          </ac:picMkLst>
        </pc:picChg>
        <pc:picChg chg="mod">
          <ac:chgData name="Axel Leblois" userId="b0a11130-7396-4224-bfe6-2306066af483" providerId="ADAL" clId="{E936BE41-4369-4682-9C1A-4BFCB7208FB0}" dt="2020-09-23T21:59:30.899" v="845" actId="1076"/>
          <ac:picMkLst>
            <pc:docMk/>
            <pc:sldMk cId="1020937646" sldId="284"/>
            <ac:picMk id="9" creationId="{661EC66E-785F-49D5-9468-A7EF1DA518E9}"/>
          </ac:picMkLst>
        </pc:picChg>
      </pc:sldChg>
      <pc:sldChg chg="modSp">
        <pc:chgData name="Axel Leblois" userId="b0a11130-7396-4224-bfe6-2306066af483" providerId="ADAL" clId="{E936BE41-4369-4682-9C1A-4BFCB7208FB0}" dt="2020-09-23T21:56:19.260" v="377" actId="962"/>
        <pc:sldMkLst>
          <pc:docMk/>
          <pc:sldMk cId="1383192380" sldId="309"/>
        </pc:sldMkLst>
        <pc:picChg chg="mod">
          <ac:chgData name="Axel Leblois" userId="b0a11130-7396-4224-bfe6-2306066af483" providerId="ADAL" clId="{E936BE41-4369-4682-9C1A-4BFCB7208FB0}" dt="2020-09-23T21:56:19.260" v="377" actId="962"/>
          <ac:picMkLst>
            <pc:docMk/>
            <pc:sldMk cId="1383192380" sldId="309"/>
            <ac:picMk id="4" creationId="{25A12153-9862-40A6-8BD9-B9DA2C9EEB9A}"/>
          </ac:picMkLst>
        </pc:picChg>
      </pc:sldChg>
      <pc:sldChg chg="modSp">
        <pc:chgData name="Axel Leblois" userId="b0a11130-7396-4224-bfe6-2306066af483" providerId="ADAL" clId="{E936BE41-4369-4682-9C1A-4BFCB7208FB0}" dt="2020-09-23T22:01:04.815" v="858" actId="20577"/>
        <pc:sldMkLst>
          <pc:docMk/>
          <pc:sldMk cId="2056211428" sldId="457"/>
        </pc:sldMkLst>
        <pc:spChg chg="mod">
          <ac:chgData name="Axel Leblois" userId="b0a11130-7396-4224-bfe6-2306066af483" providerId="ADAL" clId="{E936BE41-4369-4682-9C1A-4BFCB7208FB0}" dt="2020-09-23T22:01:04.815" v="858" actId="20577"/>
          <ac:spMkLst>
            <pc:docMk/>
            <pc:sldMk cId="2056211428" sldId="457"/>
            <ac:spMk id="2" creationId="{9E96FC95-F180-4ED7-8487-5DCA6F8089A4}"/>
          </ac:spMkLst>
        </pc:spChg>
      </pc:sldChg>
      <pc:sldChg chg="modSp">
        <pc:chgData name="Axel Leblois" userId="b0a11130-7396-4224-bfe6-2306066af483" providerId="ADAL" clId="{E936BE41-4369-4682-9C1A-4BFCB7208FB0}" dt="2020-09-23T22:00:59.034" v="854" actId="20577"/>
        <pc:sldMkLst>
          <pc:docMk/>
          <pc:sldMk cId="940991555" sldId="458"/>
        </pc:sldMkLst>
        <pc:spChg chg="mod">
          <ac:chgData name="Axel Leblois" userId="b0a11130-7396-4224-bfe6-2306066af483" providerId="ADAL" clId="{E936BE41-4369-4682-9C1A-4BFCB7208FB0}" dt="2020-09-23T22:00:59.034" v="854" actId="20577"/>
          <ac:spMkLst>
            <pc:docMk/>
            <pc:sldMk cId="940991555" sldId="458"/>
            <ac:spMk id="2" creationId="{8AA90723-3773-4572-8326-C9940F0D05A6}"/>
          </ac:spMkLst>
        </pc:spChg>
      </pc:sldChg>
      <pc:sldChg chg="modSp">
        <pc:chgData name="Axel Leblois" userId="b0a11130-7396-4224-bfe6-2306066af483" providerId="ADAL" clId="{E936BE41-4369-4682-9C1A-4BFCB7208FB0}" dt="2020-09-23T21:54:10.282" v="172" actId="20577"/>
        <pc:sldMkLst>
          <pc:docMk/>
          <pc:sldMk cId="1784603380" sldId="459"/>
        </pc:sldMkLst>
        <pc:spChg chg="mod">
          <ac:chgData name="Axel Leblois" userId="b0a11130-7396-4224-bfe6-2306066af483" providerId="ADAL" clId="{E936BE41-4369-4682-9C1A-4BFCB7208FB0}" dt="2020-09-23T21:54:10.282" v="172" actId="20577"/>
          <ac:spMkLst>
            <pc:docMk/>
            <pc:sldMk cId="1784603380" sldId="459"/>
            <ac:spMk id="3" creationId="{3CBEEA1A-D204-4C0C-BA92-EE12EE5C0F8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DARE Index 2020</a:t>
            </a:r>
            <a:br>
              <a:rPr lang="en-US" dirty="0"/>
            </a:br>
            <a:r>
              <a:rPr lang="en-US" dirty="0"/>
              <a:t>Country Scores by Region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1239921187136927E-2"/>
          <c:y val="0.20412941677309498"/>
          <c:w val="0.90875084520252147"/>
          <c:h val="0.393982026193086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Graphs!$E$3</c:f>
              <c:strCache>
                <c:ptCount val="1"/>
                <c:pt idx="0">
                  <c:v>Country Commitment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Graphs!$B$4:$B$11</c:f>
              <c:strCache>
                <c:ptCount val="8"/>
                <c:pt idx="0">
                  <c:v>Africa</c:v>
                </c:pt>
                <c:pt idx="1">
                  <c:v>Central Asia</c:v>
                </c:pt>
                <c:pt idx="2">
                  <c:v>East Asia &amp; Pacific</c:v>
                </c:pt>
                <c:pt idx="3">
                  <c:v>Europe</c:v>
                </c:pt>
                <c:pt idx="4">
                  <c:v>Latin America &amp; the Caribbean</c:v>
                </c:pt>
                <c:pt idx="5">
                  <c:v>Middle East &amp; North Africa</c:v>
                </c:pt>
                <c:pt idx="6">
                  <c:v>Northern America</c:v>
                </c:pt>
                <c:pt idx="7">
                  <c:v>South Asia</c:v>
                </c:pt>
              </c:strCache>
            </c:strRef>
          </c:cat>
          <c:val>
            <c:numRef>
              <c:f>Graphs!$E$4:$E$11</c:f>
              <c:numCache>
                <c:formatCode>General</c:formatCode>
                <c:ptCount val="8"/>
                <c:pt idx="0">
                  <c:v>14.5</c:v>
                </c:pt>
                <c:pt idx="1">
                  <c:v>14.4</c:v>
                </c:pt>
                <c:pt idx="2">
                  <c:v>14.3</c:v>
                </c:pt>
                <c:pt idx="3">
                  <c:v>19</c:v>
                </c:pt>
                <c:pt idx="4">
                  <c:v>17</c:v>
                </c:pt>
                <c:pt idx="5">
                  <c:v>16.3</c:v>
                </c:pt>
                <c:pt idx="6">
                  <c:v>23.8</c:v>
                </c:pt>
                <c:pt idx="7">
                  <c:v>15.7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FA3-4B8D-83FA-BA79462328A7}"/>
            </c:ext>
          </c:extLst>
        </c:ser>
        <c:ser>
          <c:idx val="1"/>
          <c:order val="1"/>
          <c:tx>
            <c:strRef>
              <c:f>Graphs!$D$3</c:f>
              <c:strCache>
                <c:ptCount val="1"/>
                <c:pt idx="0">
                  <c:v>Country Capacity to Implement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Graphs!$B$4:$B$11</c:f>
              <c:strCache>
                <c:ptCount val="8"/>
                <c:pt idx="0">
                  <c:v>Africa</c:v>
                </c:pt>
                <c:pt idx="1">
                  <c:v>Central Asia</c:v>
                </c:pt>
                <c:pt idx="2">
                  <c:v>East Asia &amp; Pacific</c:v>
                </c:pt>
                <c:pt idx="3">
                  <c:v>Europe</c:v>
                </c:pt>
                <c:pt idx="4">
                  <c:v>Latin America &amp; the Caribbean</c:v>
                </c:pt>
                <c:pt idx="5">
                  <c:v>Middle East &amp; North Africa</c:v>
                </c:pt>
                <c:pt idx="6">
                  <c:v>Northern America</c:v>
                </c:pt>
                <c:pt idx="7">
                  <c:v>South Asia</c:v>
                </c:pt>
              </c:strCache>
            </c:strRef>
          </c:cat>
          <c:val>
            <c:numRef>
              <c:f>Graphs!$D$4:$D$11</c:f>
              <c:numCache>
                <c:formatCode>General</c:formatCode>
                <c:ptCount val="8"/>
                <c:pt idx="0">
                  <c:v>10.8</c:v>
                </c:pt>
                <c:pt idx="1">
                  <c:v>6.9</c:v>
                </c:pt>
                <c:pt idx="2">
                  <c:v>11.4</c:v>
                </c:pt>
                <c:pt idx="3">
                  <c:v>16</c:v>
                </c:pt>
                <c:pt idx="4">
                  <c:v>11</c:v>
                </c:pt>
                <c:pt idx="5">
                  <c:v>11.9</c:v>
                </c:pt>
                <c:pt idx="6">
                  <c:v>20</c:v>
                </c:pt>
                <c:pt idx="7">
                  <c:v>8.8000000000000007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FA3-4B8D-83FA-BA79462328A7}"/>
            </c:ext>
          </c:extLst>
        </c:ser>
        <c:ser>
          <c:idx val="2"/>
          <c:order val="2"/>
          <c:tx>
            <c:strRef>
              <c:f>Graphs!$C$3</c:f>
              <c:strCache>
                <c:ptCount val="1"/>
                <c:pt idx="0">
                  <c:v>Country Actual Implementation and Outcomes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Graphs!$B$4:$B$11</c:f>
              <c:strCache>
                <c:ptCount val="8"/>
                <c:pt idx="0">
                  <c:v>Africa</c:v>
                </c:pt>
                <c:pt idx="1">
                  <c:v>Central Asia</c:v>
                </c:pt>
                <c:pt idx="2">
                  <c:v>East Asia &amp; Pacific</c:v>
                </c:pt>
                <c:pt idx="3">
                  <c:v>Europe</c:v>
                </c:pt>
                <c:pt idx="4">
                  <c:v>Latin America &amp; the Caribbean</c:v>
                </c:pt>
                <c:pt idx="5">
                  <c:v>Middle East &amp; North Africa</c:v>
                </c:pt>
                <c:pt idx="6">
                  <c:v>Northern America</c:v>
                </c:pt>
                <c:pt idx="7">
                  <c:v>South Asia</c:v>
                </c:pt>
              </c:strCache>
            </c:strRef>
          </c:cat>
          <c:val>
            <c:numRef>
              <c:f>Graphs!$C$4:$C$11</c:f>
              <c:numCache>
                <c:formatCode>General</c:formatCode>
                <c:ptCount val="8"/>
                <c:pt idx="0">
                  <c:v>7</c:v>
                </c:pt>
                <c:pt idx="1">
                  <c:v>13.8</c:v>
                </c:pt>
                <c:pt idx="2">
                  <c:v>10.4</c:v>
                </c:pt>
                <c:pt idx="3">
                  <c:v>20.100000000000001</c:v>
                </c:pt>
                <c:pt idx="4">
                  <c:v>11.2</c:v>
                </c:pt>
                <c:pt idx="5">
                  <c:v>13.7</c:v>
                </c:pt>
                <c:pt idx="6">
                  <c:v>20</c:v>
                </c:pt>
                <c:pt idx="7">
                  <c:v>8.3000000000000007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FA3-4B8D-83FA-BA79462328A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35151616"/>
        <c:axId val="135153152"/>
      </c:barChart>
      <c:catAx>
        <c:axId val="1351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53152"/>
        <c:crosses val="autoZero"/>
        <c:auto val="1"/>
        <c:lblAlgn val="ctr"/>
        <c:lblOffset val="100"/>
        <c:noMultiLvlLbl val="0"/>
      </c:catAx>
      <c:valAx>
        <c:axId val="13515315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DARE Index Points</a:t>
                </a:r>
              </a:p>
            </c:rich>
          </c:tx>
          <c:layout>
            <c:manualLayout>
              <c:xMode val="edge"/>
              <c:yMode val="edge"/>
              <c:x val="2.0627062706270625E-3"/>
              <c:y val="0.132289781466847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15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4573386660000833E-2"/>
          <c:y val="0.81598430829193569"/>
          <c:w val="0.9"/>
          <c:h val="0.1278584761742327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b" anchorCtr="0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>
                <a:effectLst/>
              </a:rPr>
              <a:t>Percentage of countries with any policy or program promoting accessibility in the procurement of public goods and services </a:t>
            </a:r>
            <a:r>
              <a:rPr lang="en-US" sz="2000" dirty="0"/>
              <a:t> by Income Level</a:t>
            </a:r>
            <a:endParaRPr lang="en-US" sz="1600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'Procurement Analysis by Income '!$L$20</c:f>
              <c:strCache>
                <c:ptCount val="1"/>
                <c:pt idx="0">
                  <c:v>Proportion of Countries Surveyed by DARE Index 2020 with Procurement of Good and Services Policies by Income Level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'Procurement Analysis by Income '!$K$21:$K$24</c:f>
              <c:strCache>
                <c:ptCount val="4"/>
                <c:pt idx="0">
                  <c:v>High income</c:v>
                </c:pt>
                <c:pt idx="1">
                  <c:v>Upper middle income</c:v>
                </c:pt>
                <c:pt idx="2">
                  <c:v>Lower middle income</c:v>
                </c:pt>
                <c:pt idx="3">
                  <c:v>Low income</c:v>
                </c:pt>
              </c:strCache>
            </c:strRef>
          </c:cat>
          <c:val>
            <c:numRef>
              <c:f>'Procurement Analysis by Income '!$L$21:$L$24</c:f>
              <c:numCache>
                <c:formatCode>0%</c:formatCode>
                <c:ptCount val="4"/>
                <c:pt idx="0">
                  <c:v>0.76470588235294112</c:v>
                </c:pt>
                <c:pt idx="1">
                  <c:v>0.48780487804878048</c:v>
                </c:pt>
                <c:pt idx="2">
                  <c:v>0.3611111111111111</c:v>
                </c:pt>
                <c:pt idx="3">
                  <c:v>0.21739130434782608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CD0-4CF0-877B-39EE70A7E3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06638464"/>
        <c:axId val="206682368"/>
      </c:barChart>
      <c:catAx>
        <c:axId val="20663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82368"/>
        <c:crosses val="autoZero"/>
        <c:auto val="1"/>
        <c:lblAlgn val="ctr"/>
        <c:lblOffset val="100"/>
        <c:noMultiLvlLbl val="0"/>
      </c:catAx>
      <c:valAx>
        <c:axId val="20668236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20663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000" b="1" i="0" baseline="0" dirty="0">
                <a:effectLst/>
              </a:rPr>
              <a:t>Percentage of countries with any policy or program promoting accessibility in the procurement of public goods and services  by level of implementation</a:t>
            </a:r>
            <a:endParaRPr lang="en-US" sz="2000" dirty="0">
              <a:effectLst/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5000000000000001E-2"/>
          <c:y val="0.40706036745406815"/>
          <c:w val="0.93888888888888888"/>
          <c:h val="0.44394284047827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'Percentages by Level of Impleme'!$B$74</c:f>
              <c:strCache>
                <c:ptCount val="1"/>
                <c:pt idx="0">
                  <c:v>Percentage of 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4541062801932257E-3"/>
                  <c:y val="0.2126798826548460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3600" b="1" i="0" u="none" strike="noStrike" kern="120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D77444-C6FD-4FE5-AE73-E5CC14B8631F}" type="VALUE">
                      <a:rPr lang="en-US" smtClean="0"/>
                      <a:pPr>
                        <a:defRPr sz="3600" b="1" i="0" u="none" strike="noStrike" kern="120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layout>
                    <c:manualLayout>
                      <c:w val="9.8417874396135266E-2"/>
                      <c:h val="0.4783994230464787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7A1-45FA-BD55-823571B5447F}"/>
                </c:ext>
              </c:extLst>
            </c:dLbl>
            <c:dLbl>
              <c:idx val="1"/>
              <c:layout>
                <c:manualLayout>
                  <c:x val="0"/>
                  <c:y val="2.468508930857441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7A1-45FA-BD55-823571B5447F}"/>
                </c:ext>
              </c:extLst>
            </c:dLbl>
            <c:dLbl>
              <c:idx val="2"/>
              <c:layout>
                <c:manualLayout>
                  <c:x val="-1.2077294685990338E-3"/>
                  <c:y val="2.964939128667280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7A1-45FA-BD55-823571B5447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accen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1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'Percentages by Level of Impleme'!$A$75:$A$79</c:f>
              <c:strCache>
                <c:ptCount val="5"/>
                <c:pt idx="0">
                  <c:v>Policy But No Implemetation</c:v>
                </c:pt>
                <c:pt idx="1">
                  <c:v>Minimum Level</c:v>
                </c:pt>
                <c:pt idx="2">
                  <c:v>Partial Level</c:v>
                </c:pt>
                <c:pt idx="3">
                  <c:v>Substantial Level</c:v>
                </c:pt>
                <c:pt idx="4">
                  <c:v>Full Level</c:v>
                </c:pt>
              </c:strCache>
            </c:strRef>
          </c:cat>
          <c:val>
            <c:numRef>
              <c:f>'Percentages by Level of Impleme'!$B$75:$B$79</c:f>
              <c:numCache>
                <c:formatCode>0%</c:formatCode>
                <c:ptCount val="5"/>
                <c:pt idx="0">
                  <c:v>7.8125E-2</c:v>
                </c:pt>
                <c:pt idx="1">
                  <c:v>0.53125</c:v>
                </c:pt>
                <c:pt idx="2">
                  <c:v>0.34375</c:v>
                </c:pt>
                <c:pt idx="3">
                  <c:v>4.6875E-2</c:v>
                </c:pt>
                <c:pt idx="4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7A1-45FA-BD55-823571B544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255067264"/>
        <c:axId val="255068800"/>
      </c:barChart>
      <c:catAx>
        <c:axId val="25506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068800"/>
        <c:crosses val="autoZero"/>
        <c:auto val="1"/>
        <c:lblAlgn val="ctr"/>
        <c:lblOffset val="100"/>
        <c:noMultiLvlLbl val="0"/>
      </c:catAx>
      <c:valAx>
        <c:axId val="2550688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5506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5B48-47E1-4723-8900-751A6FF24780}" type="datetimeFigureOut">
              <a:rPr lang="de-AT" smtClean="0"/>
              <a:t>24.09.2020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16124-D153-4016-94C2-46A32FFB44C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709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988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3E3E5D-0461-4E93-BC42-ECB8AC8F776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1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0769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Only extensive database on digital accessibility in the world.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3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16124-D153-4016-94C2-46A32FFB44CE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46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EE79B9-DF52-48BC-ABA6-B795B996E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8A8FE9F3-7C06-4E2C-9DCB-F6B6A00E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8164CC3-D01E-4D4C-92F9-CA7F0678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E5BB-B729-4291-94BC-3F76AEA6BAD7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A284DFA-5B2A-4228-8732-DF0728A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C084428-A0E4-4B86-A740-8BE93453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621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54ECA52-5118-49A6-95E4-5788748C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7E326986-4C9D-4335-B70A-124599D16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8E2A173-4F0D-4155-B7EB-CF265A61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B05DE-5934-4A62-BE35-012F4B1A5988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A24DFBA-9905-4271-9E5D-33FA3EED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210285A-3959-4690-A1B1-4C47442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150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B81C763C-137C-4A04-90EA-EC68EBD73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B57FBD8B-D5FD-47DB-B70D-0AE55AE70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9796A54-4955-4D4B-A76A-94EF3B7E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5B161-FBAE-4784-B195-024ECB832B72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4627657-FA94-4A82-B971-BDF072C9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A18EA9B0-2079-4021-A136-5F2CF494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464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F38F-7E07-4A71-AE05-0A0B0FB29E12}" type="datetime1">
              <a:rPr lang="de-DE" smtClean="0"/>
              <a:t>24.09.2020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4339-F3A9-6746-8E76-04DCFEDB1A02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C791870-35E7-45E3-9BE8-4C7FF53901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62606" y="6023390"/>
            <a:ext cx="1666787" cy="7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2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DEA777-BF7D-4C36-A980-4851E1CD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F0F1A-638E-4358-ADCD-F1D3581B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22834A5-EA5F-45CC-B8A0-9E53C0D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E6E4-1B39-49CB-9F5F-C8FFC5D67B56}" type="datetime1">
              <a:rPr lang="de-DE" smtClean="0"/>
              <a:t>24.09.2020</a:t>
            </a:fld>
            <a:endParaRPr lang="de-A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452744-BC09-4BE4-AA72-D3334B8AF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6994" y="6176963"/>
            <a:ext cx="1422398" cy="648904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8E86E64-6D85-4FEC-A706-7FF7D8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EBB145-A93D-43E0-A6E9-085D07D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3299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AB0F0E-E5A0-442C-847C-1676D9C4A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D93A03A-A1C1-4543-B654-559B8960B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AA8DD18-2011-4760-9685-B8761CFB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F6CD-C1E0-4179-B1F1-8EF48EAE581A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327B3C2-4598-4876-B1D9-1902C4E5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E23DC8-C6C8-4EDB-83A3-9C06863E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955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77AA7BF-C225-4E21-B014-9E296357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EA989FC-B3DC-41BF-918C-728686E8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76A0903-252F-4B7E-99CA-C8BEF6BF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88490-F562-4C9E-A937-1FE1B967CA1A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31210BE-CC30-428C-9778-3E099279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691C4A3-4EB8-430F-A1E7-A00120D0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4066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D5950A-8ABC-40B2-B278-1A5ABFFD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41A943B-19CB-4BF5-9F98-6CEF77A9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587C854-5795-4ACD-B744-C780663B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2DF4-E44A-4D1D-8390-343E7B9B4FCB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7FFEFDF-3202-48F2-B8AF-085A71F1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D326D23-8A31-4C86-A2BE-A12C1642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8375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B9AE93-CCC9-4412-AFE1-DA9324FA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C7E8531-FF49-433D-AB9B-CF0B63188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2ED6362-52EF-42BF-B020-BAD12D743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48AE3D0-580F-4F97-889F-4C95FCB8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CAC-1B30-4E3D-8C1C-B3A0AC6883AA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7C6A252-D5C2-4AB0-82E5-52AB7628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358721D-15D9-4129-93D3-81ED518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833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4258713-36AC-4147-9798-EB0DFE69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FEE2942-7401-4CBE-B3EA-1CB3C3D9F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329AAF7-6A2A-48AE-A360-7F18EF4E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04EBD0A-91F9-4176-8B53-3E167E6E8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6A18FB2-8A4C-48DC-8EDC-94C177EFB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CD49E071-F11E-47F2-809B-B95F3AC6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772-3433-471F-8124-8EDA54156A99}" type="datetime1">
              <a:rPr lang="de-DE" smtClean="0"/>
              <a:t>24.09.2020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4DC8430D-1AA8-439E-AE75-59A6EC4D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76F63F84-0ED8-435A-A2DC-29AEF4E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082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F9F6B9D-B57E-46E2-8612-AA39B38C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963B11E8-D732-493F-8015-6C76E7EE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1E06-F154-45B4-846E-9782CC6F2566}" type="datetime1">
              <a:rPr lang="de-DE" smtClean="0"/>
              <a:t>24.09.2020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D3693DA-CDD0-4897-A645-700783D8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632DC7E0-8002-4046-B5D7-78222D3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37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7DEA777-BF7D-4C36-A980-4851E1CD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A5F0F1A-638E-4358-ADCD-F1D3581B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22834A5-EA5F-45CC-B8A0-9E53C0D1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4A59-34D0-4503-BE0F-CD66CC598AAC}" type="datetime1">
              <a:rPr lang="de-DE" smtClean="0"/>
              <a:t>24.09.2020</a:t>
            </a:fld>
            <a:endParaRPr lang="de-A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452744-BC09-4BE4-AA72-D3334B8AFC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6994" y="6176963"/>
            <a:ext cx="1422398" cy="648904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8E86E64-6D85-4FEC-A706-7FF7D85D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2EBB145-A93D-43E0-A6E9-085D07D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45918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67D8B11C-60AF-495C-A47F-C640225DF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6B36F-79BF-4A81-990B-C16FC635ADCD}" type="datetime1">
              <a:rPr lang="de-DE" smtClean="0"/>
              <a:t>24.09.2020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7D71E96-8463-498A-9ED6-02841805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EB647855-CB09-46FB-8E81-402EC4B3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8915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93B9C8C-226D-463D-993F-E420A04A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5AF21FB-D943-42AE-973F-10812C89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C5265A4-A197-40C0-AA5C-2A6676390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5D7F558-B4E2-43A3-8F59-A6300929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F616-6D37-4B76-8AC2-B3AF8025E252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822D1F0-3CD8-47CF-A68E-70D0689B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A1A33392-B2C9-4889-AC7B-FA051DB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192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9454574-E0CB-42EA-BE47-DC7CFE79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458EF7A0-6D09-43F0-B276-140EDD10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5740912A-0E3A-4C27-A529-96C91865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0095C06-D4E7-475D-B37B-9051C234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AE056-8255-4BF2-B30D-48C23E1BAF72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3BF2A32-0CDD-4030-82AF-9D64CB97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80D2DEB-0E1D-4BC8-B6EC-45127A46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53070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55044F-732B-4BEB-A007-F520CD6E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49F8B18A-3E64-4A6F-95C8-B5F01F9CE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F2B0CAD-718B-4CC2-B5E2-6E5DF474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F32-A0A3-46FF-B416-4688AB03A47B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9412926-3734-4550-808E-4AE43BFA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89B8395-DE68-4F7E-A103-0D55EBC3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9459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6D0E3453-C3A8-46BE-BA2F-3BEF12229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FD4D2FB-4069-4F5F-A3FE-3178650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3A1A7B-108E-4851-B069-43F7E062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323BD-BB69-496A-84B6-ADB759B7DD23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D06D7B0-C369-4312-A41F-42562ADC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6995727-A872-4CFC-AFDF-D58D1802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2813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024672-AE8C-4FD3-BA46-FF925BE5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EE144B95-E6A8-4787-B55D-22AEE0F7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1DB9-0B79-4EB7-B184-79E829480B28}" type="datetime1">
              <a:rPr lang="de-DE" smtClean="0"/>
              <a:t>24.09.2020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683C3877-2316-4339-92E8-9F92DFBE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14F3177F-7ED8-433D-B2E6-407F1785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7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A3C49CA-C55E-416A-BC5A-C99A6E4F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D98B920-9188-4AE2-B615-F41FD0FB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2A72BAA-28FE-48A2-B7FF-65F08397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70E14-715E-4F65-840D-B2816093C568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FE8B30F-581E-40C5-B3CF-80D158A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9921CC4-7D63-4F5F-81B9-462763E9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670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545D3F-E863-4AFD-AFC9-D7DB2340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31BFCE6-0620-4D61-BC26-2CA0B331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896137-0CF2-4C10-8C46-DD630171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8CE3E2AE-B16C-4F8E-B9B3-B065C265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5537C-AEFF-4BF8-A03D-1CD68C83BFF9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51704FD6-F2C4-416C-A1B0-09685831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DCDC2C42-6F92-41F5-A8F2-D1BB123A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696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649D466-7FC1-42FA-983B-BFE3899A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0FEF44B-7CC4-4910-B444-81B57F30C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4CCCAC26-735B-4F5F-AC5C-5CB038A4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7601CCF7-A86B-4132-B950-FD71A85CA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168F758C-02B4-40BE-AD5E-10067082C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1AB2E253-6D3E-4075-B2BF-D6747957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26F8-BA9F-4CFE-A71C-D4E5DC73C1C6}" type="datetime1">
              <a:rPr lang="de-DE" smtClean="0"/>
              <a:t>24.09.2020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05E81C81-B1A2-445C-AA8C-EBD81EAC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FC6F04E8-6211-45E4-A9B3-5014647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12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2306CBA-5CE0-4D8E-86E3-6229AD53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C8791070-7C8D-408B-9783-D7781365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FF35E-9F87-4A98-9214-8CDE027E5F87}" type="datetime1">
              <a:rPr lang="de-DE" smtClean="0"/>
              <a:t>24.09.2020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598CCA2B-4C6D-40C3-88AE-484A059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8F8364C5-BA32-4A5A-A094-13C6B33F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586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E10601AC-4779-46DE-9D7E-92C1F3D1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7BDC1-2F80-4D7D-B267-16B972BC2541}" type="datetime1">
              <a:rPr lang="de-DE" smtClean="0"/>
              <a:t>24.09.2020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E4FB30FA-D710-4BC1-868A-E2E37012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2DF7CF4E-0E44-406B-996E-1CED2639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11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FCA477-D839-46E9-9528-1D7A17CF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0F3E306-6E89-4C14-AA34-18DF28CD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A052BB6B-8CB6-4136-8256-0C484951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8A0AB58-38BE-409B-BAA3-92A4441F5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2EEE-4382-4D65-86EF-7D72238846E8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A9AF561-21DF-4379-BB65-EDEAEEF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8F0A879-1F4C-4C88-8B3D-95BC2992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7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46B2E-F318-4C52-BE28-8FB50DDF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98406BB-766D-4404-913D-951D245F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3D6FAB33-7035-4E88-AEBD-180E93A7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01E9A818-BC59-4E9D-A350-80CD7EBF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7405-9CA2-4B56-9861-DB8E1B0CCEEB}" type="datetime1">
              <a:rPr lang="de-DE" smtClean="0"/>
              <a:t>24.09.2020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F704FD1-A688-48CA-8A4C-D4D9B3DD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8641B90F-D083-403E-BC9B-ADC1CCFB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951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C452C47-F8A0-4F3B-B343-E01ABA76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1922544-E058-4BAF-92F3-720C78416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463BF0C6-3EE4-4423-B93F-FEDDD7241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B3BDB-BC25-49E1-BD05-EB9E16AF7984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99CEEB04-CE86-46CD-84AD-330762C2D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1E72FF4-2FD7-454E-91F6-6367043C3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249E-FD7B-4A50-B925-544890FE16F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4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99AB-D08A-47D4-86E4-CE3E7FCCBBDB}" type="datetime1">
              <a:rPr lang="de-DE" smtClean="0"/>
              <a:t>24.09.2020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4339-F3A9-6746-8E76-04DCFEDB1A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8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4A27116-98C0-4D3E-A688-296FD938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ADC6F6A-EA05-46FF-B677-0B41AEC0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96C11395-B533-464F-B108-FA70D047F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30B84-BDDD-49CD-BB54-CF17C4F00630}" type="datetime1">
              <a:rPr lang="de-DE" smtClean="0"/>
              <a:t>24.09.2020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5E45E76-D123-4CCF-88B5-CC16F205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83183F2-BEF4-4680-9274-732A1BA28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AF28-6C1B-4FE8-9683-3A1C064083D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537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ctrTitle"/>
          </p:nvPr>
        </p:nvSpPr>
        <p:spPr>
          <a:xfrm>
            <a:off x="289172" y="521213"/>
            <a:ext cx="11621379" cy="151425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Accessibility on an International </a:t>
            </a:r>
            <a:r>
              <a:rPr lang="en-US" dirty="0">
                <a:solidFill>
                  <a:schemeClr val="tx2"/>
                </a:solidFill>
              </a:rPr>
              <a:t>Scale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b="1" dirty="0">
                <a:solidFill>
                  <a:schemeClr val="tx2">
                    <a:lumMod val="75000"/>
                  </a:schemeClr>
                </a:solidFill>
              </a:rPr>
            </a:br>
            <a:endParaRPr lang="de-AT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xmlns="" id="{BF354F41-1146-4B34-BE3D-099E8E588F2C}"/>
              </a:ext>
            </a:extLst>
          </p:cNvPr>
          <p:cNvSpPr txBox="1">
            <a:spLocks/>
          </p:cNvSpPr>
          <p:nvPr/>
        </p:nvSpPr>
        <p:spPr>
          <a:xfrm>
            <a:off x="2096563" y="2115101"/>
            <a:ext cx="8007374" cy="1037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Axel Leblois</a:t>
            </a:r>
          </a:p>
          <a:p>
            <a:pPr algn="ctr">
              <a:lnSpc>
                <a:spcPct val="170000"/>
              </a:lnSpc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</a:rPr>
              <a:t>President, G3ict</a:t>
            </a:r>
          </a:p>
        </p:txBody>
      </p:sp>
      <p:pic>
        <p:nvPicPr>
          <p:cNvPr id="2" name="Picture 1" descr="GSA, United States Census and CIO Council logos">
            <a:extLst>
              <a:ext uri="{FF2B5EF4-FFF2-40B4-BE49-F238E27FC236}">
                <a16:creationId xmlns:a16="http://schemas.microsoft.com/office/drawing/2014/main" xmlns="" id="{14B81E5C-4363-4768-9AFC-E29BA495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249" y="3395263"/>
            <a:ext cx="3438525" cy="858238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xmlns="" id="{8CFAEB8D-4B4A-4804-8A19-3217D8995D51}"/>
              </a:ext>
            </a:extLst>
          </p:cNvPr>
          <p:cNvSpPr txBox="1">
            <a:spLocks/>
          </p:cNvSpPr>
          <p:nvPr/>
        </p:nvSpPr>
        <p:spPr>
          <a:xfrm>
            <a:off x="269824" y="4326506"/>
            <a:ext cx="11621380" cy="1396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 2020 Interagency Accessibility Forum (IAAF) </a:t>
            </a:r>
            <a:br>
              <a:rPr lang="en-US" sz="2400" dirty="0"/>
            </a:br>
            <a:r>
              <a:rPr lang="en-US" sz="2400" dirty="0"/>
              <a:t>October 6 - 7, 2020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</a:endParaRPr>
          </a:p>
        </p:txBody>
      </p:sp>
      <p:pic>
        <p:nvPicPr>
          <p:cNvPr id="5" name="Picture 4" descr="G3ict logo">
            <a:extLst>
              <a:ext uri="{FF2B5EF4-FFF2-40B4-BE49-F238E27FC236}">
                <a16:creationId xmlns:a16="http://schemas.microsoft.com/office/drawing/2014/main" xmlns="" id="{9D70D71E-E7D0-4EEB-B198-BF1771C605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273" y="5905812"/>
            <a:ext cx="1751453" cy="7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18858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90723-3773-4572-8326-C9940F0D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9"/>
            <a:ext cx="10515600" cy="111988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Measuring Initial Steps in Promoting ICT Accessibility in Public Procurement (2)</a:t>
            </a:r>
          </a:p>
        </p:txBody>
      </p:sp>
      <p:graphicFrame>
        <p:nvGraphicFramePr>
          <p:cNvPr id="4" name="Content Placeholder 3" descr="Figure 7 shows  public procurement of good and services policies by level of implementation in percentage, as follows: policy but no implementation (8%), minimum level (53%), partial level (34%), substantial level (5%) and full level (0%) &#10;">
            <a:extLst>
              <a:ext uri="{FF2B5EF4-FFF2-40B4-BE49-F238E27FC236}">
                <a16:creationId xmlns:a16="http://schemas.microsoft.com/office/drawing/2014/main" xmlns="" id="{6EE61AE5-BD5D-4498-8682-7E169CD22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262299"/>
              </p:ext>
            </p:extLst>
          </p:nvPr>
        </p:nvGraphicFramePr>
        <p:xfrm>
          <a:off x="838200" y="1078788"/>
          <a:ext cx="10515600" cy="5116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0AD210C-73D9-4D5D-8627-1E76D649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4099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2B626-B5A0-4BD0-B842-3A0C487E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11" y="365125"/>
            <a:ext cx="11332395" cy="693113"/>
          </a:xfrm>
        </p:spPr>
        <p:txBody>
          <a:bodyPr/>
          <a:lstStyle/>
          <a:p>
            <a:r>
              <a:rPr lang="en-US" sz="3600" dirty="0">
                <a:solidFill>
                  <a:srgbClr val="4472C4">
                    <a:lumMod val="75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ICT Accessibility in Public Procurement: Global Steps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C65A913-ABA2-4CA3-B111-7F47C01A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574194"/>
          </a:xfrm>
        </p:spPr>
        <p:txBody>
          <a:bodyPr/>
          <a:lstStyle/>
          <a:p>
            <a:r>
              <a:rPr lang="en-US" dirty="0"/>
              <a:t>US TEITAC with International Participation, EU Mandate 376 </a:t>
            </a:r>
          </a:p>
          <a:p>
            <a:r>
              <a:rPr lang="en-US" dirty="0"/>
              <a:t>Section 508 Refresh, EN 301 549</a:t>
            </a:r>
          </a:p>
          <a:p>
            <a:r>
              <a:rPr lang="en-US" dirty="0"/>
              <a:t>G3ict – ITU Model ICT Accessibility Policy Public Procurement Module (available in English, Arabic, Chinese, French, Russian, Spanish)</a:t>
            </a:r>
          </a:p>
          <a:p>
            <a:r>
              <a:rPr lang="en-US" dirty="0"/>
              <a:t>Governments web sites and public education sector drive initial focus on ICT accessibility in public procurement</a:t>
            </a:r>
          </a:p>
          <a:p>
            <a:r>
              <a:rPr lang="en-US" dirty="0"/>
              <a:t>As of fall 2020, few countries have implemented systematic processes to ensure the accessibility of all ICT goods and services procured by public entities, only very initial sectorial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70F75F6-1482-4727-84DA-FE7CC69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16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B2701-71CD-4799-B218-27CD3981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Today’s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BEEA1A-D204-4C0C-BA92-EE12EE5C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8" y="2085655"/>
            <a:ext cx="10278762" cy="4091308"/>
          </a:xfrm>
        </p:spPr>
        <p:txBody>
          <a:bodyPr/>
          <a:lstStyle/>
          <a:p>
            <a:r>
              <a:rPr lang="en-US" dirty="0"/>
              <a:t>Canada – Shannon Archibald, Chief Information Officer, Shared Services Canada.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European Union – Susanna Laurin, Chair, IAAP Global Leadership Council, G3ict Representative to the EU; Chief Research and Innovation Officer, </a:t>
            </a:r>
            <a:r>
              <a:rPr lang="en-US" dirty="0" err="1"/>
              <a:t>Funka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Initial policy steps and implementations in other regions – James Thurston, Vice President Global Strategy and Development, G3ict.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74E197-37E7-4729-8511-FE0E0183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46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3618" y="431514"/>
            <a:ext cx="9058382" cy="7499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G3ict - Global Initiative for Inclusive ICTs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63029" y="2126751"/>
            <a:ext cx="10592656" cy="4438436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Formed in December 2006 in cooperation with UNDESA upon the adoption of the Convention on the Rights of Persons with Disabilities (CRPD) by the United Nations General Assembly 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To promote and support the implementation of the dispositions of the CRPD on the accessibility of Information and Communication Technologies 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Nonprofit 501(c )(3) advocacy organization working with the ICT industry, Organizations of Persons with Disabilities, Governments, and Standards Development Organizations</a:t>
            </a:r>
          </a:p>
          <a:p>
            <a:pPr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Institutional advocacy, policy development, M-Enabling Summit, training and certification (IAAP)</a:t>
            </a:r>
          </a:p>
        </p:txBody>
      </p:sp>
      <p:pic>
        <p:nvPicPr>
          <p:cNvPr id="6" name="Picture 2" descr="Photo of the main hall of the General Assembly of the UN in New York" title="UN General Assemb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74979" cy="189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358B317-69D8-454E-88E5-AE4763C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z="1600" b="1" smtClean="0"/>
              <a:t>2</a:t>
            </a:fld>
            <a:endParaRPr lang="de-AT" sz="1600" b="1" dirty="0"/>
          </a:p>
        </p:txBody>
      </p:sp>
    </p:spTree>
    <p:extLst>
      <p:ext uri="{BB962C8B-B14F-4D97-AF65-F5344CB8AC3E}">
        <p14:creationId xmlns:p14="http://schemas.microsoft.com/office/powerpoint/2010/main" val="196063841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DC13D-272D-4D85-8AEE-CA8268A0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797" y="387652"/>
            <a:ext cx="8928242" cy="105072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Accessibility on an International Scale: 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Framework of the Convention on the 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Rights of Persons with Disabilities (CRPD)</a:t>
            </a:r>
            <a:endParaRPr lang="fr-FR" sz="3600" dirty="0">
              <a:solidFill>
                <a:schemeClr val="tx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465861-7925-4EF3-9D3F-30C527887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75379"/>
            <a:ext cx="10972800" cy="431514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Ratified by 181 countries, defines ICT accessibility obligations on par with those for the built environment and transportation</a:t>
            </a:r>
            <a:br>
              <a:rPr lang="en-US" sz="2800" dirty="0"/>
            </a:br>
            <a:endParaRPr lang="en-US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Art. 9: </a:t>
            </a:r>
            <a:r>
              <a:rPr lang="fr-FR" sz="2400" dirty="0"/>
              <a:t>« States Parties </a:t>
            </a:r>
            <a:r>
              <a:rPr lang="fr-FR" sz="2400" dirty="0" err="1"/>
              <a:t>shall</a:t>
            </a:r>
            <a:r>
              <a:rPr lang="fr-FR" sz="2400" dirty="0"/>
              <a:t> 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appropriate</a:t>
            </a:r>
            <a:r>
              <a:rPr lang="fr-FR" sz="2400" dirty="0"/>
              <a:t> </a:t>
            </a:r>
            <a:r>
              <a:rPr lang="fr-FR" sz="2400" dirty="0" err="1"/>
              <a:t>measures</a:t>
            </a:r>
            <a:r>
              <a:rPr lang="fr-FR" sz="2400" dirty="0"/>
              <a:t> to </a:t>
            </a:r>
            <a:r>
              <a:rPr lang="fr-FR" sz="2400" dirty="0" err="1"/>
              <a:t>ensure</a:t>
            </a:r>
            <a:r>
              <a:rPr lang="fr-FR" sz="2400" dirty="0"/>
              <a:t> to </a:t>
            </a:r>
            <a:r>
              <a:rPr lang="fr-FR" sz="2400" dirty="0" err="1"/>
              <a:t>persons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disabilities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, on an </a:t>
            </a:r>
            <a:r>
              <a:rPr lang="fr-FR" sz="2400" dirty="0" err="1"/>
              <a:t>equal</a:t>
            </a:r>
            <a:r>
              <a:rPr lang="fr-FR" sz="2400" dirty="0"/>
              <a:t> basis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r>
              <a:rPr lang="fr-FR" sz="2400" dirty="0"/>
              <a:t>, to the </a:t>
            </a:r>
            <a:r>
              <a:rPr lang="fr-FR" sz="2400" dirty="0" err="1"/>
              <a:t>physical</a:t>
            </a:r>
            <a:r>
              <a:rPr lang="fr-FR" sz="2400" dirty="0"/>
              <a:t> </a:t>
            </a:r>
            <a:r>
              <a:rPr lang="fr-FR" sz="2400" dirty="0" err="1"/>
              <a:t>environment</a:t>
            </a:r>
            <a:r>
              <a:rPr lang="fr-FR" sz="2400" dirty="0"/>
              <a:t>, to transportation, </a:t>
            </a:r>
            <a:r>
              <a:rPr lang="fr-FR" sz="2400" b="1" dirty="0"/>
              <a:t>to information and communications, </a:t>
            </a:r>
            <a:r>
              <a:rPr lang="fr-FR" sz="2400" b="1" dirty="0" err="1"/>
              <a:t>including</a:t>
            </a:r>
            <a:r>
              <a:rPr lang="fr-FR" sz="2400" b="1" dirty="0"/>
              <a:t> information and communications technologies and </a:t>
            </a:r>
            <a:r>
              <a:rPr lang="fr-FR" sz="2400" b="1" dirty="0" err="1"/>
              <a:t>systems</a:t>
            </a:r>
            <a:r>
              <a:rPr lang="fr-FR" sz="2400" dirty="0"/>
              <a:t>… »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fr-FR" sz="2000" dirty="0"/>
          </a:p>
        </p:txBody>
      </p:sp>
      <p:pic>
        <p:nvPicPr>
          <p:cNvPr id="4" name="Picture 3" descr="photo of UN General Assembly">
            <a:extLst>
              <a:ext uri="{FF2B5EF4-FFF2-40B4-BE49-F238E27FC236}">
                <a16:creationId xmlns:a16="http://schemas.microsoft.com/office/drawing/2014/main" xmlns="" id="{25A12153-9862-40A6-8BD9-B9DA2C9E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77561" cy="18960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CA7D4A-D219-41B6-8148-3ED1F9B5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31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2D401-E7FE-4CB8-8DEE-DBF485A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1F497D"/>
                </a:solidFill>
                <a:latin typeface="Calibri Light" panose="020F0302020204030204" pitchFamily="34" charset="0"/>
                <a:ea typeface="Verdana" pitchFamily="34" charset="0"/>
                <a:cs typeface="Calibri Light" panose="020F0302020204030204" pitchFamily="34" charset="0"/>
              </a:rPr>
              <a:t>Measuring CRPD Impact - G3ict DARE Index </a:t>
            </a:r>
            <a:br>
              <a:rPr lang="en-US" sz="3600" dirty="0">
                <a:solidFill>
                  <a:srgbClr val="1F497D"/>
                </a:solidFill>
                <a:latin typeface="Calibri Light" panose="020F0302020204030204" pitchFamily="34" charset="0"/>
                <a:ea typeface="Verdana" pitchFamily="34" charset="0"/>
                <a:cs typeface="Calibri Light" panose="020F0302020204030204" pitchFamily="34" charset="0"/>
              </a:rPr>
            </a:br>
            <a:r>
              <a:rPr lang="en-US" sz="3600" dirty="0">
                <a:solidFill>
                  <a:srgbClr val="1F497D"/>
                </a:solidFill>
                <a:latin typeface="Calibri Light" panose="020F0302020204030204" pitchFamily="34" charset="0"/>
                <a:ea typeface="Verdana" pitchFamily="34" charset="0"/>
                <a:cs typeface="Calibri Light" panose="020F0302020204030204" pitchFamily="34" charset="0"/>
              </a:rPr>
              <a:t>Digital Accessibility Rights Evaluation Index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01CA4E08-6B9B-4573-B488-17B6CB088FC3}"/>
              </a:ext>
            </a:extLst>
          </p:cNvPr>
          <p:cNvSpPr txBox="1">
            <a:spLocks/>
          </p:cNvSpPr>
          <p:nvPr/>
        </p:nvSpPr>
        <p:spPr>
          <a:xfrm>
            <a:off x="775810" y="1585922"/>
            <a:ext cx="10473437" cy="4753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Objective: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provide a tool for in-country advocates to benchmark and track the progress made by their countries in implementing ICT/digital accessibility policies and programs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Framework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consistent with Human Rights monitoring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commitments 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capacity to implement   </a:t>
            </a:r>
          </a:p>
          <a:p>
            <a:pPr marL="914400" lvl="1" indent="-457200" algn="l">
              <a:spcBef>
                <a:spcPts val="0"/>
              </a:spcBef>
              <a:buFont typeface="+mj-lt"/>
              <a:buAutoNum type="arabicPeriod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Country actual implementation and outcomes</a:t>
            </a:r>
            <a:endParaRPr lang="en-GB" sz="2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Our Experts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Persons with Disabilities, advocates, researchers, and community leaders identified in partnership with Disabled People’s International (DPI), RIADIS and other advocacy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19232389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 descr="Screen shot of the G3ict web page listing 137 countries with their flags as icons">
            <a:extLst>
              <a:ext uri="{FF2B5EF4-FFF2-40B4-BE49-F238E27FC236}">
                <a16:creationId xmlns:a16="http://schemas.microsoft.com/office/drawing/2014/main" xmlns="" id="{01CA4E08-6B9B-4573-B488-17B6CB088FC3}"/>
              </a:ext>
            </a:extLst>
          </p:cNvPr>
          <p:cNvSpPr txBox="1">
            <a:spLocks/>
          </p:cNvSpPr>
          <p:nvPr/>
        </p:nvSpPr>
        <p:spPr>
          <a:xfrm>
            <a:off x="875827" y="1567798"/>
            <a:ext cx="82296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26A735C-4E5D-46E7-8CD0-6921107E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G3ict Country Data Dashboard: 137 Countries Surveyed; 91% of the World Population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screen shot of g3ict web page showing list of countries with their flags as icons">
            <a:extLst>
              <a:ext uri="{FF2B5EF4-FFF2-40B4-BE49-F238E27FC236}">
                <a16:creationId xmlns:a16="http://schemas.microsoft.com/office/drawing/2014/main" xmlns="" id="{9113408F-3F2A-4F79-9E47-C988FC071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2609" y="1819275"/>
            <a:ext cx="4762147" cy="43513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773264-F60F-44C6-8CBB-00387C39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5</a:t>
            </a:fld>
            <a:endParaRPr lang="de-AT"/>
          </a:p>
        </p:txBody>
      </p:sp>
      <p:pic>
        <p:nvPicPr>
          <p:cNvPr id="9" name="Content Placeholder 8" descr="screen shot of g3ict web page showing lits of countries with their flags as icons">
            <a:extLst>
              <a:ext uri="{FF2B5EF4-FFF2-40B4-BE49-F238E27FC236}">
                <a16:creationId xmlns:a16="http://schemas.microsoft.com/office/drawing/2014/main" xmlns="" id="{661EC66E-785F-49D5-9468-A7EF1DA518E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tretch>
            <a:fillRect/>
          </a:stretch>
        </p:blipFill>
        <p:spPr>
          <a:xfrm>
            <a:off x="5841266" y="1747837"/>
            <a:ext cx="531812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3764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544715-810B-47B4-A4A3-74EF4177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5" y="195209"/>
            <a:ext cx="11733087" cy="41096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Average DARE Index 2020 - Country Scores by Region</a:t>
            </a:r>
          </a:p>
        </p:txBody>
      </p:sp>
      <p:graphicFrame>
        <p:nvGraphicFramePr>
          <p:cNvPr id="7" name="Content Placeholder 6" descr="Figure 1 depicts the Overall General Analysis (country commitment, country capacity and outcomes) broken down by 8 regions (Africa, Central Asia, East Asia &amp; Pacific, Europe, Latin America &amp; The Caribbean, Middle East &amp; North Africa, Northern America, South Asia).">
            <a:extLst>
              <a:ext uri="{FF2B5EF4-FFF2-40B4-BE49-F238E27FC236}">
                <a16:creationId xmlns:a16="http://schemas.microsoft.com/office/drawing/2014/main" xmlns="" id="{FD8B060B-3223-47C2-80DF-4B01149138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2306"/>
              </p:ext>
            </p:extLst>
          </p:nvPr>
        </p:nvGraphicFramePr>
        <p:xfrm>
          <a:off x="1089061" y="914400"/>
          <a:ext cx="10027578" cy="5856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3D35684-D2F1-4981-AF79-09B9F370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8137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FFC1EF97-80AC-4303-A330-0339838B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Foundational Country Commitments for Public Procurement Policies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96C03CBE-221B-45B1-B75C-9CC349DB1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466079"/>
              </p:ext>
            </p:extLst>
          </p:nvPr>
        </p:nvGraphicFramePr>
        <p:xfrm>
          <a:off x="838200" y="2165032"/>
          <a:ext cx="10515600" cy="3352191"/>
        </p:xfrm>
        <a:graphic>
          <a:graphicData uri="http://schemas.openxmlformats.org/drawingml/2006/table">
            <a:tbl>
              <a:tblPr firstRow="1" firstCol="1" bandRow="1"/>
              <a:tblGrid>
                <a:gridCol w="5873409">
                  <a:extLst>
                    <a:ext uri="{9D8B030D-6E8A-4147-A177-3AD203B41FA5}">
                      <a16:colId xmlns:a16="http://schemas.microsoft.com/office/drawing/2014/main" xmlns="" val="3669792778"/>
                    </a:ext>
                  </a:extLst>
                </a:gridCol>
                <a:gridCol w="4642191">
                  <a:extLst>
                    <a:ext uri="{9D8B030D-6E8A-4147-A177-3AD203B41FA5}">
                      <a16:colId xmlns:a16="http://schemas.microsoft.com/office/drawing/2014/main" xmlns="" val="4099255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NTRY COMMITMENTS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GLOBAL AVERAGE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% OF COUNTRIES WITH LEGAL DISPOSITIONS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9218503"/>
                  </a:ext>
                </a:extLst>
              </a:tr>
              <a:tr h="796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LAW PROTECTING THE RIGHTS OF PERSONS WITH DISABILITIES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68035037"/>
                  </a:ext>
                </a:extLst>
              </a:tr>
              <a:tr h="796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REASONABLE ACCOMMODATION DEFINED</a:t>
                      </a:r>
                      <a:endParaRPr lang="en-US" sz="2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68%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8173569"/>
                  </a:ext>
                </a:extLst>
              </a:tr>
              <a:tr h="7960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 OF ACCESSIBILITY INCLUDES ICTs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61%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031906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BB2286-0AE4-4C80-B242-116C5CDA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523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2B626-B5A0-4BD0-B842-3A0C487E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27"/>
            <a:ext cx="10515600" cy="1325563"/>
          </a:xfrm>
        </p:spPr>
        <p:txBody>
          <a:bodyPr/>
          <a:lstStyle/>
          <a:p>
            <a:r>
              <a:rPr lang="en-US" sz="3600" dirty="0">
                <a:solidFill>
                  <a:srgbClr val="4472C4">
                    <a:lumMod val="75000"/>
                  </a:srgbClr>
                </a:solidFill>
                <a:cs typeface="Arial" panose="020B0604020202020204" pitchFamily="34" charset="0"/>
              </a:rPr>
              <a:t>Foundational Country Implementation Resources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for Public Procurement Policies</a:t>
            </a:r>
            <a:r>
              <a:rPr lang="en-US" sz="3600" dirty="0">
                <a:solidFill>
                  <a:srgbClr val="4472C4">
                    <a:lumMod val="75000"/>
                  </a:srgbClr>
                </a:solidFill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5236F9E-8561-43FA-8A20-4D006B43F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946690"/>
              </p:ext>
            </p:extLst>
          </p:nvPr>
        </p:nvGraphicFramePr>
        <p:xfrm>
          <a:off x="838199" y="1571946"/>
          <a:ext cx="10515599" cy="4379289"/>
        </p:xfrm>
        <a:graphic>
          <a:graphicData uri="http://schemas.openxmlformats.org/drawingml/2006/table">
            <a:tbl>
              <a:tblPr firstRow="1"/>
              <a:tblGrid>
                <a:gridCol w="6230421">
                  <a:extLst>
                    <a:ext uri="{9D8B030D-6E8A-4147-A177-3AD203B41FA5}">
                      <a16:colId xmlns:a16="http://schemas.microsoft.com/office/drawing/2014/main" xmlns="" val="1713430450"/>
                    </a:ext>
                  </a:extLst>
                </a:gridCol>
                <a:gridCol w="4285178">
                  <a:extLst>
                    <a:ext uri="{9D8B030D-6E8A-4147-A177-3AD203B41FA5}">
                      <a16:colId xmlns:a16="http://schemas.microsoft.com/office/drawing/2014/main" xmlns="" val="1418781430"/>
                    </a:ext>
                  </a:extLst>
                </a:gridCol>
              </a:tblGrid>
              <a:tr h="108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CAPACITY TO IMPLEMENT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GLOBAL AVERAGE OF COUNTRIES WITH KEY IMPLEMENTATION RESOURCES OR PROCESSES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0223046"/>
                  </a:ext>
                </a:extLst>
              </a:tr>
              <a:tr h="822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AGENCY FOR PERSONS WITH DISABILITIES</a:t>
                      </a:r>
                      <a:endParaRPr lang="en-US" sz="2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4644263"/>
                  </a:ext>
                </a:extLst>
              </a:tr>
              <a:tr h="822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GOVERNMENT AGENCY FOR ACCESSIBLE ICT</a:t>
                      </a:r>
                      <a:endParaRPr lang="en-US" sz="2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85948433"/>
                  </a:ext>
                </a:extLst>
              </a:tr>
              <a:tr h="822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PROCESS TO INVOLVE PERSONS WITH DISABILITIES IN POLICY MAKING ON ICT ACCESSIBILITY</a:t>
                      </a:r>
                      <a:endParaRPr lang="en-US" sz="28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26%</a:t>
                      </a:r>
                      <a:endParaRPr lang="en-US" sz="28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1314264"/>
                  </a:ext>
                </a:extLst>
              </a:tr>
              <a:tr h="8225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COUNTRY REFERS TO INTERNATIONAL </a:t>
                      </a:r>
                      <a:b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ICT ACCESSIBILITY STANDARDS </a:t>
                      </a:r>
                      <a:endParaRPr lang="en-US" sz="28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  <a:endParaRPr lang="en-US" sz="2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DD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544298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AE038BB-1DE5-4BA7-9D73-52DE1AD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037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6FC95-F180-4ED7-8487-5DCA6F80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83"/>
            <a:ext cx="10515600" cy="79111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Measuring Initial Steps in Promoting ICT Accessibility in 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Public Procurement (1)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 descr="Figure 4 shows the proportion of countries surveyed by DARE Index 2020 with public procurement of good and services ICT accessibility policies by income level, as follows: high income countries (76%), upper middle countries (49%), lower middle countries (36%) and low income (22%)">
            <a:extLst>
              <a:ext uri="{FF2B5EF4-FFF2-40B4-BE49-F238E27FC236}">
                <a16:creationId xmlns:a16="http://schemas.microsoft.com/office/drawing/2014/main" xmlns="" id="{32F7051E-43D1-4871-A109-9618A4085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127609"/>
              </p:ext>
            </p:extLst>
          </p:nvPr>
        </p:nvGraphicFramePr>
        <p:xfrm>
          <a:off x="1479479" y="1140431"/>
          <a:ext cx="9236468" cy="503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AE8842A-B4D1-4259-9D8D-3A04399F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249E-FD7B-4A50-B925-544890FE16FD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6211428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8541449F7BF644B0A2B4EAD73003BE" ma:contentTypeVersion="13" ma:contentTypeDescription="Create a new document." ma:contentTypeScope="" ma:versionID="ca6aa1cd06d83cb19fccfc620c4cfd4e">
  <xsd:schema xmlns:xsd="http://www.w3.org/2001/XMLSchema" xmlns:xs="http://www.w3.org/2001/XMLSchema" xmlns:p="http://schemas.microsoft.com/office/2006/metadata/properties" xmlns:ns3="3e98ccc5-d2ff-4010-84f8-eea2200faaad" xmlns:ns4="9c02957a-588f-471d-bea3-21c36a523836" targetNamespace="http://schemas.microsoft.com/office/2006/metadata/properties" ma:root="true" ma:fieldsID="8d9879866a85362bab871c418bade732" ns3:_="" ns4:_="">
    <xsd:import namespace="3e98ccc5-d2ff-4010-84f8-eea2200faaad"/>
    <xsd:import namespace="9c02957a-588f-471d-bea3-21c36a5238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8ccc5-d2ff-4010-84f8-eea2200fa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2957a-588f-471d-bea3-21c36a52383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AFDC7D-CA91-44C2-B5FB-5CCE24B892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98ccc5-d2ff-4010-84f8-eea2200faaad"/>
    <ds:schemaRef ds:uri="9c02957a-588f-471d-bea3-21c36a5238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5B43D-BE53-4A3A-97EA-AA9D215AFEF7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3e98ccc5-d2ff-4010-84f8-eea2200faaad"/>
    <ds:schemaRef ds:uri="http://purl.org/dc/terms/"/>
    <ds:schemaRef ds:uri="http://schemas.microsoft.com/office/infopath/2007/PartnerControls"/>
    <ds:schemaRef ds:uri="9c02957a-588f-471d-bea3-21c36a52383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A3ACDE-0361-4251-A5AF-B982CF621C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543</Words>
  <Application>Microsoft Office PowerPoint</Application>
  <PresentationFormat>Custom</PresentationFormat>
  <Paragraphs>76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1_Benutzerdefiniertes Design</vt:lpstr>
      <vt:lpstr>Office-Design</vt:lpstr>
      <vt:lpstr>Benutzerdefiniertes Design</vt:lpstr>
      <vt:lpstr> Accessibility on an International Scale </vt:lpstr>
      <vt:lpstr>G3ict - Global Initiative for Inclusive ICTs  </vt:lpstr>
      <vt:lpstr>Accessibility on an International Scale:  Framework of the Convention on the  Rights of Persons with Disabilities (CRPD)</vt:lpstr>
      <vt:lpstr>Measuring CRPD Impact - G3ict DARE Index  Digital Accessibility Rights Evaluation Index</vt:lpstr>
      <vt:lpstr>G3ict Country Data Dashboard: 137 Countries Surveyed; 91% of the World Population </vt:lpstr>
      <vt:lpstr>Average DARE Index 2020 - Country Scores by Region</vt:lpstr>
      <vt:lpstr>Foundational Country Commitments for Public Procurement Policies </vt:lpstr>
      <vt:lpstr>Foundational Country Implementation Resources for Public Procurement Policies </vt:lpstr>
      <vt:lpstr>Measuring Initial Steps in Promoting ICT Accessibility in Public Procurement (1)</vt:lpstr>
      <vt:lpstr>Measuring Initial Steps in Promoting ICT Accessibility in Public Procurement (2)</vt:lpstr>
      <vt:lpstr>ICT Accessibility in Public Procurement: Global Steps</vt:lpstr>
      <vt:lpstr>Today’s Panel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Zero Project Conference 2018</dc:title>
  <dc:creator>Wilfried Kainz</dc:creator>
  <cp:lastModifiedBy>AntoniaHHarward</cp:lastModifiedBy>
  <cp:revision>55</cp:revision>
  <dcterms:created xsi:type="dcterms:W3CDTF">2017-12-11T08:48:40Z</dcterms:created>
  <dcterms:modified xsi:type="dcterms:W3CDTF">2020-09-24T14:04:29Z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0x010100808541449F7BF644B0A2B4EAD73003BE</vt:lpwstr>
  </property>
</Properties>
</file>