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14"/>
  </p:notesMasterIdLst>
  <p:handoutMasterIdLst>
    <p:handoutMasterId r:id="rId15"/>
  </p:handoutMasterIdLst>
  <p:sldIdLst>
    <p:sldId id="256" r:id="rId3"/>
    <p:sldId id="269" r:id="rId4"/>
    <p:sldId id="260" r:id="rId5"/>
    <p:sldId id="270" r:id="rId6"/>
    <p:sldId id="261" r:id="rId7"/>
    <p:sldId id="262" r:id="rId8"/>
    <p:sldId id="264" r:id="rId9"/>
    <p:sldId id="265" r:id="rId10"/>
    <p:sldId id="271" r:id="rId11"/>
    <p:sldId id="272" r:id="rId12"/>
    <p:sldId id="266" r:id="rId13"/>
  </p:sldIdLst>
  <p:sldSz cx="12192000" cy="6858000"/>
  <p:notesSz cx="69850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21" autoAdjust="0"/>
    <p:restoredTop sz="96306" autoAdjust="0"/>
  </p:normalViewPr>
  <p:slideViewPr>
    <p:cSldViewPr snapToGrid="0">
      <p:cViewPr varScale="1">
        <p:scale>
          <a:sx n="195" d="100"/>
          <a:sy n="195" d="100"/>
        </p:scale>
        <p:origin x="2192" y="1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9" d="100"/>
          <a:sy n="89" d="100"/>
        </p:scale>
        <p:origin x="1572"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27466" cy="466087"/>
          </a:xfrm>
          <a:prstGeom prst="rect">
            <a:avLst/>
          </a:prstGeom>
        </p:spPr>
        <p:txBody>
          <a:bodyPr vert="horz" lIns="91221" tIns="45610" rIns="91221" bIns="45610" rtlCol="0"/>
          <a:lstStyle>
            <a:lvl1pPr algn="l">
              <a:defRPr sz="1200"/>
            </a:lvl1pPr>
          </a:lstStyle>
          <a:p>
            <a:endParaRPr lang="en-US"/>
          </a:p>
        </p:txBody>
      </p:sp>
      <p:sp>
        <p:nvSpPr>
          <p:cNvPr id="3" name="Date Placeholder 2"/>
          <p:cNvSpPr>
            <a:spLocks noGrp="1"/>
          </p:cNvSpPr>
          <p:nvPr>
            <p:ph type="dt" sz="quarter" idx="1"/>
          </p:nvPr>
        </p:nvSpPr>
        <p:spPr>
          <a:xfrm>
            <a:off x="3955953" y="1"/>
            <a:ext cx="3027466" cy="466087"/>
          </a:xfrm>
          <a:prstGeom prst="rect">
            <a:avLst/>
          </a:prstGeom>
        </p:spPr>
        <p:txBody>
          <a:bodyPr vert="horz" lIns="91221" tIns="45610" rIns="91221" bIns="45610" rtlCol="0"/>
          <a:lstStyle>
            <a:lvl1pPr algn="r">
              <a:defRPr sz="1200"/>
            </a:lvl1pPr>
          </a:lstStyle>
          <a:p>
            <a:fld id="{61EC908C-3EAF-4BC6-9C1A-2AA1A26F43A1}" type="datetimeFigureOut">
              <a:rPr lang="en-US" smtClean="0"/>
              <a:t>10/6/22</a:t>
            </a:fld>
            <a:endParaRPr lang="en-US"/>
          </a:p>
        </p:txBody>
      </p:sp>
      <p:sp>
        <p:nvSpPr>
          <p:cNvPr id="4" name="Footer Placeholder 3"/>
          <p:cNvSpPr>
            <a:spLocks noGrp="1"/>
          </p:cNvSpPr>
          <p:nvPr>
            <p:ph type="ftr" sz="quarter" idx="2"/>
          </p:nvPr>
        </p:nvSpPr>
        <p:spPr>
          <a:xfrm>
            <a:off x="1" y="8817613"/>
            <a:ext cx="3027466" cy="466087"/>
          </a:xfrm>
          <a:prstGeom prst="rect">
            <a:avLst/>
          </a:prstGeom>
        </p:spPr>
        <p:txBody>
          <a:bodyPr vert="horz" lIns="91221" tIns="45610" rIns="91221" bIns="45610" rtlCol="0" anchor="b"/>
          <a:lstStyle>
            <a:lvl1pPr algn="l">
              <a:defRPr sz="1200"/>
            </a:lvl1pPr>
          </a:lstStyle>
          <a:p>
            <a:endParaRPr lang="en-US"/>
          </a:p>
        </p:txBody>
      </p:sp>
      <p:sp>
        <p:nvSpPr>
          <p:cNvPr id="5" name="Slide Number Placeholder 4"/>
          <p:cNvSpPr>
            <a:spLocks noGrp="1"/>
          </p:cNvSpPr>
          <p:nvPr>
            <p:ph type="sldNum" sz="quarter" idx="3"/>
          </p:nvPr>
        </p:nvSpPr>
        <p:spPr>
          <a:xfrm>
            <a:off x="3955953" y="8817613"/>
            <a:ext cx="3027466" cy="466087"/>
          </a:xfrm>
          <a:prstGeom prst="rect">
            <a:avLst/>
          </a:prstGeom>
        </p:spPr>
        <p:txBody>
          <a:bodyPr vert="horz" lIns="91221" tIns="45610" rIns="91221" bIns="45610" rtlCol="0" anchor="b"/>
          <a:lstStyle>
            <a:lvl1pPr algn="r">
              <a:defRPr sz="1200"/>
            </a:lvl1pPr>
          </a:lstStyle>
          <a:p>
            <a:fld id="{248E02F3-7BE7-43FF-8906-91686CA1E7A4}" type="slidenum">
              <a:rPr lang="en-US" smtClean="0"/>
              <a:t>‹#›</a:t>
            </a:fld>
            <a:endParaRPr lang="en-US"/>
          </a:p>
        </p:txBody>
      </p:sp>
    </p:spTree>
    <p:extLst>
      <p:ext uri="{BB962C8B-B14F-4D97-AF65-F5344CB8AC3E}">
        <p14:creationId xmlns:p14="http://schemas.microsoft.com/office/powerpoint/2010/main" val="2395226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2"/>
            <a:ext cx="3027466" cy="464503"/>
          </a:xfrm>
          <a:prstGeom prst="rect">
            <a:avLst/>
          </a:prstGeom>
          <a:noFill/>
          <a:ln>
            <a:noFill/>
          </a:ln>
        </p:spPr>
        <p:txBody>
          <a:bodyPr spcFirstLastPara="1" wrap="square" lIns="92926" tIns="46463" rIns="92926" bIns="46463"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55953" y="2"/>
            <a:ext cx="3027466" cy="464503"/>
          </a:xfrm>
          <a:prstGeom prst="rect">
            <a:avLst/>
          </a:prstGeom>
          <a:noFill/>
          <a:ln>
            <a:noFill/>
          </a:ln>
        </p:spPr>
        <p:txBody>
          <a:bodyPr spcFirstLastPara="1" wrap="square" lIns="92926" tIns="46463" rIns="92926" bIns="46463"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98463" y="695325"/>
            <a:ext cx="6188075" cy="34813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99133" y="4410392"/>
            <a:ext cx="5586735" cy="4177348"/>
          </a:xfrm>
          <a:prstGeom prst="rect">
            <a:avLst/>
          </a:prstGeom>
          <a:noFill/>
          <a:ln>
            <a:noFill/>
          </a:ln>
        </p:spPr>
        <p:txBody>
          <a:bodyPr spcFirstLastPara="1" wrap="square" lIns="92926" tIns="46463" rIns="92926" bIns="46463"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8817612"/>
            <a:ext cx="3027466" cy="464503"/>
          </a:xfrm>
          <a:prstGeom prst="rect">
            <a:avLst/>
          </a:prstGeom>
          <a:noFill/>
          <a:ln>
            <a:noFill/>
          </a:ln>
        </p:spPr>
        <p:txBody>
          <a:bodyPr spcFirstLastPara="1" wrap="square" lIns="92926" tIns="46463" rIns="92926" bIns="46463"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55953" y="8817612"/>
            <a:ext cx="3027466" cy="464503"/>
          </a:xfrm>
          <a:prstGeom prst="rect">
            <a:avLst/>
          </a:prstGeom>
          <a:noFill/>
          <a:ln>
            <a:noFill/>
          </a:ln>
        </p:spPr>
        <p:txBody>
          <a:bodyPr spcFirstLastPara="1" wrap="square" lIns="92926" tIns="46463" rIns="92926" bIns="46463" anchor="b" anchorCtr="0">
            <a:noAutofit/>
          </a:bodyPr>
          <a:lstStyle/>
          <a:p>
            <a:pPr algn="r"/>
            <a:fld id="{00000000-1234-1234-1234-123412341234}" type="slidenum">
              <a:rPr lang="en-US" sz="1200" smtClean="0">
                <a:solidFill>
                  <a:schemeClr val="dk1"/>
                </a:solidFill>
              </a:rPr>
              <a:pPr algn="r"/>
              <a:t>‹#›</a:t>
            </a:fld>
            <a:endParaRPr lang="en-US" sz="1200">
              <a:solidFill>
                <a:schemeClr val="dk1"/>
              </a:solidFil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98463" y="695325"/>
            <a:ext cx="6188075" cy="34813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699133" y="4410392"/>
            <a:ext cx="5586735" cy="4177348"/>
          </a:xfrm>
          <a:prstGeom prst="rect">
            <a:avLst/>
          </a:prstGeom>
          <a:noFill/>
          <a:ln>
            <a:noFill/>
          </a:ln>
        </p:spPr>
        <p:txBody>
          <a:bodyPr spcFirstLastPara="1" wrap="square" lIns="92926" tIns="46463" rIns="92926" bIns="46463" anchor="t" anchorCtr="0">
            <a:noAutofit/>
          </a:bodyPr>
          <a:lstStyle/>
          <a:p>
            <a:pPr marL="0" indent="0">
              <a:spcBef>
                <a:spcPts val="0"/>
              </a:spcBef>
            </a:pPr>
            <a:endParaRPr/>
          </a:p>
        </p:txBody>
      </p:sp>
      <p:sp>
        <p:nvSpPr>
          <p:cNvPr id="85" name="Google Shape;85;p1:notes"/>
          <p:cNvSpPr txBox="1">
            <a:spLocks noGrp="1"/>
          </p:cNvSpPr>
          <p:nvPr>
            <p:ph type="sldNum" idx="12"/>
          </p:nvPr>
        </p:nvSpPr>
        <p:spPr>
          <a:xfrm>
            <a:off x="3955953" y="8817612"/>
            <a:ext cx="3027466" cy="464503"/>
          </a:xfrm>
          <a:prstGeom prst="rect">
            <a:avLst/>
          </a:prstGeom>
          <a:noFill/>
          <a:ln>
            <a:noFill/>
          </a:ln>
        </p:spPr>
        <p:txBody>
          <a:bodyPr spcFirstLastPara="1" wrap="square" lIns="92926" tIns="46463" rIns="92926" bIns="46463" anchor="b" anchorCtr="0">
            <a:noAutofit/>
          </a:bodyPr>
          <a:lstStyle/>
          <a:p>
            <a:pPr algn="r"/>
            <a:fld id="{00000000-1234-1234-1234-123412341234}" type="slidenum">
              <a:rPr lang="en-US"/>
              <a:pPr algn="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rPr>
              <a:pPr algn="r"/>
              <a:t>10</a:t>
            </a:fld>
            <a:endParaRPr lang="en-US" sz="1200">
              <a:solidFill>
                <a:schemeClr val="dk1"/>
              </a:solidFill>
            </a:endParaRPr>
          </a:p>
        </p:txBody>
      </p:sp>
    </p:spTree>
    <p:extLst>
      <p:ext uri="{BB962C8B-B14F-4D97-AF65-F5344CB8AC3E}">
        <p14:creationId xmlns:p14="http://schemas.microsoft.com/office/powerpoint/2010/main" val="2164564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00000000-1234-1234-1234-123412341234}" type="slidenum">
              <a:rPr lang="en-US" sz="1200" smtClean="0">
                <a:solidFill>
                  <a:schemeClr val="dk1"/>
                </a:solidFill>
              </a:rPr>
              <a:pPr algn="r"/>
              <a:t>11</a:t>
            </a:fld>
            <a:endParaRPr lang="en-US" sz="1200">
              <a:solidFill>
                <a:schemeClr val="dk1"/>
              </a:solidFill>
            </a:endParaRPr>
          </a:p>
        </p:txBody>
      </p:sp>
    </p:spTree>
    <p:extLst>
      <p:ext uri="{BB962C8B-B14F-4D97-AF65-F5344CB8AC3E}">
        <p14:creationId xmlns:p14="http://schemas.microsoft.com/office/powerpoint/2010/main" val="420681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0" algn="l" rtl="0" fontAlgn="base"/>
            <a:endParaRPr lang="en-US" sz="1100" b="0" i="0" dirty="0">
              <a:solidFill>
                <a:srgbClr val="000000"/>
              </a:solidFill>
              <a:effectLst/>
              <a:latin typeface="Calibri" panose="020F0502020204030204" pitchFamily="34" charset="0"/>
            </a:endParaRPr>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rPr>
              <a:pPr algn="r"/>
              <a:t>2</a:t>
            </a:fld>
            <a:endParaRPr lang="en-US" sz="1200">
              <a:solidFill>
                <a:schemeClr val="dk1"/>
              </a:solidFill>
            </a:endParaRPr>
          </a:p>
        </p:txBody>
      </p:sp>
    </p:spTree>
    <p:extLst>
      <p:ext uri="{BB962C8B-B14F-4D97-AF65-F5344CB8AC3E}">
        <p14:creationId xmlns:p14="http://schemas.microsoft.com/office/powerpoint/2010/main" val="51358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rPr>
              <a:pPr algn="r"/>
              <a:t>3</a:t>
            </a:fld>
            <a:endParaRPr lang="en-US" sz="1200">
              <a:solidFill>
                <a:schemeClr val="dk1"/>
              </a:solidFill>
            </a:endParaRPr>
          </a:p>
        </p:txBody>
      </p:sp>
    </p:spTree>
    <p:extLst>
      <p:ext uri="{BB962C8B-B14F-4D97-AF65-F5344CB8AC3E}">
        <p14:creationId xmlns:p14="http://schemas.microsoft.com/office/powerpoint/2010/main" val="2102158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100" dirty="0">
                <a:solidFill>
                  <a:srgbClr val="000000"/>
                </a:solidFill>
                <a:latin typeface="Calibri" panose="020F0502020204030204" pitchFamily="34" charset="0"/>
              </a:rPr>
              <a:t> </a:t>
            </a:r>
          </a:p>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rPr>
              <a:pPr algn="r"/>
              <a:t>4</a:t>
            </a:fld>
            <a:endParaRPr lang="en-US" sz="1200">
              <a:solidFill>
                <a:schemeClr val="dk1"/>
              </a:solidFill>
            </a:endParaRPr>
          </a:p>
        </p:txBody>
      </p:sp>
    </p:spTree>
    <p:extLst>
      <p:ext uri="{BB962C8B-B14F-4D97-AF65-F5344CB8AC3E}">
        <p14:creationId xmlns:p14="http://schemas.microsoft.com/office/powerpoint/2010/main" val="184298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rPr>
              <a:pPr algn="r"/>
              <a:t>5</a:t>
            </a:fld>
            <a:endParaRPr lang="en-US" sz="1200">
              <a:solidFill>
                <a:schemeClr val="dk1"/>
              </a:solidFill>
            </a:endParaRPr>
          </a:p>
        </p:txBody>
      </p:sp>
    </p:spTree>
    <p:extLst>
      <p:ext uri="{BB962C8B-B14F-4D97-AF65-F5344CB8AC3E}">
        <p14:creationId xmlns:p14="http://schemas.microsoft.com/office/powerpoint/2010/main" val="325779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rPr>
              <a:pPr algn="r"/>
              <a:t>6</a:t>
            </a:fld>
            <a:endParaRPr lang="en-US" sz="1200" dirty="0">
              <a:solidFill>
                <a:schemeClr val="dk1"/>
              </a:solidFill>
            </a:endParaRPr>
          </a:p>
        </p:txBody>
      </p:sp>
    </p:spTree>
    <p:extLst>
      <p:ext uri="{BB962C8B-B14F-4D97-AF65-F5344CB8AC3E}">
        <p14:creationId xmlns:p14="http://schemas.microsoft.com/office/powerpoint/2010/main" val="3327133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rPr>
              <a:pPr algn="r"/>
              <a:t>7</a:t>
            </a:fld>
            <a:endParaRPr lang="en-US" sz="1200">
              <a:solidFill>
                <a:schemeClr val="dk1"/>
              </a:solidFill>
            </a:endParaRPr>
          </a:p>
        </p:txBody>
      </p:sp>
    </p:spTree>
    <p:extLst>
      <p:ext uri="{BB962C8B-B14F-4D97-AF65-F5344CB8AC3E}">
        <p14:creationId xmlns:p14="http://schemas.microsoft.com/office/powerpoint/2010/main" val="3200942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rPr>
              <a:pPr algn="r"/>
              <a:t>8</a:t>
            </a:fld>
            <a:endParaRPr lang="en-US" sz="1200">
              <a:solidFill>
                <a:schemeClr val="dk1"/>
              </a:solidFill>
            </a:endParaRPr>
          </a:p>
        </p:txBody>
      </p:sp>
    </p:spTree>
    <p:extLst>
      <p:ext uri="{BB962C8B-B14F-4D97-AF65-F5344CB8AC3E}">
        <p14:creationId xmlns:p14="http://schemas.microsoft.com/office/powerpoint/2010/main" val="2350435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00000000-1234-1234-1234-123412341234}" type="slidenum">
              <a:rPr lang="en-US" sz="1200" smtClean="0">
                <a:solidFill>
                  <a:schemeClr val="dk1"/>
                </a:solidFill>
              </a:rPr>
              <a:pPr algn="r"/>
              <a:t>9</a:t>
            </a:fld>
            <a:endParaRPr lang="en-US" sz="1200">
              <a:solidFill>
                <a:schemeClr val="dk1"/>
              </a:solidFill>
            </a:endParaRPr>
          </a:p>
        </p:txBody>
      </p:sp>
    </p:spTree>
    <p:extLst>
      <p:ext uri="{BB962C8B-B14F-4D97-AF65-F5344CB8AC3E}">
        <p14:creationId xmlns:p14="http://schemas.microsoft.com/office/powerpoint/2010/main" val="165957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pic>
        <p:nvPicPr>
          <p:cNvPr id="2" name="Picture 1" descr="A picture containing text, clipart&#10;&#10;Description automatically generated">
            <a:extLst>
              <a:ext uri="{FF2B5EF4-FFF2-40B4-BE49-F238E27FC236}">
                <a16:creationId xmlns:a16="http://schemas.microsoft.com/office/drawing/2014/main" id="{EAC1DF4E-F134-8BDA-CB49-CB7C04F119BC}"/>
              </a:ext>
            </a:extLst>
          </p:cNvPr>
          <p:cNvPicPr>
            <a:picLocks noChangeAspect="1"/>
          </p:cNvPicPr>
          <p:nvPr userDrawn="1"/>
        </p:nvPicPr>
        <p:blipFill>
          <a:blip r:embed="rId2"/>
          <a:stretch>
            <a:fillRect/>
          </a:stretch>
        </p:blipFill>
        <p:spPr>
          <a:xfrm>
            <a:off x="8951218" y="3106002"/>
            <a:ext cx="1453896" cy="913191"/>
          </a:xfrm>
          <a:prstGeom prst="rect">
            <a:avLst/>
          </a:prstGeom>
        </p:spPr>
      </p:pic>
      <p:pic>
        <p:nvPicPr>
          <p:cNvPr id="4" name="Google Shape;19;p4" descr="GSA Starmark logo">
            <a:extLst>
              <a:ext uri="{FF2B5EF4-FFF2-40B4-BE49-F238E27FC236}">
                <a16:creationId xmlns:a16="http://schemas.microsoft.com/office/drawing/2014/main" id="{A7448792-1F51-391E-20C5-4F7F38313EB0}"/>
              </a:ext>
            </a:extLst>
          </p:cNvPr>
          <p:cNvPicPr preferRelativeResize="0"/>
          <p:nvPr userDrawn="1"/>
        </p:nvPicPr>
        <p:blipFill rotWithShape="1">
          <a:blip r:embed="rId3">
            <a:alphaModFix/>
          </a:blip>
          <a:srcRect/>
          <a:stretch/>
        </p:blipFill>
        <p:spPr>
          <a:xfrm>
            <a:off x="7850133" y="3111500"/>
            <a:ext cx="914400" cy="914400"/>
          </a:xfrm>
          <a:prstGeom prst="rect">
            <a:avLst/>
          </a:prstGeom>
          <a:noFill/>
          <a:ln>
            <a:noFill/>
          </a:ln>
        </p:spPr>
      </p:pic>
      <p:pic>
        <p:nvPicPr>
          <p:cNvPr id="5" name="Google Shape;20;p4" descr="Seal of the CIO Council">
            <a:extLst>
              <a:ext uri="{FF2B5EF4-FFF2-40B4-BE49-F238E27FC236}">
                <a16:creationId xmlns:a16="http://schemas.microsoft.com/office/drawing/2014/main" id="{BB68909C-0BE1-7F87-8D57-7C906D2976EB}"/>
              </a:ext>
            </a:extLst>
          </p:cNvPr>
          <p:cNvPicPr preferRelativeResize="0"/>
          <p:nvPr userDrawn="1"/>
        </p:nvPicPr>
        <p:blipFill rotWithShape="1">
          <a:blip r:embed="rId4">
            <a:alphaModFix/>
          </a:blip>
          <a:srcRect/>
          <a:stretch/>
        </p:blipFill>
        <p:spPr>
          <a:xfrm>
            <a:off x="10591800" y="3073563"/>
            <a:ext cx="979610" cy="97807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3">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8">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2022  /  General Services Administration  /  National Institutes of Health  /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hyperlink" Target="https://www.odni.gov/"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533400" y="402449"/>
            <a:ext cx="110490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Accessibility Forum</a:t>
            </a:r>
            <a:endParaRPr dirty="0"/>
          </a:p>
        </p:txBody>
      </p:sp>
      <p:sp>
        <p:nvSpPr>
          <p:cNvPr id="88" name="Google Shape;88;p1"/>
          <p:cNvSpPr txBox="1">
            <a:spLocks noGrp="1"/>
          </p:cNvSpPr>
          <p:nvPr>
            <p:ph type="body" idx="1"/>
          </p:nvPr>
        </p:nvSpPr>
        <p:spPr>
          <a:xfrm>
            <a:off x="533400" y="1359306"/>
            <a:ext cx="11174691"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Unlocking the Power of Accessibility</a:t>
            </a:r>
            <a:endParaRPr sz="2800" dirty="0"/>
          </a:p>
        </p:txBody>
      </p:sp>
      <p:sp>
        <p:nvSpPr>
          <p:cNvPr id="89" name="Google Shape;89;p1"/>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sz="2800" dirty="0"/>
              <a:t>October 11-13, 2022</a:t>
            </a:r>
            <a:endParaRPr sz="2800" dirty="0"/>
          </a:p>
        </p:txBody>
      </p:sp>
      <p:sp>
        <p:nvSpPr>
          <p:cNvPr id="7" name="Title 1">
            <a:extLst>
              <a:ext uri="{FF2B5EF4-FFF2-40B4-BE49-F238E27FC236}">
                <a16:creationId xmlns:a16="http://schemas.microsoft.com/office/drawing/2014/main" id="{111B5C05-D72C-4281-A654-35CC8D179484}"/>
              </a:ext>
            </a:extLst>
          </p:cNvPr>
          <p:cNvSpPr>
            <a:spLocks noGrp="1"/>
          </p:cNvSpPr>
          <p:nvPr>
            <p:ph type="body" idx="4"/>
          </p:nvPr>
        </p:nvSpPr>
        <p:spPr>
          <a:xfrm>
            <a:off x="533400" y="4857750"/>
            <a:ext cx="11049000" cy="1243013"/>
          </a:xfrm>
        </p:spPr>
        <p:txBody>
          <a:bodyPr/>
          <a:lstStyle/>
          <a:p>
            <a:r>
              <a:rPr lang="en-US" sz="3600" dirty="0"/>
              <a:t>Intelligence Community Information Technology Accessibility Program Maturity Model</a:t>
            </a:r>
          </a:p>
        </p:txBody>
      </p:sp>
      <p:sp>
        <p:nvSpPr>
          <p:cNvPr id="90" name="Google Shape;90;p1"/>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6197"/>
              </a:buClr>
              <a:buSzPts val="2400"/>
              <a:buNone/>
            </a:pPr>
            <a:r>
              <a:rPr lang="en-US" dirty="0"/>
              <a:t>Office of the Director of National Intelligence (ODNI)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E0DB312-625F-4B7B-9C0B-F5CA103BAF31}"/>
              </a:ext>
            </a:extLst>
          </p:cNvPr>
          <p:cNvSpPr>
            <a:spLocks noGrp="1"/>
          </p:cNvSpPr>
          <p:nvPr>
            <p:ph type="title"/>
          </p:nvPr>
        </p:nvSpPr>
        <p:spPr/>
        <p:txBody>
          <a:bodyPr/>
          <a:lstStyle/>
          <a:p>
            <a:r>
              <a:rPr lang="en-US" dirty="0"/>
              <a:t>FBI IC Maturity Appendix </a:t>
            </a:r>
          </a:p>
        </p:txBody>
      </p:sp>
      <p:pic>
        <p:nvPicPr>
          <p:cNvPr id="3" name="Picture 2" descr="Screenshot of another page from the IT accessibility dashboard developed by the FBI OCIO. This image shows the definitions for the maturity levels and core dimensions, which are available for reference by users of the dashboard.">
            <a:extLst>
              <a:ext uri="{FF2B5EF4-FFF2-40B4-BE49-F238E27FC236}">
                <a16:creationId xmlns:a16="http://schemas.microsoft.com/office/drawing/2014/main" id="{608D82C4-99B4-4EC9-B9ED-A8321F533A28}"/>
              </a:ext>
            </a:extLst>
          </p:cNvPr>
          <p:cNvPicPr>
            <a:picLocks noChangeAspect="1"/>
          </p:cNvPicPr>
          <p:nvPr/>
        </p:nvPicPr>
        <p:blipFill>
          <a:blip r:embed="rId3"/>
          <a:stretch>
            <a:fillRect/>
          </a:stretch>
        </p:blipFill>
        <p:spPr>
          <a:xfrm>
            <a:off x="35511" y="1093237"/>
            <a:ext cx="12120978" cy="5399003"/>
          </a:xfrm>
          <a:prstGeom prst="rect">
            <a:avLst/>
          </a:prstGeom>
        </p:spPr>
      </p:pic>
      <p:sp>
        <p:nvSpPr>
          <p:cNvPr id="5" name="Slide Number Placeholder 4">
            <a:extLst>
              <a:ext uri="{FF2B5EF4-FFF2-40B4-BE49-F238E27FC236}">
                <a16:creationId xmlns:a16="http://schemas.microsoft.com/office/drawing/2014/main" id="{ACE839EF-0AE7-4DB2-A6A8-4F705FC679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98092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4" name="Picture 3" descr="decorative element for last slide"/>
          <p:cNvPicPr>
            <a:picLocks noChangeAspect="1"/>
          </p:cNvPicPr>
          <p:nvPr/>
        </p:nvPicPr>
        <p:blipFill>
          <a:blip r:embed="rId3"/>
          <a:stretch>
            <a:fillRect/>
          </a:stretch>
        </p:blipFill>
        <p:spPr>
          <a:xfrm>
            <a:off x="0" y="1965435"/>
            <a:ext cx="12193057" cy="4393324"/>
          </a:xfrm>
          <a:prstGeom prst="rect">
            <a:avLst/>
          </a:prstGeom>
        </p:spPr>
      </p:pic>
      <p:pic>
        <p:nvPicPr>
          <p:cNvPr id="5" name="Picture 4" descr="Official seal of the Office of the Director of National Intellig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1904" y="2024904"/>
            <a:ext cx="2808192" cy="2808192"/>
          </a:xfrm>
          <a:prstGeom prst="rect">
            <a:avLst/>
          </a:prstGeom>
        </p:spPr>
      </p:pic>
    </p:spTree>
    <p:extLst>
      <p:ext uri="{BB962C8B-B14F-4D97-AF65-F5344CB8AC3E}">
        <p14:creationId xmlns:p14="http://schemas.microsoft.com/office/powerpoint/2010/main" val="270636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1F5E-22F6-4F75-AD9F-C9DBC81D9122}"/>
              </a:ext>
            </a:extLst>
          </p:cNvPr>
          <p:cNvSpPr>
            <a:spLocks noGrp="1"/>
          </p:cNvSpPr>
          <p:nvPr>
            <p:ph type="title"/>
          </p:nvPr>
        </p:nvSpPr>
        <p:spPr>
          <a:xfrm>
            <a:off x="612182" y="304007"/>
            <a:ext cx="10515600" cy="461645"/>
          </a:xfrm>
        </p:spPr>
        <p:txBody>
          <a:bodyPr/>
          <a:lstStyle/>
          <a:p>
            <a:r>
              <a:rPr lang="en-US" dirty="0"/>
              <a:t>Introductions</a:t>
            </a:r>
          </a:p>
        </p:txBody>
      </p:sp>
      <p:pic>
        <p:nvPicPr>
          <p:cNvPr id="9" name="Picture 8" descr="Seal of the Office of the Director of National Intelligence">
            <a:extLst>
              <a:ext uri="{FF2B5EF4-FFF2-40B4-BE49-F238E27FC236}">
                <a16:creationId xmlns:a16="http://schemas.microsoft.com/office/drawing/2014/main" id="{08EB2240-FA79-4AFA-AECB-3733270FA7AD}"/>
              </a:ext>
            </a:extLst>
          </p:cNvPr>
          <p:cNvPicPr>
            <a:picLocks noChangeAspect="1"/>
          </p:cNvPicPr>
          <p:nvPr/>
        </p:nvPicPr>
        <p:blipFill>
          <a:blip r:embed="rId3"/>
          <a:stretch>
            <a:fillRect/>
          </a:stretch>
        </p:blipFill>
        <p:spPr>
          <a:xfrm>
            <a:off x="158205" y="1569225"/>
            <a:ext cx="2194560" cy="2194560"/>
          </a:xfrm>
          <a:prstGeom prst="rect">
            <a:avLst/>
          </a:prstGeom>
        </p:spPr>
      </p:pic>
      <p:sp>
        <p:nvSpPr>
          <p:cNvPr id="3" name="Text Placeholder 2">
            <a:extLst>
              <a:ext uri="{FF2B5EF4-FFF2-40B4-BE49-F238E27FC236}">
                <a16:creationId xmlns:a16="http://schemas.microsoft.com/office/drawing/2014/main" id="{E73FF995-8E68-499A-B98C-77127C206BA1}"/>
              </a:ext>
            </a:extLst>
          </p:cNvPr>
          <p:cNvSpPr>
            <a:spLocks noGrp="1"/>
          </p:cNvSpPr>
          <p:nvPr>
            <p:ph type="body" idx="1"/>
          </p:nvPr>
        </p:nvSpPr>
        <p:spPr>
          <a:xfrm>
            <a:off x="2607719" y="1381898"/>
            <a:ext cx="9408960" cy="1607145"/>
          </a:xfrm>
        </p:spPr>
        <p:txBody>
          <a:bodyPr/>
          <a:lstStyle/>
          <a:p>
            <a:pPr marL="50800" indent="0">
              <a:buNone/>
            </a:pPr>
            <a:r>
              <a:rPr lang="en-US" dirty="0"/>
              <a:t>Ms. Shannon Paschel, Information Technology (IT) Diversity, Equity, Inclusion and Accessibility Chief, ODNI</a:t>
            </a:r>
          </a:p>
        </p:txBody>
      </p:sp>
      <p:sp>
        <p:nvSpPr>
          <p:cNvPr id="12" name="Text Placeholder 2">
            <a:extLst>
              <a:ext uri="{FF2B5EF4-FFF2-40B4-BE49-F238E27FC236}">
                <a16:creationId xmlns:a16="http://schemas.microsoft.com/office/drawing/2014/main" id="{37C39A5F-C2D0-4567-B30D-22AF87D61ED7}"/>
              </a:ext>
            </a:extLst>
          </p:cNvPr>
          <p:cNvSpPr txBox="1">
            <a:spLocks/>
          </p:cNvSpPr>
          <p:nvPr/>
        </p:nvSpPr>
        <p:spPr>
          <a:xfrm>
            <a:off x="2624835" y="2666505"/>
            <a:ext cx="9408960" cy="160714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pPr marL="50800" indent="0">
              <a:buFont typeface="Noto Sans Symbols"/>
              <a:buNone/>
            </a:pPr>
            <a:r>
              <a:rPr lang="en-US" dirty="0"/>
              <a:t>Dr. Rosemary Speers, Contractor Team Lead, Supporting IT Diversity, Equity, Inclusion and Accessibility, ODNI</a:t>
            </a:r>
          </a:p>
        </p:txBody>
      </p:sp>
      <p:pic>
        <p:nvPicPr>
          <p:cNvPr id="11" name="Picture 10" descr="Seal of the Federal Bureau of Investigation">
            <a:extLst>
              <a:ext uri="{FF2B5EF4-FFF2-40B4-BE49-F238E27FC236}">
                <a16:creationId xmlns:a16="http://schemas.microsoft.com/office/drawing/2014/main" id="{5474BFC7-56FD-4395-947C-6796114017AE}"/>
              </a:ext>
            </a:extLst>
          </p:cNvPr>
          <p:cNvPicPr>
            <a:picLocks noChangeAspect="1"/>
          </p:cNvPicPr>
          <p:nvPr/>
        </p:nvPicPr>
        <p:blipFill>
          <a:blip r:embed="rId4"/>
          <a:stretch>
            <a:fillRect/>
          </a:stretch>
        </p:blipFill>
        <p:spPr>
          <a:xfrm>
            <a:off x="175321" y="3816646"/>
            <a:ext cx="2194560" cy="2194560"/>
          </a:xfrm>
          <a:prstGeom prst="rect">
            <a:avLst/>
          </a:prstGeom>
        </p:spPr>
      </p:pic>
      <p:sp>
        <p:nvSpPr>
          <p:cNvPr id="13" name="Text Placeholder 2">
            <a:extLst>
              <a:ext uri="{FF2B5EF4-FFF2-40B4-BE49-F238E27FC236}">
                <a16:creationId xmlns:a16="http://schemas.microsoft.com/office/drawing/2014/main" id="{0D098B63-AD97-4AA8-BEE2-840A61303C11}"/>
              </a:ext>
            </a:extLst>
          </p:cNvPr>
          <p:cNvSpPr txBox="1">
            <a:spLocks/>
          </p:cNvSpPr>
          <p:nvPr/>
        </p:nvSpPr>
        <p:spPr>
          <a:xfrm>
            <a:off x="2624835" y="4273650"/>
            <a:ext cx="9408960" cy="160714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pPr marL="50800" indent="0">
              <a:buFont typeface="Noto Sans Symbols"/>
              <a:buNone/>
            </a:pPr>
            <a:r>
              <a:rPr lang="en-US" dirty="0"/>
              <a:t>Ms. Nancy Casper, IT Specialist, Office of the Chief Information Officer, FBI</a:t>
            </a:r>
          </a:p>
        </p:txBody>
      </p:sp>
      <p:sp>
        <p:nvSpPr>
          <p:cNvPr id="5" name="Slide Number Placeholder 4">
            <a:extLst>
              <a:ext uri="{FF2B5EF4-FFF2-40B4-BE49-F238E27FC236}">
                <a16:creationId xmlns:a16="http://schemas.microsoft.com/office/drawing/2014/main" id="{E25DE71E-BD55-41FC-B6A8-9F333B78A2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94568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Intelligence Community</a:t>
            </a:r>
          </a:p>
        </p:txBody>
      </p:sp>
      <p:sp>
        <p:nvSpPr>
          <p:cNvPr id="3" name="Text Placeholder 2"/>
          <p:cNvSpPr>
            <a:spLocks noGrp="1"/>
          </p:cNvSpPr>
          <p:nvPr>
            <p:ph type="body" idx="1"/>
          </p:nvPr>
        </p:nvSpPr>
        <p:spPr>
          <a:xfrm>
            <a:off x="457200" y="1371600"/>
            <a:ext cx="5486400" cy="4023360"/>
          </a:xfrm>
        </p:spPr>
        <p:txBody>
          <a:bodyPr/>
          <a:lstStyle/>
          <a:p>
            <a:r>
              <a:rPr lang="en-US" dirty="0"/>
              <a:t>The Director of National Intelligence (DNI) serves as the head of the IC.</a:t>
            </a:r>
          </a:p>
          <a:p>
            <a:r>
              <a:rPr lang="en-US" dirty="0"/>
              <a:t>The IC is a coalition of 18 agencies and organizations (IC Elements), including the Office of the DNI (ODNI)</a:t>
            </a:r>
          </a:p>
        </p:txBody>
      </p:sp>
      <p:sp>
        <p:nvSpPr>
          <p:cNvPr id="6" name="TextBox 5"/>
          <p:cNvSpPr txBox="1"/>
          <p:nvPr/>
        </p:nvSpPr>
        <p:spPr>
          <a:xfrm>
            <a:off x="770021" y="5752116"/>
            <a:ext cx="2077043" cy="369332"/>
          </a:xfrm>
          <a:prstGeom prst="rect">
            <a:avLst/>
          </a:prstGeom>
          <a:noFill/>
        </p:spPr>
        <p:txBody>
          <a:bodyPr wrap="none" rtlCol="0">
            <a:spAutoFit/>
          </a:bodyPr>
          <a:lstStyle/>
          <a:p>
            <a:r>
              <a:rPr lang="en-US" dirty="0"/>
              <a:t>From </a:t>
            </a:r>
            <a:r>
              <a:rPr lang="en-US" dirty="0">
                <a:hlinkClick r:id="rId3"/>
              </a:rPr>
              <a:t>www.odni.gov</a:t>
            </a:r>
            <a:endParaRPr lang="en-US" dirty="0"/>
          </a:p>
        </p:txBody>
      </p:sp>
      <p:pic>
        <p:nvPicPr>
          <p:cNvPr id="7" name="Picture 6" descr="Seals of the 18 agencies and organizations that comprise the U.S. Intelligence Community"/>
          <p:cNvPicPr>
            <a:picLocks noChangeAspect="1"/>
          </p:cNvPicPr>
          <p:nvPr/>
        </p:nvPicPr>
        <p:blipFill rotWithShape="1">
          <a:blip r:embed="rId4" cstate="print">
            <a:extLst>
              <a:ext uri="{28A0092B-C50C-407E-A947-70E740481C1C}">
                <a14:useLocalDpi xmlns:a14="http://schemas.microsoft.com/office/drawing/2010/main" val="0"/>
              </a:ext>
            </a:extLst>
          </a:blip>
          <a:srcRect t="6631" b="13370"/>
          <a:stretch/>
        </p:blipFill>
        <p:spPr>
          <a:xfrm>
            <a:off x="6444434" y="1188720"/>
            <a:ext cx="5068270" cy="5120640"/>
          </a:xfrm>
          <a:prstGeom prst="rect">
            <a:avLst/>
          </a:prstGeom>
        </p:spPr>
      </p:pic>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29201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72C7-A7F0-4859-9397-F638049233A0}"/>
              </a:ext>
            </a:extLst>
          </p:cNvPr>
          <p:cNvSpPr>
            <a:spLocks noGrp="1"/>
          </p:cNvSpPr>
          <p:nvPr>
            <p:ph type="title"/>
          </p:nvPr>
        </p:nvSpPr>
        <p:spPr>
          <a:xfrm>
            <a:off x="457200" y="317405"/>
            <a:ext cx="11277600" cy="461645"/>
          </a:xfrm>
        </p:spPr>
        <p:txBody>
          <a:bodyPr/>
          <a:lstStyle/>
          <a:p>
            <a:r>
              <a:rPr lang="en-US" dirty="0"/>
              <a:t>IC IT Accessibility Community of Interest (COI)</a:t>
            </a:r>
          </a:p>
        </p:txBody>
      </p:sp>
      <p:sp>
        <p:nvSpPr>
          <p:cNvPr id="6" name="Text Placeholder 2">
            <a:extLst>
              <a:ext uri="{FF2B5EF4-FFF2-40B4-BE49-F238E27FC236}">
                <a16:creationId xmlns:a16="http://schemas.microsoft.com/office/drawing/2014/main" id="{6A79AA1C-1B9C-4D9C-A278-6A60956584E2}"/>
              </a:ext>
            </a:extLst>
          </p:cNvPr>
          <p:cNvSpPr>
            <a:spLocks noGrp="1"/>
          </p:cNvSpPr>
          <p:nvPr>
            <p:ph type="body" idx="1"/>
          </p:nvPr>
        </p:nvSpPr>
        <p:spPr>
          <a:xfrm>
            <a:off x="457200" y="1371600"/>
            <a:ext cx="5486400" cy="4937125"/>
          </a:xfrm>
        </p:spPr>
        <p:txBody>
          <a:bodyPr>
            <a:normAutofit/>
          </a:bodyPr>
          <a:lstStyle/>
          <a:p>
            <a:pPr>
              <a:lnSpc>
                <a:spcPct val="110000"/>
              </a:lnSpc>
            </a:pPr>
            <a:r>
              <a:rPr lang="en-US" dirty="0"/>
              <a:t>The IC IT Accessibility COI was established in 2018, under the IC CIO Council, to propose strategic recommendations  for improving IT accessibility</a:t>
            </a:r>
          </a:p>
          <a:p>
            <a:pPr>
              <a:lnSpc>
                <a:spcPct val="100000"/>
              </a:lnSpc>
            </a:pPr>
            <a:r>
              <a:rPr lang="en-US" sz="2800" dirty="0"/>
              <a:t>Members of the COI include Section 508 program managers from IC Elements</a:t>
            </a:r>
          </a:p>
        </p:txBody>
      </p:sp>
      <p:grpSp>
        <p:nvGrpSpPr>
          <p:cNvPr id="7" name="Group 6" descr="Decorative illustration for the community of interest">
            <a:extLst>
              <a:ext uri="{FF2B5EF4-FFF2-40B4-BE49-F238E27FC236}">
                <a16:creationId xmlns:a16="http://schemas.microsoft.com/office/drawing/2014/main" id="{24BBDE87-ACAA-40C0-A639-4DE31A6E856F}"/>
              </a:ext>
            </a:extLst>
          </p:cNvPr>
          <p:cNvGrpSpPr/>
          <p:nvPr/>
        </p:nvGrpSpPr>
        <p:grpSpPr>
          <a:xfrm>
            <a:off x="7186553" y="1611536"/>
            <a:ext cx="4113852" cy="3634928"/>
            <a:chOff x="3639256" y="1876201"/>
            <a:chExt cx="3926667" cy="3926667"/>
          </a:xfrm>
        </p:grpSpPr>
        <p:grpSp>
          <p:nvGrpSpPr>
            <p:cNvPr id="8" name="Group 7">
              <a:extLst>
                <a:ext uri="{FF2B5EF4-FFF2-40B4-BE49-F238E27FC236}">
                  <a16:creationId xmlns:a16="http://schemas.microsoft.com/office/drawing/2014/main" id="{4EF4C6E2-8960-4878-8C5B-44A733032723}"/>
                </a:ext>
              </a:extLst>
            </p:cNvPr>
            <p:cNvGrpSpPr/>
            <p:nvPr/>
          </p:nvGrpSpPr>
          <p:grpSpPr>
            <a:xfrm>
              <a:off x="3639256" y="1876201"/>
              <a:ext cx="3926667" cy="3926667"/>
              <a:chOff x="3447527" y="2923337"/>
              <a:chExt cx="2732045" cy="2732045"/>
            </a:xfrm>
          </p:grpSpPr>
          <p:sp>
            <p:nvSpPr>
              <p:cNvPr id="19" name="Oval 18">
                <a:extLst>
                  <a:ext uri="{FF2B5EF4-FFF2-40B4-BE49-F238E27FC236}">
                    <a16:creationId xmlns:a16="http://schemas.microsoft.com/office/drawing/2014/main" id="{2F6BFE0A-CAD7-47C6-B1AB-502FE14D9EBA}"/>
                  </a:ext>
                </a:extLst>
              </p:cNvPr>
              <p:cNvSpPr/>
              <p:nvPr/>
            </p:nvSpPr>
            <p:spPr>
              <a:xfrm>
                <a:off x="3447527" y="2923337"/>
                <a:ext cx="2732045" cy="273204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
            <p:nvSpPr>
              <p:cNvPr id="20" name="Oval 19">
                <a:extLst>
                  <a:ext uri="{FF2B5EF4-FFF2-40B4-BE49-F238E27FC236}">
                    <a16:creationId xmlns:a16="http://schemas.microsoft.com/office/drawing/2014/main" id="{24F77757-2C3F-4E8E-87AF-2E112749BB04}"/>
                  </a:ext>
                </a:extLst>
              </p:cNvPr>
              <p:cNvSpPr/>
              <p:nvPr/>
            </p:nvSpPr>
            <p:spPr>
              <a:xfrm>
                <a:off x="3822983" y="3298793"/>
                <a:ext cx="1981133" cy="1981133"/>
              </a:xfrm>
              <a:prstGeom prst="ellipse">
                <a:avLst/>
              </a:prstGeom>
              <a:noFill/>
              <a:ln w="571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DBF0285-B8F1-4494-9772-35C2BB56B04C}"/>
                </a:ext>
              </a:extLst>
            </p:cNvPr>
            <p:cNvGrpSpPr/>
            <p:nvPr/>
          </p:nvGrpSpPr>
          <p:grpSpPr>
            <a:xfrm>
              <a:off x="4131327" y="2529920"/>
              <a:ext cx="791909" cy="1309614"/>
              <a:chOff x="6682154" y="2980875"/>
              <a:chExt cx="550984" cy="911186"/>
            </a:xfrm>
            <a:solidFill>
              <a:schemeClr val="accent1">
                <a:lumMod val="20000"/>
                <a:lumOff val="80000"/>
              </a:schemeClr>
            </a:solidFill>
          </p:grpSpPr>
          <p:sp>
            <p:nvSpPr>
              <p:cNvPr id="17" name="Chord 16">
                <a:extLst>
                  <a:ext uri="{FF2B5EF4-FFF2-40B4-BE49-F238E27FC236}">
                    <a16:creationId xmlns:a16="http://schemas.microsoft.com/office/drawing/2014/main" id="{EC0A3601-481C-4F89-B839-490FFC2FFBFB}"/>
                  </a:ext>
                </a:extLst>
              </p:cNvPr>
              <p:cNvSpPr/>
              <p:nvPr/>
            </p:nvSpPr>
            <p:spPr>
              <a:xfrm rot="6728553">
                <a:off x="6682154" y="3341077"/>
                <a:ext cx="550984" cy="550984"/>
              </a:xfrm>
              <a:prstGeom prst="chord">
                <a:avLst/>
              </a:prstGeom>
              <a:grp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8C629E0-9704-4AEE-BE3F-83D3AE93819D}"/>
                  </a:ext>
                </a:extLst>
              </p:cNvPr>
              <p:cNvSpPr/>
              <p:nvPr/>
            </p:nvSpPr>
            <p:spPr>
              <a:xfrm>
                <a:off x="6773291" y="2980875"/>
                <a:ext cx="368710" cy="368710"/>
              </a:xfrm>
              <a:prstGeom prst="ellipse">
                <a:avLst/>
              </a:prstGeom>
              <a:grpFill/>
              <a:ln w="762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095776A-D9F4-4A93-8442-04FA1867676A}"/>
                </a:ext>
              </a:extLst>
            </p:cNvPr>
            <p:cNvGrpSpPr/>
            <p:nvPr/>
          </p:nvGrpSpPr>
          <p:grpSpPr>
            <a:xfrm>
              <a:off x="6401981" y="3184727"/>
              <a:ext cx="791909" cy="1309614"/>
              <a:chOff x="8519464" y="3362498"/>
              <a:chExt cx="550984" cy="911186"/>
            </a:xfrm>
            <a:solidFill>
              <a:schemeClr val="accent1">
                <a:lumMod val="20000"/>
                <a:lumOff val="80000"/>
              </a:schemeClr>
            </a:solidFill>
          </p:grpSpPr>
          <p:sp>
            <p:nvSpPr>
              <p:cNvPr id="15" name="Chord 14">
                <a:extLst>
                  <a:ext uri="{FF2B5EF4-FFF2-40B4-BE49-F238E27FC236}">
                    <a16:creationId xmlns:a16="http://schemas.microsoft.com/office/drawing/2014/main" id="{41123257-AEE7-4EC3-85B5-C80BA0D7DB67}"/>
                  </a:ext>
                </a:extLst>
              </p:cNvPr>
              <p:cNvSpPr/>
              <p:nvPr/>
            </p:nvSpPr>
            <p:spPr>
              <a:xfrm rot="6728553">
                <a:off x="8519464" y="3722700"/>
                <a:ext cx="550984" cy="550984"/>
              </a:xfrm>
              <a:prstGeom prst="chord">
                <a:avLst/>
              </a:prstGeom>
              <a:grp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76D4DBA-8A50-4A23-BCE7-732DF996A065}"/>
                  </a:ext>
                </a:extLst>
              </p:cNvPr>
              <p:cNvSpPr/>
              <p:nvPr/>
            </p:nvSpPr>
            <p:spPr>
              <a:xfrm>
                <a:off x="8610601" y="3362498"/>
                <a:ext cx="368710" cy="368710"/>
              </a:xfrm>
              <a:prstGeom prst="ellipse">
                <a:avLst/>
              </a:prstGeom>
              <a:grpFill/>
              <a:ln w="762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B9C5E5F-1754-4A3B-B4A2-29E814838839}"/>
                </a:ext>
              </a:extLst>
            </p:cNvPr>
            <p:cNvGrpSpPr/>
            <p:nvPr/>
          </p:nvGrpSpPr>
          <p:grpSpPr>
            <a:xfrm>
              <a:off x="4810680" y="4408743"/>
              <a:ext cx="791909" cy="1309614"/>
              <a:chOff x="7041164" y="4617701"/>
              <a:chExt cx="550984" cy="911186"/>
            </a:xfrm>
            <a:solidFill>
              <a:schemeClr val="accent1">
                <a:lumMod val="20000"/>
                <a:lumOff val="80000"/>
              </a:schemeClr>
            </a:solidFill>
          </p:grpSpPr>
          <p:sp>
            <p:nvSpPr>
              <p:cNvPr id="13" name="Chord 12">
                <a:extLst>
                  <a:ext uri="{FF2B5EF4-FFF2-40B4-BE49-F238E27FC236}">
                    <a16:creationId xmlns:a16="http://schemas.microsoft.com/office/drawing/2014/main" id="{8DA29A6A-124E-41D6-AF89-1FF2E3AEA8CC}"/>
                  </a:ext>
                </a:extLst>
              </p:cNvPr>
              <p:cNvSpPr/>
              <p:nvPr/>
            </p:nvSpPr>
            <p:spPr>
              <a:xfrm rot="6728553">
                <a:off x="7041164" y="4977903"/>
                <a:ext cx="550984" cy="550984"/>
              </a:xfrm>
              <a:prstGeom prst="chord">
                <a:avLst/>
              </a:prstGeom>
              <a:grp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4202706-CA6F-4832-A85C-B1501615EDC1}"/>
                  </a:ext>
                </a:extLst>
              </p:cNvPr>
              <p:cNvSpPr/>
              <p:nvPr/>
            </p:nvSpPr>
            <p:spPr>
              <a:xfrm>
                <a:off x="7132301" y="4617701"/>
                <a:ext cx="368710" cy="368710"/>
              </a:xfrm>
              <a:prstGeom prst="ellipse">
                <a:avLst/>
              </a:prstGeom>
              <a:grp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ccessibility icon">
              <a:extLst>
                <a:ext uri="{FF2B5EF4-FFF2-40B4-BE49-F238E27FC236}">
                  <a16:creationId xmlns:a16="http://schemas.microsoft.com/office/drawing/2014/main" id="{2006BD6E-8810-4614-8C5F-1C631AEA7C4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883941" y="3058764"/>
              <a:ext cx="1440438" cy="1440438"/>
            </a:xfrm>
            <a:prstGeom prst="rect">
              <a:avLst/>
            </a:prstGeom>
          </p:spPr>
        </p:pic>
      </p:grpSp>
      <p:sp>
        <p:nvSpPr>
          <p:cNvPr id="5" name="Slide Number Placeholder 4">
            <a:extLst>
              <a:ext uri="{FF2B5EF4-FFF2-40B4-BE49-F238E27FC236}">
                <a16:creationId xmlns:a16="http://schemas.microsoft.com/office/drawing/2014/main" id="{9746FC3E-E7F1-446F-9AD3-12D67FD51E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37810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Maturity Levels 1-5</a:t>
            </a:r>
          </a:p>
        </p:txBody>
      </p:sp>
      <p:sp>
        <p:nvSpPr>
          <p:cNvPr id="3" name="Text Placeholder 2"/>
          <p:cNvSpPr>
            <a:spLocks noGrp="1"/>
          </p:cNvSpPr>
          <p:nvPr>
            <p:ph type="body" idx="1"/>
          </p:nvPr>
        </p:nvSpPr>
        <p:spPr>
          <a:xfrm>
            <a:off x="457200" y="1371600"/>
            <a:ext cx="11277600" cy="836023"/>
          </a:xfrm>
        </p:spPr>
        <p:txBody>
          <a:bodyPr/>
          <a:lstStyle/>
          <a:p>
            <a:r>
              <a:rPr lang="en-US" sz="2600" dirty="0"/>
              <a:t>The IC IT Accessibility Program Maturity Model has five maturity levels:</a:t>
            </a:r>
          </a:p>
        </p:txBody>
      </p:sp>
      <p:pic>
        <p:nvPicPr>
          <p:cNvPr id="5" name="Picture 4" descr="Icons for the five levels of the IC IT Accessibility Program Maturity Model. &#10;Level 1 is Initial&#10;Level 2 is Emergent&#10;Level 3 is Structured&#10;Level 4 is Integrated and Sustainable&#10;Level 5 is Optimized"/>
          <p:cNvPicPr>
            <a:picLocks noChangeAspect="1"/>
          </p:cNvPicPr>
          <p:nvPr/>
        </p:nvPicPr>
        <p:blipFill>
          <a:blip r:embed="rId3"/>
          <a:stretch>
            <a:fillRect/>
          </a:stretch>
        </p:blipFill>
        <p:spPr>
          <a:xfrm>
            <a:off x="246737" y="2806175"/>
            <a:ext cx="11638273" cy="2828789"/>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01116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Dimensions</a:t>
            </a:r>
          </a:p>
        </p:txBody>
      </p:sp>
      <p:sp>
        <p:nvSpPr>
          <p:cNvPr id="3" name="Text Placeholder 2"/>
          <p:cNvSpPr>
            <a:spLocks noGrp="1"/>
          </p:cNvSpPr>
          <p:nvPr>
            <p:ph type="body" idx="1"/>
          </p:nvPr>
        </p:nvSpPr>
        <p:spPr>
          <a:xfrm>
            <a:off x="457200" y="1371600"/>
            <a:ext cx="11277600" cy="865724"/>
          </a:xfrm>
        </p:spPr>
        <p:txBody>
          <a:bodyPr/>
          <a:lstStyle/>
          <a:p>
            <a:r>
              <a:rPr lang="en-US" dirty="0"/>
              <a:t>The maturity levels are assessed across ten core dimensions:</a:t>
            </a:r>
          </a:p>
        </p:txBody>
      </p:sp>
      <p:pic>
        <p:nvPicPr>
          <p:cNvPr id="5" name="Picture 4" descr="Icons for the ten core dimensions of the IC IT Accessibility Program Maturity Model.&#10;1. Accessibility Program Office&#10;2. Policies, Procedures, and Standards&#10;3. Acquisition and Procurement&#10;4. Technology Lifecycle Activities&#10;5. Testing and Validation&#10;6. Communications&#10;7. Document Accessibility&#10;8. Training&#10;9. Culture and Leadership&#10;10. IC Collaboration"/>
          <p:cNvPicPr>
            <a:picLocks noChangeAspect="1"/>
          </p:cNvPicPr>
          <p:nvPr/>
        </p:nvPicPr>
        <p:blipFill>
          <a:blip r:embed="rId3"/>
          <a:stretch>
            <a:fillRect/>
          </a:stretch>
        </p:blipFill>
        <p:spPr>
          <a:xfrm>
            <a:off x="161645" y="2501210"/>
            <a:ext cx="12001013" cy="3727144"/>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77898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maturity levels for a core dimension</a:t>
            </a:r>
          </a:p>
        </p:txBody>
      </p:sp>
      <p:sp>
        <p:nvSpPr>
          <p:cNvPr id="3" name="Text Placeholder 2"/>
          <p:cNvSpPr>
            <a:spLocks noGrp="1"/>
          </p:cNvSpPr>
          <p:nvPr>
            <p:ph type="body" idx="1"/>
          </p:nvPr>
        </p:nvSpPr>
        <p:spPr>
          <a:xfrm>
            <a:off x="228600" y="1371600"/>
            <a:ext cx="5486400" cy="4937760"/>
          </a:xfrm>
        </p:spPr>
        <p:txBody>
          <a:bodyPr/>
          <a:lstStyle/>
          <a:p>
            <a:r>
              <a:rPr lang="en-US" dirty="0"/>
              <a:t>The maturity model is detailed in a document that includes:</a:t>
            </a:r>
          </a:p>
          <a:p>
            <a:pPr lvl="1">
              <a:buFont typeface="Arial" panose="020B0604020202020204" pitchFamily="34" charset="0"/>
              <a:buChar char="–"/>
            </a:pPr>
            <a:r>
              <a:rPr lang="en-US" dirty="0"/>
              <a:t>Overview</a:t>
            </a:r>
          </a:p>
          <a:p>
            <a:pPr lvl="1">
              <a:buFont typeface="Arial" panose="020B0604020202020204" pitchFamily="34" charset="0"/>
              <a:buChar char="–"/>
            </a:pPr>
            <a:r>
              <a:rPr lang="en-US" dirty="0"/>
              <a:t>Descriptions of maturity levels and core dimensions</a:t>
            </a:r>
          </a:p>
          <a:p>
            <a:pPr lvl="1">
              <a:buFont typeface="Arial" panose="020B0604020202020204" pitchFamily="34" charset="0"/>
              <a:buChar char="–"/>
            </a:pPr>
            <a:r>
              <a:rPr lang="en-US" dirty="0"/>
              <a:t>Tables with checklists for the core dimensions</a:t>
            </a:r>
          </a:p>
          <a:p>
            <a:pPr lvl="1">
              <a:buFont typeface="Arial" panose="020B0604020202020204" pitchFamily="34" charset="0"/>
              <a:buChar char="–"/>
            </a:pPr>
            <a:r>
              <a:rPr lang="en-US" dirty="0"/>
              <a:t>List of acronyms and glossary with definitions of terms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Picture 5" descr="example checklist of items required to achieve different maturity levels for the core dimension of training"/>
          <p:cNvPicPr>
            <a:picLocks noChangeAspect="1"/>
          </p:cNvPicPr>
          <p:nvPr/>
        </p:nvPicPr>
        <p:blipFill>
          <a:blip r:embed="rId3"/>
          <a:stretch>
            <a:fillRect/>
          </a:stretch>
        </p:blipFill>
        <p:spPr>
          <a:xfrm>
            <a:off x="5943600" y="1487006"/>
            <a:ext cx="6029467" cy="4822354"/>
          </a:xfrm>
          <a:prstGeom prst="rect">
            <a:avLst/>
          </a:prstGeom>
        </p:spPr>
      </p:pic>
    </p:spTree>
    <p:extLst>
      <p:ext uri="{BB962C8B-B14F-4D97-AF65-F5344CB8AC3E}">
        <p14:creationId xmlns:p14="http://schemas.microsoft.com/office/powerpoint/2010/main" val="95657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the maturity assessments</a:t>
            </a:r>
          </a:p>
        </p:txBody>
      </p:sp>
      <p:sp>
        <p:nvSpPr>
          <p:cNvPr id="3" name="Text Placeholder 2"/>
          <p:cNvSpPr>
            <a:spLocks noGrp="1"/>
          </p:cNvSpPr>
          <p:nvPr>
            <p:ph type="body" idx="1"/>
          </p:nvPr>
        </p:nvSpPr>
        <p:spPr>
          <a:xfrm>
            <a:off x="457200" y="1371600"/>
            <a:ext cx="11277600" cy="2599767"/>
          </a:xfrm>
        </p:spPr>
        <p:txBody>
          <a:bodyPr/>
          <a:lstStyle/>
          <a:p>
            <a:r>
              <a:rPr lang="en-US" dirty="0"/>
              <a:t>That COI decided that, in order to achieve a specific level of maturity, all of the items for that level must be completed</a:t>
            </a:r>
          </a:p>
          <a:p>
            <a:pPr lvl="1">
              <a:buFont typeface="Arial" panose="020B0604020202020204" pitchFamily="34" charset="0"/>
              <a:buChar char="–"/>
            </a:pPr>
            <a:r>
              <a:rPr lang="en-US" dirty="0"/>
              <a:t>Later, the group used half-scores for partially completed levels</a:t>
            </a:r>
          </a:p>
          <a:p>
            <a:endParaRPr lang="en-US" dirty="0"/>
          </a:p>
          <a:p>
            <a:r>
              <a:rPr lang="en-US" dirty="0"/>
              <a:t>Notional scoring for an Agency:</a:t>
            </a:r>
          </a:p>
          <a:p>
            <a:endParaRPr lang="en-US" dirty="0"/>
          </a:p>
        </p:txBody>
      </p:sp>
      <p:pic>
        <p:nvPicPr>
          <p:cNvPr id="5" name="Picture 4" descr="Notional scoring for the core dimensions of the IC IT Accessibility Maturity Model. For example, the score for Accessibilty Program Office is 3, and the score for Policies, Procedures, and Standards is 2.5."/>
          <p:cNvPicPr>
            <a:picLocks noChangeAspect="1"/>
          </p:cNvPicPr>
          <p:nvPr/>
        </p:nvPicPr>
        <p:blipFill>
          <a:blip r:embed="rId3"/>
          <a:stretch>
            <a:fillRect/>
          </a:stretch>
        </p:blipFill>
        <p:spPr>
          <a:xfrm>
            <a:off x="297711" y="3971367"/>
            <a:ext cx="11254191" cy="1999661"/>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71238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5879B4-C06E-41F4-A515-C0D051D55E6F}"/>
              </a:ext>
            </a:extLst>
          </p:cNvPr>
          <p:cNvSpPr>
            <a:spLocks noGrp="1"/>
          </p:cNvSpPr>
          <p:nvPr>
            <p:ph type="title"/>
          </p:nvPr>
        </p:nvSpPr>
        <p:spPr/>
        <p:txBody>
          <a:bodyPr/>
          <a:lstStyle/>
          <a:p>
            <a:r>
              <a:rPr lang="en-US" dirty="0"/>
              <a:t>FBI Maturity Model </a:t>
            </a:r>
          </a:p>
        </p:txBody>
      </p:sp>
      <p:pic>
        <p:nvPicPr>
          <p:cNvPr id="3" name="Picture 2" descr="Screenshot of the maturity model portion of the dashboard developed by the FBI Accessibility Program Office. This image shows scores for the ten core dimensions of the maturity model and a checklist for one of those dimensions.  ">
            <a:extLst>
              <a:ext uri="{FF2B5EF4-FFF2-40B4-BE49-F238E27FC236}">
                <a16:creationId xmlns:a16="http://schemas.microsoft.com/office/drawing/2014/main" id="{864CFC10-DCFB-4AD2-A0DD-78F938D23297}"/>
              </a:ext>
            </a:extLst>
          </p:cNvPr>
          <p:cNvPicPr>
            <a:picLocks noChangeAspect="1"/>
          </p:cNvPicPr>
          <p:nvPr/>
        </p:nvPicPr>
        <p:blipFill>
          <a:blip r:embed="rId3"/>
          <a:stretch>
            <a:fillRect/>
          </a:stretch>
        </p:blipFill>
        <p:spPr>
          <a:xfrm>
            <a:off x="0" y="991888"/>
            <a:ext cx="12192000" cy="5476382"/>
          </a:xfrm>
          <a:prstGeom prst="rect">
            <a:avLst/>
          </a:prstGeom>
        </p:spPr>
      </p:pic>
      <p:sp>
        <p:nvSpPr>
          <p:cNvPr id="5" name="Slide Number Placeholder 4">
            <a:extLst>
              <a:ext uri="{FF2B5EF4-FFF2-40B4-BE49-F238E27FC236}">
                <a16:creationId xmlns:a16="http://schemas.microsoft.com/office/drawing/2014/main" id="{6823143B-E369-4CE4-8538-96094967AB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531084662"/>
      </p:ext>
    </p:extLst>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 Cover Slide</Template>
  <TotalTime>815</TotalTime>
  <Words>326</Words>
  <Application>Microsoft Macintosh PowerPoint</Application>
  <PresentationFormat>Widescreen</PresentationFormat>
  <Paragraphs>56</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Helvetica Neue</vt:lpstr>
      <vt:lpstr>Noto Sans Symbols</vt:lpstr>
      <vt:lpstr>Master Cover Slide</vt:lpstr>
      <vt:lpstr>Content Layout</vt:lpstr>
      <vt:lpstr>Annual Interagency Accessibility Forum</vt:lpstr>
      <vt:lpstr>Introductions</vt:lpstr>
      <vt:lpstr>Intelligence Community</vt:lpstr>
      <vt:lpstr>IC IT Accessibility Community of Interest (COI)</vt:lpstr>
      <vt:lpstr>Maturity Levels 1-5</vt:lpstr>
      <vt:lpstr>Core Dimensions</vt:lpstr>
      <vt:lpstr>Example: maturity levels for a core dimension</vt:lpstr>
      <vt:lpstr>Scoring the maturity assessments</vt:lpstr>
      <vt:lpstr>FBI Maturity Model </vt:lpstr>
      <vt:lpstr>FBI IC Maturity Appendix </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Community Information Technology Accessibility Program Maturity Model - IAAF 2022</dc:title>
  <dc:subject/>
  <dc:creator/>
  <cp:keywords/>
  <dc:description/>
  <cp:lastModifiedBy>Michael Horton</cp:lastModifiedBy>
  <cp:revision>33</cp:revision>
  <cp:lastPrinted>2022-09-13T20:08:10Z</cp:lastPrinted>
  <dcterms:created xsi:type="dcterms:W3CDTF">2022-08-30T12:32:18Z</dcterms:created>
  <dcterms:modified xsi:type="dcterms:W3CDTF">2022-10-06T19:59:19Z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MSIP_Label_6e44db39-0429-4c0d-8e7a-2f6843ea0888_Enabled">
    <vt:lpwstr>true</vt:lpwstr>
  </property>
  <property fmtid="{D5CDD505-2E9C-101B-9397-08002B2CF9AE}" pid="4" name="MSIP_Label_6e44db39-0429-4c0d-8e7a-2f6843ea0888_SetDate">
    <vt:lpwstr>2022-09-15T11:15:22Z</vt:lpwstr>
  </property>
  <property fmtid="{D5CDD505-2E9C-101B-9397-08002B2CF9AE}" pid="5" name="MSIP_Label_6e44db39-0429-4c0d-8e7a-2f6843ea0888_Method">
    <vt:lpwstr>Privileged</vt:lpwstr>
  </property>
  <property fmtid="{D5CDD505-2E9C-101B-9397-08002B2CF9AE}" pid="6" name="MSIP_Label_6e44db39-0429-4c0d-8e7a-2f6843ea0888_Name">
    <vt:lpwstr>UNCLASSIFIED</vt:lpwstr>
  </property>
  <property fmtid="{D5CDD505-2E9C-101B-9397-08002B2CF9AE}" pid="7" name="MSIP_Label_6e44db39-0429-4c0d-8e7a-2f6843ea0888_SiteId">
    <vt:lpwstr>ceda544f-6777-4246-a89c-4da391f6d81e</vt:lpwstr>
  </property>
  <property fmtid="{D5CDD505-2E9C-101B-9397-08002B2CF9AE}" pid="8" name="MSIP_Label_6e44db39-0429-4c0d-8e7a-2f6843ea0888_ActionId">
    <vt:lpwstr>1f1b8cf3-edc8-4329-8124-6e5ce12949e1</vt:lpwstr>
  </property>
  <property fmtid="{D5CDD505-2E9C-101B-9397-08002B2CF9AE}" pid="9" name="MSIP_Label_6e44db39-0429-4c0d-8e7a-2f6843ea0888_ContentBits">
    <vt:lpwstr>3</vt:lpwstr>
  </property>
  <property fmtid="{D5CDD505-2E9C-101B-9397-08002B2CF9AE}" pid="10" name="ClassificationContentMarkingFooterLocations">
    <vt:lpwstr>Master Cover Slide:5\Content Layout:5</vt:lpwstr>
  </property>
  <property fmtid="{D5CDD505-2E9C-101B-9397-08002B2CF9AE}" pid="11" name="ClassificationContentMarkingFooterText">
    <vt:lpwstr>Classification: UNCLASSIFIED</vt:lpwstr>
  </property>
  <property fmtid="{D5CDD505-2E9C-101B-9397-08002B2CF9AE}" pid="12" name="ClassificationContentMarkingHeaderLocations">
    <vt:lpwstr>Master Cover Slide:4\Content Layout:4</vt:lpwstr>
  </property>
  <property fmtid="{D5CDD505-2E9C-101B-9397-08002B2CF9AE}" pid="13" name="ClassificationContentMarkingHeaderText">
    <vt:lpwstr>Classification: UNCLASSIFIED</vt:lpwstr>
  </property>
</Properties>
</file>