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14"/>
  </p:notesMasterIdLst>
  <p:sldIdLst>
    <p:sldId id="256" r:id="rId3"/>
    <p:sldId id="257" r:id="rId4"/>
    <p:sldId id="263" r:id="rId5"/>
    <p:sldId id="265" r:id="rId6"/>
    <p:sldId id="258" r:id="rId7"/>
    <p:sldId id="259" r:id="rId8"/>
    <p:sldId id="260" r:id="rId9"/>
    <p:sldId id="261" r:id="rId10"/>
    <p:sldId id="266" r:id="rId11"/>
    <p:sldId id="264" r:id="rId12"/>
    <p:sldId id="262" r:id="rId13"/>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72"/>
    <p:restoredTop sz="69235" autoAdjust="0"/>
  </p:normalViewPr>
  <p:slideViewPr>
    <p:cSldViewPr snapToGrid="0">
      <p:cViewPr varScale="1">
        <p:scale>
          <a:sx n="118" d="100"/>
          <a:sy n="118" d="100"/>
        </p:scale>
        <p:origin x="1904" y="20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48655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7836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1820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screen are the three conferencing platforms in use at FDA.---ZoomGov, Microsoft Teams and Adobe Connect 11.  We migrated from WebEx to ZoomGov and MS Teams in 2020.   I was pleased to be part of this transition and explained to staff how to turn the captions on.    My team does a lot of education to FDA staff about IT accessibility and section 508 and we always remind our audience at the beginning of the presentation that captioning is available and explain how to turn the captions on in ZoomGov.  </a:t>
            </a:r>
            <a:br>
              <a:rPr lang="en-US" dirty="0"/>
            </a:br>
            <a:r>
              <a:rPr lang="en-US" dirty="0"/>
              <a:t>Of these three platforms I would say Adobe Connect was the last one to integrate captioning as a feature.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18973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2486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37054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59897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2" name="Picture 1" descr="A picture containing text, clipart&#10;&#10;Description automatically generated">
            <a:extLst>
              <a:ext uri="{FF2B5EF4-FFF2-40B4-BE49-F238E27FC236}">
                <a16:creationId xmlns:a16="http://schemas.microsoft.com/office/drawing/2014/main" id="{EC3773F2-0263-ECD1-2DC0-E534916EFAC5}"/>
              </a:ext>
            </a:extLst>
          </p:cNvPr>
          <p:cNvPicPr>
            <a:picLocks noChangeAspect="1"/>
          </p:cNvPicPr>
          <p:nvPr userDrawn="1"/>
        </p:nvPicPr>
        <p:blipFill>
          <a:blip r:embed="rId2"/>
          <a:stretch>
            <a:fillRect/>
          </a:stretch>
        </p:blipFill>
        <p:spPr>
          <a:xfrm>
            <a:off x="8951218" y="3106002"/>
            <a:ext cx="1453896" cy="913191"/>
          </a:xfrm>
          <a:prstGeom prst="rect">
            <a:avLst/>
          </a:prstGeom>
        </p:spPr>
      </p:pic>
      <p:pic>
        <p:nvPicPr>
          <p:cNvPr id="4" name="Google Shape;19;p4" descr="GSA Starmark logo">
            <a:extLst>
              <a:ext uri="{FF2B5EF4-FFF2-40B4-BE49-F238E27FC236}">
                <a16:creationId xmlns:a16="http://schemas.microsoft.com/office/drawing/2014/main" id="{E143B0C7-1FB3-6211-ECA0-4E6F20BA1168}"/>
              </a:ext>
            </a:extLst>
          </p:cNvPr>
          <p:cNvPicPr preferRelativeResize="0"/>
          <p:nvPr userDrawn="1"/>
        </p:nvPicPr>
        <p:blipFill rotWithShape="1">
          <a:blip r:embed="rId3">
            <a:alphaModFix/>
          </a:blip>
          <a:srcRect/>
          <a:stretch/>
        </p:blipFill>
        <p:spPr>
          <a:xfrm>
            <a:off x="7850133" y="3111500"/>
            <a:ext cx="914400" cy="914400"/>
          </a:xfrm>
          <a:prstGeom prst="rect">
            <a:avLst/>
          </a:prstGeom>
          <a:noFill/>
          <a:ln>
            <a:noFill/>
          </a:ln>
        </p:spPr>
      </p:pic>
      <p:pic>
        <p:nvPicPr>
          <p:cNvPr id="5" name="Google Shape;20;p4" descr="Seal of the CIO Council">
            <a:extLst>
              <a:ext uri="{FF2B5EF4-FFF2-40B4-BE49-F238E27FC236}">
                <a16:creationId xmlns:a16="http://schemas.microsoft.com/office/drawing/2014/main" id="{D8E5477A-CA71-3DFB-B297-C412FEB9BC24}"/>
              </a:ext>
            </a:extLst>
          </p:cNvPr>
          <p:cNvPicPr preferRelativeResize="0"/>
          <p:nvPr userDrawn="1"/>
        </p:nvPicPr>
        <p:blipFill rotWithShape="1">
          <a:blip r:embed="rId4">
            <a:alphaModFix/>
          </a:blip>
          <a:srcRect/>
          <a:stretch/>
        </p:blipFill>
        <p:spPr>
          <a:xfrm>
            <a:off x="10591800" y="3073563"/>
            <a:ext cx="979610" cy="97807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5" name="Google Shape;25;p7"/>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6" name="Google Shape;26;p7"/>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Google Shape;27;p7"/>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8" name="Google Shape;28;p7"/>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4">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8">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2022  /  General Services Administration  /  National Institutes of Health  /  Federal CIO Council </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igital.gov/2014/06/30/508-accessible-videos-why-and-how-to-make-them/" TargetMode="External"/><Relationship Id="rId2" Type="http://schemas.openxmlformats.org/officeDocument/2006/relationships/hyperlink" Target="https://www.section508.gov/create/synchronized-media/" TargetMode="External"/><Relationship Id="rId1" Type="http://schemas.openxmlformats.org/officeDocument/2006/relationships/slideLayout" Target="../slideLayouts/slideLayout3.xml"/><Relationship Id="rId4" Type="http://schemas.openxmlformats.org/officeDocument/2006/relationships/hyperlink" Target="https://digital.gov/2014/06/30/508-accessible-videos-use-a-508-compliant-video-play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descr="Text is on dark blue background and says Annual Interagency Accessibility Forum, unlocking power of accessibility."/>
          <p:cNvSpPr txBox="1">
            <a:spLocks noGrp="1"/>
          </p:cNvSpPr>
          <p:nvPr>
            <p:ph type="title"/>
          </p:nvPr>
        </p:nvSpPr>
        <p:spPr>
          <a:xfrm>
            <a:off x="533400" y="402449"/>
            <a:ext cx="110490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Annual Interagency Accessibility Forum</a:t>
            </a:r>
            <a:endParaRPr dirty="0"/>
          </a:p>
        </p:txBody>
      </p:sp>
      <p:sp>
        <p:nvSpPr>
          <p:cNvPr id="88" name="Google Shape;88;p1"/>
          <p:cNvSpPr txBox="1">
            <a:spLocks noGrp="1"/>
          </p:cNvSpPr>
          <p:nvPr>
            <p:ph type="body" idx="1"/>
          </p:nvPr>
        </p:nvSpPr>
        <p:spPr>
          <a:xfrm>
            <a:off x="533400" y="1359306"/>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Unlocking the Power of Accessibility</a:t>
            </a:r>
            <a:endParaRPr sz="2800" dirty="0"/>
          </a:p>
        </p:txBody>
      </p:sp>
      <p:sp>
        <p:nvSpPr>
          <p:cNvPr id="89" name="Google Shape;89;p1" descr="Headers says October 11-13 followed by logos for GSA, NIH and the CIO council."/>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800" dirty="0"/>
              <a:t>October 11-13, 2022</a:t>
            </a:r>
            <a:endParaRPr sz="2800" dirty="0"/>
          </a:p>
        </p:txBody>
      </p:sp>
      <p:sp>
        <p:nvSpPr>
          <p:cNvPr id="91" name="Google Shape;91;p1">
            <a:extLst>
              <a:ext uri="{C183D7F6-B498-43B3-948B-1728B52AA6E4}">
                <adec:decorative xmlns:adec="http://schemas.microsoft.com/office/drawing/2017/decorative" val="0"/>
              </a:ext>
            </a:extLst>
          </p:cNvPr>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4400"/>
              <a:buNone/>
            </a:pPr>
            <a:r>
              <a:rPr lang="en-US" dirty="0"/>
              <a:t>Accessible Meetings:</a:t>
            </a:r>
            <a:endParaRPr dirty="0"/>
          </a:p>
        </p:txBody>
      </p:sp>
      <p:sp>
        <p:nvSpPr>
          <p:cNvPr id="90" name="Google Shape;90;p1">
            <a:extLst>
              <a:ext uri="{C183D7F6-B498-43B3-948B-1728B52AA6E4}">
                <adec:decorative xmlns:adec="http://schemas.microsoft.com/office/drawing/2017/decorative" val="0"/>
              </a:ext>
            </a:extLst>
          </p:cNvPr>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2400"/>
              <a:buNone/>
            </a:pPr>
            <a:r>
              <a:rPr lang="en-US" dirty="0"/>
              <a:t>Integrating Captioning in Conference Platforms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5BCE-57C3-40B8-93DE-C805C5EF561D}"/>
              </a:ext>
            </a:extLst>
          </p:cNvPr>
          <p:cNvSpPr>
            <a:spLocks noGrp="1"/>
          </p:cNvSpPr>
          <p:nvPr>
            <p:ph type="title"/>
          </p:nvPr>
        </p:nvSpPr>
        <p:spPr/>
        <p:txBody>
          <a:bodyPr/>
          <a:lstStyle/>
          <a:p>
            <a:r>
              <a:rPr lang="en-US" dirty="0"/>
              <a:t>For Further Reading</a:t>
            </a:r>
          </a:p>
        </p:txBody>
      </p:sp>
      <p:sp>
        <p:nvSpPr>
          <p:cNvPr id="6" name="Text Placeholder 5">
            <a:extLst>
              <a:ext uri="{FF2B5EF4-FFF2-40B4-BE49-F238E27FC236}">
                <a16:creationId xmlns:a16="http://schemas.microsoft.com/office/drawing/2014/main" id="{8EFFABE8-D85A-4C3E-9C76-35C42CE63AB8}"/>
              </a:ext>
            </a:extLst>
          </p:cNvPr>
          <p:cNvSpPr>
            <a:spLocks noGrp="1"/>
          </p:cNvSpPr>
          <p:nvPr>
            <p:ph type="body" idx="1"/>
          </p:nvPr>
        </p:nvSpPr>
        <p:spPr/>
        <p:txBody>
          <a:bodyPr/>
          <a:lstStyle/>
          <a:p>
            <a:r>
              <a:rPr lang="en-US" sz="2400" dirty="0">
                <a:hlinkClick r:id="rId2"/>
              </a:rPr>
              <a:t>Creating Accessible Synchronized Media Content (Section508.gov)</a:t>
            </a:r>
            <a:br>
              <a:rPr lang="en-US" sz="2400" dirty="0"/>
            </a:br>
            <a:endParaRPr lang="en-US" sz="2400" dirty="0"/>
          </a:p>
          <a:p>
            <a:r>
              <a:rPr lang="en-US" sz="2400" dirty="0">
                <a:hlinkClick r:id="rId3"/>
              </a:rPr>
              <a:t>508-Accessible Videos – Why and How to Make Them (digital.gov)</a:t>
            </a:r>
            <a:br>
              <a:rPr lang="en-US" sz="2400" dirty="0"/>
            </a:br>
            <a:endParaRPr lang="en-US" sz="2400" dirty="0"/>
          </a:p>
          <a:p>
            <a:r>
              <a:rPr lang="en-US" sz="2400" dirty="0">
                <a:hlinkClick r:id="rId4"/>
              </a:rPr>
              <a:t>508-Accessible Videos – Use a 508-Compliant Media Player (digital.gov)</a:t>
            </a:r>
            <a:endParaRPr lang="en-US" sz="2400" dirty="0"/>
          </a:p>
          <a:p>
            <a:endParaRPr lang="en-US" dirty="0"/>
          </a:p>
        </p:txBody>
      </p:sp>
      <p:sp>
        <p:nvSpPr>
          <p:cNvPr id="5" name="Slide Number Placeholder 4">
            <a:extLst>
              <a:ext uri="{FF2B5EF4-FFF2-40B4-BE49-F238E27FC236}">
                <a16:creationId xmlns:a16="http://schemas.microsoft.com/office/drawing/2014/main" id="{00D58BD3-1D3F-4DCE-9186-EC3A5AB94B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761962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40CD06-959E-409B-9BFC-658E5AF86CB0}"/>
              </a:ext>
            </a:extLst>
          </p:cNvPr>
          <p:cNvSpPr>
            <a:spLocks noGrp="1"/>
          </p:cNvSpPr>
          <p:nvPr>
            <p:ph type="title"/>
          </p:nvPr>
        </p:nvSpPr>
        <p:spPr/>
        <p:txBody>
          <a:bodyPr/>
          <a:lstStyle/>
          <a:p>
            <a:r>
              <a:rPr lang="en-US" dirty="0"/>
              <a:t>Questions?</a:t>
            </a:r>
          </a:p>
        </p:txBody>
      </p:sp>
      <p:sp>
        <p:nvSpPr>
          <p:cNvPr id="7" name="Text Placeholder 6">
            <a:extLst>
              <a:ext uri="{FF2B5EF4-FFF2-40B4-BE49-F238E27FC236}">
                <a16:creationId xmlns:a16="http://schemas.microsoft.com/office/drawing/2014/main" id="{6B1DB2A0-7638-42AF-B42F-4FD7EDD3DFA2}"/>
              </a:ext>
            </a:extLst>
          </p:cNvPr>
          <p:cNvSpPr>
            <a:spLocks noGrp="1"/>
          </p:cNvSpPr>
          <p:nvPr>
            <p:ph type="body" idx="1"/>
          </p:nvPr>
        </p:nvSpPr>
        <p:spPr/>
        <p:txBody>
          <a:bodyPr/>
          <a:lstStyle/>
          <a:p>
            <a:r>
              <a:rPr lang="en-US" dirty="0"/>
              <a:t>How to contact me:  wendy.cheng@fda.hhs.gov</a:t>
            </a:r>
          </a:p>
        </p:txBody>
      </p:sp>
      <p:sp>
        <p:nvSpPr>
          <p:cNvPr id="5" name="Slide Number Placeholder 4">
            <a:extLst>
              <a:ext uri="{FF2B5EF4-FFF2-40B4-BE49-F238E27FC236}">
                <a16:creationId xmlns:a16="http://schemas.microsoft.com/office/drawing/2014/main" id="{E33ED35C-67C7-4BA2-AF45-D05AF98988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44795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None/>
            </a:pPr>
            <a:r>
              <a:rPr lang="en-US" dirty="0"/>
              <a:t>Agenda</a:t>
            </a:r>
            <a:endParaRPr dirty="0"/>
          </a:p>
        </p:txBody>
      </p:sp>
      <p:sp>
        <p:nvSpPr>
          <p:cNvPr id="97" name="Google Shape;97;p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85750" indent="-285750">
              <a:lnSpc>
                <a:spcPct val="107000"/>
              </a:lnSpc>
              <a:spcBef>
                <a:spcPts val="0"/>
              </a:spcBef>
              <a:spcAft>
                <a:spcPts val="800"/>
              </a:spcAft>
            </a:pPr>
            <a:r>
              <a:rPr lang="en-US" dirty="0">
                <a:effectLst/>
                <a:latin typeface="Calibri" panose="020F0502020204030204" pitchFamily="34" charset="0"/>
                <a:ea typeface="PMingLiU" panose="02020500000000000000" pitchFamily="18" charset="-120"/>
                <a:cs typeface="Times New Roman" panose="02020603050405020304" pitchFamily="18" charset="0"/>
              </a:rPr>
              <a:t>Section 508 requirements for captioning of live event and post-production recordings </a:t>
            </a:r>
          </a:p>
          <a:p>
            <a:pPr marL="285750" indent="-285750">
              <a:lnSpc>
                <a:spcPct val="107000"/>
              </a:lnSpc>
              <a:spcBef>
                <a:spcPts val="0"/>
              </a:spcBef>
              <a:spcAft>
                <a:spcPts val="800"/>
              </a:spcAft>
            </a:pPr>
            <a:r>
              <a:rPr lang="en-US" dirty="0">
                <a:latin typeface="Calibri" panose="020F0502020204030204" pitchFamily="34" charset="0"/>
                <a:ea typeface="PMingLiU" panose="02020500000000000000" pitchFamily="18" charset="-120"/>
              </a:rPr>
              <a:t>Criteria regarding captioning features </a:t>
            </a:r>
          </a:p>
          <a:p>
            <a:pPr marL="285750" indent="-285750">
              <a:lnSpc>
                <a:spcPct val="107000"/>
              </a:lnSpc>
              <a:spcBef>
                <a:spcPts val="0"/>
              </a:spcBef>
              <a:spcAft>
                <a:spcPts val="800"/>
              </a:spcAft>
            </a:pPr>
            <a:r>
              <a:rPr lang="en-US" dirty="0">
                <a:effectLst/>
                <a:latin typeface="Calibri" panose="020F0502020204030204" pitchFamily="34" charset="0"/>
                <a:ea typeface="PMingLiU" panose="02020500000000000000" pitchFamily="18" charset="-120"/>
              </a:rPr>
              <a:t>What do current conferencing software offer?</a:t>
            </a:r>
          </a:p>
          <a:p>
            <a:pPr marL="285750" indent="-285750">
              <a:lnSpc>
                <a:spcPct val="107000"/>
              </a:lnSpc>
              <a:spcBef>
                <a:spcPts val="0"/>
              </a:spcBef>
              <a:spcAft>
                <a:spcPts val="800"/>
              </a:spcAft>
            </a:pPr>
            <a:r>
              <a:rPr lang="en-US" dirty="0">
                <a:latin typeface="Calibri" panose="020F0502020204030204" pitchFamily="34" charset="0"/>
                <a:ea typeface="PMingLiU" panose="02020500000000000000" pitchFamily="18" charset="-120"/>
              </a:rPr>
              <a:t>How do we ensure recordings are captioned?</a:t>
            </a:r>
            <a:endParaRPr lang="en-US" dirty="0">
              <a:effectLst/>
              <a:latin typeface="Calibri" panose="020F0502020204030204" pitchFamily="34" charset="0"/>
              <a:ea typeface="PMingLiU" panose="02020500000000000000" pitchFamily="18" charset="-120"/>
            </a:endParaRPr>
          </a:p>
          <a:p>
            <a:pPr marL="285750" indent="-285750">
              <a:lnSpc>
                <a:spcPct val="107000"/>
              </a:lnSpc>
              <a:spcBef>
                <a:spcPts val="0"/>
              </a:spcBef>
              <a:spcAft>
                <a:spcPts val="800"/>
              </a:spcAft>
            </a:pPr>
            <a:r>
              <a:rPr lang="en-US" dirty="0">
                <a:latin typeface="Calibri" panose="020F0502020204030204" pitchFamily="34" charset="0"/>
                <a:ea typeface="PMingLiU" panose="02020500000000000000" pitchFamily="18" charset="-120"/>
              </a:rPr>
              <a:t>What should we be looking for in the future regarding captioning in conferencing software?</a:t>
            </a:r>
          </a:p>
          <a:p>
            <a:pPr marL="285750" indent="-285750">
              <a:lnSpc>
                <a:spcPct val="107000"/>
              </a:lnSpc>
              <a:spcBef>
                <a:spcPts val="0"/>
              </a:spcBef>
              <a:spcAft>
                <a:spcPts val="800"/>
              </a:spcAft>
            </a:pPr>
            <a:r>
              <a:rPr lang="en-US" dirty="0">
                <a:effectLst/>
                <a:latin typeface="Calibri" panose="020F0502020204030204" pitchFamily="34" charset="0"/>
                <a:ea typeface="PMingLiU" panose="02020500000000000000" pitchFamily="18" charset="-120"/>
              </a:rPr>
              <a:t>Q and A</a:t>
            </a:r>
          </a:p>
          <a:p>
            <a:pPr marL="228594" lvl="0" indent="-88893" algn="l" rtl="0">
              <a:lnSpc>
                <a:spcPct val="100000"/>
              </a:lnSpc>
              <a:spcBef>
                <a:spcPts val="550"/>
              </a:spcBef>
              <a:spcAft>
                <a:spcPts val="0"/>
              </a:spcAft>
              <a:buSzPts val="2200"/>
              <a:buNone/>
            </a:pPr>
            <a:endParaRPr sz="2200" dirty="0"/>
          </a:p>
        </p:txBody>
      </p:sp>
      <p:sp>
        <p:nvSpPr>
          <p:cNvPr id="98" name="Google Shape;98;p2"/>
          <p:cNvSpPr txBox="1">
            <a:spLocks noGrp="1"/>
          </p:cNvSpPr>
          <p:nvPr>
            <p:ph type="sldNum" idx="12"/>
          </p:nvPr>
        </p:nvSpPr>
        <p:spPr>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817B0F-9FC7-4E32-B0E0-68245C99480F}"/>
              </a:ext>
            </a:extLst>
          </p:cNvPr>
          <p:cNvSpPr>
            <a:spLocks noGrp="1"/>
          </p:cNvSpPr>
          <p:nvPr>
            <p:ph type="title"/>
          </p:nvPr>
        </p:nvSpPr>
        <p:spPr/>
        <p:txBody>
          <a:bodyPr/>
          <a:lstStyle/>
          <a:p>
            <a:r>
              <a:rPr lang="en-US" dirty="0"/>
              <a:t>Section 508 Captioning Requirements	</a:t>
            </a:r>
          </a:p>
        </p:txBody>
      </p:sp>
      <p:sp>
        <p:nvSpPr>
          <p:cNvPr id="7" name="Text Placeholder 6">
            <a:extLst>
              <a:ext uri="{FF2B5EF4-FFF2-40B4-BE49-F238E27FC236}">
                <a16:creationId xmlns:a16="http://schemas.microsoft.com/office/drawing/2014/main" id="{A41FEB25-3E78-4A66-A82B-CF0C57882175}"/>
              </a:ext>
            </a:extLst>
          </p:cNvPr>
          <p:cNvSpPr>
            <a:spLocks noGrp="1"/>
          </p:cNvSpPr>
          <p:nvPr>
            <p:ph type="body" idx="1"/>
          </p:nvPr>
        </p:nvSpPr>
        <p:spPr/>
        <p:txBody>
          <a:bodyPr/>
          <a:lstStyle/>
          <a:p>
            <a:pPr>
              <a:buFont typeface="Arial" panose="020B0604020202020204" pitchFamily="34" charset="0"/>
              <a:buChar char="•"/>
            </a:pPr>
            <a:r>
              <a:rPr lang="en-US" b="0" i="0" dirty="0">
                <a:solidFill>
                  <a:srgbClr val="1B1B1B"/>
                </a:solidFill>
                <a:effectLst/>
                <a:latin typeface="Public Sans Web"/>
              </a:rPr>
              <a:t>Previously WCAG level was level A which allowed the inclusion of a transcript.</a:t>
            </a:r>
            <a:br>
              <a:rPr lang="en-US" b="0" i="0" dirty="0">
                <a:solidFill>
                  <a:srgbClr val="1B1B1B"/>
                </a:solidFill>
                <a:effectLst/>
                <a:latin typeface="Public Sans Web"/>
              </a:rPr>
            </a:br>
            <a:endParaRPr lang="en-US" dirty="0"/>
          </a:p>
          <a:p>
            <a:pPr algn="l" rtl="0">
              <a:buFont typeface="Arial" panose="020B0604020202020204" pitchFamily="34" charset="0"/>
              <a:buChar char="•"/>
            </a:pPr>
            <a:r>
              <a:rPr lang="en-US" sz="2400" dirty="0"/>
              <a:t>Current Section 508 follow WCAG level AA requirements which states:</a:t>
            </a:r>
            <a:br>
              <a:rPr lang="en-US" dirty="0"/>
            </a:br>
            <a:br>
              <a:rPr lang="en-US" dirty="0"/>
            </a:br>
            <a:r>
              <a:rPr lang="en-US" sz="2400" b="1" i="0" dirty="0">
                <a:solidFill>
                  <a:srgbClr val="1B1B1B"/>
                </a:solidFill>
                <a:effectLst/>
                <a:latin typeface="Public Sans Web"/>
              </a:rPr>
              <a:t>1.2.2 Captions (Prerecorded) - </a:t>
            </a:r>
            <a:r>
              <a:rPr lang="en-US" sz="2400" b="0" i="0" dirty="0">
                <a:solidFill>
                  <a:srgbClr val="1B1B1B"/>
                </a:solidFill>
                <a:effectLst/>
                <a:latin typeface="Public Sans Web"/>
              </a:rPr>
              <a:t>Captions are provided for all pre-recorded audio content in synchronized media, except when the media is a media alternative for text and is clearly labeled as such.</a:t>
            </a:r>
            <a:br>
              <a:rPr lang="en-US" sz="2400" dirty="0">
                <a:solidFill>
                  <a:srgbClr val="1B1B1B"/>
                </a:solidFill>
                <a:latin typeface="Public Sans Web"/>
              </a:rPr>
            </a:br>
            <a:br>
              <a:rPr lang="en-US" sz="2400" dirty="0">
                <a:solidFill>
                  <a:srgbClr val="1B1B1B"/>
                </a:solidFill>
                <a:latin typeface="Public Sans Web"/>
              </a:rPr>
            </a:br>
            <a:r>
              <a:rPr lang="en-US" sz="2400" b="1" i="0" dirty="0">
                <a:solidFill>
                  <a:srgbClr val="1B1B1B"/>
                </a:solidFill>
                <a:effectLst/>
                <a:latin typeface="Public Sans Web"/>
              </a:rPr>
              <a:t>1.2.4 Captions (Live) </a:t>
            </a:r>
            <a:r>
              <a:rPr lang="en-US" sz="2400" b="0" i="0" dirty="0">
                <a:solidFill>
                  <a:srgbClr val="1B1B1B"/>
                </a:solidFill>
                <a:effectLst/>
                <a:latin typeface="Public Sans Web"/>
              </a:rPr>
              <a:t>- Captions are provided for all live audio content in synchronized media.</a:t>
            </a:r>
            <a:br>
              <a:rPr lang="en-US" b="0" i="0" dirty="0">
                <a:solidFill>
                  <a:srgbClr val="1B1B1B"/>
                </a:solidFill>
                <a:effectLst/>
                <a:latin typeface="Public Sans Web"/>
              </a:rPr>
            </a:br>
            <a:br>
              <a:rPr lang="en-US" b="0" i="0" dirty="0">
                <a:solidFill>
                  <a:srgbClr val="1B1B1B"/>
                </a:solidFill>
                <a:effectLst/>
                <a:latin typeface="Public Sans Web"/>
              </a:rPr>
            </a:br>
            <a:endParaRPr lang="en-US" dirty="0"/>
          </a:p>
        </p:txBody>
      </p:sp>
      <p:sp>
        <p:nvSpPr>
          <p:cNvPr id="5" name="Slide Number Placeholder 4">
            <a:extLst>
              <a:ext uri="{FF2B5EF4-FFF2-40B4-BE49-F238E27FC236}">
                <a16:creationId xmlns:a16="http://schemas.microsoft.com/office/drawing/2014/main" id="{EDD77456-BBEF-439D-A5CE-777E538FBD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97101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9879-EECD-4D6C-9589-6D9CD265014C}"/>
              </a:ext>
            </a:extLst>
          </p:cNvPr>
          <p:cNvSpPr>
            <a:spLocks noGrp="1"/>
          </p:cNvSpPr>
          <p:nvPr>
            <p:ph type="title"/>
          </p:nvPr>
        </p:nvSpPr>
        <p:spPr/>
        <p:txBody>
          <a:bodyPr/>
          <a:lstStyle/>
          <a:p>
            <a:r>
              <a:rPr lang="en-US" dirty="0"/>
              <a:t>Problems of Computer-generated (AI)  Captions</a:t>
            </a:r>
          </a:p>
        </p:txBody>
      </p:sp>
      <p:sp>
        <p:nvSpPr>
          <p:cNvPr id="5" name="Slide Number Placeholder 4">
            <a:extLst>
              <a:ext uri="{FF2B5EF4-FFF2-40B4-BE49-F238E27FC236}">
                <a16:creationId xmlns:a16="http://schemas.microsoft.com/office/drawing/2014/main" id="{5DF13CC0-584B-4694-826B-47A31EBB6F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Text Placeholder 7">
            <a:extLst>
              <a:ext uri="{FF2B5EF4-FFF2-40B4-BE49-F238E27FC236}">
                <a16:creationId xmlns:a16="http://schemas.microsoft.com/office/drawing/2014/main" id="{7EEA73E1-86DE-4D49-8C74-30ECE24084CD}"/>
              </a:ext>
            </a:extLst>
          </p:cNvPr>
          <p:cNvSpPr>
            <a:spLocks noGrp="1"/>
          </p:cNvSpPr>
          <p:nvPr>
            <p:ph type="body" idx="1"/>
          </p:nvPr>
        </p:nvSpPr>
        <p:spPr>
          <a:xfrm>
            <a:off x="457200" y="1176291"/>
            <a:ext cx="11277600" cy="4937760"/>
          </a:xfrm>
        </p:spPr>
        <p:txBody>
          <a:bodyPr/>
          <a:lstStyle/>
          <a:p>
            <a:pPr marL="50800" indent="0">
              <a:buNone/>
            </a:pPr>
            <a:r>
              <a:rPr lang="en-US" sz="2400" dirty="0"/>
              <a:t>A side by side comparison</a:t>
            </a:r>
          </a:p>
        </p:txBody>
      </p:sp>
      <p:graphicFrame>
        <p:nvGraphicFramePr>
          <p:cNvPr id="7" name="Table 7" descr="This is a table that does a side by side comparison of AI captions with human generated captions.">
            <a:extLst>
              <a:ext uri="{FF2B5EF4-FFF2-40B4-BE49-F238E27FC236}">
                <a16:creationId xmlns:a16="http://schemas.microsoft.com/office/drawing/2014/main" id="{2F881DDC-8BBF-494B-897E-AB37954CF3EC}"/>
              </a:ext>
            </a:extLst>
          </p:cNvPr>
          <p:cNvGraphicFramePr>
            <a:graphicFrameLocks noGrp="1"/>
          </p:cNvGraphicFramePr>
          <p:nvPr>
            <p:extLst>
              <p:ext uri="{D42A27DB-BD31-4B8C-83A1-F6EECF244321}">
                <p14:modId xmlns:p14="http://schemas.microsoft.com/office/powerpoint/2010/main" val="2506114332"/>
              </p:ext>
            </p:extLst>
          </p:nvPr>
        </p:nvGraphicFramePr>
        <p:xfrm>
          <a:off x="1797728" y="1792112"/>
          <a:ext cx="8908742" cy="4602474"/>
        </p:xfrm>
        <a:graphic>
          <a:graphicData uri="http://schemas.openxmlformats.org/drawingml/2006/table">
            <a:tbl>
              <a:tblPr firstRow="1" bandRow="1">
                <a:tableStyleId>{5C22544A-7EE6-4342-B048-85BDC9FD1C3A}</a:tableStyleId>
              </a:tblPr>
              <a:tblGrid>
                <a:gridCol w="4454371">
                  <a:extLst>
                    <a:ext uri="{9D8B030D-6E8A-4147-A177-3AD203B41FA5}">
                      <a16:colId xmlns:a16="http://schemas.microsoft.com/office/drawing/2014/main" val="724501000"/>
                    </a:ext>
                  </a:extLst>
                </a:gridCol>
                <a:gridCol w="4454371">
                  <a:extLst>
                    <a:ext uri="{9D8B030D-6E8A-4147-A177-3AD203B41FA5}">
                      <a16:colId xmlns:a16="http://schemas.microsoft.com/office/drawing/2014/main" val="1667418238"/>
                    </a:ext>
                  </a:extLst>
                </a:gridCol>
              </a:tblGrid>
              <a:tr h="524385">
                <a:tc>
                  <a:txBody>
                    <a:bodyPr/>
                    <a:lstStyle/>
                    <a:p>
                      <a:pPr algn="ctr"/>
                      <a:r>
                        <a:rPr lang="en-US" sz="2400" dirty="0"/>
                        <a:t>AI Captions</a:t>
                      </a:r>
                    </a:p>
                  </a:txBody>
                  <a:tcPr/>
                </a:tc>
                <a:tc>
                  <a:txBody>
                    <a:bodyPr/>
                    <a:lstStyle/>
                    <a:p>
                      <a:pPr algn="ctr"/>
                      <a:r>
                        <a:rPr lang="en-US" sz="2400" dirty="0"/>
                        <a:t>Human Captions</a:t>
                      </a:r>
                    </a:p>
                  </a:txBody>
                  <a:tcPr/>
                </a:tc>
                <a:extLst>
                  <a:ext uri="{0D108BD9-81ED-4DB2-BD59-A6C34878D82A}">
                    <a16:rowId xmlns:a16="http://schemas.microsoft.com/office/drawing/2014/main" val="485037023"/>
                  </a:ext>
                </a:extLst>
              </a:tr>
              <a:tr h="638003">
                <a:tc>
                  <a:txBody>
                    <a:bodyPr/>
                    <a:lstStyle/>
                    <a:p>
                      <a:pPr algn="l"/>
                      <a:r>
                        <a:rPr lang="en-US" sz="2400" u="sng" dirty="0"/>
                        <a:t>Oh I empty</a:t>
                      </a:r>
                    </a:p>
                  </a:txBody>
                  <a:tcPr/>
                </a:tc>
                <a:tc>
                  <a:txBody>
                    <a:bodyPr/>
                    <a:lstStyle/>
                    <a:p>
                      <a:r>
                        <a:rPr lang="en-US" sz="2400" dirty="0"/>
                        <a:t>OIMT</a:t>
                      </a:r>
                    </a:p>
                  </a:txBody>
                  <a:tcPr/>
                </a:tc>
                <a:extLst>
                  <a:ext uri="{0D108BD9-81ED-4DB2-BD59-A6C34878D82A}">
                    <a16:rowId xmlns:a16="http://schemas.microsoft.com/office/drawing/2014/main" val="3769356907"/>
                  </a:ext>
                </a:extLst>
              </a:tr>
              <a:tr h="638003">
                <a:tc>
                  <a:txBody>
                    <a:bodyPr/>
                    <a:lstStyle/>
                    <a:p>
                      <a:r>
                        <a:rPr lang="en-US" sz="2400" u="sng" dirty="0"/>
                        <a:t>Squad analysis</a:t>
                      </a:r>
                    </a:p>
                  </a:txBody>
                  <a:tcPr/>
                </a:tc>
                <a:tc>
                  <a:txBody>
                    <a:bodyPr/>
                    <a:lstStyle/>
                    <a:p>
                      <a:r>
                        <a:rPr lang="en-US" sz="2400" dirty="0"/>
                        <a:t>SWOT Analysis</a:t>
                      </a:r>
                    </a:p>
                  </a:txBody>
                  <a:tcPr/>
                </a:tc>
                <a:extLst>
                  <a:ext uri="{0D108BD9-81ED-4DB2-BD59-A6C34878D82A}">
                    <a16:rowId xmlns:a16="http://schemas.microsoft.com/office/drawing/2014/main" val="3082445568"/>
                  </a:ext>
                </a:extLst>
              </a:tr>
              <a:tr h="80220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The chemical name for Tylenol is </a:t>
                      </a:r>
                      <a:r>
                        <a:rPr lang="en-US" sz="2400" u="sng" dirty="0"/>
                        <a:t>a sediment event.</a:t>
                      </a:r>
                    </a:p>
                    <a:p>
                      <a:endParaRPr lang="en-US" dirty="0"/>
                    </a:p>
                  </a:txBody>
                  <a:tcPr/>
                </a:tc>
                <a:tc>
                  <a:txBody>
                    <a:bodyPr/>
                    <a:lstStyle/>
                    <a:p>
                      <a:pPr algn="l"/>
                      <a:r>
                        <a:rPr lang="en-US" sz="2400" dirty="0"/>
                        <a:t>The chemical name of Tylenol is </a:t>
                      </a:r>
                      <a:r>
                        <a:rPr lang="en-US" sz="2400" u="sng" dirty="0"/>
                        <a:t>acetaminophen</a:t>
                      </a:r>
                    </a:p>
                  </a:txBody>
                  <a:tcPr/>
                </a:tc>
                <a:extLst>
                  <a:ext uri="{0D108BD9-81ED-4DB2-BD59-A6C34878D82A}">
                    <a16:rowId xmlns:a16="http://schemas.microsoft.com/office/drawing/2014/main" val="2118225440"/>
                  </a:ext>
                </a:extLst>
              </a:tr>
              <a:tr h="638003">
                <a:tc>
                  <a:txBody>
                    <a:bodyPr/>
                    <a:lstStyle/>
                    <a:p>
                      <a:r>
                        <a:rPr lang="en-US" sz="2400" dirty="0"/>
                        <a:t>Lets eat grandma!</a:t>
                      </a:r>
                    </a:p>
                  </a:txBody>
                  <a:tcPr/>
                </a:tc>
                <a:tc>
                  <a:txBody>
                    <a:bodyPr/>
                    <a:lstStyle/>
                    <a:p>
                      <a:r>
                        <a:rPr lang="en-US" sz="2400" dirty="0"/>
                        <a:t>Let’s eat, Grandma!</a:t>
                      </a:r>
                    </a:p>
                  </a:txBody>
                  <a:tcPr/>
                </a:tc>
                <a:extLst>
                  <a:ext uri="{0D108BD9-81ED-4DB2-BD59-A6C34878D82A}">
                    <a16:rowId xmlns:a16="http://schemas.microsoft.com/office/drawing/2014/main" val="1326993584"/>
                  </a:ext>
                </a:extLst>
              </a:tr>
              <a:tr h="63800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What is the answer to question twenty two </a:t>
                      </a:r>
                      <a:r>
                        <a:rPr lang="en-US" sz="2400" dirty="0" err="1"/>
                        <a:t>two</a:t>
                      </a:r>
                      <a:r>
                        <a:rPr lang="en-US" sz="2400" dirty="0"/>
                        <a:t> and two thirds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Teacher:  What is the answer to question 22?</a:t>
                      </a:r>
                      <a:br>
                        <a:rPr lang="en-US" sz="1800" dirty="0"/>
                      </a:br>
                      <a:r>
                        <a:rPr lang="en-US" sz="1800" dirty="0"/>
                        <a:t>Student:  2 and 2/3</a:t>
                      </a:r>
                    </a:p>
                    <a:p>
                      <a:endParaRPr lang="en-US" dirty="0"/>
                    </a:p>
                  </a:txBody>
                  <a:tcPr/>
                </a:tc>
                <a:extLst>
                  <a:ext uri="{0D108BD9-81ED-4DB2-BD59-A6C34878D82A}">
                    <a16:rowId xmlns:a16="http://schemas.microsoft.com/office/drawing/2014/main" val="2495369686"/>
                  </a:ext>
                </a:extLst>
              </a:tr>
            </a:tbl>
          </a:graphicData>
        </a:graphic>
      </p:graphicFrame>
    </p:spTree>
    <p:extLst>
      <p:ext uri="{BB962C8B-B14F-4D97-AF65-F5344CB8AC3E}">
        <p14:creationId xmlns:p14="http://schemas.microsoft.com/office/powerpoint/2010/main" val="123459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DAC4-C780-4DD5-B2C2-5D90EFD20795}"/>
              </a:ext>
            </a:extLst>
          </p:cNvPr>
          <p:cNvSpPr>
            <a:spLocks noGrp="1"/>
          </p:cNvSpPr>
          <p:nvPr>
            <p:ph type="title"/>
          </p:nvPr>
        </p:nvSpPr>
        <p:spPr>
          <a:xfrm>
            <a:off x="457200" y="317405"/>
            <a:ext cx="10515600" cy="461645"/>
          </a:xfrm>
        </p:spPr>
        <p:txBody>
          <a:bodyPr/>
          <a:lstStyle/>
          <a:p>
            <a:r>
              <a:rPr lang="en-US" dirty="0"/>
              <a:t>Captioning Features in Conferencing Platforms</a:t>
            </a:r>
          </a:p>
        </p:txBody>
      </p:sp>
      <p:sp>
        <p:nvSpPr>
          <p:cNvPr id="3" name="Text Placeholder 2">
            <a:extLst>
              <a:ext uri="{FF2B5EF4-FFF2-40B4-BE49-F238E27FC236}">
                <a16:creationId xmlns:a16="http://schemas.microsoft.com/office/drawing/2014/main" id="{873F068D-6544-4CA4-BBEB-A6B79BAA5439}"/>
              </a:ext>
            </a:extLst>
          </p:cNvPr>
          <p:cNvSpPr>
            <a:spLocks noGrp="1"/>
          </p:cNvSpPr>
          <p:nvPr>
            <p:ph type="body" idx="1"/>
          </p:nvPr>
        </p:nvSpPr>
        <p:spPr>
          <a:xfrm>
            <a:off x="188383" y="1420426"/>
            <a:ext cx="11277600" cy="5071813"/>
          </a:xfrm>
        </p:spPr>
        <p:txBody>
          <a:bodyPr/>
          <a:lstStyle/>
          <a:p>
            <a:pPr marL="565150" indent="-514350">
              <a:buFont typeface="+mj-lt"/>
              <a:buAutoNum type="arabicPeriod"/>
            </a:pPr>
            <a:r>
              <a:rPr lang="en-US" sz="2000" dirty="0"/>
              <a:t>Allow the audience member to change font size and color of the captions  (customization of captions).</a:t>
            </a:r>
            <a:br>
              <a:rPr lang="en-US" sz="2000" dirty="0"/>
            </a:br>
            <a:endParaRPr lang="en-US" sz="2000" dirty="0"/>
          </a:p>
          <a:p>
            <a:pPr marL="565150" indent="-514350">
              <a:buFont typeface="+mj-lt"/>
              <a:buAutoNum type="arabicPeriod"/>
            </a:pPr>
            <a:r>
              <a:rPr lang="en-US" sz="2000" dirty="0"/>
              <a:t> Allow the captions to remain on the screen if a deaf presenter was sharing their screen</a:t>
            </a:r>
            <a:br>
              <a:rPr lang="en-US" sz="2000" dirty="0"/>
            </a:br>
            <a:endParaRPr lang="en-US" sz="2000" dirty="0"/>
          </a:p>
          <a:p>
            <a:pPr marL="565150" indent="-514350">
              <a:buFont typeface="+mj-lt"/>
              <a:buAutoNum type="arabicPeriod"/>
            </a:pPr>
            <a:r>
              <a:rPr lang="en-US" sz="2000" dirty="0"/>
              <a:t>AI captions should include punctuation and correct spellings of technical jargon</a:t>
            </a:r>
            <a:br>
              <a:rPr lang="en-US" sz="2000" dirty="0"/>
            </a:br>
            <a:endParaRPr lang="en-US" sz="2000" dirty="0"/>
          </a:p>
          <a:p>
            <a:pPr marL="565150" indent="-514350">
              <a:buFont typeface="+mj-lt"/>
              <a:buAutoNum type="arabicPeriod"/>
            </a:pPr>
            <a:r>
              <a:rPr lang="en-US" sz="2000" dirty="0"/>
              <a:t>Allow the easy editing of an audio transcript for a recording</a:t>
            </a:r>
            <a:br>
              <a:rPr lang="en-US" sz="2000" dirty="0"/>
            </a:br>
            <a:endParaRPr lang="en-US" sz="2000" dirty="0"/>
          </a:p>
          <a:p>
            <a:pPr marL="565150" indent="-514350">
              <a:buFont typeface="+mj-lt"/>
              <a:buAutoNum type="arabicPeriod"/>
            </a:pPr>
            <a:r>
              <a:rPr lang="en-US" sz="2000" dirty="0"/>
              <a:t>When only AI captions are available, allow the ability enter technical jargon prior to the start of an event</a:t>
            </a:r>
          </a:p>
        </p:txBody>
      </p:sp>
      <p:sp>
        <p:nvSpPr>
          <p:cNvPr id="4" name="Slide Number Placeholder 3">
            <a:extLst>
              <a:ext uri="{FF2B5EF4-FFF2-40B4-BE49-F238E27FC236}">
                <a16:creationId xmlns:a16="http://schemas.microsoft.com/office/drawing/2014/main" id="{E9835DD6-A9BC-4217-8099-F06DCDB9EF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66146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4F8DC8-9E76-4FBF-ACDE-33FE4B866EEA}"/>
              </a:ext>
            </a:extLst>
          </p:cNvPr>
          <p:cNvSpPr>
            <a:spLocks noGrp="1"/>
          </p:cNvSpPr>
          <p:nvPr>
            <p:ph type="title"/>
          </p:nvPr>
        </p:nvSpPr>
        <p:spPr>
          <a:xfrm>
            <a:off x="457200" y="317405"/>
            <a:ext cx="10515600" cy="461645"/>
          </a:xfrm>
        </p:spPr>
        <p:txBody>
          <a:bodyPr/>
          <a:lstStyle/>
          <a:p>
            <a:r>
              <a:rPr lang="en-US" dirty="0"/>
              <a:t>Comparison of Captioning Features in Existing Platforms</a:t>
            </a:r>
          </a:p>
        </p:txBody>
      </p:sp>
      <p:sp>
        <p:nvSpPr>
          <p:cNvPr id="7" name="Text Placeholder 6">
            <a:extLst>
              <a:ext uri="{FF2B5EF4-FFF2-40B4-BE49-F238E27FC236}">
                <a16:creationId xmlns:a16="http://schemas.microsoft.com/office/drawing/2014/main" id="{F772FCC9-C4B3-476F-9C77-C2394136C3EA}"/>
              </a:ext>
            </a:extLst>
          </p:cNvPr>
          <p:cNvSpPr>
            <a:spLocks noGrp="1"/>
          </p:cNvSpPr>
          <p:nvPr>
            <p:ph type="body" idx="1"/>
          </p:nvPr>
        </p:nvSpPr>
        <p:spPr/>
        <p:txBody>
          <a:bodyPr/>
          <a:lstStyle/>
          <a:p>
            <a:pPr marL="50800" indent="0">
              <a:buNone/>
            </a:pPr>
            <a:r>
              <a:rPr lang="en-US" dirty="0"/>
              <a:t> ZoomGov	5.9.3</a:t>
            </a:r>
          </a:p>
        </p:txBody>
      </p:sp>
      <p:sp>
        <p:nvSpPr>
          <p:cNvPr id="8" name="Text Placeholder 7">
            <a:extLst>
              <a:ext uri="{FF2B5EF4-FFF2-40B4-BE49-F238E27FC236}">
                <a16:creationId xmlns:a16="http://schemas.microsoft.com/office/drawing/2014/main" id="{E783A4DC-2031-4E81-A71C-C2F07B60B1B8}"/>
              </a:ext>
            </a:extLst>
          </p:cNvPr>
          <p:cNvSpPr>
            <a:spLocks noGrp="1"/>
          </p:cNvSpPr>
          <p:nvPr>
            <p:ph type="body" idx="2"/>
          </p:nvPr>
        </p:nvSpPr>
        <p:spPr>
          <a:xfrm>
            <a:off x="457200" y="2017986"/>
            <a:ext cx="3474720" cy="4291374"/>
          </a:xfrm>
        </p:spPr>
        <p:txBody>
          <a:bodyPr/>
          <a:lstStyle/>
          <a:p>
            <a:r>
              <a:rPr lang="en-US" sz="1800" dirty="0"/>
              <a:t>Allows customization of captions</a:t>
            </a:r>
          </a:p>
          <a:p>
            <a:r>
              <a:rPr lang="en-US" sz="1800" dirty="0"/>
              <a:t>Captions remain if a presenter is sharing their screen</a:t>
            </a:r>
          </a:p>
          <a:p>
            <a:r>
              <a:rPr lang="en-US" sz="1800" dirty="0"/>
              <a:t>Allow both human and AI captions </a:t>
            </a:r>
          </a:p>
          <a:p>
            <a:r>
              <a:rPr lang="en-US" sz="1800" dirty="0"/>
              <a:t>Punctuation and commas on AI captions</a:t>
            </a:r>
          </a:p>
          <a:p>
            <a:r>
              <a:rPr lang="en-US" sz="1800" dirty="0"/>
              <a:t>Allow editing of captions for recordings</a:t>
            </a:r>
          </a:p>
          <a:p>
            <a:endParaRPr lang="en-US" sz="2400" dirty="0"/>
          </a:p>
        </p:txBody>
      </p:sp>
      <p:sp>
        <p:nvSpPr>
          <p:cNvPr id="9" name="Text Placeholder 8">
            <a:extLst>
              <a:ext uri="{FF2B5EF4-FFF2-40B4-BE49-F238E27FC236}">
                <a16:creationId xmlns:a16="http://schemas.microsoft.com/office/drawing/2014/main" id="{D2843AA6-D0D9-4DE4-8A7E-D3695C5D86A1}"/>
              </a:ext>
            </a:extLst>
          </p:cNvPr>
          <p:cNvSpPr>
            <a:spLocks noGrp="1"/>
          </p:cNvSpPr>
          <p:nvPr>
            <p:ph type="body" idx="3"/>
          </p:nvPr>
        </p:nvSpPr>
        <p:spPr/>
        <p:txBody>
          <a:bodyPr/>
          <a:lstStyle/>
          <a:p>
            <a:r>
              <a:rPr lang="en-US" dirty="0"/>
              <a:t>MS Teams 1.5.00</a:t>
            </a:r>
          </a:p>
        </p:txBody>
      </p:sp>
      <p:sp>
        <p:nvSpPr>
          <p:cNvPr id="10" name="Text Placeholder 9">
            <a:extLst>
              <a:ext uri="{FF2B5EF4-FFF2-40B4-BE49-F238E27FC236}">
                <a16:creationId xmlns:a16="http://schemas.microsoft.com/office/drawing/2014/main" id="{54231896-2759-4A30-A6D7-8B68A5807675}"/>
              </a:ext>
            </a:extLst>
          </p:cNvPr>
          <p:cNvSpPr>
            <a:spLocks noGrp="1"/>
          </p:cNvSpPr>
          <p:nvPr>
            <p:ph type="body" idx="4"/>
          </p:nvPr>
        </p:nvSpPr>
        <p:spPr>
          <a:xfrm>
            <a:off x="4358640" y="2017986"/>
            <a:ext cx="3474720" cy="4291374"/>
          </a:xfrm>
        </p:spPr>
        <p:txBody>
          <a:bodyPr/>
          <a:lstStyle/>
          <a:p>
            <a:r>
              <a:rPr lang="en-US" sz="2000" dirty="0"/>
              <a:t>Allow customization of captions </a:t>
            </a:r>
          </a:p>
          <a:p>
            <a:r>
              <a:rPr lang="en-US" sz="2000" dirty="0"/>
              <a:t>Allow both human and AI captions</a:t>
            </a:r>
          </a:p>
          <a:p>
            <a:r>
              <a:rPr lang="en-US" sz="2000" dirty="0"/>
              <a:t>Punctuation and commas are not available for AI captions</a:t>
            </a:r>
          </a:p>
          <a:p>
            <a:r>
              <a:rPr lang="en-US" sz="2000" dirty="0"/>
              <a:t>Allow editing of captions for recording using Microsoft Stream</a:t>
            </a:r>
          </a:p>
          <a:p>
            <a:endParaRPr lang="en-US" dirty="0"/>
          </a:p>
        </p:txBody>
      </p:sp>
      <p:sp>
        <p:nvSpPr>
          <p:cNvPr id="11" name="Text Placeholder 10">
            <a:extLst>
              <a:ext uri="{FF2B5EF4-FFF2-40B4-BE49-F238E27FC236}">
                <a16:creationId xmlns:a16="http://schemas.microsoft.com/office/drawing/2014/main" id="{B12D6F7F-6899-457E-AD69-A9C77E37E6FE}"/>
              </a:ext>
            </a:extLst>
          </p:cNvPr>
          <p:cNvSpPr>
            <a:spLocks noGrp="1"/>
          </p:cNvSpPr>
          <p:nvPr>
            <p:ph type="body" idx="5"/>
          </p:nvPr>
        </p:nvSpPr>
        <p:spPr/>
        <p:txBody>
          <a:bodyPr/>
          <a:lstStyle/>
          <a:p>
            <a:r>
              <a:rPr lang="en-US" dirty="0"/>
              <a:t>Adobe Connect 11</a:t>
            </a:r>
          </a:p>
        </p:txBody>
      </p:sp>
      <p:sp>
        <p:nvSpPr>
          <p:cNvPr id="12" name="Text Placeholder 11">
            <a:extLst>
              <a:ext uri="{FF2B5EF4-FFF2-40B4-BE49-F238E27FC236}">
                <a16:creationId xmlns:a16="http://schemas.microsoft.com/office/drawing/2014/main" id="{486EE02A-D1FA-4C4F-9366-03231D768288}"/>
              </a:ext>
            </a:extLst>
          </p:cNvPr>
          <p:cNvSpPr>
            <a:spLocks noGrp="1"/>
          </p:cNvSpPr>
          <p:nvPr>
            <p:ph type="body" idx="6"/>
          </p:nvPr>
        </p:nvSpPr>
        <p:spPr>
          <a:xfrm>
            <a:off x="8229600" y="2133600"/>
            <a:ext cx="3474720" cy="4023360"/>
          </a:xfrm>
        </p:spPr>
        <p:txBody>
          <a:bodyPr/>
          <a:lstStyle/>
          <a:p>
            <a:r>
              <a:rPr lang="en-US" sz="2000" dirty="0"/>
              <a:t>Allow customization of captions </a:t>
            </a:r>
          </a:p>
          <a:p>
            <a:r>
              <a:rPr lang="en-US" sz="2000" dirty="0"/>
              <a:t>Allow only human captions</a:t>
            </a:r>
          </a:p>
          <a:p>
            <a:r>
              <a:rPr lang="en-US" sz="2000" dirty="0"/>
              <a:t>Punctuation and commas are not available for AI captions</a:t>
            </a:r>
          </a:p>
          <a:p>
            <a:r>
              <a:rPr lang="en-US" sz="2000" dirty="0"/>
              <a:t>Allow editing of captions for recording</a:t>
            </a:r>
          </a:p>
          <a:p>
            <a:endParaRPr lang="en-US" dirty="0"/>
          </a:p>
        </p:txBody>
      </p:sp>
      <p:sp>
        <p:nvSpPr>
          <p:cNvPr id="5" name="Slide Number Placeholder 4">
            <a:extLst>
              <a:ext uri="{FF2B5EF4-FFF2-40B4-BE49-F238E27FC236}">
                <a16:creationId xmlns:a16="http://schemas.microsoft.com/office/drawing/2014/main" id="{373800E1-9ADF-492B-9DC1-39FA839421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9307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6F3C604-C663-4F28-AB49-D9479AD1461A}"/>
              </a:ext>
            </a:extLst>
          </p:cNvPr>
          <p:cNvSpPr>
            <a:spLocks noGrp="1"/>
          </p:cNvSpPr>
          <p:nvPr>
            <p:ph type="title"/>
          </p:nvPr>
        </p:nvSpPr>
        <p:spPr/>
        <p:txBody>
          <a:bodyPr/>
          <a:lstStyle/>
          <a:p>
            <a:r>
              <a:rPr lang="en-US" dirty="0"/>
              <a:t>Ensuring Captions are Available in Recordings</a:t>
            </a:r>
          </a:p>
        </p:txBody>
      </p:sp>
      <p:sp>
        <p:nvSpPr>
          <p:cNvPr id="11" name="Text Placeholder 10">
            <a:extLst>
              <a:ext uri="{FF2B5EF4-FFF2-40B4-BE49-F238E27FC236}">
                <a16:creationId xmlns:a16="http://schemas.microsoft.com/office/drawing/2014/main" id="{041D597C-86D4-4DE5-A84D-3625FFEC8F2C}"/>
              </a:ext>
            </a:extLst>
          </p:cNvPr>
          <p:cNvSpPr>
            <a:spLocks noGrp="1"/>
          </p:cNvSpPr>
          <p:nvPr>
            <p:ph type="body" idx="1"/>
          </p:nvPr>
        </p:nvSpPr>
        <p:spPr/>
        <p:txBody>
          <a:bodyPr/>
          <a:lstStyle/>
          <a:p>
            <a:pPr marL="565150" indent="-514350">
              <a:buFont typeface="+mj-lt"/>
              <a:buAutoNum type="arabicPeriod"/>
            </a:pPr>
            <a:r>
              <a:rPr lang="en-US" dirty="0"/>
              <a:t>The biggest challenge today is ensuring captions are available in recordings prior to disseminating them.</a:t>
            </a:r>
            <a:br>
              <a:rPr lang="en-US" dirty="0"/>
            </a:br>
            <a:endParaRPr lang="en-US" dirty="0"/>
          </a:p>
          <a:p>
            <a:pPr marL="565150" indent="-514350">
              <a:buFont typeface="+mj-lt"/>
              <a:buAutoNum type="arabicPeriod"/>
            </a:pPr>
            <a:r>
              <a:rPr lang="en-US" dirty="0"/>
              <a:t>One quick way to promote accuracy in MS Team captions:  Turn on Live Transcript at the start of </a:t>
            </a:r>
            <a:r>
              <a:rPr lang="en-US"/>
              <a:t>a meeting, </a:t>
            </a:r>
            <a:r>
              <a:rPr lang="en-US" dirty="0"/>
              <a:t>edit the transcript and upload the transcript when you upload the video into Microsoft Stream.  Stream can create a *.</a:t>
            </a:r>
            <a:r>
              <a:rPr lang="en-US" dirty="0" err="1"/>
              <a:t>vtt</a:t>
            </a:r>
            <a:r>
              <a:rPr lang="en-US" dirty="0"/>
              <a:t> file with the correct timings.</a:t>
            </a:r>
          </a:p>
          <a:p>
            <a:pPr marL="565150" indent="-514350">
              <a:buFont typeface="+mj-lt"/>
              <a:buAutoNum type="arabicPeriod"/>
            </a:pPr>
            <a:endParaRPr lang="en-US" dirty="0"/>
          </a:p>
        </p:txBody>
      </p:sp>
      <p:sp>
        <p:nvSpPr>
          <p:cNvPr id="9" name="Slide Number Placeholder 8">
            <a:extLst>
              <a:ext uri="{FF2B5EF4-FFF2-40B4-BE49-F238E27FC236}">
                <a16:creationId xmlns:a16="http://schemas.microsoft.com/office/drawing/2014/main" id="{11D65ED4-6260-4AA4-ACB2-92E6644159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677722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AC8959-49C9-435E-8357-469474845ADC}"/>
              </a:ext>
            </a:extLst>
          </p:cNvPr>
          <p:cNvSpPr>
            <a:spLocks noGrp="1"/>
          </p:cNvSpPr>
          <p:nvPr>
            <p:ph type="title"/>
          </p:nvPr>
        </p:nvSpPr>
        <p:spPr/>
        <p:txBody>
          <a:bodyPr/>
          <a:lstStyle/>
          <a:p>
            <a:r>
              <a:rPr lang="en-US" dirty="0"/>
              <a:t>New Features for Captions </a:t>
            </a:r>
          </a:p>
        </p:txBody>
      </p:sp>
      <p:sp>
        <p:nvSpPr>
          <p:cNvPr id="7" name="Text Placeholder 6">
            <a:extLst>
              <a:ext uri="{FF2B5EF4-FFF2-40B4-BE49-F238E27FC236}">
                <a16:creationId xmlns:a16="http://schemas.microsoft.com/office/drawing/2014/main" id="{2718B7B0-F8A6-4684-8381-CD5E11733753}"/>
              </a:ext>
            </a:extLst>
          </p:cNvPr>
          <p:cNvSpPr>
            <a:spLocks noGrp="1"/>
          </p:cNvSpPr>
          <p:nvPr>
            <p:ph type="body" idx="1"/>
          </p:nvPr>
        </p:nvSpPr>
        <p:spPr/>
        <p:txBody>
          <a:bodyPr/>
          <a:lstStyle/>
          <a:p>
            <a:r>
              <a:rPr lang="en-US" dirty="0"/>
              <a:t>ZoomGov and MS Teams now allow for live captions in non-English languages</a:t>
            </a:r>
          </a:p>
          <a:p>
            <a:pPr marL="50800" indent="0">
              <a:buNone/>
            </a:pPr>
            <a:endParaRPr lang="en-US" dirty="0"/>
          </a:p>
          <a:p>
            <a:r>
              <a:rPr lang="en-US" dirty="0"/>
              <a:t>ZoomGov is going to allow for the loading of technical jargon prior to an event.</a:t>
            </a:r>
            <a:br>
              <a:rPr lang="en-US" dirty="0"/>
            </a:br>
            <a:endParaRPr lang="en-US" dirty="0"/>
          </a:p>
        </p:txBody>
      </p:sp>
      <p:sp>
        <p:nvSpPr>
          <p:cNvPr id="5" name="Slide Number Placeholder 4">
            <a:extLst>
              <a:ext uri="{FF2B5EF4-FFF2-40B4-BE49-F238E27FC236}">
                <a16:creationId xmlns:a16="http://schemas.microsoft.com/office/drawing/2014/main" id="{86022CB4-C7DE-4667-9F87-AEA35CBABB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88599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21F9-B5BB-4B50-9DC7-0DB776182819}"/>
              </a:ext>
            </a:extLst>
          </p:cNvPr>
          <p:cNvSpPr>
            <a:spLocks noGrp="1"/>
          </p:cNvSpPr>
          <p:nvPr>
            <p:ph type="title"/>
          </p:nvPr>
        </p:nvSpPr>
        <p:spPr>
          <a:xfrm>
            <a:off x="457200" y="317405"/>
            <a:ext cx="11277600" cy="433945"/>
          </a:xfrm>
        </p:spPr>
        <p:txBody>
          <a:bodyPr/>
          <a:lstStyle/>
          <a:p>
            <a:r>
              <a:rPr lang="en-US" sz="2800" dirty="0"/>
              <a:t>How to Ensure Awareness of Captions (and Accurate Captions)</a:t>
            </a:r>
          </a:p>
        </p:txBody>
      </p:sp>
      <p:sp>
        <p:nvSpPr>
          <p:cNvPr id="6" name="Text Placeholder 5">
            <a:extLst>
              <a:ext uri="{FF2B5EF4-FFF2-40B4-BE49-F238E27FC236}">
                <a16:creationId xmlns:a16="http://schemas.microsoft.com/office/drawing/2014/main" id="{F70608BE-A92E-4EED-B2D7-123635BAD677}"/>
              </a:ext>
            </a:extLst>
          </p:cNvPr>
          <p:cNvSpPr>
            <a:spLocks noGrp="1"/>
          </p:cNvSpPr>
          <p:nvPr>
            <p:ph type="body" idx="1"/>
          </p:nvPr>
        </p:nvSpPr>
        <p:spPr/>
        <p:txBody>
          <a:bodyPr/>
          <a:lstStyle/>
          <a:p>
            <a:r>
              <a:rPr lang="en-US" dirty="0"/>
              <a:t>Announcements regarding upcoming event should note that captioning is available</a:t>
            </a:r>
            <a:br>
              <a:rPr lang="en-US" dirty="0"/>
            </a:br>
            <a:endParaRPr lang="en-US" dirty="0"/>
          </a:p>
          <a:p>
            <a:r>
              <a:rPr lang="en-US" dirty="0"/>
              <a:t>If you have access to human captioners, send the captioner a list of technical vocabulary (or the slide deck) at least 24 hours before the event so they can add technical jargon to their captioning dictionary.</a:t>
            </a:r>
            <a:br>
              <a:rPr lang="en-US" dirty="0"/>
            </a:br>
            <a:endParaRPr lang="en-US" dirty="0"/>
          </a:p>
          <a:p>
            <a:r>
              <a:rPr lang="en-US" dirty="0"/>
              <a:t>If you plan to disseminate recordings, please ensure that captions are accurate before disseminating them.</a:t>
            </a:r>
            <a:br>
              <a:rPr lang="en-US" dirty="0"/>
            </a:b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CE3B10B5-0472-4F92-B23B-FDCB24BD6C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459315078"/>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Cover Slide</Template>
  <TotalTime>609</TotalTime>
  <Words>804</Words>
  <Application>Microsoft Macintosh PowerPoint</Application>
  <PresentationFormat>Widescreen</PresentationFormat>
  <Paragraphs>88</Paragraphs>
  <Slides>11</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Helvetica Neue</vt:lpstr>
      <vt:lpstr>Noto Sans Symbols</vt:lpstr>
      <vt:lpstr>Public Sans Web</vt:lpstr>
      <vt:lpstr>Master Cover Slide</vt:lpstr>
      <vt:lpstr>Content Layout</vt:lpstr>
      <vt:lpstr>Annual Interagency Accessibility Forum</vt:lpstr>
      <vt:lpstr>Agenda</vt:lpstr>
      <vt:lpstr>Section 508 Captioning Requirements </vt:lpstr>
      <vt:lpstr>Problems of Computer-generated (AI)  Captions</vt:lpstr>
      <vt:lpstr>Captioning Features in Conferencing Platforms</vt:lpstr>
      <vt:lpstr>Comparison of Captioning Features in Existing Platforms</vt:lpstr>
      <vt:lpstr>Ensuring Captions are Available in Recordings</vt:lpstr>
      <vt:lpstr>New Features for Captions </vt:lpstr>
      <vt:lpstr>How to Ensure Awareness of Captions (and Accurate Captions)</vt:lpstr>
      <vt:lpstr>For Further Reading</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Interagency Accessibility Forum</dc:title>
  <dc:subject/>
  <dc:creator>Michael Horton</dc:creator>
  <cp:keywords/>
  <dc:description/>
  <cp:lastModifiedBy>Michael Horton</cp:lastModifiedBy>
  <cp:revision>6</cp:revision>
  <dcterms:created xsi:type="dcterms:W3CDTF">2022-08-30T12:32:18Z</dcterms:created>
  <dcterms:modified xsi:type="dcterms:W3CDTF">2022-10-07T16:53:25Z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