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Lst>
  <p:notesMasterIdLst>
    <p:notesMasterId r:id="rId16"/>
  </p:notesMasterIdLst>
  <p:handoutMasterIdLst>
    <p:handoutMasterId r:id="rId17"/>
  </p:handoutMasterIdLst>
  <p:sldIdLst>
    <p:sldId id="287" r:id="rId6"/>
    <p:sldId id="274" r:id="rId7"/>
    <p:sldId id="275" r:id="rId8"/>
    <p:sldId id="278" r:id="rId9"/>
    <p:sldId id="279" r:id="rId10"/>
    <p:sldId id="280" r:id="rId11"/>
    <p:sldId id="281" r:id="rId12"/>
    <p:sldId id="284" r:id="rId13"/>
    <p:sldId id="285" r:id="rId14"/>
    <p:sldId id="286" r:id="rId15"/>
  </p:sldIdLst>
  <p:sldSz cx="12192000" cy="68580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71" autoAdjust="0"/>
    <p:restoredTop sz="94286" autoAdjust="0"/>
  </p:normalViewPr>
  <p:slideViewPr>
    <p:cSldViewPr snapToGrid="0">
      <p:cViewPr varScale="1">
        <p:scale>
          <a:sx n="116" d="100"/>
          <a:sy n="116" d="100"/>
        </p:scale>
        <p:origin x="280" y="18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00" d="100"/>
          <a:sy n="100" d="100"/>
        </p:scale>
        <p:origin x="0" y="0"/>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1" Type="http://customschemas.google.com/relationships/presentationmetadata" Target="meta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383" cy="471348"/>
          </a:xfrm>
          <a:prstGeom prst="rect">
            <a:avLst/>
          </a:prstGeom>
        </p:spPr>
        <p:txBody>
          <a:bodyPr vert="horz" lIns="92464" tIns="46232" rIns="92464" bIns="46232" rtlCol="0"/>
          <a:lstStyle>
            <a:lvl1pPr algn="l">
              <a:defRPr sz="1200"/>
            </a:lvl1pPr>
          </a:lstStyle>
          <a:p>
            <a:endParaRPr lang="en-US"/>
          </a:p>
        </p:txBody>
      </p:sp>
      <p:sp>
        <p:nvSpPr>
          <p:cNvPr id="3" name="Date Placeholder 2"/>
          <p:cNvSpPr>
            <a:spLocks noGrp="1"/>
          </p:cNvSpPr>
          <p:nvPr>
            <p:ph type="dt" sz="quarter" idx="1"/>
          </p:nvPr>
        </p:nvSpPr>
        <p:spPr>
          <a:xfrm>
            <a:off x="4022485" y="0"/>
            <a:ext cx="3078383" cy="471348"/>
          </a:xfrm>
          <a:prstGeom prst="rect">
            <a:avLst/>
          </a:prstGeom>
        </p:spPr>
        <p:txBody>
          <a:bodyPr vert="horz" lIns="92464" tIns="46232" rIns="92464" bIns="46232" rtlCol="0"/>
          <a:lstStyle>
            <a:lvl1pPr algn="r">
              <a:defRPr sz="1200"/>
            </a:lvl1pPr>
          </a:lstStyle>
          <a:p>
            <a:fld id="{2E97A40E-98A9-4AE9-9B9F-6CAA76086E79}" type="datetimeFigureOut">
              <a:rPr lang="en-US" smtClean="0"/>
              <a:t>10/6/22</a:t>
            </a:fld>
            <a:endParaRPr lang="en-US"/>
          </a:p>
        </p:txBody>
      </p:sp>
      <p:sp>
        <p:nvSpPr>
          <p:cNvPr id="4" name="Footer Placeholder 3"/>
          <p:cNvSpPr>
            <a:spLocks noGrp="1"/>
          </p:cNvSpPr>
          <p:nvPr>
            <p:ph type="ftr" sz="quarter" idx="2"/>
          </p:nvPr>
        </p:nvSpPr>
        <p:spPr>
          <a:xfrm>
            <a:off x="0" y="8917128"/>
            <a:ext cx="3078383" cy="471348"/>
          </a:xfrm>
          <a:prstGeom prst="rect">
            <a:avLst/>
          </a:prstGeom>
        </p:spPr>
        <p:txBody>
          <a:bodyPr vert="horz" lIns="92464" tIns="46232" rIns="92464" bIns="46232" rtlCol="0" anchor="b"/>
          <a:lstStyle>
            <a:lvl1pPr algn="l">
              <a:defRPr sz="1200"/>
            </a:lvl1pPr>
          </a:lstStyle>
          <a:p>
            <a:endParaRPr lang="en-US"/>
          </a:p>
        </p:txBody>
      </p:sp>
      <p:sp>
        <p:nvSpPr>
          <p:cNvPr id="5" name="Slide Number Placeholder 4"/>
          <p:cNvSpPr>
            <a:spLocks noGrp="1"/>
          </p:cNvSpPr>
          <p:nvPr>
            <p:ph type="sldNum" sz="quarter" idx="3"/>
          </p:nvPr>
        </p:nvSpPr>
        <p:spPr>
          <a:xfrm>
            <a:off x="4022485" y="8917128"/>
            <a:ext cx="3078383" cy="471348"/>
          </a:xfrm>
          <a:prstGeom prst="rect">
            <a:avLst/>
          </a:prstGeom>
        </p:spPr>
        <p:txBody>
          <a:bodyPr vert="horz" lIns="92464" tIns="46232" rIns="92464" bIns="46232" rtlCol="0" anchor="b"/>
          <a:lstStyle>
            <a:lvl1pPr algn="r">
              <a:defRPr sz="1200"/>
            </a:lvl1pPr>
          </a:lstStyle>
          <a:p>
            <a:fld id="{122C6127-E0C5-4B0B-95C3-9E20D98320DF}" type="slidenum">
              <a:rPr lang="en-US" smtClean="0"/>
              <a:t>‹#›</a:t>
            </a:fld>
            <a:endParaRPr lang="en-US"/>
          </a:p>
        </p:txBody>
      </p:sp>
    </p:spTree>
    <p:extLst>
      <p:ext uri="{BB962C8B-B14F-4D97-AF65-F5344CB8AC3E}">
        <p14:creationId xmlns:p14="http://schemas.microsoft.com/office/powerpoint/2010/main" val="3421991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78383" cy="469745"/>
          </a:xfrm>
          <a:prstGeom prst="rect">
            <a:avLst/>
          </a:prstGeom>
          <a:noFill/>
          <a:ln>
            <a:noFill/>
          </a:ln>
        </p:spPr>
        <p:txBody>
          <a:bodyPr spcFirstLastPara="1" wrap="square" lIns="94193" tIns="47097" rIns="94193" bIns="47097"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485" y="2"/>
            <a:ext cx="3078383" cy="469745"/>
          </a:xfrm>
          <a:prstGeom prst="rect">
            <a:avLst/>
          </a:prstGeom>
          <a:noFill/>
          <a:ln>
            <a:noFill/>
          </a:ln>
        </p:spPr>
        <p:txBody>
          <a:bodyPr spcFirstLastPara="1" wrap="square" lIns="94193" tIns="47097" rIns="94193" bIns="47097"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20688" y="703263"/>
            <a:ext cx="6261100" cy="35210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10892" y="4460167"/>
            <a:ext cx="5680693" cy="4224494"/>
          </a:xfrm>
          <a:prstGeom prst="rect">
            <a:avLst/>
          </a:prstGeom>
          <a:noFill/>
          <a:ln>
            <a:noFill/>
          </a:ln>
        </p:spPr>
        <p:txBody>
          <a:bodyPr spcFirstLastPara="1" wrap="square" lIns="94193" tIns="47097" rIns="94193" bIns="47097"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917127"/>
            <a:ext cx="3078383" cy="469745"/>
          </a:xfrm>
          <a:prstGeom prst="rect">
            <a:avLst/>
          </a:prstGeom>
          <a:noFill/>
          <a:ln>
            <a:noFill/>
          </a:ln>
        </p:spPr>
        <p:txBody>
          <a:bodyPr spcFirstLastPara="1" wrap="square" lIns="94193" tIns="47097" rIns="94193" bIns="47097"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2485" y="8917127"/>
            <a:ext cx="3078383" cy="469745"/>
          </a:xfrm>
          <a:prstGeom prst="rect">
            <a:avLst/>
          </a:prstGeom>
          <a:noFill/>
          <a:ln>
            <a:noFill/>
          </a:ln>
        </p:spPr>
        <p:txBody>
          <a:bodyPr spcFirstLastPara="1" wrap="square" lIns="94193" tIns="47097" rIns="94193" bIns="47097" anchor="b" anchorCtr="0">
            <a:noAutofit/>
          </a:bodyPr>
          <a:lstStyle/>
          <a:p>
            <a:pPr algn="r"/>
            <a:fld id="{00000000-1234-1234-1234-123412341234}" type="slidenum">
              <a:rPr lang="en-US" sz="1200" smtClean="0">
                <a:solidFill>
                  <a:schemeClr val="dk1"/>
                </a:solidFill>
              </a:rPr>
              <a:pPr algn="r"/>
              <a:t>‹#›</a:t>
            </a:fld>
            <a:endParaRPr lang="en-US" sz="1200">
              <a:solidFill>
                <a:schemeClr val="dk1"/>
              </a:solidFil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20688" y="703263"/>
            <a:ext cx="6261100" cy="35210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10892" y="4460167"/>
            <a:ext cx="5680693" cy="4224494"/>
          </a:xfrm>
          <a:prstGeom prst="rect">
            <a:avLst/>
          </a:prstGeom>
          <a:noFill/>
          <a:ln>
            <a:noFill/>
          </a:ln>
        </p:spPr>
        <p:txBody>
          <a:bodyPr spcFirstLastPara="1" wrap="square" lIns="94193" tIns="47097" rIns="94193" bIns="47097" anchor="t" anchorCtr="0">
            <a:noAutofit/>
          </a:bodyPr>
          <a:lstStyle/>
          <a:p>
            <a:pPr marL="0" indent="0">
              <a:spcBef>
                <a:spcPts val="0"/>
              </a:spcBef>
            </a:pPr>
            <a:endParaRPr/>
          </a:p>
        </p:txBody>
      </p:sp>
      <p:sp>
        <p:nvSpPr>
          <p:cNvPr id="85" name="Google Shape;85;p1:notes"/>
          <p:cNvSpPr txBox="1">
            <a:spLocks noGrp="1"/>
          </p:cNvSpPr>
          <p:nvPr>
            <p:ph type="sldNum" idx="12"/>
          </p:nvPr>
        </p:nvSpPr>
        <p:spPr>
          <a:xfrm>
            <a:off x="4022485" y="8917127"/>
            <a:ext cx="3078383" cy="469745"/>
          </a:xfrm>
          <a:prstGeom prst="rect">
            <a:avLst/>
          </a:prstGeom>
          <a:noFill/>
          <a:ln>
            <a:noFill/>
          </a:ln>
        </p:spPr>
        <p:txBody>
          <a:bodyPr spcFirstLastPara="1" wrap="square" lIns="94193" tIns="47097" rIns="94193" bIns="47097"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67130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234A9-02DC-4632-B303-D3B12A89CC98}" type="slidenum">
              <a:rPr lang="en-US" smtClean="0"/>
              <a:pPr/>
              <a:t>3</a:t>
            </a:fld>
            <a:endParaRPr lang="en-US"/>
          </a:p>
        </p:txBody>
      </p:sp>
    </p:spTree>
    <p:extLst>
      <p:ext uri="{BB962C8B-B14F-4D97-AF65-F5344CB8AC3E}">
        <p14:creationId xmlns:p14="http://schemas.microsoft.com/office/powerpoint/2010/main" val="158179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3358" indent="-353358">
              <a:spcBef>
                <a:spcPts val="1237"/>
              </a:spcBef>
              <a:buClr>
                <a:schemeClr val="dk1"/>
              </a:buClr>
              <a:buFont typeface="Arial" panose="020B0604020202020204" pitchFamily="34" charset="0"/>
              <a:buChar char="•"/>
            </a:pPr>
            <a:r>
              <a:rPr lang="en-US" sz="2500" dirty="0"/>
              <a:t>Include all appropriate Section 508 requirements in solicitations</a:t>
            </a:r>
          </a:p>
          <a:p>
            <a:pPr marL="1086250" lvl="1" indent="-353358">
              <a:buClr>
                <a:schemeClr val="dk1"/>
              </a:buClr>
              <a:buFont typeface="Arial" panose="020B0604020202020204" pitchFamily="34" charset="0"/>
              <a:buChar char="•"/>
            </a:pPr>
            <a:r>
              <a:rPr lang="en-US" sz="2500" dirty="0">
                <a:solidFill>
                  <a:schemeClr val="tx2">
                    <a:lumMod val="50000"/>
                  </a:schemeClr>
                </a:solidFill>
                <a:sym typeface="Arial"/>
              </a:rPr>
              <a:t>Accessibility Requirements Tool </a:t>
            </a:r>
            <a:r>
              <a:rPr lang="en-US" sz="2500" dirty="0">
                <a:solidFill>
                  <a:srgbClr val="3F3F3F"/>
                </a:solidFill>
                <a:sym typeface="Arial"/>
              </a:rPr>
              <a:t>(ART) found on Section508.gov automates the Standards Applicability Checklist and may be used to generate customized solicitation language</a:t>
            </a:r>
          </a:p>
          <a:p>
            <a:pPr marL="353358" indent="-353358">
              <a:buClr>
                <a:schemeClr val="dk1"/>
              </a:buClr>
              <a:buFont typeface="Arial" panose="020B0604020202020204" pitchFamily="34" charset="0"/>
              <a:buChar char="•"/>
            </a:pPr>
            <a:r>
              <a:rPr lang="en-US" sz="2500" dirty="0"/>
              <a:t>Use Government-wide Acquisition Contracts (GWACs) or other existing government Best-In-Class contract solutions which facilitate accessibility conformance reports or VPATs being provided to customer at time of quote like NASA’s Solutions for Enterprise Wide Procurement (SEWP)</a:t>
            </a:r>
          </a:p>
          <a:p>
            <a:pPr marL="353358" indent="-353358">
              <a:buClr>
                <a:schemeClr val="dk1"/>
              </a:buClr>
              <a:buFont typeface="Arial" panose="020B0604020202020204" pitchFamily="34" charset="0"/>
              <a:buChar char="•"/>
            </a:pPr>
            <a:r>
              <a:rPr lang="en-US" sz="2500" dirty="0"/>
              <a:t>As products and software are updated/modified, re-test each new version and/or product against the terms and conditions originally established in the contract</a:t>
            </a:r>
          </a:p>
          <a:p>
            <a:endParaRPr lang="en-US" dirty="0"/>
          </a:p>
          <a:p>
            <a:endParaRPr lang="en-US" dirty="0"/>
          </a:p>
        </p:txBody>
      </p:sp>
      <p:sp>
        <p:nvSpPr>
          <p:cNvPr id="4" name="Slide Number Placeholder 3"/>
          <p:cNvSpPr>
            <a:spLocks noGrp="1"/>
          </p:cNvSpPr>
          <p:nvPr>
            <p:ph type="sldNum" sz="quarter" idx="10"/>
          </p:nvPr>
        </p:nvSpPr>
        <p:spPr/>
        <p:txBody>
          <a:bodyPr/>
          <a:lstStyle/>
          <a:p>
            <a:fld id="{E15C5B27-D4FD-4F06-A1DB-9796FAE3B490}" type="slidenum">
              <a:rPr lang="en-US" smtClean="0"/>
              <a:t>9</a:t>
            </a:fld>
            <a:endParaRPr lang="en-US"/>
          </a:p>
        </p:txBody>
      </p:sp>
    </p:spTree>
    <p:extLst>
      <p:ext uri="{BB962C8B-B14F-4D97-AF65-F5344CB8AC3E}">
        <p14:creationId xmlns:p14="http://schemas.microsoft.com/office/powerpoint/2010/main" val="2628380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 name="Picture 1" descr="A picture containing text, clipart&#10;&#10;Description automatically generated">
            <a:extLst>
              <a:ext uri="{FF2B5EF4-FFF2-40B4-BE49-F238E27FC236}">
                <a16:creationId xmlns:a16="http://schemas.microsoft.com/office/drawing/2014/main" id="{1C5603C9-F596-3BD2-787F-1FAE02842AB6}"/>
              </a:ext>
            </a:extLst>
          </p:cNvPr>
          <p:cNvPicPr>
            <a:picLocks noChangeAspect="1"/>
          </p:cNvPicPr>
          <p:nvPr userDrawn="1"/>
        </p:nvPicPr>
        <p:blipFill>
          <a:blip r:embed="rId2"/>
          <a:stretch>
            <a:fillRect/>
          </a:stretch>
        </p:blipFill>
        <p:spPr>
          <a:xfrm>
            <a:off x="8951218" y="3106002"/>
            <a:ext cx="1453896" cy="913191"/>
          </a:xfrm>
          <a:prstGeom prst="rect">
            <a:avLst/>
          </a:prstGeom>
        </p:spPr>
      </p:pic>
      <p:pic>
        <p:nvPicPr>
          <p:cNvPr id="4" name="Google Shape;19;p4" descr="GSA Starmark logo">
            <a:extLst>
              <a:ext uri="{FF2B5EF4-FFF2-40B4-BE49-F238E27FC236}">
                <a16:creationId xmlns:a16="http://schemas.microsoft.com/office/drawing/2014/main" id="{29F733EB-8013-4470-1CB0-95F49E49FD53}"/>
              </a:ext>
            </a:extLst>
          </p:cNvPr>
          <p:cNvPicPr preferRelativeResize="0"/>
          <p:nvPr userDrawn="1"/>
        </p:nvPicPr>
        <p:blipFill rotWithShape="1">
          <a:blip r:embed="rId3">
            <a:alphaModFix/>
          </a:blip>
          <a:srcRect/>
          <a:stretch/>
        </p:blipFill>
        <p:spPr>
          <a:xfrm>
            <a:off x="7850133" y="3111500"/>
            <a:ext cx="914400" cy="914400"/>
          </a:xfrm>
          <a:prstGeom prst="rect">
            <a:avLst/>
          </a:prstGeom>
          <a:noFill/>
          <a:ln>
            <a:noFill/>
          </a:ln>
        </p:spPr>
      </p:pic>
      <p:pic>
        <p:nvPicPr>
          <p:cNvPr id="5" name="Google Shape;20;p4" descr="Seal of the CIO Council">
            <a:extLst>
              <a:ext uri="{FF2B5EF4-FFF2-40B4-BE49-F238E27FC236}">
                <a16:creationId xmlns:a16="http://schemas.microsoft.com/office/drawing/2014/main" id="{1EB7109D-C616-4992-85B4-635F04BFEF5F}"/>
              </a:ext>
            </a:extLst>
          </p:cNvPr>
          <p:cNvPicPr preferRelativeResize="0"/>
          <p:nvPr userDrawn="1"/>
        </p:nvPicPr>
        <p:blipFill rotWithShape="1">
          <a:blip r:embed="rId4">
            <a:alphaModFix/>
          </a:blip>
          <a:srcRect/>
          <a:stretch/>
        </p:blipFill>
        <p:spPr>
          <a:xfrm>
            <a:off x="10591800" y="3073563"/>
            <a:ext cx="979610" cy="97807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386634"/>
            <a:ext cx="10515600" cy="457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0D18B-AC10-4C64-A2A2-3CDF4E752CF7}" type="datetime1">
              <a:rPr lang="en-US" smtClean="0"/>
              <a:t>10/6/22</a:t>
            </a:fld>
            <a:endParaRPr lang="en-US"/>
          </a:p>
        </p:txBody>
      </p:sp>
      <p:sp>
        <p:nvSpPr>
          <p:cNvPr id="5" name="Footer Placeholder 4"/>
          <p:cNvSpPr>
            <a:spLocks noGrp="1"/>
          </p:cNvSpPr>
          <p:nvPr>
            <p:ph type="ftr" sz="quarter" idx="11"/>
          </p:nvPr>
        </p:nvSpPr>
        <p:spPr>
          <a:xfrm>
            <a:off x="7577667" y="6362699"/>
            <a:ext cx="4114800" cy="365125"/>
          </a:xfrm>
        </p:spPr>
        <p:txBody>
          <a:bodyPr/>
          <a:lstStyle/>
          <a:p>
            <a:endParaRPr lang="en-US" dirty="0"/>
          </a:p>
        </p:txBody>
      </p:sp>
      <p:sp>
        <p:nvSpPr>
          <p:cNvPr id="6" name="Slide Number Placeholder 5"/>
          <p:cNvSpPr>
            <a:spLocks noGrp="1"/>
          </p:cNvSpPr>
          <p:nvPr>
            <p:ph type="sldNum" sz="quarter" idx="12"/>
          </p:nvPr>
        </p:nvSpPr>
        <p:spPr>
          <a:xfrm>
            <a:off x="4419927" y="6356352"/>
            <a:ext cx="2743200" cy="365125"/>
          </a:xfrm>
        </p:spPr>
        <p:txBody>
          <a:bodyPr/>
          <a:lstStyle>
            <a:lvl1pPr algn="ctr">
              <a:defRPr/>
            </a:lvl1pPr>
          </a:lstStyle>
          <a:p>
            <a:fld id="{3B1BF6D4-5649-4EA8-B2CB-E02BF91A4330}" type="slidenum">
              <a:rPr lang="en-US" smtClean="0"/>
              <a:pPr/>
              <a:t>‹#›</a:t>
            </a:fld>
            <a:endParaRPr lang="en-US"/>
          </a:p>
        </p:txBody>
      </p:sp>
      <p:pic>
        <p:nvPicPr>
          <p:cNvPr id="9" name="Picture 2" descr="Symbols of NASA | NAS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2825" y="0"/>
            <a:ext cx="2443225" cy="108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70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6">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etsy.sirk@nas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hyperlink" Target="https://sewp.nasa.gov/documents/Section_508_Guide_111821.pdf" TargetMode="External"/><Relationship Id="rId3" Type="http://schemas.openxmlformats.org/officeDocument/2006/relationships/hyperlink" Target="http://www.itic.org/resources/vpat/VPAT2.4Rev508--February2020.doc" TargetMode="External"/><Relationship Id="rId7" Type="http://schemas.openxmlformats.org/officeDocument/2006/relationships/hyperlink" Target="https://www.sewp.nasa.gov/" TargetMode="External"/><Relationship Id="rId2" Type="http://schemas.openxmlformats.org/officeDocument/2006/relationships/hyperlink" Target="https://www.w3.org/TR/WCAG20/" TargetMode="External"/><Relationship Id="rId1" Type="http://schemas.openxmlformats.org/officeDocument/2006/relationships/slideLayout" Target="../slideLayouts/slideLayout6.xml"/><Relationship Id="rId6" Type="http://schemas.openxmlformats.org/officeDocument/2006/relationships/hyperlink" Target="https://helpx.adobe.com/acrobat/using/create-verify-pdf-accessibility.html" TargetMode="External"/><Relationship Id="rId5" Type="http://schemas.openxmlformats.org/officeDocument/2006/relationships/hyperlink" Target="https://support.microsoft.com/en-us/topic/create-accessible-office-documents-868ecfcd-4f00-4224-b881-a65537a7c155" TargetMode="External"/><Relationship Id="rId4" Type="http://schemas.openxmlformats.org/officeDocument/2006/relationships/hyperlink" Target="https://www.section508.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sewp.nasa.gov/documents/Section_508_Guide_111821.pdf"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2" name="Rectangle 1"/>
          <p:cNvSpPr/>
          <p:nvPr/>
        </p:nvSpPr>
        <p:spPr>
          <a:xfrm>
            <a:off x="490350" y="1511275"/>
            <a:ext cx="556755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1" u="none" strike="noStrike" kern="0" cap="none" spc="0" normalizeH="0" baseline="0" noProof="0" dirty="0">
                <a:ln>
                  <a:noFill/>
                </a:ln>
                <a:solidFill>
                  <a:srgbClr val="FFFFFF"/>
                </a:solidFill>
                <a:effectLst/>
                <a:uLnTx/>
                <a:uFillTx/>
                <a:latin typeface="Arial"/>
                <a:cs typeface="Arial"/>
                <a:sym typeface="Arial"/>
              </a:rPr>
              <a:t>Unlocking the Power of Accessibility</a:t>
            </a:r>
          </a:p>
        </p:txBody>
      </p:sp>
      <p:sp>
        <p:nvSpPr>
          <p:cNvPr id="88" name="Google Shape;88;p1"/>
          <p:cNvSpPr txBox="1">
            <a:spLocks noGrp="1"/>
          </p:cNvSpPr>
          <p:nvPr>
            <p:ph type="body" idx="1"/>
          </p:nvPr>
        </p:nvSpPr>
        <p:spPr>
          <a:xfrm>
            <a:off x="470554" y="1972940"/>
            <a:ext cx="11174691" cy="1066800"/>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US" sz="4000" dirty="0"/>
              <a:t>Best Practices for Achieving Digital Accessibility</a:t>
            </a:r>
            <a:endParaRPr sz="40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13, 2022</a:t>
            </a:r>
            <a:endParaRPr sz="2800" dirty="0"/>
          </a:p>
        </p:txBody>
      </p:sp>
      <p:sp>
        <p:nvSpPr>
          <p:cNvPr id="8" name="TextBox 7"/>
          <p:cNvSpPr txBox="1"/>
          <p:nvPr/>
        </p:nvSpPr>
        <p:spPr>
          <a:xfrm>
            <a:off x="179590" y="5403502"/>
            <a:ext cx="11049000"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sym typeface="Arial"/>
              </a:rPr>
              <a:t>Betsy Sirk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sym typeface="Arial"/>
              </a:rPr>
              <a:t>Chairperson, Federal CIO Council Accessibility Community of Practice Industry Outreach Program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sym typeface="Arial"/>
              </a:rPr>
              <a:t>NASA Section</a:t>
            </a:r>
            <a:r>
              <a:rPr kumimoji="0" lang="en-US" sz="1800" b="0" i="0" u="none" strike="noStrike" kern="0" cap="none" spc="0" normalizeH="0" noProof="0" dirty="0">
                <a:ln>
                  <a:noFill/>
                </a:ln>
                <a:solidFill>
                  <a:srgbClr val="000000"/>
                </a:solidFill>
                <a:effectLst/>
                <a:uLnTx/>
                <a:uFillTx/>
                <a:sym typeface="Arial"/>
              </a:rPr>
              <a:t> 508 Program Manager, Goddard Space Flight Center</a:t>
            </a:r>
            <a:endParaRPr kumimoji="0" lang="en-US" sz="1800" b="0" i="0" u="none" strike="noStrike" kern="0" cap="none" spc="0" normalizeH="0" baseline="0" noProof="0" dirty="0">
              <a:ln>
                <a:noFill/>
              </a:ln>
              <a:solidFill>
                <a:srgbClr val="000000"/>
              </a:solidFill>
              <a:effectLst/>
              <a:uLnTx/>
              <a:uFillTx/>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sym typeface="Arial"/>
              </a:rPr>
              <a:t>Email: </a:t>
            </a:r>
            <a:r>
              <a:rPr lang="en-US" sz="1800" dirty="0">
                <a:hlinkClick r:id="rId3"/>
              </a:rPr>
              <a:t>b</a:t>
            </a:r>
            <a:r>
              <a:rPr kumimoji="0" lang="en-US" sz="1800" b="0" i="0" u="none" strike="noStrike" kern="0" cap="none" spc="0" normalizeH="0" baseline="0" noProof="0" dirty="0">
                <a:ln>
                  <a:noFill/>
                </a:ln>
                <a:solidFill>
                  <a:srgbClr val="000000"/>
                </a:solidFill>
                <a:effectLst/>
                <a:uLnTx/>
                <a:uFillTx/>
                <a:sym typeface="Arial"/>
                <a:hlinkClick r:id="rId3"/>
              </a:rPr>
              <a:t>etsy.sirk@nasa.gov</a:t>
            </a:r>
            <a:endParaRPr kumimoji="0" lang="en-US" sz="1800" b="0" i="0" u="none" strike="noStrike" kern="0" cap="none" spc="0" normalizeH="0" baseline="0" noProof="0" dirty="0">
              <a:ln>
                <a:noFill/>
              </a:ln>
              <a:solidFill>
                <a:srgbClr val="000000"/>
              </a:solidFill>
              <a:effectLst/>
              <a:uLnTx/>
              <a:uFillTx/>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200" b="0" i="0" u="none" strike="noStrike" kern="0" cap="none" spc="0" normalizeH="0" baseline="0" noProof="0" dirty="0">
              <a:ln>
                <a:noFill/>
              </a:ln>
              <a:solidFill>
                <a:srgbClr val="000000"/>
              </a:solidFill>
              <a:effectLst/>
              <a:uLnTx/>
              <a:uFillTx/>
              <a:latin typeface="Arial"/>
              <a:cs typeface="Arial"/>
              <a:sym typeface="Arial"/>
            </a:endParaRPr>
          </a:p>
        </p:txBody>
      </p:sp>
      <p:pic>
        <p:nvPicPr>
          <p:cNvPr id="3" name="Picture 2" title="NASA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1645" y="5334000"/>
            <a:ext cx="3048000" cy="1524000"/>
          </a:xfrm>
          <a:prstGeom prst="rect">
            <a:avLst/>
          </a:prstGeom>
        </p:spPr>
      </p:pic>
    </p:spTree>
    <p:extLst>
      <p:ext uri="{BB962C8B-B14F-4D97-AF65-F5344CB8AC3E}">
        <p14:creationId xmlns:p14="http://schemas.microsoft.com/office/powerpoint/2010/main" val="206083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7308" y="472780"/>
            <a:ext cx="5400675" cy="455414"/>
          </a:xfrm>
        </p:spPr>
        <p:txBody>
          <a:bodyPr>
            <a:noAutofit/>
          </a:bodyPr>
          <a:lstStyle/>
          <a:p>
            <a:pPr algn="ctr"/>
            <a:r>
              <a:rPr lang="en-US" sz="4000" dirty="0">
                <a:latin typeface="+mn-lt"/>
              </a:rPr>
              <a:t>Resources</a:t>
            </a:r>
            <a:br>
              <a:rPr lang="en-US" sz="4000" dirty="0">
                <a:latin typeface="+mn-lt"/>
              </a:rPr>
            </a:br>
            <a:endParaRPr lang="en-US" sz="4000" dirty="0">
              <a:latin typeface="+mn-lt"/>
            </a:endParaRPr>
          </a:p>
        </p:txBody>
      </p:sp>
      <p:sp>
        <p:nvSpPr>
          <p:cNvPr id="3" name="Content Placeholder 2"/>
          <p:cNvSpPr>
            <a:spLocks noGrp="1"/>
          </p:cNvSpPr>
          <p:nvPr>
            <p:ph idx="1"/>
          </p:nvPr>
        </p:nvSpPr>
        <p:spPr>
          <a:xfrm>
            <a:off x="237067" y="1247244"/>
            <a:ext cx="11954933" cy="4749911"/>
          </a:xfrm>
        </p:spPr>
        <p:txBody>
          <a:bodyPr>
            <a:noAutofit/>
          </a:bodyPr>
          <a:lstStyle/>
          <a:p>
            <a:pPr marL="342900" indent="-342900">
              <a:buSzPts val="2800"/>
              <a:buFont typeface="Arial" panose="020B0604020202020204" pitchFamily="34" charset="0"/>
              <a:buChar char="•"/>
            </a:pPr>
            <a:r>
              <a:rPr lang="en-US" sz="2000" dirty="0"/>
              <a:t>Section 508 Technical Standards: </a:t>
            </a:r>
            <a:r>
              <a:rPr lang="en-US" sz="2000" u="sng" dirty="0">
                <a:solidFill>
                  <a:schemeClr val="hlink"/>
                </a:solidFill>
              </a:rPr>
              <a:t>https://www.access-board.gov/ict/ </a:t>
            </a:r>
          </a:p>
          <a:p>
            <a:pPr marL="342900" indent="-342900">
              <a:buSzPts val="2800"/>
              <a:buFont typeface="Arial" panose="020B0604020202020204" pitchFamily="34" charset="0"/>
              <a:buChar char="•"/>
            </a:pPr>
            <a:r>
              <a:rPr lang="en-US" sz="2000" dirty="0"/>
              <a:t>Web Content Accessibility Guidelines: </a:t>
            </a:r>
            <a:r>
              <a:rPr lang="en-US" sz="2000" u="sng" dirty="0">
                <a:solidFill>
                  <a:schemeClr val="hlink"/>
                </a:solidFill>
                <a:hlinkClick r:id="rId2"/>
              </a:rPr>
              <a:t>https://www.w3.org/TR/WCAG20/</a:t>
            </a:r>
            <a:endParaRPr lang="en-US" sz="2000" dirty="0"/>
          </a:p>
          <a:p>
            <a:pPr marL="342900" indent="-342900">
              <a:buSzPts val="2800"/>
              <a:buFont typeface="Arial" panose="020B0604020202020204" pitchFamily="34" charset="0"/>
              <a:buChar char="•"/>
            </a:pPr>
            <a:r>
              <a:rPr lang="en-US" sz="2000" dirty="0"/>
              <a:t>Accessibility Conformance Report (ACR) Template / VPAT: </a:t>
            </a:r>
            <a:r>
              <a:rPr lang="en-US" sz="2000" dirty="0">
                <a:hlinkClick r:id="rId3"/>
              </a:rPr>
              <a:t>http://www.itic.org/resources/vpat/VPAT2.4Rev508--February2020.doc </a:t>
            </a:r>
            <a:endParaRPr lang="en-US" sz="2000" dirty="0"/>
          </a:p>
          <a:p>
            <a:pPr marL="342900" indent="-342900">
              <a:buSzPts val="2800"/>
              <a:buFont typeface="Arial" panose="020B0604020202020204" pitchFamily="34" charset="0"/>
              <a:buChar char="•"/>
            </a:pPr>
            <a:r>
              <a:rPr lang="en-US" sz="2000" dirty="0"/>
              <a:t>Section508.gov: </a:t>
            </a:r>
            <a:r>
              <a:rPr lang="en-US" sz="2000" dirty="0">
                <a:hlinkClick r:id="rId4"/>
              </a:rPr>
              <a:t>https://www.section508.gov/</a:t>
            </a:r>
            <a:r>
              <a:rPr lang="en-US" sz="2000" dirty="0"/>
              <a:t> </a:t>
            </a:r>
          </a:p>
          <a:p>
            <a:pPr marL="342900" indent="-342900">
              <a:buSzPts val="2800"/>
              <a:buFont typeface="Arial" panose="020B0604020202020204" pitchFamily="34" charset="0"/>
              <a:buChar char="•"/>
            </a:pPr>
            <a:r>
              <a:rPr lang="en-US" sz="2000" dirty="0"/>
              <a:t>Making Office Documents Accessible:  </a:t>
            </a:r>
            <a:r>
              <a:rPr lang="en-US" sz="2000" dirty="0">
                <a:hlinkClick r:id="rId5"/>
              </a:rPr>
              <a:t>https://support.microsoft.com/en-us/topic/create-accessible-office-documents-868ecfcd-4f00-4224-b881-a65537a7c155</a:t>
            </a:r>
            <a:r>
              <a:rPr lang="en-US" sz="2000" dirty="0"/>
              <a:t> </a:t>
            </a:r>
          </a:p>
          <a:p>
            <a:pPr marL="342900" indent="-342900">
              <a:buSzPts val="2800"/>
              <a:buFont typeface="Arial" panose="020B0604020202020204" pitchFamily="34" charset="0"/>
              <a:buChar char="•"/>
            </a:pPr>
            <a:r>
              <a:rPr lang="en-US" sz="2000" dirty="0"/>
              <a:t>Create and Verify PDF documents for accessibility:  </a:t>
            </a:r>
            <a:r>
              <a:rPr lang="en-US" sz="2000" dirty="0">
                <a:hlinkClick r:id="rId6"/>
              </a:rPr>
              <a:t>https://helpx.adobe.com/acrobat/using/create-verify-pdf-accessibility.html</a:t>
            </a:r>
            <a:r>
              <a:rPr lang="en-US" sz="2000" dirty="0"/>
              <a:t> </a:t>
            </a:r>
          </a:p>
          <a:p>
            <a:pPr marL="342900" indent="-342900">
              <a:buSzPts val="2800"/>
              <a:buFont typeface="Arial" panose="020B0604020202020204" pitchFamily="34" charset="0"/>
              <a:buChar char="•"/>
            </a:pPr>
            <a:r>
              <a:rPr lang="en-US" sz="2000" dirty="0"/>
              <a:t>NASA Solutions for Enterprise-Wide Procurement: </a:t>
            </a:r>
            <a:r>
              <a:rPr lang="en-US" sz="2000" u="sng" dirty="0">
                <a:solidFill>
                  <a:schemeClr val="hlink"/>
                </a:solidFill>
                <a:hlinkClick r:id="rId7"/>
              </a:rPr>
              <a:t>https://www.sewp.nasa.gov/</a:t>
            </a:r>
            <a:r>
              <a:rPr lang="en-US" sz="2000" u="sng" dirty="0">
                <a:solidFill>
                  <a:schemeClr val="hlink"/>
                </a:solidFill>
              </a:rPr>
              <a:t> </a:t>
            </a:r>
            <a:endParaRPr lang="en-US" sz="2000" dirty="0">
              <a:solidFill>
                <a:schemeClr val="hlink"/>
              </a:solidFill>
            </a:endParaRPr>
          </a:p>
          <a:p>
            <a:pPr marL="342900" indent="-342900">
              <a:buSzPts val="2800"/>
              <a:buFont typeface="Arial" panose="020B0604020202020204" pitchFamily="34" charset="0"/>
              <a:buChar char="•"/>
            </a:pPr>
            <a:r>
              <a:rPr lang="en-US" sz="2000" dirty="0"/>
              <a:t>NASA Demystifying Section 508 Guide: </a:t>
            </a:r>
            <a:r>
              <a:rPr lang="en-US" sz="2000" dirty="0">
                <a:hlinkClick r:id="rId8"/>
              </a:rPr>
              <a:t>https://sewp.nasa.gov/documents/Section_508_Guide_111821.pdf</a:t>
            </a:r>
            <a:r>
              <a:rPr lang="en-US" sz="2000" dirty="0"/>
              <a:t> </a:t>
            </a:r>
          </a:p>
          <a:p>
            <a:pPr>
              <a:buSzPts val="2800"/>
            </a:pPr>
            <a:endParaRPr lang="en-US" sz="2000" dirty="0"/>
          </a:p>
        </p:txBody>
      </p:sp>
      <p:sp>
        <p:nvSpPr>
          <p:cNvPr id="4" name="Slide Number Placeholder 3"/>
          <p:cNvSpPr>
            <a:spLocks noGrp="1"/>
          </p:cNvSpPr>
          <p:nvPr>
            <p:ph type="sldNum" sz="quarter" idx="12"/>
          </p:nvPr>
        </p:nvSpPr>
        <p:spPr/>
        <p:txBody>
          <a:bodyPr/>
          <a:lstStyle/>
          <a:p>
            <a:fld id="{D23EE9D8-92CD-4694-BDB5-7F2BEF364392}" type="slidenum">
              <a:rPr lang="en-US" smtClean="0"/>
              <a:t>10</a:t>
            </a:fld>
            <a:endParaRPr lang="en-US" dirty="0"/>
          </a:p>
        </p:txBody>
      </p:sp>
    </p:spTree>
    <p:extLst>
      <p:ext uri="{BB962C8B-B14F-4D97-AF65-F5344CB8AC3E}">
        <p14:creationId xmlns:p14="http://schemas.microsoft.com/office/powerpoint/2010/main" val="328641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B0FF-C863-4A3C-B4B1-2722F03729F6}"/>
              </a:ext>
            </a:extLst>
          </p:cNvPr>
          <p:cNvSpPr>
            <a:spLocks noGrp="1"/>
          </p:cNvSpPr>
          <p:nvPr>
            <p:ph type="title"/>
          </p:nvPr>
        </p:nvSpPr>
        <p:spPr>
          <a:xfrm>
            <a:off x="2267196" y="263459"/>
            <a:ext cx="7200900" cy="633966"/>
          </a:xfrm>
          <a:noFill/>
        </p:spPr>
        <p:txBody>
          <a:bodyPr spcFirstLastPara="1" vert="horz" wrap="square" lIns="68580" tIns="34290" rIns="68580" bIns="34290" rtlCol="0" anchor="t" anchorCtr="0">
            <a:normAutofit/>
          </a:bodyPr>
          <a:lstStyle/>
          <a:p>
            <a:pPr algn="ctr"/>
            <a:r>
              <a:rPr lang="en-US" sz="4000" dirty="0">
                <a:latin typeface="+mn-lt"/>
              </a:rPr>
              <a:t>Agenda</a:t>
            </a:r>
          </a:p>
        </p:txBody>
      </p:sp>
      <p:sp>
        <p:nvSpPr>
          <p:cNvPr id="3" name="Content Placeholder 2"/>
          <p:cNvSpPr>
            <a:spLocks noGrp="1"/>
          </p:cNvSpPr>
          <p:nvPr>
            <p:ph idx="1"/>
          </p:nvPr>
        </p:nvSpPr>
        <p:spPr>
          <a:xfrm>
            <a:off x="775856" y="1437730"/>
            <a:ext cx="8692240" cy="4207166"/>
          </a:xfrm>
        </p:spPr>
        <p:txBody>
          <a:bodyPr>
            <a:noAutofit/>
          </a:bodyPr>
          <a:lstStyle/>
          <a:p>
            <a:pPr marL="457200" lvl="0" indent="-457200">
              <a:buFont typeface="Arial" panose="020B0604020202020204" pitchFamily="34" charset="0"/>
              <a:buChar char="•"/>
            </a:pPr>
            <a:r>
              <a:rPr lang="en-US" sz="2800" dirty="0"/>
              <a:t>Digital Accessibility Overview</a:t>
            </a:r>
          </a:p>
          <a:p>
            <a:pPr marL="457200" lvl="0" indent="-457200">
              <a:buFont typeface="Arial" panose="020B0604020202020204" pitchFamily="34" charset="0"/>
              <a:buChar char="•"/>
            </a:pPr>
            <a:r>
              <a:rPr lang="en-US" sz="2800" dirty="0">
                <a:sym typeface="Calibri"/>
              </a:rPr>
              <a:t>Focus Areas</a:t>
            </a:r>
          </a:p>
          <a:p>
            <a:pPr marL="457200" lvl="0" indent="-457200">
              <a:buFont typeface="Arial" panose="020B0604020202020204" pitchFamily="34" charset="0"/>
              <a:buChar char="•"/>
            </a:pPr>
            <a:r>
              <a:rPr lang="en-US" sz="2800" dirty="0">
                <a:sym typeface="Calibri"/>
              </a:rPr>
              <a:t>Acquisition</a:t>
            </a:r>
          </a:p>
          <a:p>
            <a:pPr marL="457200" lvl="0" indent="-457200">
              <a:buFont typeface="Arial" panose="020B0604020202020204" pitchFamily="34" charset="0"/>
              <a:buChar char="•"/>
            </a:pPr>
            <a:r>
              <a:rPr lang="en-US" sz="2800" dirty="0"/>
              <a:t>Acquisition Best Practices</a:t>
            </a:r>
            <a:endParaRPr lang="en-US" sz="2800" dirty="0">
              <a:sym typeface="Calibri"/>
            </a:endParaRPr>
          </a:p>
          <a:p>
            <a:pPr marL="457200" indent="-457200">
              <a:buFont typeface="Arial" panose="020B0604020202020204" pitchFamily="34" charset="0"/>
              <a:buChar char="•"/>
            </a:pPr>
            <a:r>
              <a:rPr lang="en-US" sz="2800" dirty="0"/>
              <a:t>Electronic Content</a:t>
            </a:r>
          </a:p>
          <a:p>
            <a:pPr marL="457200" indent="-457200">
              <a:buFont typeface="Arial" panose="020B0604020202020204" pitchFamily="34" charset="0"/>
              <a:buChar char="•"/>
            </a:pPr>
            <a:r>
              <a:rPr lang="en-US" sz="2800" dirty="0"/>
              <a:t>Electronic Content Best Practices</a:t>
            </a:r>
          </a:p>
          <a:p>
            <a:pPr marL="457200" indent="-457200">
              <a:buFont typeface="Arial" panose="020B0604020202020204" pitchFamily="34" charset="0"/>
              <a:buChar char="•"/>
            </a:pPr>
            <a:r>
              <a:rPr lang="en-US" sz="2800" dirty="0">
                <a:sym typeface="Calibri"/>
              </a:rPr>
              <a:t>Key Takeaways</a:t>
            </a:r>
          </a:p>
          <a:p>
            <a:pPr marL="457200" indent="-457200">
              <a:buFont typeface="Arial" panose="020B0604020202020204" pitchFamily="34" charset="0"/>
              <a:buChar char="•"/>
            </a:pPr>
            <a:r>
              <a:rPr lang="en-US" sz="2800" dirty="0">
                <a:sym typeface="Calibri"/>
              </a:rPr>
              <a:t>Resources</a:t>
            </a:r>
          </a:p>
        </p:txBody>
      </p:sp>
      <p:sp>
        <p:nvSpPr>
          <p:cNvPr id="4" name="Slide Number Placeholder 3">
            <a:extLst>
              <a:ext uri="{FF2B5EF4-FFF2-40B4-BE49-F238E27FC236}">
                <a16:creationId xmlns:a16="http://schemas.microsoft.com/office/drawing/2014/main" id="{271CB957-EAD6-4859-AEF3-917AF6FEEA35}"/>
              </a:ext>
            </a:extLst>
          </p:cNvPr>
          <p:cNvSpPr>
            <a:spLocks noGrp="1"/>
          </p:cNvSpPr>
          <p:nvPr>
            <p:ph type="sldNum" sz="quarter" idx="12"/>
          </p:nvPr>
        </p:nvSpPr>
        <p:spPr/>
        <p:txBody>
          <a:bodyPr spcFirstLastPara="1" vert="horz" wrap="square" lIns="68580" tIns="34290" rIns="68580" bIns="34290" rtlCol="0" anchor="ctr" anchorCtr="0">
            <a:normAutofit/>
          </a:bodyPr>
          <a:lstStyle/>
          <a:p>
            <a:pPr defTabSz="685800">
              <a:spcAft>
                <a:spcPts val="450"/>
              </a:spcAft>
            </a:pPr>
            <a:fld id="{D23EE9D8-92CD-4694-BDB5-7F2BEF364392}" type="slidenum">
              <a:rPr lang="en-US" smtClean="0"/>
              <a:pPr defTabSz="685800">
                <a:spcAft>
                  <a:spcPts val="450"/>
                </a:spcAft>
              </a:pPr>
              <a:t>2</a:t>
            </a:fld>
            <a:endParaRPr lang="en-US"/>
          </a:p>
        </p:txBody>
      </p:sp>
    </p:spTree>
    <p:extLst>
      <p:ext uri="{BB962C8B-B14F-4D97-AF65-F5344CB8AC3E}">
        <p14:creationId xmlns:p14="http://schemas.microsoft.com/office/powerpoint/2010/main" val="102089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0753" y="255695"/>
            <a:ext cx="10782591" cy="752066"/>
          </a:xfrm>
        </p:spPr>
        <p:txBody>
          <a:bodyPr>
            <a:noAutofit/>
          </a:bodyPr>
          <a:lstStyle/>
          <a:p>
            <a:pPr algn="ctr"/>
            <a:r>
              <a:rPr lang="en-US" sz="4000" dirty="0">
                <a:latin typeface="+mn-lt"/>
              </a:rPr>
              <a:t>Digital Accessibility Overview</a:t>
            </a:r>
          </a:p>
        </p:txBody>
      </p:sp>
      <p:sp>
        <p:nvSpPr>
          <p:cNvPr id="2" name="Content Placeholder 1"/>
          <p:cNvSpPr>
            <a:spLocks noGrp="1"/>
          </p:cNvSpPr>
          <p:nvPr>
            <p:ph idx="1"/>
          </p:nvPr>
        </p:nvSpPr>
        <p:spPr>
          <a:xfrm>
            <a:off x="0" y="1182532"/>
            <a:ext cx="12192000" cy="5356382"/>
          </a:xfrm>
          <a:ln>
            <a:noFill/>
          </a:ln>
        </p:spPr>
        <p:txBody>
          <a:bodyPr>
            <a:noAutofit/>
          </a:bodyPr>
          <a:lstStyle/>
          <a:p>
            <a:pPr marL="342900" indent="-342900">
              <a:buFont typeface="Arial" panose="020B0604020202020204" pitchFamily="34" charset="0"/>
              <a:buChar char="•"/>
            </a:pPr>
            <a:r>
              <a:rPr lang="en-US" sz="2200" dirty="0"/>
              <a:t>Section 508 of the Rehabilitation Act requires that Federal agencies make Information and Communication Technology (ICT) accessible to </a:t>
            </a:r>
            <a:r>
              <a:rPr lang="en-US" sz="2200" b="1" dirty="0"/>
              <a:t>all</a:t>
            </a:r>
            <a:r>
              <a:rPr lang="en-US" sz="2200" dirty="0"/>
              <a:t> its employees and members of the public regardless of disability</a:t>
            </a:r>
          </a:p>
          <a:p>
            <a:pPr marL="342900" indent="-342900">
              <a:buFont typeface="Arial" panose="020B0604020202020204" pitchFamily="34" charset="0"/>
              <a:buChar char="•"/>
            </a:pPr>
            <a:r>
              <a:rPr lang="en-US" sz="2200" dirty="0"/>
              <a:t>IT/ICT defined as any equipment, interconnected system, or subsystem of equipment used in the automatic acquisition, storage, analysis, evaluation, manipulation, management, movement, control, display, switching, interchange, transmission, or reception of data or information</a:t>
            </a:r>
          </a:p>
          <a:p>
            <a:pPr marL="342900" lvl="3" indent="-342900">
              <a:buFont typeface="Arial" panose="020B0604020202020204" pitchFamily="34" charset="0"/>
              <a:buChar char="•"/>
            </a:pPr>
            <a:r>
              <a:rPr lang="en-US" sz="2200" dirty="0"/>
              <a:t>Applies to technology that is "procured, developed, maintained, or used" by the Federal Government</a:t>
            </a:r>
          </a:p>
          <a:p>
            <a:pPr marL="342900" lvl="3" indent="-342900">
              <a:buFont typeface="Arial" panose="020B0604020202020204" pitchFamily="34" charset="0"/>
              <a:buChar char="•"/>
            </a:pPr>
            <a:r>
              <a:rPr lang="en-US" sz="2200" dirty="0"/>
              <a:t>Examples of ICT include but not limited to: Computers, Hardware, Software/Applications, Peripheral equipment, Scientific/specialized equipment, Office equipment, Multi-function devices, Telecommunications equipment, Websites, Videos, Electronic documents, Official agency communications</a:t>
            </a:r>
          </a:p>
          <a:p>
            <a:pPr marL="342900" indent="-342900">
              <a:buFont typeface="Arial" panose="020B0604020202020204" pitchFamily="34" charset="0"/>
              <a:buChar char="•"/>
            </a:pPr>
            <a:r>
              <a:rPr lang="en-US" sz="2200" dirty="0"/>
              <a:t>Original Section 508 technical standards implemented 2001; Revised Section 508 standards published 2017</a:t>
            </a:r>
          </a:p>
          <a:p>
            <a:pPr marL="342900" indent="-342900"/>
            <a:endParaRPr lang="en-US" sz="2200" dirty="0"/>
          </a:p>
          <a:p>
            <a:pPr marL="342900" indent="-342900"/>
            <a:endParaRPr lang="en-US" sz="2300" dirty="0"/>
          </a:p>
          <a:p>
            <a:endParaRPr lang="en-US" sz="2300" dirty="0"/>
          </a:p>
        </p:txBody>
      </p:sp>
      <p:sp>
        <p:nvSpPr>
          <p:cNvPr id="5" name="Slide Number Placeholder 4"/>
          <p:cNvSpPr>
            <a:spLocks noGrp="1"/>
          </p:cNvSpPr>
          <p:nvPr>
            <p:ph type="sldNum" sz="quarter" idx="12"/>
          </p:nvPr>
        </p:nvSpPr>
        <p:spPr/>
        <p:txBody>
          <a:bodyPr/>
          <a:lstStyle/>
          <a:p>
            <a:fld id="{3B1BF6D4-5649-4EA8-B2CB-E02BF91A4330}" type="slidenum">
              <a:rPr lang="en-US" smtClean="0"/>
              <a:pPr/>
              <a:t>3</a:t>
            </a:fld>
            <a:endParaRPr lang="en-US"/>
          </a:p>
        </p:txBody>
      </p:sp>
    </p:spTree>
    <p:extLst>
      <p:ext uri="{BB962C8B-B14F-4D97-AF65-F5344CB8AC3E}">
        <p14:creationId xmlns:p14="http://schemas.microsoft.com/office/powerpoint/2010/main" val="219189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973" y="260879"/>
            <a:ext cx="8744821" cy="602721"/>
          </a:xfrm>
        </p:spPr>
        <p:txBody>
          <a:bodyPr>
            <a:noAutofit/>
          </a:bodyPr>
          <a:lstStyle/>
          <a:p>
            <a:pPr algn="ctr"/>
            <a:r>
              <a:rPr lang="en-US" sz="4000" dirty="0">
                <a:latin typeface="+mn-lt"/>
                <a:sym typeface="Calibri"/>
              </a:rPr>
              <a:t>Focus Areas</a:t>
            </a:r>
            <a:endParaRPr lang="en-US" sz="4000" dirty="0">
              <a:latin typeface="+mn-lt"/>
            </a:endParaRPr>
          </a:p>
        </p:txBody>
      </p:sp>
      <p:sp>
        <p:nvSpPr>
          <p:cNvPr id="3" name="Content Placeholder 2"/>
          <p:cNvSpPr>
            <a:spLocks noGrp="1"/>
          </p:cNvSpPr>
          <p:nvPr>
            <p:ph idx="1"/>
          </p:nvPr>
        </p:nvSpPr>
        <p:spPr>
          <a:xfrm>
            <a:off x="207818" y="1332913"/>
            <a:ext cx="11984182" cy="5388564"/>
          </a:xfrm>
        </p:spPr>
        <p:txBody>
          <a:bodyPr>
            <a:normAutofit fontScale="77500" lnSpcReduction="20000"/>
          </a:bodyPr>
          <a:lstStyle/>
          <a:p>
            <a:pPr>
              <a:spcAft>
                <a:spcPts val="600"/>
              </a:spcAft>
            </a:pPr>
            <a:r>
              <a:rPr lang="en-US" sz="3300" dirty="0">
                <a:sym typeface="Calibri"/>
              </a:rPr>
              <a:t>Acquisition </a:t>
            </a:r>
          </a:p>
          <a:p>
            <a:pPr marL="914400" lvl="4" indent="-342900">
              <a:buFont typeface="Arial" panose="020B0604020202020204" pitchFamily="34" charset="0"/>
              <a:buChar char="•"/>
            </a:pPr>
            <a:r>
              <a:rPr lang="en-US" sz="2300" dirty="0"/>
              <a:t>US Government buys more IT than it builds</a:t>
            </a:r>
          </a:p>
          <a:p>
            <a:pPr marL="914400" lvl="4" indent="-342900">
              <a:buFont typeface="Arial" panose="020B0604020202020204" pitchFamily="34" charset="0"/>
              <a:buChar char="•"/>
            </a:pPr>
            <a:r>
              <a:rPr lang="en-US" sz="2300" dirty="0"/>
              <a:t>Develop acquisition processes to ensure digital accessibility requirements are defined up front</a:t>
            </a:r>
          </a:p>
          <a:p>
            <a:pPr marL="914400" lvl="4" indent="-342900">
              <a:buFont typeface="Arial" panose="020B0604020202020204" pitchFamily="34" charset="0"/>
              <a:buChar char="•"/>
            </a:pPr>
            <a:r>
              <a:rPr lang="en-US" sz="2300" dirty="0"/>
              <a:t>Ensure digital accessibility for all contracts and Commercial Off The Shelf (COTS) purchases</a:t>
            </a:r>
            <a:endParaRPr lang="en-US" sz="2300" dirty="0">
              <a:sym typeface="Calibri"/>
            </a:endParaRPr>
          </a:p>
          <a:p>
            <a:pPr>
              <a:spcBef>
                <a:spcPts val="600"/>
              </a:spcBef>
              <a:spcAft>
                <a:spcPts val="600"/>
              </a:spcAft>
            </a:pPr>
            <a:r>
              <a:rPr lang="en-US" sz="3300" dirty="0">
                <a:sym typeface="Calibri"/>
              </a:rPr>
              <a:t>Software/Applications Development </a:t>
            </a:r>
          </a:p>
          <a:p>
            <a:pPr marL="914400" lvl="5" indent="-342900">
              <a:buFont typeface="Arial" panose="020B0604020202020204" pitchFamily="34" charset="0"/>
              <a:buChar char="•"/>
            </a:pPr>
            <a:r>
              <a:rPr lang="en-US" sz="2300" dirty="0">
                <a:sym typeface="Calibri"/>
              </a:rPr>
              <a:t>Integrate accessibility requirements into software/applications development processes from the beginning</a:t>
            </a:r>
          </a:p>
          <a:p>
            <a:pPr marL="914400" lvl="5" indent="-342900">
              <a:buFont typeface="Arial" panose="020B0604020202020204" pitchFamily="34" charset="0"/>
              <a:buChar char="•"/>
            </a:pPr>
            <a:r>
              <a:rPr lang="en-US" sz="2300" dirty="0">
                <a:sym typeface="Calibri"/>
              </a:rPr>
              <a:t>Ensure digital accessibility is maintained throughout the software development lifecycle</a:t>
            </a:r>
          </a:p>
          <a:p>
            <a:pPr marL="914400" lvl="5" indent="-342900">
              <a:buFont typeface="Arial" panose="020B0604020202020204" pitchFamily="34" charset="0"/>
              <a:buChar char="•"/>
            </a:pPr>
            <a:r>
              <a:rPr lang="en-US" sz="2300" dirty="0">
                <a:sym typeface="Calibri"/>
              </a:rPr>
              <a:t>Accessible customer-centered designs yield better applications </a:t>
            </a:r>
          </a:p>
          <a:p>
            <a:pPr>
              <a:spcBef>
                <a:spcPts val="600"/>
              </a:spcBef>
              <a:spcAft>
                <a:spcPts val="600"/>
              </a:spcAft>
            </a:pPr>
            <a:r>
              <a:rPr lang="en-US" sz="3300" dirty="0">
                <a:sym typeface="Calibri"/>
              </a:rPr>
              <a:t>Communications</a:t>
            </a:r>
          </a:p>
          <a:p>
            <a:pPr marL="914400" lvl="2" indent="-342900">
              <a:buFont typeface="Arial" panose="020B0604020202020204" pitchFamily="34" charset="0"/>
              <a:buChar char="•"/>
            </a:pPr>
            <a:r>
              <a:rPr lang="en-US" sz="2300" dirty="0"/>
              <a:t>Ensure that public facing and internal Agency electronic content is accessible</a:t>
            </a:r>
          </a:p>
          <a:p>
            <a:pPr marL="914400" lvl="2" indent="-342900">
              <a:buFont typeface="Arial" panose="020B0604020202020204" pitchFamily="34" charset="0"/>
              <a:buChar char="•"/>
            </a:pPr>
            <a:r>
              <a:rPr lang="en-US" sz="2300" dirty="0"/>
              <a:t>Includes email, presentations, documents, flyers, announcements, broadcasts, notices, publications, etc.</a:t>
            </a:r>
          </a:p>
          <a:p>
            <a:pPr marL="914400" lvl="2" indent="-342900">
              <a:buFont typeface="Arial" panose="020B0604020202020204" pitchFamily="34" charset="0"/>
              <a:buChar char="•"/>
            </a:pPr>
            <a:r>
              <a:rPr lang="en-US" sz="2300" dirty="0"/>
              <a:t>Ensure official agency communications are accessible</a:t>
            </a:r>
            <a:endParaRPr lang="en-US" sz="2300" dirty="0">
              <a:sym typeface="Calibri"/>
            </a:endParaRPr>
          </a:p>
          <a:p>
            <a:pPr>
              <a:spcBef>
                <a:spcPts val="600"/>
              </a:spcBef>
              <a:spcAft>
                <a:spcPts val="600"/>
              </a:spcAft>
            </a:pPr>
            <a:r>
              <a:rPr lang="en-US" sz="3300" dirty="0">
                <a:sym typeface="Calibri"/>
              </a:rPr>
              <a:t>Websites</a:t>
            </a:r>
          </a:p>
          <a:p>
            <a:pPr marL="914400" lvl="2" indent="-342900">
              <a:buFont typeface="Arial" panose="020B0604020202020204" pitchFamily="34" charset="0"/>
              <a:buChar char="•"/>
            </a:pPr>
            <a:r>
              <a:rPr lang="en-US" sz="2300" dirty="0"/>
              <a:t>Ensure all Websites are accessible</a:t>
            </a:r>
          </a:p>
          <a:p>
            <a:pPr marL="914400" lvl="2" indent="-342900">
              <a:buFont typeface="Arial" panose="020B0604020202020204" pitchFamily="34" charset="0"/>
              <a:buChar char="•"/>
            </a:pPr>
            <a:r>
              <a:rPr lang="en-US" sz="2300" dirty="0">
                <a:sym typeface="Calibri"/>
              </a:rPr>
              <a:t>Design websites with accessibility in mind</a:t>
            </a:r>
          </a:p>
          <a:p>
            <a:pPr marL="914400" lvl="2" indent="-342900">
              <a:buFont typeface="Arial" panose="020B0604020202020204" pitchFamily="34" charset="0"/>
              <a:buChar char="•"/>
            </a:pPr>
            <a:r>
              <a:rPr lang="en-US" sz="2300" dirty="0">
                <a:sym typeface="Calibri"/>
              </a:rPr>
              <a:t>Ensure accessibility is maintained </a:t>
            </a:r>
          </a:p>
          <a:p>
            <a:pPr lvl="2"/>
            <a:endParaRPr lang="en-US" sz="3000" dirty="0"/>
          </a:p>
          <a:p>
            <a:endParaRPr lang="en-US" sz="3500" dirty="0">
              <a:sym typeface="Calibri"/>
            </a:endParaRPr>
          </a:p>
          <a:p>
            <a:endParaRPr lang="en-US" dirty="0"/>
          </a:p>
        </p:txBody>
      </p:sp>
      <p:sp>
        <p:nvSpPr>
          <p:cNvPr id="4" name="Slide Number Placeholder 3"/>
          <p:cNvSpPr>
            <a:spLocks noGrp="1"/>
          </p:cNvSpPr>
          <p:nvPr>
            <p:ph type="sldNum" sz="quarter" idx="12"/>
          </p:nvPr>
        </p:nvSpPr>
        <p:spPr/>
        <p:txBody>
          <a:bodyPr/>
          <a:lstStyle/>
          <a:p>
            <a:fld id="{3B1BF6D4-5649-4EA8-B2CB-E02BF91A4330}" type="slidenum">
              <a:rPr lang="en-US" smtClean="0"/>
              <a:pPr/>
              <a:t>4</a:t>
            </a:fld>
            <a:endParaRPr lang="en-US"/>
          </a:p>
        </p:txBody>
      </p:sp>
    </p:spTree>
    <p:extLst>
      <p:ext uri="{BB962C8B-B14F-4D97-AF65-F5344CB8AC3E}">
        <p14:creationId xmlns:p14="http://schemas.microsoft.com/office/powerpoint/2010/main" val="8435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0941" y="302690"/>
            <a:ext cx="7200900" cy="582930"/>
          </a:xfrm>
        </p:spPr>
        <p:txBody>
          <a:bodyPr>
            <a:noAutofit/>
          </a:bodyPr>
          <a:lstStyle/>
          <a:p>
            <a:pPr algn="ctr"/>
            <a:r>
              <a:rPr lang="en-US" sz="4000" dirty="0">
                <a:latin typeface="+mn-lt"/>
              </a:rPr>
              <a:t>Acquisition </a:t>
            </a:r>
          </a:p>
        </p:txBody>
      </p:sp>
      <p:sp>
        <p:nvSpPr>
          <p:cNvPr id="3" name="Content Placeholder 2"/>
          <p:cNvSpPr>
            <a:spLocks noGrp="1"/>
          </p:cNvSpPr>
          <p:nvPr>
            <p:ph idx="1"/>
          </p:nvPr>
        </p:nvSpPr>
        <p:spPr>
          <a:xfrm>
            <a:off x="96981" y="1255272"/>
            <a:ext cx="11964389" cy="5466205"/>
          </a:xfrm>
        </p:spPr>
        <p:txBody>
          <a:bodyPr>
            <a:noAutofit/>
          </a:bodyPr>
          <a:lstStyle/>
          <a:p>
            <a:pPr marL="342900" indent="-342900">
              <a:buFont typeface="Arial" panose="020B0604020202020204" pitchFamily="34" charset="0"/>
              <a:buChar char="•"/>
            </a:pPr>
            <a:r>
              <a:rPr lang="en-US" sz="2400" dirty="0"/>
              <a:t>Federal acquisition processes for procuring ICT solutions provide </a:t>
            </a:r>
            <a:r>
              <a:rPr lang="en-US" sz="2400" b="1" i="1" dirty="0"/>
              <a:t>key opportunities </a:t>
            </a:r>
            <a:r>
              <a:rPr lang="en-US" sz="2400" dirty="0"/>
              <a:t>to ensure accessible technology is acquired</a:t>
            </a:r>
          </a:p>
          <a:p>
            <a:pPr marL="342900" indent="-342900">
              <a:buFont typeface="Arial" panose="020B0604020202020204" pitchFamily="34" charset="0"/>
              <a:buChar char="•"/>
            </a:pPr>
            <a:r>
              <a:rPr lang="en-US" sz="2400" dirty="0"/>
              <a:t>Building accessibility into acquisitions</a:t>
            </a:r>
          </a:p>
          <a:p>
            <a:pPr marL="914400" lvl="3" indent="-342900">
              <a:buFont typeface="Arial" panose="020B0604020202020204" pitchFamily="34" charset="0"/>
              <a:buChar char="•"/>
            </a:pPr>
            <a:r>
              <a:rPr lang="en-US" sz="2000" dirty="0"/>
              <a:t>Enables workforce productivity</a:t>
            </a:r>
          </a:p>
          <a:p>
            <a:pPr marL="914400" lvl="8" indent="-342900">
              <a:buFont typeface="Arial" panose="020B0604020202020204" pitchFamily="34" charset="0"/>
              <a:buChar char="•"/>
            </a:pPr>
            <a:r>
              <a:rPr lang="en-US" sz="2000" dirty="0"/>
              <a:t>Improves customer experience</a:t>
            </a:r>
          </a:p>
          <a:p>
            <a:pPr marL="914400" lvl="8" indent="-342900">
              <a:buFont typeface="Arial" panose="020B0604020202020204" pitchFamily="34" charset="0"/>
              <a:buChar char="•"/>
            </a:pPr>
            <a:r>
              <a:rPr lang="en-US" sz="2000" dirty="0"/>
              <a:t>Prevents the risk of litigation </a:t>
            </a:r>
          </a:p>
          <a:p>
            <a:pPr marL="914400" lvl="8" indent="-342900">
              <a:buFont typeface="Arial" panose="020B0604020202020204" pitchFamily="34" charset="0"/>
              <a:buChar char="•"/>
            </a:pPr>
            <a:r>
              <a:rPr lang="en-US" sz="2000" dirty="0"/>
              <a:t>Prevents expensive retrofitting of ICT solutions </a:t>
            </a:r>
          </a:p>
          <a:p>
            <a:pPr marL="914400" lvl="8" indent="-342900">
              <a:buFont typeface="Arial" panose="020B0604020202020204" pitchFamily="34" charset="0"/>
              <a:buChar char="•"/>
            </a:pPr>
            <a:r>
              <a:rPr lang="en-US" sz="2000" dirty="0"/>
              <a:t>Allows those with disabilities an equal footing </a:t>
            </a:r>
          </a:p>
          <a:p>
            <a:pPr marL="342900" indent="-342900">
              <a:buFont typeface="Arial" panose="020B0604020202020204" pitchFamily="34" charset="0"/>
              <a:buChar char="•"/>
            </a:pPr>
            <a:r>
              <a:rPr lang="en-US" sz="2400" dirty="0"/>
              <a:t>Including accessibility requirements in acquisitions </a:t>
            </a:r>
          </a:p>
          <a:p>
            <a:pPr marL="914400" lvl="3" indent="-342900">
              <a:buFont typeface="Arial" panose="020B0604020202020204" pitchFamily="34" charset="0"/>
              <a:buChar char="•"/>
            </a:pPr>
            <a:r>
              <a:rPr lang="en-US" sz="2000" dirty="0"/>
              <a:t>Depends on</a:t>
            </a:r>
            <a:r>
              <a:rPr lang="en-US" sz="2000" dirty="0">
                <a:sym typeface="Calibri"/>
              </a:rPr>
              <a:t> what is being procured (Commercial Off The Shelf (COTS) products, custom development, IT support services, etc.)</a:t>
            </a:r>
          </a:p>
          <a:p>
            <a:pPr marL="914400" lvl="3" indent="-342900">
              <a:buFont typeface="Arial" panose="020B0604020202020204" pitchFamily="34" charset="0"/>
              <a:buChar char="•"/>
            </a:pPr>
            <a:r>
              <a:rPr lang="en-US" sz="2000" dirty="0"/>
              <a:t>Depends on how it’s being procured (Full and open competition, requests for proposals, requests for quotes, established Government-wide Acquisition Vehicles, purchase card, etc.)</a:t>
            </a:r>
          </a:p>
          <a:p>
            <a:pPr marL="342900" indent="-342900">
              <a:spcBef>
                <a:spcPts val="450"/>
              </a:spcBef>
              <a:buFont typeface="Arial" panose="020B0604020202020204" pitchFamily="34" charset="0"/>
              <a:buChar char="•"/>
            </a:pPr>
            <a:r>
              <a:rPr lang="en-US" sz="2400" dirty="0">
                <a:sym typeface="Calibri"/>
              </a:rPr>
              <a:t>One size does not fit all</a:t>
            </a:r>
            <a:endParaRPr lang="en-US" sz="2400" dirty="0"/>
          </a:p>
        </p:txBody>
      </p:sp>
      <p:sp>
        <p:nvSpPr>
          <p:cNvPr id="4" name="Slide Number Placeholder 3"/>
          <p:cNvSpPr>
            <a:spLocks noGrp="1"/>
          </p:cNvSpPr>
          <p:nvPr>
            <p:ph type="sldNum" sz="quarter" idx="12"/>
          </p:nvPr>
        </p:nvSpPr>
        <p:spPr/>
        <p:txBody>
          <a:bodyPr/>
          <a:lstStyle/>
          <a:p>
            <a:fld id="{D23EE9D8-92CD-4694-BDB5-7F2BEF364392}" type="slidenum">
              <a:rPr lang="en-US" smtClean="0"/>
              <a:t>5</a:t>
            </a:fld>
            <a:endParaRPr lang="en-US" dirty="0"/>
          </a:p>
        </p:txBody>
      </p:sp>
    </p:spTree>
    <p:extLst>
      <p:ext uri="{BB962C8B-B14F-4D97-AF65-F5344CB8AC3E}">
        <p14:creationId xmlns:p14="http://schemas.microsoft.com/office/powerpoint/2010/main" val="124263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773" y="171744"/>
            <a:ext cx="7200900" cy="602069"/>
          </a:xfrm>
        </p:spPr>
        <p:txBody>
          <a:bodyPr>
            <a:noAutofit/>
          </a:bodyPr>
          <a:lstStyle/>
          <a:p>
            <a:pPr algn="ctr"/>
            <a:r>
              <a:rPr lang="en-US" sz="4000" dirty="0">
                <a:latin typeface="+mn-lt"/>
              </a:rPr>
              <a:t>Acquisition Best Practices</a:t>
            </a:r>
          </a:p>
        </p:txBody>
      </p:sp>
      <p:sp>
        <p:nvSpPr>
          <p:cNvPr id="3" name="Content Placeholder 2"/>
          <p:cNvSpPr>
            <a:spLocks noGrp="1"/>
          </p:cNvSpPr>
          <p:nvPr>
            <p:ph idx="1"/>
          </p:nvPr>
        </p:nvSpPr>
        <p:spPr>
          <a:xfrm>
            <a:off x="0" y="1031966"/>
            <a:ext cx="12192000" cy="5689510"/>
          </a:xfrm>
        </p:spPr>
        <p:txBody>
          <a:bodyPr>
            <a:normAutofit lnSpcReduction="10000"/>
          </a:bodyPr>
          <a:lstStyle/>
          <a:p>
            <a:pPr>
              <a:buClr>
                <a:schemeClr val="dk1"/>
              </a:buClr>
              <a:buSzPts val="1100"/>
            </a:pPr>
            <a:r>
              <a:rPr lang="en-US" sz="2600" b="1" dirty="0"/>
              <a:t>New Contracts</a:t>
            </a:r>
          </a:p>
          <a:p>
            <a:pPr marL="914400" lvl="1" indent="-342900">
              <a:buClr>
                <a:schemeClr val="dk1"/>
              </a:buClr>
              <a:buFont typeface="Arial" panose="020B0604020202020204" pitchFamily="34" charset="0"/>
              <a:buChar char="•"/>
            </a:pPr>
            <a:r>
              <a:rPr lang="en-US" sz="2200" dirty="0"/>
              <a:t>Understand which Section 508 Technical Standards apply to the specific procurement </a:t>
            </a:r>
          </a:p>
          <a:p>
            <a:pPr marL="914400" lvl="1" indent="-342900">
              <a:buClr>
                <a:schemeClr val="dk1"/>
              </a:buClr>
              <a:buFont typeface="Arial" panose="020B0604020202020204" pitchFamily="34" charset="0"/>
              <a:buChar char="•"/>
            </a:pPr>
            <a:r>
              <a:rPr lang="en-US" sz="2200" dirty="0"/>
              <a:t>Identify accessible products or services available within the market </a:t>
            </a:r>
          </a:p>
          <a:p>
            <a:pPr marL="914400" lvl="1" indent="-342900">
              <a:spcBef>
                <a:spcPts val="450"/>
              </a:spcBef>
              <a:buClr>
                <a:schemeClr val="dk1"/>
              </a:buClr>
              <a:buFont typeface="Arial" panose="020B0604020202020204" pitchFamily="34" charset="0"/>
              <a:buChar char="•"/>
            </a:pPr>
            <a:r>
              <a:rPr lang="en-US" sz="2200" dirty="0"/>
              <a:t>Include specific relevant accessibility requirements, contract terms and conditions for testing and validation, and expectations throughout the contract period of performance </a:t>
            </a:r>
          </a:p>
          <a:p>
            <a:pPr marL="914400" lvl="1" indent="-342900">
              <a:buClr>
                <a:schemeClr val="dk1"/>
              </a:buClr>
              <a:buFont typeface="Arial" panose="020B0604020202020204" pitchFamily="34" charset="0"/>
              <a:buChar char="•"/>
            </a:pPr>
            <a:r>
              <a:rPr lang="en-US" sz="2200" dirty="0"/>
              <a:t>As ICT solutions are updated, ensure accessibility is maintained</a:t>
            </a:r>
          </a:p>
          <a:p>
            <a:pPr>
              <a:spcBef>
                <a:spcPts val="450"/>
              </a:spcBef>
              <a:buClr>
                <a:schemeClr val="dk1"/>
              </a:buClr>
            </a:pPr>
            <a:r>
              <a:rPr lang="en-US" sz="2600" b="1" dirty="0"/>
              <a:t>Existing Contracts/COTS Solutions</a:t>
            </a:r>
          </a:p>
          <a:p>
            <a:pPr marL="914400" indent="-342900">
              <a:buClr>
                <a:schemeClr val="dk1"/>
              </a:buClr>
              <a:buFont typeface="Arial" panose="020B0604020202020204" pitchFamily="34" charset="0"/>
              <a:buChar char="•"/>
            </a:pPr>
            <a:r>
              <a:rPr lang="en-US" sz="2200" dirty="0"/>
              <a:t>Requiring Official identifies specific product or service to be purchased and acquisition method (e.g. existing contract vehicles or purchase cards)</a:t>
            </a:r>
          </a:p>
          <a:p>
            <a:pPr marL="914400" indent="-342900">
              <a:buClr>
                <a:schemeClr val="dk1"/>
              </a:buClr>
              <a:buFont typeface="Arial" panose="020B0604020202020204" pitchFamily="34" charset="0"/>
              <a:buChar char="•"/>
            </a:pPr>
            <a:r>
              <a:rPr lang="en-US" sz="2200" dirty="0"/>
              <a:t>Obtain/evaluate Accessibility Conformance Report (ACR) from Industry</a:t>
            </a:r>
          </a:p>
          <a:p>
            <a:pPr marL="1371600" lvl="7" indent="-342900">
              <a:buClr>
                <a:schemeClr val="dk1"/>
              </a:buClr>
              <a:buFont typeface="Arial" panose="020B0604020202020204" pitchFamily="34" charset="0"/>
              <a:buChar char="•"/>
            </a:pPr>
            <a:r>
              <a:rPr lang="en-US" sz="2400" dirty="0">
                <a:solidFill>
                  <a:schemeClr val="tx1"/>
                </a:solidFill>
              </a:rPr>
              <a:t>Use and share NASA’s Demystifying Section 508 Guide with Industry</a:t>
            </a:r>
          </a:p>
          <a:p>
            <a:pPr marL="1371600" lvl="7" indent="-342900">
              <a:buClr>
                <a:schemeClr val="dk1"/>
              </a:buClr>
              <a:buFont typeface="Arial" panose="020B0604020202020204" pitchFamily="34" charset="0"/>
              <a:buChar char="•"/>
            </a:pPr>
            <a:r>
              <a:rPr lang="en-US" sz="2400" dirty="0">
                <a:solidFill>
                  <a:schemeClr val="tx1"/>
                </a:solidFill>
              </a:rPr>
              <a:t>Use acquisition vehicles (e.g. NASA SEWP) that facilitate obtaining ACRs at time of quote</a:t>
            </a:r>
            <a:endParaRPr lang="en-US" sz="2200" dirty="0"/>
          </a:p>
          <a:p>
            <a:pPr marL="914400" indent="-342900">
              <a:buClr>
                <a:schemeClr val="dk1"/>
              </a:buClr>
              <a:buFont typeface="Arial" panose="020B0604020202020204" pitchFamily="34" charset="0"/>
              <a:buChar char="•"/>
            </a:pPr>
            <a:r>
              <a:rPr lang="en-US" sz="2200" dirty="0"/>
              <a:t>Determine/document possible Section 508 exceptions* </a:t>
            </a:r>
          </a:p>
          <a:p>
            <a:pPr marL="914400" indent="-342900">
              <a:buClr>
                <a:schemeClr val="dk1"/>
              </a:buClr>
              <a:buFont typeface="Arial" panose="020B0604020202020204" pitchFamily="34" charset="0"/>
              <a:buChar char="•"/>
            </a:pPr>
            <a:r>
              <a:rPr lang="en-US" sz="2200" dirty="0"/>
              <a:t>Provide access to information by an alternative means for those who need it</a:t>
            </a:r>
          </a:p>
          <a:p>
            <a:pPr marL="2286" algn="ctr">
              <a:buClr>
                <a:schemeClr val="dk1"/>
              </a:buClr>
            </a:pPr>
            <a:endParaRPr lang="en-US" sz="2000" b="1" i="1" dirty="0"/>
          </a:p>
          <a:p>
            <a:pPr marL="2286" algn="ctr">
              <a:buClr>
                <a:schemeClr val="dk1"/>
              </a:buClr>
            </a:pPr>
            <a:r>
              <a:rPr lang="en-US" sz="2200" b="1" i="1" dirty="0"/>
              <a:t>*NOTE: Applicability of exceptions is never determined by Industry - only by Government</a:t>
            </a:r>
          </a:p>
          <a:p>
            <a:pPr marL="345186" indent="-342900" algn="ctr">
              <a:buClr>
                <a:schemeClr val="dk1"/>
              </a:buClr>
              <a:buFont typeface="Arial" panose="020B0604020202020204" pitchFamily="34" charset="0"/>
              <a:buChar char="•"/>
            </a:pPr>
            <a:endParaRPr lang="en-US" sz="2200" b="1" i="1" dirty="0"/>
          </a:p>
          <a:p>
            <a:pPr>
              <a:spcBef>
                <a:spcPts val="450"/>
              </a:spcBef>
              <a:buClr>
                <a:schemeClr val="dk1"/>
              </a:buClr>
            </a:pPr>
            <a:endParaRPr lang="en-US" dirty="0"/>
          </a:p>
        </p:txBody>
      </p:sp>
      <p:sp>
        <p:nvSpPr>
          <p:cNvPr id="4" name="Slide Number Placeholder 3"/>
          <p:cNvSpPr>
            <a:spLocks noGrp="1"/>
          </p:cNvSpPr>
          <p:nvPr>
            <p:ph type="sldNum" sz="quarter" idx="12"/>
          </p:nvPr>
        </p:nvSpPr>
        <p:spPr/>
        <p:txBody>
          <a:bodyPr/>
          <a:lstStyle/>
          <a:p>
            <a:fld id="{D23EE9D8-92CD-4694-BDB5-7F2BEF364392}" type="slidenum">
              <a:rPr lang="en-US" smtClean="0"/>
              <a:t>6</a:t>
            </a:fld>
            <a:endParaRPr lang="en-US" dirty="0"/>
          </a:p>
        </p:txBody>
      </p:sp>
    </p:spTree>
    <p:extLst>
      <p:ext uri="{BB962C8B-B14F-4D97-AF65-F5344CB8AC3E}">
        <p14:creationId xmlns:p14="http://schemas.microsoft.com/office/powerpoint/2010/main" val="304684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86443" y="207302"/>
            <a:ext cx="7610168" cy="860050"/>
          </a:xfrm>
        </p:spPr>
        <p:txBody>
          <a:bodyPr>
            <a:noAutofit/>
          </a:bodyPr>
          <a:lstStyle/>
          <a:p>
            <a:pPr algn="ctr"/>
            <a:r>
              <a:rPr lang="en-US" sz="4000" dirty="0">
                <a:latin typeface="+mn-lt"/>
              </a:rPr>
              <a:t>Electronic Content</a:t>
            </a:r>
          </a:p>
        </p:txBody>
      </p:sp>
      <p:sp>
        <p:nvSpPr>
          <p:cNvPr id="2" name="Content Placeholder 1"/>
          <p:cNvSpPr>
            <a:spLocks noGrp="1"/>
          </p:cNvSpPr>
          <p:nvPr>
            <p:ph idx="1"/>
          </p:nvPr>
        </p:nvSpPr>
        <p:spPr>
          <a:xfrm>
            <a:off x="249382" y="1205899"/>
            <a:ext cx="11724904" cy="5515578"/>
          </a:xfrm>
        </p:spPr>
        <p:txBody>
          <a:bodyPr>
            <a:normAutofit/>
          </a:bodyPr>
          <a:lstStyle/>
          <a:p>
            <a:pPr marL="571500" indent="-571500">
              <a:buFont typeface="Arial" panose="020B0604020202020204" pitchFamily="34" charset="0"/>
              <a:buChar char="•"/>
            </a:pPr>
            <a:r>
              <a:rPr lang="en-US" sz="2400" dirty="0"/>
              <a:t>Relates to Software, Communications, and Websites</a:t>
            </a:r>
          </a:p>
          <a:p>
            <a:pPr marL="571500" indent="-571500">
              <a:buFont typeface="Arial" panose="020B0604020202020204" pitchFamily="34" charset="0"/>
              <a:buChar char="•"/>
            </a:pPr>
            <a:r>
              <a:rPr lang="en-US" sz="2400" dirty="0"/>
              <a:t>Section 508 includes Web Content Accessibility Guidelines (WCAG) 2.0 which apply to all web and non-web electronic content</a:t>
            </a:r>
          </a:p>
          <a:p>
            <a:pPr marL="571500" indent="-571500">
              <a:buFont typeface="Arial" panose="020B0604020202020204" pitchFamily="34" charset="0"/>
              <a:buChar char="•"/>
            </a:pPr>
            <a:r>
              <a:rPr lang="en-US" sz="2400" dirty="0"/>
              <a:t>Public-facing and internal to an agency content</a:t>
            </a:r>
          </a:p>
          <a:p>
            <a:pPr marL="571500" indent="-571500">
              <a:buFont typeface="Arial" panose="020B0604020202020204" pitchFamily="34" charset="0"/>
              <a:buChar char="•"/>
            </a:pPr>
            <a:r>
              <a:rPr lang="en-US" sz="2400" dirty="0"/>
              <a:t>Official Agency Communications</a:t>
            </a:r>
          </a:p>
          <a:p>
            <a:pPr marL="1259586" lvl="2" indent="-571500">
              <a:buClr>
                <a:schemeClr val="dk1"/>
              </a:buClr>
              <a:buFont typeface="Arial" panose="020B0604020202020204" pitchFamily="34" charset="0"/>
              <a:buChar char="•"/>
            </a:pPr>
            <a:r>
              <a:rPr lang="en-US" sz="2000" dirty="0"/>
              <a:t>Emergency notifications</a:t>
            </a:r>
          </a:p>
          <a:p>
            <a:pPr marL="1259586" lvl="2" indent="-571500">
              <a:buClr>
                <a:schemeClr val="dk1"/>
              </a:buClr>
              <a:buFont typeface="Arial" panose="020B0604020202020204" pitchFamily="34" charset="0"/>
              <a:buChar char="•"/>
            </a:pPr>
            <a:r>
              <a:rPr lang="en-US" sz="2000" dirty="0"/>
              <a:t>Initial or final decisions adjudicating an administrative claim or proceeding</a:t>
            </a:r>
          </a:p>
          <a:p>
            <a:pPr marL="1259586" lvl="2" indent="-571500">
              <a:buClr>
                <a:schemeClr val="dk1"/>
              </a:buClr>
              <a:buFont typeface="Arial" panose="020B0604020202020204" pitchFamily="34" charset="0"/>
              <a:buChar char="•"/>
            </a:pPr>
            <a:r>
              <a:rPr lang="en-US" sz="2000" dirty="0"/>
              <a:t>Internal or external program or policy announcements</a:t>
            </a:r>
          </a:p>
          <a:p>
            <a:pPr marL="1259586" lvl="2" indent="-571500">
              <a:buClr>
                <a:schemeClr val="dk1"/>
              </a:buClr>
              <a:buFont typeface="Arial" panose="020B0604020202020204" pitchFamily="34" charset="0"/>
              <a:buChar char="•"/>
            </a:pPr>
            <a:r>
              <a:rPr lang="en-US" sz="2000" dirty="0"/>
              <a:t>Notices of benefits, program eligibility, employment opportunity, or personnel action</a:t>
            </a:r>
          </a:p>
          <a:p>
            <a:pPr marL="1259586" lvl="2" indent="-571500">
              <a:buClr>
                <a:schemeClr val="dk1"/>
              </a:buClr>
              <a:buFont typeface="Arial" panose="020B0604020202020204" pitchFamily="34" charset="0"/>
              <a:buChar char="•"/>
            </a:pPr>
            <a:r>
              <a:rPr lang="en-US" sz="2000" dirty="0"/>
              <a:t>Formal acknowledgements of receipt </a:t>
            </a:r>
          </a:p>
          <a:p>
            <a:pPr marL="1259586" lvl="2" indent="-571500">
              <a:buClr>
                <a:schemeClr val="dk1"/>
              </a:buClr>
              <a:buFont typeface="Arial" panose="020B0604020202020204" pitchFamily="34" charset="0"/>
              <a:buChar char="•"/>
            </a:pPr>
            <a:r>
              <a:rPr lang="en-US" sz="2000" dirty="0"/>
              <a:t>Survey questionnaires</a:t>
            </a:r>
          </a:p>
          <a:p>
            <a:pPr marL="1259586" lvl="2" indent="-571500">
              <a:buClr>
                <a:schemeClr val="dk1"/>
              </a:buClr>
              <a:buFont typeface="Arial" panose="020B0604020202020204" pitchFamily="34" charset="0"/>
              <a:buChar char="•"/>
            </a:pPr>
            <a:r>
              <a:rPr lang="en-US" sz="2000" dirty="0"/>
              <a:t>Templates and forms </a:t>
            </a:r>
          </a:p>
          <a:p>
            <a:pPr marL="1259586" lvl="2" indent="-571500">
              <a:buClr>
                <a:schemeClr val="dk1"/>
              </a:buClr>
              <a:buFont typeface="Arial" panose="020B0604020202020204" pitchFamily="34" charset="0"/>
              <a:buChar char="•"/>
            </a:pPr>
            <a:r>
              <a:rPr lang="en-US" sz="2000" dirty="0"/>
              <a:t>Educational and training materials</a:t>
            </a:r>
            <a:endParaRPr lang="en-US" sz="2000" b="1" dirty="0"/>
          </a:p>
          <a:p>
            <a:endParaRPr lang="en-US" sz="2800" dirty="0"/>
          </a:p>
        </p:txBody>
      </p:sp>
      <p:sp>
        <p:nvSpPr>
          <p:cNvPr id="5" name="Slide Number Placeholder 4"/>
          <p:cNvSpPr>
            <a:spLocks noGrp="1"/>
          </p:cNvSpPr>
          <p:nvPr>
            <p:ph type="sldNum" sz="quarter" idx="12"/>
          </p:nvPr>
        </p:nvSpPr>
        <p:spPr/>
        <p:txBody>
          <a:bodyPr/>
          <a:lstStyle/>
          <a:p>
            <a:fld id="{3B1BF6D4-5649-4EA8-B2CB-E02BF91A4330}" type="slidenum">
              <a:rPr lang="en-US" smtClean="0"/>
              <a:pPr/>
              <a:t>7</a:t>
            </a:fld>
            <a:endParaRPr lang="en-US"/>
          </a:p>
        </p:txBody>
      </p:sp>
    </p:spTree>
    <p:extLst>
      <p:ext uri="{BB962C8B-B14F-4D97-AF65-F5344CB8AC3E}">
        <p14:creationId xmlns:p14="http://schemas.microsoft.com/office/powerpoint/2010/main" val="326980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149" y="278027"/>
            <a:ext cx="9026013" cy="899055"/>
          </a:xfrm>
        </p:spPr>
        <p:txBody>
          <a:bodyPr>
            <a:noAutofit/>
          </a:bodyPr>
          <a:lstStyle/>
          <a:p>
            <a:pPr lvl="1" algn="ctr"/>
            <a:r>
              <a:rPr lang="en-US" sz="4000" kern="1200" dirty="0">
                <a:solidFill>
                  <a:schemeClr val="bg1"/>
                </a:solidFill>
                <a:latin typeface="+mn-lt"/>
                <a:ea typeface="+mj-ea"/>
                <a:cs typeface="+mj-cs"/>
              </a:rPr>
              <a:t>Electronic Content Best Practices</a:t>
            </a:r>
          </a:p>
        </p:txBody>
      </p:sp>
      <p:sp>
        <p:nvSpPr>
          <p:cNvPr id="3" name="Content Placeholder 2"/>
          <p:cNvSpPr>
            <a:spLocks noGrp="1"/>
          </p:cNvSpPr>
          <p:nvPr>
            <p:ph idx="1"/>
          </p:nvPr>
        </p:nvSpPr>
        <p:spPr>
          <a:xfrm>
            <a:off x="-131948" y="1481759"/>
            <a:ext cx="12119427" cy="5361832"/>
          </a:xfrm>
        </p:spPr>
        <p:txBody>
          <a:bodyPr>
            <a:noAutofit/>
          </a:bodyPr>
          <a:lstStyle/>
          <a:p>
            <a:pPr marL="800100" indent="-457200">
              <a:buFont typeface="Arial" panose="020B0604020202020204" pitchFamily="34" charset="0"/>
              <a:buChar char="•"/>
            </a:pPr>
            <a:r>
              <a:rPr lang="en-US" sz="2600" dirty="0"/>
              <a:t>Always provide alternative text for non-text elements</a:t>
            </a:r>
          </a:p>
          <a:p>
            <a:pPr marL="800100" indent="-457200">
              <a:buFont typeface="Arial" panose="020B0604020202020204" pitchFamily="34" charset="0"/>
              <a:buChar char="•"/>
            </a:pPr>
            <a:r>
              <a:rPr lang="en-US" sz="2600" dirty="0"/>
              <a:t>Whenever possible, do not use unnecessary images </a:t>
            </a:r>
          </a:p>
          <a:p>
            <a:pPr marL="800100" indent="-457200">
              <a:buFont typeface="Arial" panose="020B0604020202020204" pitchFamily="34" charset="0"/>
              <a:buChar char="•"/>
            </a:pPr>
            <a:r>
              <a:rPr lang="en-US" sz="2600" dirty="0"/>
              <a:t>Provide descriptive text for links</a:t>
            </a:r>
          </a:p>
          <a:p>
            <a:pPr marL="800100" indent="-457200">
              <a:buFont typeface="Arial" panose="020B0604020202020204" pitchFamily="34" charset="0"/>
              <a:buChar char="•"/>
            </a:pPr>
            <a:r>
              <a:rPr lang="en-US" sz="2600" dirty="0"/>
              <a:t>Avoid blinking content</a:t>
            </a:r>
          </a:p>
          <a:p>
            <a:pPr marL="800100" indent="-457200">
              <a:buFont typeface="Arial" panose="020B0604020202020204" pitchFamily="34" charset="0"/>
              <a:buChar char="•"/>
            </a:pPr>
            <a:r>
              <a:rPr lang="en-US" sz="2600" dirty="0"/>
              <a:t>Test Navigation using only the keyboard</a:t>
            </a:r>
          </a:p>
          <a:p>
            <a:pPr marL="800100" indent="-457200">
              <a:buFont typeface="Arial" panose="020B0604020202020204" pitchFamily="34" charset="0"/>
              <a:buChar char="•"/>
            </a:pPr>
            <a:r>
              <a:rPr lang="en-US" sz="2600" dirty="0"/>
              <a:t>Never use color as the sole means to convey information</a:t>
            </a:r>
          </a:p>
          <a:p>
            <a:pPr marL="800100" indent="-457200">
              <a:buFont typeface="Arial" panose="020B0604020202020204" pitchFamily="34" charset="0"/>
              <a:buChar char="•"/>
            </a:pPr>
            <a:r>
              <a:rPr lang="en-US" sz="2600" dirty="0"/>
              <a:t>Verify contrast </a:t>
            </a:r>
          </a:p>
          <a:p>
            <a:pPr marL="800100" indent="-457200">
              <a:buFont typeface="Arial" panose="020B0604020202020204" pitchFamily="34" charset="0"/>
              <a:buChar char="•"/>
            </a:pPr>
            <a:r>
              <a:rPr lang="en-US" sz="2600" dirty="0"/>
              <a:t>Form fields should always be labeled (purpose, roles, and states provided)</a:t>
            </a:r>
          </a:p>
          <a:p>
            <a:pPr marL="800100" indent="-457200">
              <a:buFont typeface="Arial" panose="020B0604020202020204" pitchFamily="34" charset="0"/>
              <a:buChar char="•"/>
            </a:pPr>
            <a:r>
              <a:rPr lang="en-US" sz="2600" dirty="0"/>
              <a:t>Verify links and embedded content (e.g. documents, videos) are accessible</a:t>
            </a:r>
          </a:p>
          <a:p>
            <a:pPr marL="800100" indent="-457200">
              <a:buFont typeface="Arial" panose="020B0604020202020204" pitchFamily="34" charset="0"/>
              <a:buChar char="•"/>
            </a:pPr>
            <a:r>
              <a:rPr lang="en-US" sz="2600" dirty="0"/>
              <a:t>Always use heading levels and styling elements</a:t>
            </a:r>
          </a:p>
          <a:p>
            <a:pPr marL="342900"/>
            <a:endParaRPr lang="en-US" sz="2600" dirty="0"/>
          </a:p>
          <a:p>
            <a:pPr marL="800100" indent="-457200">
              <a:buFont typeface="Arial" panose="020B0604020202020204" pitchFamily="34" charset="0"/>
              <a:buChar char="•"/>
            </a:pPr>
            <a:endParaRPr lang="en-US" sz="2600" dirty="0"/>
          </a:p>
          <a:p>
            <a:endParaRPr lang="en-US" sz="2600" dirty="0"/>
          </a:p>
        </p:txBody>
      </p:sp>
      <p:sp>
        <p:nvSpPr>
          <p:cNvPr id="6" name="Slide Number Placeholder 5"/>
          <p:cNvSpPr>
            <a:spLocks noGrp="1"/>
          </p:cNvSpPr>
          <p:nvPr>
            <p:ph type="sldNum" sz="quarter" idx="12"/>
          </p:nvPr>
        </p:nvSpPr>
        <p:spPr/>
        <p:txBody>
          <a:bodyPr/>
          <a:lstStyle/>
          <a:p>
            <a:fld id="{3B1BF6D4-5649-4EA8-B2CB-E02BF91A4330}" type="slidenum">
              <a:rPr lang="en-US" smtClean="0"/>
              <a:pPr/>
              <a:t>8</a:t>
            </a:fld>
            <a:endParaRPr lang="en-US" dirty="0"/>
          </a:p>
        </p:txBody>
      </p:sp>
    </p:spTree>
    <p:extLst>
      <p:ext uri="{BB962C8B-B14F-4D97-AF65-F5344CB8AC3E}">
        <p14:creationId xmlns:p14="http://schemas.microsoft.com/office/powerpoint/2010/main" val="378140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195" y="200938"/>
            <a:ext cx="7200900" cy="647700"/>
          </a:xfrm>
        </p:spPr>
        <p:txBody>
          <a:bodyPr>
            <a:noAutofit/>
          </a:bodyPr>
          <a:lstStyle/>
          <a:p>
            <a:pPr algn="ctr"/>
            <a:r>
              <a:rPr lang="en-US" sz="4000" dirty="0">
                <a:latin typeface="+mn-lt"/>
              </a:rPr>
              <a:t>Key Takeaways</a:t>
            </a:r>
          </a:p>
        </p:txBody>
      </p:sp>
      <p:sp>
        <p:nvSpPr>
          <p:cNvPr id="3" name="Content Placeholder 2"/>
          <p:cNvSpPr>
            <a:spLocks noGrp="1"/>
          </p:cNvSpPr>
          <p:nvPr>
            <p:ph idx="1"/>
          </p:nvPr>
        </p:nvSpPr>
        <p:spPr>
          <a:xfrm>
            <a:off x="249382" y="1154790"/>
            <a:ext cx="11623963" cy="5703210"/>
          </a:xfrm>
        </p:spPr>
        <p:txBody>
          <a:bodyPr>
            <a:normAutofit/>
          </a:bodyPr>
          <a:lstStyle/>
          <a:p>
            <a:pPr marL="342900" indent="-342900">
              <a:lnSpc>
                <a:spcPct val="100000"/>
              </a:lnSpc>
              <a:buClr>
                <a:schemeClr val="dk1"/>
              </a:buClr>
              <a:buFont typeface="Arial" panose="020B0604020202020204" pitchFamily="34" charset="0"/>
              <a:buChar char="•"/>
            </a:pPr>
            <a:r>
              <a:rPr lang="en-US" sz="2800" dirty="0"/>
              <a:t>Identifying accessibility requirements early in the acquisition or development lifecycle prevents costly rework </a:t>
            </a:r>
          </a:p>
          <a:p>
            <a:pPr marL="342900" indent="-342900">
              <a:lnSpc>
                <a:spcPct val="100000"/>
              </a:lnSpc>
              <a:buClr>
                <a:schemeClr val="dk1"/>
              </a:buClr>
              <a:buFont typeface="Arial" panose="020B0604020202020204" pitchFamily="34" charset="0"/>
              <a:buChar char="•"/>
            </a:pPr>
            <a:r>
              <a:rPr lang="en-US" sz="2800" dirty="0"/>
              <a:t>Collaboration among Office of Chief Information Officer/Section 508 Program Managers, acquisition experts, customers, and Industry yields accessible solutions</a:t>
            </a:r>
          </a:p>
          <a:p>
            <a:pPr marL="342900" indent="-342900">
              <a:lnSpc>
                <a:spcPct val="100000"/>
              </a:lnSpc>
              <a:buClr>
                <a:schemeClr val="dk1"/>
              </a:buClr>
              <a:buFont typeface="Arial" panose="020B0604020202020204" pitchFamily="34" charset="0"/>
              <a:buChar char="•"/>
            </a:pPr>
            <a:r>
              <a:rPr lang="en-US" sz="2800" dirty="0"/>
              <a:t>Obtain Accessibility Conformance Reports (ACR) from Industry to ensure accessible ICT is being purchased</a:t>
            </a:r>
          </a:p>
          <a:p>
            <a:pPr marL="914400" lvl="2" indent="-342900">
              <a:buClr>
                <a:schemeClr val="dk1"/>
              </a:buClr>
              <a:buFont typeface="Arial" panose="020B0604020202020204" pitchFamily="34" charset="0"/>
              <a:buChar char="•"/>
            </a:pPr>
            <a:r>
              <a:rPr lang="en-US" sz="2400" dirty="0"/>
              <a:t>Share NASA’s Demystifying Section 508 Guide with Industry to promote the development of ACRs: </a:t>
            </a:r>
            <a:r>
              <a:rPr lang="en-US" sz="2400" dirty="0">
                <a:hlinkClick r:id="rId3"/>
              </a:rPr>
              <a:t>https://sewp.nasa.gov/documents/Section_508_Guide_111821.pdf  </a:t>
            </a:r>
            <a:endParaRPr lang="en-US" sz="2400" dirty="0"/>
          </a:p>
          <a:p>
            <a:pPr marL="342900" indent="-342900">
              <a:lnSpc>
                <a:spcPct val="100000"/>
              </a:lnSpc>
              <a:buClr>
                <a:schemeClr val="dk1"/>
              </a:buClr>
              <a:buFont typeface="Arial" panose="020B0604020202020204" pitchFamily="34" charset="0"/>
              <a:buChar char="•"/>
            </a:pPr>
            <a:r>
              <a:rPr lang="en-US" sz="2800" dirty="0"/>
              <a:t>Ensure your electronic communications and presentations are accessible</a:t>
            </a:r>
          </a:p>
          <a:p>
            <a:pPr marL="342900" indent="-342900">
              <a:lnSpc>
                <a:spcPct val="100000"/>
              </a:lnSpc>
              <a:buClr>
                <a:schemeClr val="dk1"/>
              </a:buClr>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D23EE9D8-92CD-4694-BDB5-7F2BEF364392}" type="slidenum">
              <a:rPr lang="en-US" smtClean="0"/>
              <a:t>9</a:t>
            </a:fld>
            <a:endParaRPr lang="en-US"/>
          </a:p>
        </p:txBody>
      </p:sp>
    </p:spTree>
    <p:extLst>
      <p:ext uri="{BB962C8B-B14F-4D97-AF65-F5344CB8AC3E}">
        <p14:creationId xmlns:p14="http://schemas.microsoft.com/office/powerpoint/2010/main" val="1667874503"/>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D1E2BB92CBC144967077C2021A537D" ma:contentTypeVersion="10" ma:contentTypeDescription="Create a new document." ma:contentTypeScope="" ma:versionID="28aec864d55bf9927c0b551227fe69b7">
  <xsd:schema xmlns:xsd="http://www.w3.org/2001/XMLSchema" xmlns:xs="http://www.w3.org/2001/XMLSchema" xmlns:p="http://schemas.microsoft.com/office/2006/metadata/properties" xmlns:ns3="c852713b-0caa-4ac0-ba75-048f00e27b76" xmlns:ns4="a3f7648c-ef34-4383-9913-3e4132c38d7f" targetNamespace="http://schemas.microsoft.com/office/2006/metadata/properties" ma:root="true" ma:fieldsID="a1848b36532d6fc561432a1573e5ff84" ns3:_="" ns4:_="">
    <xsd:import namespace="c852713b-0caa-4ac0-ba75-048f00e27b76"/>
    <xsd:import namespace="a3f7648c-ef34-4383-9913-3e4132c38d7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2713b-0caa-4ac0-ba75-048f00e27b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3f7648c-ef34-4383-9913-3e4132c38d7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357895-5870-4737-9888-F986C5668A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52713b-0caa-4ac0-ba75-048f00e27b76"/>
    <ds:schemaRef ds:uri="a3f7648c-ef34-4383-9913-3e4132c38d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597D3C-9696-4EC4-BE37-70D5E2EC1C6C}">
  <ds:schemaRefs>
    <ds:schemaRef ds:uri="http://schemas.microsoft.com/sharepoint/v3/contenttype/forms"/>
  </ds:schemaRefs>
</ds:datastoreItem>
</file>

<file path=customXml/itemProps3.xml><?xml version="1.0" encoding="utf-8"?>
<ds:datastoreItem xmlns:ds="http://schemas.openxmlformats.org/officeDocument/2006/customXml" ds:itemID="{C94DD94D-FE04-4CDC-88B9-84E7A437CFFF}">
  <ds:schemaRefs>
    <ds:schemaRef ds:uri="http://purl.org/dc/elements/1.1/"/>
    <ds:schemaRef ds:uri="http://schemas.openxmlformats.org/package/2006/metadata/core-properties"/>
    <ds:schemaRef ds:uri="http://purl.org/dc/dcmitype/"/>
    <ds:schemaRef ds:uri="a3f7648c-ef34-4383-9913-3e4132c38d7f"/>
    <ds:schemaRef ds:uri="http://schemas.microsoft.com/office/2006/documentManagement/types"/>
    <ds:schemaRef ds:uri="c852713b-0caa-4ac0-ba75-048f00e27b76"/>
    <ds:schemaRef ds:uri="http://www.w3.org/XML/1998/namespac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Master Cover Slide</Template>
  <TotalTime>26527</TotalTime>
  <Words>1159</Words>
  <Application>Microsoft Macintosh PowerPoint</Application>
  <PresentationFormat>Widescreen</PresentationFormat>
  <Paragraphs>125</Paragraphs>
  <Slides>10</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Helvetica Neue</vt:lpstr>
      <vt:lpstr>Noto Sans Symbols</vt:lpstr>
      <vt:lpstr>Master Cover Slide</vt:lpstr>
      <vt:lpstr>Content Layout</vt:lpstr>
      <vt:lpstr>Annual Interagency Accessibility Forum</vt:lpstr>
      <vt:lpstr>Agenda</vt:lpstr>
      <vt:lpstr>Digital Accessibility Overview</vt:lpstr>
      <vt:lpstr>Focus Areas</vt:lpstr>
      <vt:lpstr>Acquisition </vt:lpstr>
      <vt:lpstr>Acquisition Best Practices</vt:lpstr>
      <vt:lpstr>Electronic Content</vt:lpstr>
      <vt:lpstr>Electronic Content Best Practices</vt:lpstr>
      <vt:lpstr>Key Takeaways</vt:lpstr>
      <vt:lpstr>Resources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Achieving Digital Accessibility - IAAF 2022</dc:title>
  <dc:subject/>
  <dc:creator/>
  <cp:keywords/>
  <dc:description/>
  <cp:lastModifiedBy>Michael Horton</cp:lastModifiedBy>
  <cp:revision>44</cp:revision>
  <cp:lastPrinted>2022-10-04T23:46:12Z</cp:lastPrinted>
  <dcterms:created xsi:type="dcterms:W3CDTF">2022-08-30T12:32:18Z</dcterms:created>
  <dcterms:modified xsi:type="dcterms:W3CDTF">2022-10-06T19:57:58Z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0x0101002BD1E2BB92CBC144967077C2021A537D</vt:lpwstr>
  </property>
</Properties>
</file>