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1" r:id="rId5"/>
    <p:sldMasterId id="2147483658" r:id="rId6"/>
  </p:sldMasterIdLst>
  <p:notesMasterIdLst>
    <p:notesMasterId r:id="rId31"/>
  </p:notesMasterIdLst>
  <p:sldIdLst>
    <p:sldId id="256" r:id="rId7"/>
    <p:sldId id="259" r:id="rId8"/>
    <p:sldId id="258" r:id="rId9"/>
    <p:sldId id="260" r:id="rId10"/>
    <p:sldId id="261" r:id="rId11"/>
    <p:sldId id="262" r:id="rId12"/>
    <p:sldId id="264" r:id="rId13"/>
    <p:sldId id="263" r:id="rId14"/>
    <p:sldId id="266" r:id="rId15"/>
    <p:sldId id="268" r:id="rId16"/>
    <p:sldId id="269" r:id="rId17"/>
    <p:sldId id="273" r:id="rId18"/>
    <p:sldId id="276" r:id="rId19"/>
    <p:sldId id="283" r:id="rId20"/>
    <p:sldId id="265" r:id="rId21"/>
    <p:sldId id="278" r:id="rId22"/>
    <p:sldId id="274" r:id="rId23"/>
    <p:sldId id="275" r:id="rId24"/>
    <p:sldId id="279" r:id="rId25"/>
    <p:sldId id="280" r:id="rId26"/>
    <p:sldId id="281" r:id="rId27"/>
    <p:sldId id="282" r:id="rId28"/>
    <p:sldId id="272" r:id="rId29"/>
    <p:sldId id="277" r:id="rId30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67500-700D-47E2-AF34-8A42C436BFD4}" v="8" dt="2022-10-03T13:06:07.343"/>
    <p1510:client id="{F38FABDB-68F6-694C-862E-08D329D0CAEB}" v="452" dt="2022-10-03T17:26:03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86364"/>
  </p:normalViewPr>
  <p:slideViewPr>
    <p:cSldViewPr snapToGrid="0">
      <p:cViewPr varScale="1">
        <p:scale>
          <a:sx n="169" d="100"/>
          <a:sy n="169" d="100"/>
        </p:scale>
        <p:origin x="167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013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55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87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53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7585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065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485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972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980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61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6823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1171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021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303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679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05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914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612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718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59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18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903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7150C-134D-3495-59F5-B10BCE130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1218" y="3106002"/>
            <a:ext cx="1453896" cy="913191"/>
          </a:xfrm>
          <a:prstGeom prst="rect">
            <a:avLst/>
          </a:prstGeom>
        </p:spPr>
      </p:pic>
      <p:pic>
        <p:nvPicPr>
          <p:cNvPr id="3" name="Google Shape;19;p4" descr="GSA Starmark logo">
            <a:extLst>
              <a:ext uri="{FF2B5EF4-FFF2-40B4-BE49-F238E27FC236}">
                <a16:creationId xmlns:a16="http://schemas.microsoft.com/office/drawing/2014/main" id="{94AB20EB-F735-847C-BEDD-9E313BD87B5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850133" y="31115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0;p4" descr="Seal of the CIO Council">
            <a:extLst>
              <a:ext uri="{FF2B5EF4-FFF2-40B4-BE49-F238E27FC236}">
                <a16:creationId xmlns:a16="http://schemas.microsoft.com/office/drawing/2014/main" id="{2E41E196-5C5C-B6DF-3BBE-9479D075623B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591800" y="3073563"/>
            <a:ext cx="979610" cy="97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(Thank You)">
  <p:cSld name="Breaker Title (Thank You)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2022  /  General Services Administration  /  National Institutes of Health  /  Federal CIO Council 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0" y="0"/>
            <a:ext cx="12188377" cy="177800"/>
            <a:chOff x="0" y="0"/>
            <a:chExt cx="9141282" cy="285750"/>
          </a:xfrm>
        </p:grpSpPr>
        <p:sp>
          <p:nvSpPr>
            <p:cNvPr id="71" name="Google Shape;71;p13"/>
            <p:cNvSpPr/>
            <p:nvPr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3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200" y="6492240"/>
            <a:ext cx="10409464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2022  /  General Services Administration  /  National Institutes of Health  /  Federal CIO Council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witter.com/en/using-twitter/upload-caption-srt-fil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lphr.com/add-captions-instagram-stories/" TargetMode="External"/><Relationship Id="rId5" Type="http://schemas.openxmlformats.org/officeDocument/2006/relationships/hyperlink" Target="https://www.linkedin.com/help/linkedin/answer/a552177/add-closed-captions-to-videos-on-linkedin" TargetMode="External"/><Relationship Id="rId4" Type="http://schemas.openxmlformats.org/officeDocument/2006/relationships/hyperlink" Target="https://www.facebook.com/help/26176401735437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DPknJVQbO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C_-vbcx8GIA?start=14&amp;feature=oembed" TargetMode="External"/><Relationship Id="rId5" Type="http://schemas.openxmlformats.org/officeDocument/2006/relationships/hyperlink" Target="https://youtu.be/C_-vbcx8GIA?t=14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NqwrCCh7vxU?feature=oembed" TargetMode="External"/><Relationship Id="rId5" Type="http://schemas.openxmlformats.org/officeDocument/2006/relationships/hyperlink" Target="https://youtu.be/NqwrCCh7vxU" TargetMode="Externa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cpAVpIPHiaM?feature=oembed" TargetMode="External"/><Relationship Id="rId5" Type="http://schemas.openxmlformats.org/officeDocument/2006/relationships/hyperlink" Target="https://youtu.be/cpAVpIPHiaM" TargetMode="Externa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-qfN7AQtqto?feature=oembed" TargetMode="External"/><Relationship Id="rId5" Type="http://schemas.openxmlformats.org/officeDocument/2006/relationships/hyperlink" Target="https://youtu.be/-qfN7AQtqto" TargetMode="Externa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lesley.earl@nih.gov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400" y="1359306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Unlocking the Power of Accessibility</a:t>
            </a:r>
            <a:endParaRPr sz="28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 dirty="0"/>
              <a:t>October 11-13, 2022</a:t>
            </a:r>
            <a:endParaRPr sz="28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4400"/>
              <a:buNone/>
            </a:pPr>
            <a:r>
              <a:rPr lang="en-US" dirty="0"/>
              <a:t>Captioning Multimedia – Is It As Complicated As It Sounds?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Lesley Earl, </a:t>
            </a:r>
            <a:r>
              <a:rPr lang="en-US" dirty="0" err="1"/>
              <a:t>Ph.D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4FED-36A9-3835-28E8-BFC2BB2E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transcript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30342-868E-1079-53AD-68CE5E1B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6209818" cy="4937760"/>
          </a:xfrm>
        </p:spPr>
        <p:txBody>
          <a:bodyPr/>
          <a:lstStyle/>
          <a:p>
            <a:r>
              <a:rPr lang="en-US" dirty="0"/>
              <a:t>Auto-transcription applications</a:t>
            </a:r>
          </a:p>
          <a:p>
            <a:pPr lvl="1"/>
            <a:r>
              <a:rPr lang="en-US" dirty="0"/>
              <a:t>YouTube*</a:t>
            </a:r>
          </a:p>
          <a:p>
            <a:pPr lvl="1"/>
            <a:r>
              <a:rPr lang="en-US" dirty="0" err="1"/>
              <a:t>Otter.ai</a:t>
            </a:r>
            <a:endParaRPr lang="en-US" dirty="0"/>
          </a:p>
          <a:p>
            <a:pPr lvl="1"/>
            <a:r>
              <a:rPr lang="en-US" dirty="0"/>
              <a:t>Adobe Premiere Pro*</a:t>
            </a:r>
          </a:p>
          <a:p>
            <a:pPr lvl="1"/>
            <a:r>
              <a:rPr lang="en-US" dirty="0"/>
              <a:t>Zoom (for recorded meetings)</a:t>
            </a:r>
          </a:p>
          <a:p>
            <a:pPr lvl="1"/>
            <a:endParaRPr lang="en-US" dirty="0"/>
          </a:p>
          <a:p>
            <a:r>
              <a:rPr lang="en-US" dirty="0"/>
              <a:t>Note: you may need to strip out time codes and other extraneous information</a:t>
            </a:r>
          </a:p>
        </p:txBody>
      </p:sp>
      <p:pic>
        <p:nvPicPr>
          <p:cNvPr id="7" name="Picture 6" descr="Screenshot of YouTube transcript editor with editable text on the top-left half, the video player on the top-right half, and a bottom section with the video timeline and captioned text in sections. ">
            <a:extLst>
              <a:ext uri="{FF2B5EF4-FFF2-40B4-BE49-F238E27FC236}">
                <a16:creationId xmlns:a16="http://schemas.microsoft.com/office/drawing/2014/main" id="{B97D3F3B-4599-DB19-A698-682761AAD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67" y="1795245"/>
            <a:ext cx="5149533" cy="40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FA28-8DA4-EB12-ADFD-A5A84A14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your transcript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DBE78-A820-D3D1-D873-60E546808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Adhere to spoken words</a:t>
            </a:r>
          </a:p>
          <a:p>
            <a:r>
              <a:rPr lang="en-US" dirty="0"/>
              <a:t>Punctuation &amp; capitalization</a:t>
            </a:r>
          </a:p>
          <a:p>
            <a:r>
              <a:rPr lang="en-US" dirty="0"/>
              <a:t>Verify correct spelling of names, places</a:t>
            </a:r>
          </a:p>
          <a:p>
            <a:r>
              <a:rPr lang="en-US" dirty="0"/>
              <a:t>“Cleaning” the text – ums, ahs, and other habitual sounds/words</a:t>
            </a:r>
          </a:p>
          <a:p>
            <a:r>
              <a:rPr lang="en-US" dirty="0"/>
              <a:t>Add description of informational audio events</a:t>
            </a:r>
          </a:p>
          <a:p>
            <a:r>
              <a:rPr lang="en-US" dirty="0"/>
              <a:t>What if you can’t understand?</a:t>
            </a:r>
          </a:p>
          <a:p>
            <a:r>
              <a:rPr lang="en-US" dirty="0"/>
              <a:t>Verify technical information with experts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8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9F73-9D2C-9949-392F-15E48F59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3792682"/>
            <a:ext cx="11165841" cy="1007918"/>
          </a:xfrm>
        </p:spPr>
        <p:txBody>
          <a:bodyPr/>
          <a:lstStyle/>
          <a:p>
            <a:pPr algn="ctr"/>
            <a:r>
              <a:rPr lang="en-US" dirty="0"/>
              <a:t>Choose your caption style!</a:t>
            </a:r>
          </a:p>
        </p:txBody>
      </p:sp>
    </p:spTree>
    <p:extLst>
      <p:ext uri="{BB962C8B-B14F-4D97-AF65-F5344CB8AC3E}">
        <p14:creationId xmlns:p14="http://schemas.microsoft.com/office/powerpoint/2010/main" val="156099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FA24BB-3612-B4A0-5D6C-80571D5D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caption this clip?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3220C2-1B07-714A-5B1A-87E9B4DE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319" y="1996603"/>
            <a:ext cx="2283230" cy="762000"/>
          </a:xfrm>
        </p:spPr>
        <p:txBody>
          <a:bodyPr/>
          <a:lstStyle/>
          <a:p>
            <a:r>
              <a:rPr lang="en-US" dirty="0"/>
              <a:t>Option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68676E-603A-E044-D0EE-26215C9F271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648297" y="1766455"/>
            <a:ext cx="8615448" cy="1240063"/>
          </a:xfrm>
        </p:spPr>
        <p:txBody>
          <a:bodyPr/>
          <a:lstStyle/>
          <a:p>
            <a:pPr marL="50800" indent="0">
              <a:buNone/>
            </a:pPr>
            <a:r>
              <a:rPr lang="en-US" sz="1600" dirty="0"/>
              <a:t>The screens that I'm mostly talking about are phones and tablets. The types of screens that use up – that you use up close, and ophthalmologists and optometrists were all observing a trend in children – um – in the last several years of developing – of those children developing…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60BC49-4752-96E6-42C5-EAE6C2583B9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98319" y="3321509"/>
            <a:ext cx="2143992" cy="762000"/>
          </a:xfrm>
        </p:spPr>
        <p:txBody>
          <a:bodyPr/>
          <a:lstStyle/>
          <a:p>
            <a:r>
              <a:rPr lang="en-US" dirty="0">
                <a:solidFill>
                  <a:srgbClr val="003366"/>
                </a:solidFill>
              </a:rPr>
              <a:t>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1D2EAD-F902-FD17-A1E0-9C6F16721892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648298" y="3189398"/>
            <a:ext cx="8490758" cy="1079407"/>
          </a:xfrm>
        </p:spPr>
        <p:txBody>
          <a:bodyPr/>
          <a:lstStyle/>
          <a:p>
            <a:pPr marL="50800" indent="0">
              <a:buNone/>
            </a:pPr>
            <a:r>
              <a:rPr lang="en-US" sz="1600" dirty="0"/>
              <a:t>The screens that I'm mostly talking about are phones and tablets, the types of screens that use up – that you use up close. And ophthalmologists and optometrists were all observing a trend in children, in the last several years of developing – of those children developing…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995BB1-EAB4-329E-7DD7-480AAB72580E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398319" y="4532987"/>
            <a:ext cx="2143992" cy="762000"/>
          </a:xfrm>
        </p:spPr>
        <p:txBody>
          <a:bodyPr/>
          <a:lstStyle/>
          <a:p>
            <a:r>
              <a:rPr lang="en-US" dirty="0"/>
              <a:t>Option 3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EE3ACF4-F26C-F11B-2D58-91FE40364E51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2681549" y="4451685"/>
            <a:ext cx="8615448" cy="1079408"/>
          </a:xfrm>
        </p:spPr>
        <p:txBody>
          <a:bodyPr/>
          <a:lstStyle/>
          <a:p>
            <a:pPr marL="50800" indent="0">
              <a:buNone/>
            </a:pPr>
            <a:r>
              <a:rPr lang="en-US" sz="1600" dirty="0"/>
              <a:t>The screens that I'm mostly talking about are phones and tablets, the types of screens that you use up close. And ophthalmologists and optometrists, we’re all observing a trend in children, in the last several years, of those children developing…</a:t>
            </a:r>
          </a:p>
        </p:txBody>
      </p:sp>
      <p:pic>
        <p:nvPicPr>
          <p:cNvPr id="13" name="Audio clip only" descr="Audio clip only">
            <a:hlinkClick r:id="" action="ppaction://media"/>
            <a:extLst>
              <a:ext uri="{FF2B5EF4-FFF2-40B4-BE49-F238E27FC236}">
                <a16:creationId xmlns:a16="http://schemas.microsoft.com/office/drawing/2014/main" id="{10F304AE-0FDC-2CE0-6354-CC594303C6E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2492" y="548528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7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AEA447-B1EA-1067-AA38-CB2E3CA4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5708" y="1739590"/>
            <a:ext cx="3534193" cy="40293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9F93-5A2A-961C-5698-C40EB930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timed captions from a transcript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60E06-2B46-8433-2581-59B8709A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6969512" cy="4937760"/>
          </a:xfrm>
        </p:spPr>
        <p:txBody>
          <a:bodyPr/>
          <a:lstStyle/>
          <a:p>
            <a:r>
              <a:rPr lang="en-US" dirty="0"/>
              <a:t>Caption files include:</a:t>
            </a:r>
          </a:p>
          <a:p>
            <a:pPr lvl="1"/>
            <a:r>
              <a:rPr lang="en-US" dirty="0"/>
              <a:t>Caption number</a:t>
            </a:r>
          </a:p>
          <a:p>
            <a:pPr lvl="1"/>
            <a:r>
              <a:rPr lang="en-US" dirty="0"/>
              <a:t>Caption start and end timecodes</a:t>
            </a:r>
          </a:p>
          <a:p>
            <a:pPr lvl="1"/>
            <a:r>
              <a:rPr lang="en-US" dirty="0"/>
              <a:t>Caption text</a:t>
            </a:r>
          </a:p>
          <a:p>
            <a:pPr lvl="1"/>
            <a:r>
              <a:rPr lang="en-US" dirty="0"/>
              <a:t>Caption placement/ style (sometimes)</a:t>
            </a:r>
          </a:p>
          <a:p>
            <a:pPr lvl="1"/>
            <a:endParaRPr lang="en-US" sz="2000" dirty="0"/>
          </a:p>
          <a:p>
            <a:r>
              <a:rPr lang="en-US" dirty="0"/>
              <a:t>Options for generating timings:</a:t>
            </a:r>
          </a:p>
          <a:p>
            <a:pPr lvl="1"/>
            <a:r>
              <a:rPr lang="en-US" dirty="0"/>
              <a:t>Manual (Premiere, YouTube,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Premiere workflow</a:t>
            </a:r>
          </a:p>
          <a:p>
            <a:pPr lvl="1"/>
            <a:r>
              <a:rPr lang="en-US" dirty="0"/>
              <a:t>YouTube from untimed transcript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7E6F4-73A2-68A8-A2D8-EFEE8176C7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795444" y="1888273"/>
            <a:ext cx="3474720" cy="672790"/>
          </a:xfrm>
        </p:spPr>
        <p:txBody>
          <a:bodyPr/>
          <a:lstStyle/>
          <a:p>
            <a:pPr marL="50800" indent="0" algn="ctr">
              <a:spcBef>
                <a:spcPts val="0"/>
              </a:spcBef>
              <a:buNone/>
            </a:pPr>
            <a:r>
              <a:rPr lang="en-US" sz="1400" dirty="0"/>
              <a:t>Example of SRT captions with caption sequence, time code, and captioned 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78FA8-F50E-48D3-F90A-06EEF0B8D62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880195" y="2709746"/>
            <a:ext cx="3474720" cy="3059151"/>
          </a:xfrm>
        </p:spPr>
        <p:txBody>
          <a:bodyPr/>
          <a:lstStyle/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1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00:00:06,300 --&gt; 00:00:08,166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Oh, hi. I didn't see you there.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1B1B1B"/>
              </a:solidFill>
              <a:latin typeface="Courier" pitchFamily="2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2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00:00:08,166 --&gt; 00:00:09,566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My name is Santana, and I'm here.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1B1B1B"/>
              </a:solidFill>
              <a:latin typeface="Courier" pitchFamily="2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3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00:00:09,566 --&gt; 00:00:11:566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To tell you about the impact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 I hope to make on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1B1B1B"/>
              </a:solidFill>
              <a:latin typeface="Courier" pitchFamily="2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4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00:00:11,566 --&gt; 00:00:13,700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The scientific community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1B1B1B"/>
                </a:solidFill>
                <a:latin typeface="Courier" pitchFamily="2" charset="0"/>
              </a:rPr>
              <a:t> In 10 to 20 years.</a:t>
            </a:r>
          </a:p>
        </p:txBody>
      </p:sp>
    </p:spTree>
    <p:extLst>
      <p:ext uri="{BB962C8B-B14F-4D97-AF65-F5344CB8AC3E}">
        <p14:creationId xmlns:p14="http://schemas.microsoft.com/office/powerpoint/2010/main" val="256551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B802-A70E-8DE5-D500-1B4247CA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Captions and video display…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3CF7B-B65B-24CE-E4A4-361EDD0A1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LOTS of caption file types, but two are most common:</a:t>
            </a:r>
          </a:p>
          <a:p>
            <a:pPr lvl="1"/>
            <a:r>
              <a:rPr lang="en-US" dirty="0"/>
              <a:t>VTT (or WEBVTT)</a:t>
            </a:r>
          </a:p>
          <a:p>
            <a:pPr lvl="2"/>
            <a:r>
              <a:rPr lang="en-US" dirty="0"/>
              <a:t>Used for Microsoft services including Stream, YouTube, many other players (not Adobe or most social media)</a:t>
            </a:r>
          </a:p>
          <a:p>
            <a:pPr lvl="2"/>
            <a:r>
              <a:rPr lang="en-US" dirty="0"/>
              <a:t>Human-readable time codes and captions</a:t>
            </a:r>
          </a:p>
          <a:p>
            <a:pPr lvl="2"/>
            <a:r>
              <a:rPr lang="en-US" dirty="0"/>
              <a:t>No customization of caption placement</a:t>
            </a:r>
          </a:p>
          <a:p>
            <a:pPr lvl="1"/>
            <a:r>
              <a:rPr lang="en-US" dirty="0"/>
              <a:t>SRT</a:t>
            </a:r>
          </a:p>
          <a:p>
            <a:pPr lvl="2"/>
            <a:r>
              <a:rPr lang="en-US" dirty="0"/>
              <a:t>Used for YouTube, social media, Adobe, and many other players</a:t>
            </a:r>
          </a:p>
          <a:p>
            <a:pPr lvl="2"/>
            <a:r>
              <a:rPr lang="en-US" dirty="0"/>
              <a:t>Human-readable time codes and captions</a:t>
            </a:r>
          </a:p>
          <a:p>
            <a:pPr lvl="2"/>
            <a:r>
              <a:rPr lang="en-US" dirty="0"/>
              <a:t>Some customization of caption placement (for certain players)</a:t>
            </a:r>
          </a:p>
        </p:txBody>
      </p:sp>
    </p:spTree>
    <p:extLst>
      <p:ext uri="{BB962C8B-B14F-4D97-AF65-F5344CB8AC3E}">
        <p14:creationId xmlns:p14="http://schemas.microsoft.com/office/powerpoint/2010/main" val="186570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A956-39C7-F189-5F37-ED45C93D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Captions and Social Media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D7C1CEC-1894-F0A9-52F5-D862081AA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815359"/>
              </p:ext>
            </p:extLst>
          </p:nvPr>
        </p:nvGraphicFramePr>
        <p:xfrm>
          <a:off x="842107" y="1658814"/>
          <a:ext cx="10515600" cy="443835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81200">
                  <a:extLst>
                    <a:ext uri="{9D8B030D-6E8A-4147-A177-3AD203B41FA5}">
                      <a16:colId xmlns:a16="http://schemas.microsoft.com/office/drawing/2014/main" val="2178897075"/>
                    </a:ext>
                  </a:extLst>
                </a:gridCol>
                <a:gridCol w="1428500">
                  <a:extLst>
                    <a:ext uri="{9D8B030D-6E8A-4147-A177-3AD203B41FA5}">
                      <a16:colId xmlns:a16="http://schemas.microsoft.com/office/drawing/2014/main" val="535422027"/>
                    </a:ext>
                  </a:extLst>
                </a:gridCol>
                <a:gridCol w="2248735">
                  <a:extLst>
                    <a:ext uri="{9D8B030D-6E8A-4147-A177-3AD203B41FA5}">
                      <a16:colId xmlns:a16="http://schemas.microsoft.com/office/drawing/2014/main" val="1025180880"/>
                    </a:ext>
                  </a:extLst>
                </a:gridCol>
                <a:gridCol w="2248735">
                  <a:extLst>
                    <a:ext uri="{9D8B030D-6E8A-4147-A177-3AD203B41FA5}">
                      <a16:colId xmlns:a16="http://schemas.microsoft.com/office/drawing/2014/main" val="2081909358"/>
                    </a:ext>
                  </a:extLst>
                </a:gridCol>
                <a:gridCol w="3408430">
                  <a:extLst>
                    <a:ext uri="{9D8B030D-6E8A-4147-A177-3AD203B41FA5}">
                      <a16:colId xmlns:a16="http://schemas.microsoft.com/office/drawing/2014/main" val="1974593898"/>
                    </a:ext>
                  </a:extLst>
                </a:gridCol>
              </a:tblGrid>
              <a:tr h="873369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Closed Caption file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Includes caption toggles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Includes automated captions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163888"/>
                  </a:ext>
                </a:extLst>
              </a:tr>
              <a:tr h="873369">
                <a:tc>
                  <a:txBody>
                    <a:bodyPr/>
                    <a:lstStyle/>
                    <a:p>
                      <a:r>
                        <a:rPr lang="en-US" dirty="0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https://help.twitter.com/en/using-twitter/upload-caption-srt-file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81005"/>
                  </a:ext>
                </a:extLst>
              </a:tr>
              <a:tr h="873369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https://www.facebook.com/help/261764017354370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33497"/>
                  </a:ext>
                </a:extLst>
              </a:tr>
              <a:tr h="873369">
                <a:tc>
                  <a:txBody>
                    <a:bodyPr/>
                    <a:lstStyle/>
                    <a:p>
                      <a:r>
                        <a:rPr lang="en-US" dirty="0"/>
                        <a:t>LinkedIn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livestream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https://www.linkedin.com/help/linkedin/answer/a552177/add-closed-captions-to-videos-on-linkedin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795628"/>
                  </a:ext>
                </a:extLst>
              </a:tr>
              <a:tr h="873369">
                <a:tc>
                  <a:txBody>
                    <a:bodyPr/>
                    <a:lstStyle/>
                    <a:p>
                      <a:r>
                        <a:rPr lang="en-US" dirty="0"/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(requires adjustment in settings)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– must be edited in Instagram directly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https://www.alphr.com/add-captions-instagram-stories/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8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87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1C91-30A5-5B1D-7213-8571A4F5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</a:t>
            </a:r>
            <a:br>
              <a:rPr lang="en-US" dirty="0"/>
            </a:br>
            <a:r>
              <a:rPr lang="en-US" dirty="0"/>
              <a:t>YouTube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DA3831-2AAA-20AF-A954-D8595FB4FBD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Demonstration sample video: </a:t>
            </a:r>
            <a:r>
              <a:rPr lang="en-US" dirty="0">
                <a:hlinkClick r:id="rId3"/>
              </a:rPr>
              <a:t>https://youtu.be/EDPknJVQbOA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27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1C91-30A5-5B1D-7213-8571A4F5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</a:t>
            </a:r>
            <a:br>
              <a:rPr lang="en-US" dirty="0"/>
            </a:br>
            <a:r>
              <a:rPr lang="en-US" dirty="0"/>
              <a:t>Adobe Premiere Pro</a:t>
            </a:r>
          </a:p>
        </p:txBody>
      </p:sp>
    </p:spTree>
    <p:extLst>
      <p:ext uri="{BB962C8B-B14F-4D97-AF65-F5344CB8AC3E}">
        <p14:creationId xmlns:p14="http://schemas.microsoft.com/office/powerpoint/2010/main" val="135463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36CAA6-5AAD-D0BB-6717-87DF1C55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Difficult-to-understand text</a:t>
            </a:r>
          </a:p>
        </p:txBody>
      </p:sp>
      <p:pic>
        <p:nvPicPr>
          <p:cNvPr id="8" name="Online Media 7" descr="AGI Imaging Symposium - Victor Song">
            <a:hlinkClick r:id="" action="ppaction://media"/>
            <a:extLst>
              <a:ext uri="{FF2B5EF4-FFF2-40B4-BE49-F238E27FC236}">
                <a16:creationId xmlns:a16="http://schemas.microsoft.com/office/drawing/2014/main" id="{6160F7EB-4E30-60C8-3668-AE2B31FCFCA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6050" y="1122589"/>
            <a:ext cx="6819899" cy="5114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F6FE37-D8A8-4164-5A6D-DB4950BB5E7E}"/>
              </a:ext>
            </a:extLst>
          </p:cNvPr>
          <p:cNvSpPr txBox="1"/>
          <p:nvPr/>
        </p:nvSpPr>
        <p:spPr>
          <a:xfrm>
            <a:off x="8784772" y="6431609"/>
            <a:ext cx="3025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https://youtu.be/C_-vbcx8GIA?t=14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373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1C2A-5E12-7B71-DE76-9EBDDBB5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9CC7E-3B8B-92C3-B520-704D919FB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Caption types and requirements</a:t>
            </a:r>
          </a:p>
          <a:p>
            <a:r>
              <a:rPr lang="en-US" dirty="0"/>
              <a:t>Captioning guidelines </a:t>
            </a:r>
          </a:p>
          <a:p>
            <a:r>
              <a:rPr lang="en-US" dirty="0"/>
              <a:t>Workflow:</a:t>
            </a:r>
          </a:p>
          <a:p>
            <a:pPr lvl="1"/>
            <a:r>
              <a:rPr lang="en-US" dirty="0"/>
              <a:t>Tools and tricks for generating transcripts</a:t>
            </a:r>
          </a:p>
          <a:p>
            <a:pPr lvl="1"/>
            <a:r>
              <a:rPr lang="en-US" dirty="0"/>
              <a:t>Ideas for translating speech to text</a:t>
            </a:r>
          </a:p>
          <a:p>
            <a:pPr lvl="1"/>
            <a:r>
              <a:rPr lang="en-US" dirty="0"/>
              <a:t>Generating timed captions</a:t>
            </a:r>
          </a:p>
          <a:p>
            <a:pPr lvl="1"/>
            <a:r>
              <a:rPr lang="en-US" dirty="0"/>
              <a:t>Posting captions with videos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1517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CFD4-6B6D-DF46-53AA-81A5FF12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Captioning Audio Description</a:t>
            </a:r>
          </a:p>
        </p:txBody>
      </p:sp>
      <p:pic>
        <p:nvPicPr>
          <p:cNvPr id="4" name="Online Media 3" descr="(Audio Described) How RPE Replacement Can Help Treat Dry AMD With Dr. Kapil Bharti">
            <a:hlinkClick r:id="" action="ppaction://media"/>
            <a:extLst>
              <a:ext uri="{FF2B5EF4-FFF2-40B4-BE49-F238E27FC236}">
                <a16:creationId xmlns:a16="http://schemas.microsoft.com/office/drawing/2014/main" id="{8B4C2F88-2CAD-7A28-649E-AEAF6AFCD24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/>
          <a:stretch/>
        </p:blipFill>
        <p:spPr>
          <a:xfrm>
            <a:off x="2021885" y="1388836"/>
            <a:ext cx="8148229" cy="4603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572CD3-70B5-2F7B-47FF-66FAC0384573}"/>
              </a:ext>
            </a:extLst>
          </p:cNvPr>
          <p:cNvSpPr txBox="1"/>
          <p:nvPr/>
        </p:nvSpPr>
        <p:spPr>
          <a:xfrm>
            <a:off x="8772617" y="6452928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https://youtu.be/NqwrCCh7vxU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1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4C1-1D38-7881-D3B9-F9E32472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405"/>
            <a:ext cx="11277600" cy="461645"/>
          </a:xfrm>
        </p:spPr>
        <p:txBody>
          <a:bodyPr/>
          <a:lstStyle/>
          <a:p>
            <a:r>
              <a:rPr lang="en-US" dirty="0"/>
              <a:t>Example 3: Where captions cover content</a:t>
            </a:r>
          </a:p>
        </p:txBody>
      </p:sp>
      <p:pic>
        <p:nvPicPr>
          <p:cNvPr id="4" name="Online Media 3" descr="Recruiting Solutions in Rare Disease Trials by Emmes at Home">
            <a:hlinkClick r:id="" action="ppaction://media"/>
            <a:extLst>
              <a:ext uri="{FF2B5EF4-FFF2-40B4-BE49-F238E27FC236}">
                <a16:creationId xmlns:a16="http://schemas.microsoft.com/office/drawing/2014/main" id="{F7C94349-A0C7-F83D-C914-5FC1EAA0E2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68107" y="1568449"/>
            <a:ext cx="7685828" cy="4342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F21B3-9308-D850-DB19-628B30B597C5}"/>
              </a:ext>
            </a:extLst>
          </p:cNvPr>
          <p:cNvSpPr txBox="1"/>
          <p:nvPr/>
        </p:nvSpPr>
        <p:spPr>
          <a:xfrm>
            <a:off x="8841547" y="6429791"/>
            <a:ext cx="2624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https://youtu.be/cpAVpIPHiaM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02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E214-29F8-0A3D-DA07-B731CD85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Multiple speakers, non-speech content</a:t>
            </a:r>
          </a:p>
        </p:txBody>
      </p:sp>
      <p:pic>
        <p:nvPicPr>
          <p:cNvPr id="5" name="Online Media 4" descr="National Advisory Eye Council, June 12, 2020">
            <a:hlinkClick r:id="" action="ppaction://media"/>
            <a:extLst>
              <a:ext uri="{FF2B5EF4-FFF2-40B4-BE49-F238E27FC236}">
                <a16:creationId xmlns:a16="http://schemas.microsoft.com/office/drawing/2014/main" id="{3E4BFCB0-45CD-3EE7-846C-54BD2713E5E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66571" y="1170214"/>
            <a:ext cx="6848929" cy="513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1FAEE-6D90-31FC-5055-6AB3C3D2ABA5}"/>
              </a:ext>
            </a:extLst>
          </p:cNvPr>
          <p:cNvSpPr txBox="1"/>
          <p:nvPr/>
        </p:nvSpPr>
        <p:spPr>
          <a:xfrm>
            <a:off x="8963375" y="6429791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https://youtu.be/-qfN7AQtqto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8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0A5A3A-1217-3DD6-4A2F-8B316F67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60893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E648-DF69-A8BE-F6CB-CBAA3E1F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F728-B33C-A667-95E9-21DA401D7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Lesley Earl, Ph.D.</a:t>
            </a:r>
          </a:p>
          <a:p>
            <a:pPr marL="50800" indent="0">
              <a:buNone/>
            </a:pPr>
            <a:r>
              <a:rPr lang="en-US" sz="2000" dirty="0"/>
              <a:t>Section 508 Coordinator/ Science Writer</a:t>
            </a:r>
          </a:p>
          <a:p>
            <a:pPr marL="50800" indent="0">
              <a:buNone/>
            </a:pPr>
            <a:r>
              <a:rPr lang="en-US" sz="2000" dirty="0"/>
              <a:t>National Eye Institute</a:t>
            </a:r>
          </a:p>
          <a:p>
            <a:pPr marL="50800" indent="0">
              <a:buNone/>
            </a:pPr>
            <a:r>
              <a:rPr lang="en-US" sz="2000" dirty="0">
                <a:hlinkClick r:id="rId3"/>
              </a:rPr>
              <a:t>lesley.earl@nih.gov</a:t>
            </a:r>
            <a:r>
              <a:rPr lang="en-US" sz="20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ogo for the National Eye Institute, NIH">
            <a:extLst>
              <a:ext uri="{FF2B5EF4-FFF2-40B4-BE49-F238E27FC236}">
                <a16:creationId xmlns:a16="http://schemas.microsoft.com/office/drawing/2014/main" id="{92571A08-93EB-665E-B5B9-C38189EBC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86" y="5394960"/>
            <a:ext cx="3200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3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EC4C4-C118-4509-8718-FF829E6C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Captioning: </a:t>
            </a:r>
            <a:br>
              <a:rPr lang="en-US" dirty="0"/>
            </a:br>
            <a:r>
              <a:rPr lang="en-US" dirty="0"/>
              <a:t>Types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1083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B707-903C-EF19-F56E-CDBE0A6E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508 – Synchronized Media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40EEA-8F25-6BF7-D83F-4A70885D1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Pre-recorded Synchronized media (Video and Audio)</a:t>
            </a:r>
          </a:p>
          <a:p>
            <a:pPr lvl="1"/>
            <a:r>
              <a:rPr lang="en-US" dirty="0"/>
              <a:t>Level A: </a:t>
            </a:r>
            <a:r>
              <a:rPr lang="en-US" b="1" dirty="0"/>
              <a:t>Captions</a:t>
            </a:r>
            <a:r>
              <a:rPr lang="en-US" dirty="0"/>
              <a:t> are provided for all pre-recorded audio content in synchronized media</a:t>
            </a:r>
          </a:p>
          <a:p>
            <a:pPr lvl="1"/>
            <a:endParaRPr lang="en-US" dirty="0"/>
          </a:p>
          <a:p>
            <a:r>
              <a:rPr lang="en-US" dirty="0"/>
              <a:t>Live Synchronized media (Video and Audio)</a:t>
            </a:r>
          </a:p>
          <a:p>
            <a:pPr lvl="1"/>
            <a:r>
              <a:rPr lang="en-US" dirty="0"/>
              <a:t>Level AA: </a:t>
            </a:r>
            <a:r>
              <a:rPr lang="en-US" b="1" dirty="0"/>
              <a:t>Captions</a:t>
            </a:r>
            <a:r>
              <a:rPr lang="en-US" dirty="0"/>
              <a:t> are provided for all live audio content in synchronized media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2F38E-252D-A9BD-DBA4-397EFD364D3A}"/>
              </a:ext>
            </a:extLst>
          </p:cNvPr>
          <p:cNvSpPr txBox="1"/>
          <p:nvPr/>
        </p:nvSpPr>
        <p:spPr>
          <a:xfrm>
            <a:off x="8425543" y="6492240"/>
            <a:ext cx="304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https://www.w3.org/TR/WCAG20/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CB76A-354A-A974-08C4-7597DCE28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2900" y="1371600"/>
            <a:ext cx="11523518" cy="18703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F912-6FC0-6D8F-7C0A-83927612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Captions: a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1D4A6-B21B-EEFA-A65B-5F52F5CA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047" y="2560767"/>
            <a:ext cx="10071905" cy="2031681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synchronized visual and/or text alternative</a:t>
            </a:r>
          </a:p>
          <a:p>
            <a:pPr marL="50800" indent="0" algn="ctr">
              <a:buNone/>
            </a:pPr>
            <a:r>
              <a:rPr lang="en-US" dirty="0"/>
              <a:t>for both speech and non-speech audio information </a:t>
            </a:r>
            <a:endParaRPr lang="en-US"/>
          </a:p>
          <a:p>
            <a:pPr marL="50800" indent="0" algn="ctr">
              <a:buNone/>
            </a:pPr>
            <a:r>
              <a:rPr lang="en-US" dirty="0"/>
              <a:t>needed to understand the media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69561-9B1B-8C60-47E0-1D881C152388}"/>
              </a:ext>
            </a:extLst>
          </p:cNvPr>
          <p:cNvSpPr txBox="1"/>
          <p:nvPr/>
        </p:nvSpPr>
        <p:spPr>
          <a:xfrm>
            <a:off x="8343900" y="6492241"/>
            <a:ext cx="312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https://www.w3.org/TR/WCAG20/</a:t>
            </a:r>
          </a:p>
        </p:txBody>
      </p:sp>
    </p:spTree>
    <p:extLst>
      <p:ext uri="{BB962C8B-B14F-4D97-AF65-F5344CB8AC3E}">
        <p14:creationId xmlns:p14="http://schemas.microsoft.com/office/powerpoint/2010/main" val="208085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647A-7C6A-CD42-48EB-945BA7EC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guidance and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5EF77-CF5F-A885-0E47-D3319C78E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Captions convey not only the content of spoken dialogue, but also </a:t>
            </a:r>
            <a:r>
              <a:rPr lang="en-US" sz="2400" b="1" dirty="0"/>
              <a:t>non-dialogue audio information </a:t>
            </a:r>
            <a:r>
              <a:rPr lang="en-US" sz="2400" dirty="0"/>
              <a:t>needed to understand the program content</a:t>
            </a:r>
          </a:p>
          <a:p>
            <a:r>
              <a:rPr lang="en-US" sz="2400" b="1" dirty="0"/>
              <a:t>Closed Captions </a:t>
            </a:r>
            <a:r>
              <a:rPr lang="en-US" sz="2400" dirty="0"/>
              <a:t>can be turned on and off </a:t>
            </a:r>
          </a:p>
          <a:p>
            <a:r>
              <a:rPr lang="en-US" sz="2400" b="1" dirty="0"/>
              <a:t>Open Captions </a:t>
            </a:r>
            <a:r>
              <a:rPr lang="en-US" sz="2400" dirty="0"/>
              <a:t>are any captions that cannot be turned off</a:t>
            </a:r>
          </a:p>
          <a:p>
            <a:r>
              <a:rPr lang="en-US" sz="2400" dirty="0"/>
              <a:t>Captions </a:t>
            </a:r>
            <a:r>
              <a:rPr lang="en-US" sz="2400" b="1" dirty="0"/>
              <a:t>should not obscure or obstruct relevant information </a:t>
            </a:r>
            <a:r>
              <a:rPr lang="en-US" sz="2400" dirty="0"/>
              <a:t>in the video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 some countries, captions are called subtitles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Audio descriptions can be, but do not need to be, captioned since they are descriptions of information that is already presented visually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60AA4-0877-F125-F27F-5D48794FCAAE}"/>
              </a:ext>
            </a:extLst>
          </p:cNvPr>
          <p:cNvSpPr txBox="1"/>
          <p:nvPr/>
        </p:nvSpPr>
        <p:spPr>
          <a:xfrm>
            <a:off x="8490857" y="6492241"/>
            <a:ext cx="297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https://www.w3.org/TR/WCAG20/</a:t>
            </a:r>
          </a:p>
        </p:txBody>
      </p:sp>
    </p:spTree>
    <p:extLst>
      <p:ext uri="{BB962C8B-B14F-4D97-AF65-F5344CB8AC3E}">
        <p14:creationId xmlns:p14="http://schemas.microsoft.com/office/powerpoint/2010/main" val="162093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DABD-BC41-126C-ECA1-428A2327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Captioning Guidelines</a:t>
            </a:r>
          </a:p>
        </p:txBody>
      </p:sp>
    </p:spTree>
    <p:extLst>
      <p:ext uri="{BB962C8B-B14F-4D97-AF65-F5344CB8AC3E}">
        <p14:creationId xmlns:p14="http://schemas.microsoft.com/office/powerpoint/2010/main" val="18873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8055-7368-C246-6719-B9F15B4B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editing captions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FDD7D-5A52-6D6E-CFA9-034261A2F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Captions should… </a:t>
            </a:r>
          </a:p>
          <a:p>
            <a:pPr lvl="1"/>
            <a:r>
              <a:rPr lang="en-US" dirty="0"/>
              <a:t>display </a:t>
            </a:r>
            <a:r>
              <a:rPr lang="en-US" i="1" dirty="0"/>
              <a:t>in time</a:t>
            </a:r>
            <a:r>
              <a:rPr lang="en-US" dirty="0"/>
              <a:t> with the audio content (“timed captions”)</a:t>
            </a:r>
          </a:p>
          <a:p>
            <a:pPr lvl="1"/>
            <a:r>
              <a:rPr lang="en-US" dirty="0"/>
              <a:t>include </a:t>
            </a:r>
            <a:r>
              <a:rPr lang="en-US" i="1" dirty="0"/>
              <a:t>informational</a:t>
            </a:r>
            <a:r>
              <a:rPr lang="en-US" dirty="0"/>
              <a:t> non-speech content</a:t>
            </a:r>
          </a:p>
          <a:p>
            <a:pPr lvl="1"/>
            <a:r>
              <a:rPr lang="en-US" dirty="0"/>
              <a:t>not cover any visual information on-screen</a:t>
            </a:r>
          </a:p>
          <a:p>
            <a:pPr lvl="1"/>
            <a:r>
              <a:rPr lang="en-US" dirty="0"/>
              <a:t>adhere accurately* to spoken words and conversation</a:t>
            </a:r>
          </a:p>
          <a:p>
            <a:pPr lvl="1"/>
            <a:r>
              <a:rPr lang="en-US" dirty="0"/>
              <a:t>use correct capitalization, punctuation, and grammar, as appropriate</a:t>
            </a:r>
          </a:p>
          <a:p>
            <a:pPr lvl="1"/>
            <a:r>
              <a:rPr lang="en-US" dirty="0"/>
              <a:t>indicate speaker when not visually obvious</a:t>
            </a:r>
          </a:p>
          <a:p>
            <a:pPr lvl="1"/>
            <a:endParaRPr lang="en-US" dirty="0"/>
          </a:p>
          <a:p>
            <a:pPr marL="50800" indent="0">
              <a:buNone/>
            </a:pPr>
            <a:r>
              <a:rPr lang="en-US" sz="1800" dirty="0"/>
              <a:t>*You </a:t>
            </a:r>
            <a:r>
              <a:rPr lang="en-US" sz="1800" i="1" dirty="0"/>
              <a:t>may</a:t>
            </a:r>
            <a:r>
              <a:rPr lang="en-US" sz="1800" dirty="0"/>
              <a:t> edit out “ums”, repeated words, </a:t>
            </a:r>
            <a:r>
              <a:rPr lang="en-US" sz="1800" dirty="0" err="1"/>
              <a:t>etc</a:t>
            </a:r>
            <a:r>
              <a:rPr lang="en-US" sz="1800" dirty="0"/>
              <a:t>, for clarity in some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0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4A33-65E2-82D2-0C3A-1A82A7D8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Captioning Workflow</a:t>
            </a:r>
          </a:p>
        </p:txBody>
      </p:sp>
    </p:spTree>
    <p:extLst>
      <p:ext uri="{BB962C8B-B14F-4D97-AF65-F5344CB8AC3E}">
        <p14:creationId xmlns:p14="http://schemas.microsoft.com/office/powerpoint/2010/main" val="30593894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D8EF9E1E-396C-804D-AF33-947A141BB963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73015A22-F818-EE49-AAE1-7674B948D8A0}"/>
    </a:ext>
  </a:extLst>
</a:theme>
</file>

<file path=ppt/theme/theme3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11052E70-64B7-C745-8D75-244A448AD29B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91083770D65042A4EA1C59581D4048" ma:contentTypeVersion="6" ma:contentTypeDescription="Create a new document." ma:contentTypeScope="" ma:versionID="e14db23a5a7768656d0039e994e2b8b0">
  <xsd:schema xmlns:xsd="http://www.w3.org/2001/XMLSchema" xmlns:xs="http://www.w3.org/2001/XMLSchema" xmlns:p="http://schemas.microsoft.com/office/2006/metadata/properties" xmlns:ns2="20788c15-5b97-4fac-b247-6de720eb9daf" targetNamespace="http://schemas.microsoft.com/office/2006/metadata/properties" ma:root="true" ma:fieldsID="d2520b4168061a14a01670c4a131dba8" ns2:_="">
    <xsd:import namespace="20788c15-5b97-4fac-b247-6de720eb9d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88c15-5b97-4fac-b247-6de720eb9d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242F58-1076-4EF6-BCAC-3B93568E5649}">
  <ds:schemaRefs>
    <ds:schemaRef ds:uri="20788c15-5b97-4fac-b247-6de720eb9d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ADC3F1B-F2F0-40DF-BAC5-404760777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FCAF69-18E5-42A1-9FDC-43A902C12D11}">
  <ds:schemaRefs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20788c15-5b97-4fac-b247-6de720eb9da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1322</TotalTime>
  <Words>1020</Words>
  <Application>Microsoft Macintosh PowerPoint</Application>
  <PresentationFormat>Widescreen</PresentationFormat>
  <Paragraphs>177</Paragraphs>
  <Slides>24</Slides>
  <Notes>23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</vt:lpstr>
      <vt:lpstr>Helvetica Neue</vt:lpstr>
      <vt:lpstr>Noto Sans Symbols</vt:lpstr>
      <vt:lpstr>Master Cover Slide</vt:lpstr>
      <vt:lpstr>Content Layout</vt:lpstr>
      <vt:lpstr>Breaker Layout</vt:lpstr>
      <vt:lpstr>Annual Interagency Accessibility Forum</vt:lpstr>
      <vt:lpstr>Outline</vt:lpstr>
      <vt:lpstr>Captioning:  Types and Requirements</vt:lpstr>
      <vt:lpstr>Section 508 – Synchronized Media</vt:lpstr>
      <vt:lpstr>Captions: a definition</vt:lpstr>
      <vt:lpstr>Additional guidance and explanation</vt:lpstr>
      <vt:lpstr>Captioning Guidelines</vt:lpstr>
      <vt:lpstr>Writing and editing captions</vt:lpstr>
      <vt:lpstr>Captioning Workflow</vt:lpstr>
      <vt:lpstr>Generate a transcript</vt:lpstr>
      <vt:lpstr>Fix your transcript</vt:lpstr>
      <vt:lpstr>Choose your caption style!</vt:lpstr>
      <vt:lpstr>How would you caption this clip?</vt:lpstr>
      <vt:lpstr>Creating timed captions from a transcript</vt:lpstr>
      <vt:lpstr>Captions and video display…</vt:lpstr>
      <vt:lpstr>Captions and Social Media</vt:lpstr>
      <vt:lpstr>Demonstration: YouTube</vt:lpstr>
      <vt:lpstr>Demonstration: Adobe Premiere Pro</vt:lpstr>
      <vt:lpstr>Example 1: Difficult-to-understand text</vt:lpstr>
      <vt:lpstr>Example 2: Captioning Audio Description</vt:lpstr>
      <vt:lpstr>Example 3: Where captions cover content</vt:lpstr>
      <vt:lpstr>Example 4: Multiple speakers, non-speech content</vt:lpstr>
      <vt:lpstr>Questions???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Captioning Multimedia - is it as complicated as it sounds?</dc:title>
  <dc:subject>Captioning for pre-recorded audiovisual content</dc:subject>
  <dc:creator>OSCPLE/NEI/NIH/HHS</dc:creator>
  <cp:keywords/>
  <dc:description/>
  <cp:lastModifiedBy>Michael Horton</cp:lastModifiedBy>
  <cp:revision>21</cp:revision>
  <dcterms:created xsi:type="dcterms:W3CDTF">2022-08-30T12:32:18Z</dcterms:created>
  <dcterms:modified xsi:type="dcterms:W3CDTF">2022-10-06T19:54:34Z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ContentTypeId">
    <vt:lpwstr>0x0101000E91083770D65042A4EA1C59581D4048</vt:lpwstr>
  </property>
</Properties>
</file>