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3">
  <p:sldMasterIdLst>
    <p:sldMasterId id="2147483648" r:id="rId1"/>
  </p:sldMasterIdLst>
  <p:notesMasterIdLst>
    <p:notesMasterId r:id="rId3"/>
  </p:notes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9" autoAdjust="0"/>
    <p:restoredTop sz="96327"/>
  </p:normalViewPr>
  <p:slideViewPr>
    <p:cSldViewPr snapToGrid="0">
      <p:cViewPr varScale="1">
        <p:scale>
          <a:sx n="119" d="100"/>
          <a:sy n="119" d="100"/>
        </p:scale>
        <p:origin x="1280"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E7BB9-43E0-C141-8B18-44D049C51BDC}"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C7DA2-331A-F842-BA16-B17CC23345D7}" type="slidenum">
              <a:rPr lang="en-US" smtClean="0"/>
              <a:t>‹#›</a:t>
            </a:fld>
            <a:endParaRPr lang="en-US"/>
          </a:p>
        </p:txBody>
      </p:sp>
    </p:spTree>
    <p:extLst>
      <p:ext uri="{BB962C8B-B14F-4D97-AF65-F5344CB8AC3E}">
        <p14:creationId xmlns:p14="http://schemas.microsoft.com/office/powerpoint/2010/main" val="391087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C7DA2-331A-F842-BA16-B17CC23345D7}" type="slidenum">
              <a:rPr lang="en-US" smtClean="0"/>
              <a:t>1</a:t>
            </a:fld>
            <a:endParaRPr lang="en-US"/>
          </a:p>
        </p:txBody>
      </p:sp>
    </p:spTree>
    <p:extLst>
      <p:ext uri="{BB962C8B-B14F-4D97-AF65-F5344CB8AC3E}">
        <p14:creationId xmlns:p14="http://schemas.microsoft.com/office/powerpoint/2010/main" val="182728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457E-4E6C-2426-E9D9-699A329EC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25201-5F06-56DF-E60B-ACACF7F0F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B0AAED-D501-7D32-C9AF-61D51F838123}"/>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59F99750-1F8B-0335-E5CC-AE94AD54E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12FE-F50D-D701-BBBA-9F2786B4429D}"/>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4076207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9024-FCE6-0254-26E2-5CFB98E6E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BD274C-4D44-36D8-AF13-EF4CC13F0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71855-D143-FECC-4CC8-ACB791DF4BDC}"/>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21288782-7C64-0817-A91B-877C9F1D2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1F820-DF2A-3C18-F9AD-870AD66C4A77}"/>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276429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F4BFB-75E4-7309-4142-2D98E0172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B4CA-6D6F-BC90-91C5-D1936AEA4C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A767A-8A8C-9E1C-4BEF-4E9701ACACFB}"/>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6EAC4AD2-11E6-EA15-452B-715F84683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AACAE-F042-1884-E8FC-F20910DBF08D}"/>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49581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40F2-3CA3-2E11-19D6-97FFA245DE06}"/>
              </a:ext>
            </a:extLst>
          </p:cNvPr>
          <p:cNvSpPr>
            <a:spLocks noGrp="1"/>
          </p:cNvSpPr>
          <p:nvPr>
            <p:ph type="title"/>
          </p:nvPr>
        </p:nvSpPr>
        <p:spPr>
          <a:xfrm>
            <a:off x="838200" y="365126"/>
            <a:ext cx="10515600" cy="93152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879BC86-AF3F-2AFE-F0C1-BA99A9B4E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1FAC3-33FB-049A-CA40-1C4E2C35A50A}"/>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9036928E-5E00-8CA7-4203-FC2C21651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38B7-D6C7-142C-CEA7-964F34D09121}"/>
              </a:ext>
            </a:extLst>
          </p:cNvPr>
          <p:cNvSpPr>
            <a:spLocks noGrp="1"/>
          </p:cNvSpPr>
          <p:nvPr>
            <p:ph type="sldNum" sz="quarter" idx="12"/>
          </p:nvPr>
        </p:nvSpPr>
        <p:spPr/>
        <p:txBody>
          <a:bodyPr/>
          <a:lstStyle/>
          <a:p>
            <a:fld id="{D2F616B1-E96A-472D-A255-3289F1C7BFBC}" type="slidenum">
              <a:rPr lang="en-US" smtClean="0"/>
              <a:t>‹#›</a:t>
            </a:fld>
            <a:endParaRPr lang="en-US"/>
          </a:p>
        </p:txBody>
      </p:sp>
      <p:sp>
        <p:nvSpPr>
          <p:cNvPr id="8" name="Content Placeholder 7">
            <a:extLst>
              <a:ext uri="{FF2B5EF4-FFF2-40B4-BE49-F238E27FC236}">
                <a16:creationId xmlns:a16="http://schemas.microsoft.com/office/drawing/2014/main" id="{319B461B-6AB7-D198-F641-F31E79C520E2}"/>
              </a:ext>
            </a:extLst>
          </p:cNvPr>
          <p:cNvSpPr>
            <a:spLocks noGrp="1"/>
          </p:cNvSpPr>
          <p:nvPr>
            <p:ph sz="quarter" idx="13"/>
          </p:nvPr>
        </p:nvSpPr>
        <p:spPr>
          <a:xfrm>
            <a:off x="838200" y="1371600"/>
            <a:ext cx="10515600" cy="382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9100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28A8-D442-4609-CCE9-26105D5A11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F3046-D0C7-F9F7-32DE-A0D1D6048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14779-F87F-99F4-4379-28928F82FBA6}"/>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E10329D2-32C1-1D9F-9B1C-6E6DDB41A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46732-F9A4-4D42-6673-2E640E2A83E9}"/>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423386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2539-2D23-C4F6-E6D5-9A94A6BAB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02F55-1BA5-8658-DF4B-9AF20B509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71343-823E-DEF9-7C30-B7ECEE3C00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88007-95AA-92E9-AD03-6EC41662F806}"/>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6" name="Footer Placeholder 5">
            <a:extLst>
              <a:ext uri="{FF2B5EF4-FFF2-40B4-BE49-F238E27FC236}">
                <a16:creationId xmlns:a16="http://schemas.microsoft.com/office/drawing/2014/main" id="{5FB371A2-A32B-4FD1-3307-0A05C3E40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054ED-46C1-3F96-D5A2-3009D30653AE}"/>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13395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3B56-4A99-9376-E8AB-9A75620FBA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2AB8EA-6A09-192D-017C-1188FA1E8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18288-CDC9-29CB-3158-541C0C8014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CBB82F-861D-6B01-0148-4CB1290B0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1C734-6B4E-332D-1DB6-F7581C4B0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CBAF1B-561D-EFB5-5D89-C83EE3E86AE1}"/>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8" name="Footer Placeholder 7">
            <a:extLst>
              <a:ext uri="{FF2B5EF4-FFF2-40B4-BE49-F238E27FC236}">
                <a16:creationId xmlns:a16="http://schemas.microsoft.com/office/drawing/2014/main" id="{C985332D-7370-850A-E8FA-11F666D74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1E3AC-3EB0-8BAF-E968-C96082C2AE90}"/>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320730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A930-B840-0AA5-5183-399AB5D54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70A5F-5FE3-A6F3-A409-620DA77E0F22}"/>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4" name="Footer Placeholder 3">
            <a:extLst>
              <a:ext uri="{FF2B5EF4-FFF2-40B4-BE49-F238E27FC236}">
                <a16:creationId xmlns:a16="http://schemas.microsoft.com/office/drawing/2014/main" id="{30963CC5-446C-E147-49F1-9C93A6AE0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6E5BAC-4DD1-265A-1DF7-AA7531393507}"/>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299334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9AE5E-8A28-E152-AE28-BD7794917621}"/>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3" name="Footer Placeholder 2">
            <a:extLst>
              <a:ext uri="{FF2B5EF4-FFF2-40B4-BE49-F238E27FC236}">
                <a16:creationId xmlns:a16="http://schemas.microsoft.com/office/drawing/2014/main" id="{7AFE0A02-0501-3C06-852D-D36D6B82B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EBB29-DC3F-23DD-CB2E-F430D8A17E1E}"/>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378693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0572-8833-3CEF-2A27-5A5DF68F3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7F4A4-2C90-1EEA-0086-CDC4D0AC8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F350E-DADB-3A4C-21F4-1F404C033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C94B7-AA09-B173-3AD6-B3C880E9E526}"/>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6" name="Footer Placeholder 5">
            <a:extLst>
              <a:ext uri="{FF2B5EF4-FFF2-40B4-BE49-F238E27FC236}">
                <a16:creationId xmlns:a16="http://schemas.microsoft.com/office/drawing/2014/main" id="{4181BB00-5D75-1FF7-CE9D-FABCA162C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D3F36-7BF4-AE2E-31D6-EA4240A7FAB0}"/>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414291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E29-A838-7C9B-C720-C2BB5492F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6BFA2-AC03-87E8-073B-070FBE131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21E03-BB00-1DE5-571B-A70CBECC7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780D2-C655-7F04-0AA4-F0F0494EA8F5}"/>
              </a:ext>
            </a:extLst>
          </p:cNvPr>
          <p:cNvSpPr>
            <a:spLocks noGrp="1"/>
          </p:cNvSpPr>
          <p:nvPr>
            <p:ph type="dt" sz="half" idx="10"/>
          </p:nvPr>
        </p:nvSpPr>
        <p:spPr/>
        <p:txBody>
          <a:bodyPr/>
          <a:lstStyle/>
          <a:p>
            <a:fld id="{62261264-7EAC-4FD4-A3F5-1D0980FFB18A}" type="datetimeFigureOut">
              <a:rPr lang="en-US" smtClean="0"/>
              <a:t>10/13/22</a:t>
            </a:fld>
            <a:endParaRPr lang="en-US"/>
          </a:p>
        </p:txBody>
      </p:sp>
      <p:sp>
        <p:nvSpPr>
          <p:cNvPr id="6" name="Footer Placeholder 5">
            <a:extLst>
              <a:ext uri="{FF2B5EF4-FFF2-40B4-BE49-F238E27FC236}">
                <a16:creationId xmlns:a16="http://schemas.microsoft.com/office/drawing/2014/main" id="{BE42A3AF-8FB2-F80F-B742-FE5437B61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A3D3C-039E-E2C0-A224-DC4CDD2BBE01}"/>
              </a:ext>
            </a:extLst>
          </p:cNvPr>
          <p:cNvSpPr>
            <a:spLocks noGrp="1"/>
          </p:cNvSpPr>
          <p:nvPr>
            <p:ph type="sldNum" sz="quarter" idx="12"/>
          </p:nvPr>
        </p:nvSpPr>
        <p:spPr/>
        <p:txBody>
          <a:bodyPr/>
          <a:lstStyle/>
          <a:p>
            <a:fld id="{D2F616B1-E96A-472D-A255-3289F1C7BFBC}" type="slidenum">
              <a:rPr lang="en-US" smtClean="0"/>
              <a:t>‹#›</a:t>
            </a:fld>
            <a:endParaRPr lang="en-US"/>
          </a:p>
        </p:txBody>
      </p:sp>
    </p:spTree>
    <p:extLst>
      <p:ext uri="{BB962C8B-B14F-4D97-AF65-F5344CB8AC3E}">
        <p14:creationId xmlns:p14="http://schemas.microsoft.com/office/powerpoint/2010/main" val="213519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5B68D-DA80-CE28-601F-6599FDA0C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67A9C5-7E37-D392-B46B-DAB17FAF6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37F9E-54F2-AC10-672A-C6F5102F9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61264-7EAC-4FD4-A3F5-1D0980FFB18A}" type="datetimeFigureOut">
              <a:rPr lang="en-US" smtClean="0"/>
              <a:t>10/13/22</a:t>
            </a:fld>
            <a:endParaRPr lang="en-US"/>
          </a:p>
        </p:txBody>
      </p:sp>
      <p:sp>
        <p:nvSpPr>
          <p:cNvPr id="5" name="Footer Placeholder 4">
            <a:extLst>
              <a:ext uri="{FF2B5EF4-FFF2-40B4-BE49-F238E27FC236}">
                <a16:creationId xmlns:a16="http://schemas.microsoft.com/office/drawing/2014/main" id="{D9BD72E3-2676-5E22-4760-200B1001E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B4EB80-1067-6D1A-7DA6-E6B499626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616B1-E96A-472D-A255-3289F1C7BFBC}" type="slidenum">
              <a:rPr lang="en-US" smtClean="0"/>
              <a:t>‹#›</a:t>
            </a:fld>
            <a:endParaRPr lang="en-US"/>
          </a:p>
        </p:txBody>
      </p:sp>
      <p:pic>
        <p:nvPicPr>
          <p:cNvPr id="11" name="Picture 10" descr="Shape, rectangle&#10;&#10;Description automatically generated with medium confidence">
            <a:extLst>
              <a:ext uri="{FF2B5EF4-FFF2-40B4-BE49-F238E27FC236}">
                <a16:creationId xmlns:a16="http://schemas.microsoft.com/office/drawing/2014/main" id="{BC7A29E4-9995-E39B-6437-E5DE7AC7379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169"/>
            <a:ext cx="12194083" cy="6856831"/>
          </a:xfrm>
          <a:prstGeom prst="rect">
            <a:avLst/>
          </a:prstGeom>
        </p:spPr>
      </p:pic>
    </p:spTree>
    <p:extLst>
      <p:ext uri="{BB962C8B-B14F-4D97-AF65-F5344CB8AC3E}">
        <p14:creationId xmlns:p14="http://schemas.microsoft.com/office/powerpoint/2010/main" val="3039455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62">
            <a:extLst>
              <a:ext uri="{FF2B5EF4-FFF2-40B4-BE49-F238E27FC236}">
                <a16:creationId xmlns:a16="http://schemas.microsoft.com/office/drawing/2014/main" id="{725602D9-D867-7AF1-D85F-E7BD84D0F7C8}"/>
              </a:ext>
            </a:extLst>
          </p:cNvPr>
          <p:cNvSpPr>
            <a:spLocks noGrp="1"/>
          </p:cNvSpPr>
          <p:nvPr>
            <p:ph type="title"/>
          </p:nvPr>
        </p:nvSpPr>
        <p:spPr>
          <a:xfrm>
            <a:off x="204789" y="91321"/>
            <a:ext cx="7458074" cy="1140679"/>
          </a:xfrm>
        </p:spPr>
        <p:txBody>
          <a:bodyPr>
            <a:normAutofit/>
          </a:bodyPr>
          <a:lstStyle/>
          <a:p>
            <a:r>
              <a:rPr lang="en-US" sz="3200" b="1" i="1" dirty="0">
                <a:solidFill>
                  <a:schemeClr val="bg1"/>
                </a:solidFill>
                <a:latin typeface="Arial" panose="020B0604020202020204" pitchFamily="34" charset="0"/>
                <a:cs typeface="Arial" panose="020B0604020202020204" pitchFamily="34" charset="0"/>
              </a:rPr>
              <a:t>Unlocking the Power of Accessibility</a:t>
            </a:r>
            <a:br>
              <a:rPr lang="en-US" sz="3200" b="1" i="1"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IAAF Chair and Committee Members</a:t>
            </a:r>
            <a:endParaRPr lang="en-US" sz="3200" dirty="0">
              <a:solidFill>
                <a:schemeClr val="bg1"/>
              </a:solidFill>
            </a:endParaRPr>
          </a:p>
        </p:txBody>
      </p:sp>
      <p:pic>
        <p:nvPicPr>
          <p:cNvPr id="15" name="Picture 14" descr="Annual Interagency Forum with the GSA logo, NIG logo, and Seal of the CIO Council">
            <a:extLst>
              <a:ext uri="{FF2B5EF4-FFF2-40B4-BE49-F238E27FC236}">
                <a16:creationId xmlns:a16="http://schemas.microsoft.com/office/drawing/2014/main" id="{0F2A8421-8CFF-4289-DB63-EA3C8CA4F887}"/>
              </a:ext>
            </a:extLst>
          </p:cNvPr>
          <p:cNvPicPr>
            <a:picLocks noChangeAspect="1"/>
          </p:cNvPicPr>
          <p:nvPr/>
        </p:nvPicPr>
        <p:blipFill rotWithShape="1">
          <a:blip r:embed="rId3">
            <a:extLst>
              <a:ext uri="{28A0092B-C50C-407E-A947-70E740481C1C}">
                <a14:useLocalDpi xmlns:a14="http://schemas.microsoft.com/office/drawing/2010/main" val="0"/>
              </a:ext>
            </a:extLst>
          </a:blip>
          <a:srcRect l="2712" t="3486" r="69650" b="69040"/>
          <a:stretch/>
        </p:blipFill>
        <p:spPr>
          <a:xfrm>
            <a:off x="8093489" y="121776"/>
            <a:ext cx="1973160" cy="1102729"/>
          </a:xfrm>
          <a:prstGeom prst="rect">
            <a:avLst/>
          </a:prstGeom>
        </p:spPr>
      </p:pic>
      <p:sp>
        <p:nvSpPr>
          <p:cNvPr id="11" name="Rectangle 10">
            <a:extLst>
              <a:ext uri="{FF2B5EF4-FFF2-40B4-BE49-F238E27FC236}">
                <a16:creationId xmlns:a16="http://schemas.microsoft.com/office/drawing/2014/main" id="{8A778690-1411-18E3-F1AC-EDFCE0F2D7A3}"/>
              </a:ext>
            </a:extLst>
          </p:cNvPr>
          <p:cNvSpPr/>
          <p:nvPr/>
        </p:nvSpPr>
        <p:spPr>
          <a:xfrm>
            <a:off x="128719" y="1542337"/>
            <a:ext cx="2030282" cy="39150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Words from the Chair</a:t>
            </a:r>
          </a:p>
        </p:txBody>
      </p:sp>
      <p:sp>
        <p:nvSpPr>
          <p:cNvPr id="1025" name="Content Placeholder 1024">
            <a:extLst>
              <a:ext uri="{FF2B5EF4-FFF2-40B4-BE49-F238E27FC236}">
                <a16:creationId xmlns:a16="http://schemas.microsoft.com/office/drawing/2014/main" id="{1FF2503E-47D3-8A5B-43EB-783997C35CB0}"/>
              </a:ext>
            </a:extLst>
          </p:cNvPr>
          <p:cNvSpPr>
            <a:spLocks noGrp="1"/>
          </p:cNvSpPr>
          <p:nvPr>
            <p:ph idx="1"/>
          </p:nvPr>
        </p:nvSpPr>
        <p:spPr>
          <a:xfrm>
            <a:off x="291772" y="1664327"/>
            <a:ext cx="3072384" cy="5102352"/>
          </a:xfrm>
          <a:ln w="12700">
            <a:solidFill>
              <a:schemeClr val="accent1"/>
            </a:solidFill>
          </a:ln>
        </p:spPr>
        <p:txBody>
          <a:bodyPr>
            <a:normAutofit/>
          </a:bodyPr>
          <a:lstStyle/>
          <a:p>
            <a:pPr marL="0" marR="0" indent="0" algn="just">
              <a:spcAft>
                <a:spcPts val="600"/>
              </a:spcAft>
              <a:buNone/>
            </a:pPr>
            <a:endPar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indent="0" algn="just">
              <a:spcAft>
                <a:spcPts val="600"/>
              </a:spcAft>
              <a:buNone/>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 want to send a special Thank You for this great group of people who have served on the IAAF Committee.</a:t>
            </a:r>
          </a:p>
          <a:p>
            <a:pPr marL="0" marR="0" indent="0" algn="just">
              <a:spcAft>
                <a:spcPts val="600"/>
              </a:spcAft>
              <a:buNone/>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You’ve worked tirelessly for a number of years, supporting the IAAF Forum by giving 9 months of your time yearly to bring all of this together. Thank you for making time in your already busy schedules, to come together as team, to make sure this event happens. I personally want each of you to know your hard work, your willingness to help and share your ideas does not go unnoticed. I appreciate your skills, and how you collaborate together. Each of you represent the finest in the Federal government workforce.   To me you are the individuals that will get the job done, so there is no reason to look any further.  You embody what it means to work as Team.  So, here's to you, team! You are the Power of Accessibility.  </a:t>
            </a:r>
          </a:p>
          <a:p>
            <a:pPr marL="0" marR="0" indent="0" algn="just">
              <a:buNone/>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Thank you for a memorable five years and I know you will continue to do great things. </a:t>
            </a:r>
          </a:p>
          <a:p>
            <a:pPr marL="0" marR="0" indent="0" algn="just">
              <a:buNone/>
            </a:pPr>
            <a:r>
              <a:rPr lang="en-US"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~Yvette Gibson, GSA, Chair</a:t>
            </a:r>
            <a:endParaRPr lang="en-US" sz="1200" dirty="0">
              <a:solidFill>
                <a:schemeClr val="tx1"/>
              </a:solidFill>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5443A98-144F-0895-2D96-233843B95A18}"/>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329" y="1314296"/>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a:extLst>
              <a:ext uri="{FF2B5EF4-FFF2-40B4-BE49-F238E27FC236}">
                <a16:creationId xmlns:a16="http://schemas.microsoft.com/office/drawing/2014/main" id="{224BE9E4-145F-03E1-6D81-8F68F7EAEB0E}"/>
              </a:ext>
            </a:extLst>
          </p:cNvPr>
          <p:cNvSpPr/>
          <p:nvPr/>
        </p:nvSpPr>
        <p:spPr>
          <a:xfrm>
            <a:off x="3558227" y="3062865"/>
            <a:ext cx="1817604" cy="571830"/>
          </a:xfrm>
          <a:custGeom>
            <a:avLst/>
            <a:gdLst>
              <a:gd name="connsiteX0" fmla="*/ 0 w 1817604"/>
              <a:gd name="connsiteY0" fmla="*/ 0 h 571830"/>
              <a:gd name="connsiteX1" fmla="*/ 1060269 w 1817604"/>
              <a:gd name="connsiteY1" fmla="*/ 0 h 571830"/>
              <a:gd name="connsiteX2" fmla="*/ 1276867 w 1817604"/>
              <a:gd name="connsiteY2" fmla="*/ -61186 h 571830"/>
              <a:gd name="connsiteX3" fmla="*/ 1514670 w 1817604"/>
              <a:gd name="connsiteY3" fmla="*/ 0 h 571830"/>
              <a:gd name="connsiteX4" fmla="*/ 1817604 w 1817604"/>
              <a:gd name="connsiteY4" fmla="*/ 0 h 571830"/>
              <a:gd name="connsiteX5" fmla="*/ 1817604 w 1817604"/>
              <a:gd name="connsiteY5" fmla="*/ 95305 h 571830"/>
              <a:gd name="connsiteX6" fmla="*/ 1817604 w 1817604"/>
              <a:gd name="connsiteY6" fmla="*/ 95305 h 571830"/>
              <a:gd name="connsiteX7" fmla="*/ 1817604 w 1817604"/>
              <a:gd name="connsiteY7" fmla="*/ 238263 h 571830"/>
              <a:gd name="connsiteX8" fmla="*/ 1817604 w 1817604"/>
              <a:gd name="connsiteY8" fmla="*/ 571830 h 571830"/>
              <a:gd name="connsiteX9" fmla="*/ 1514670 w 1817604"/>
              <a:gd name="connsiteY9" fmla="*/ 571830 h 571830"/>
              <a:gd name="connsiteX10" fmla="*/ 1060269 w 1817604"/>
              <a:gd name="connsiteY10" fmla="*/ 571830 h 571830"/>
              <a:gd name="connsiteX11" fmla="*/ 1060269 w 1817604"/>
              <a:gd name="connsiteY11" fmla="*/ 571830 h 571830"/>
              <a:gd name="connsiteX12" fmla="*/ 0 w 1817604"/>
              <a:gd name="connsiteY12" fmla="*/ 571830 h 571830"/>
              <a:gd name="connsiteX13" fmla="*/ 0 w 1817604"/>
              <a:gd name="connsiteY13" fmla="*/ 238263 h 571830"/>
              <a:gd name="connsiteX14" fmla="*/ 0 w 1817604"/>
              <a:gd name="connsiteY14" fmla="*/ 95305 h 571830"/>
              <a:gd name="connsiteX15" fmla="*/ 0 w 1817604"/>
              <a:gd name="connsiteY15" fmla="*/ 95305 h 571830"/>
              <a:gd name="connsiteX16" fmla="*/ 0 w 1817604"/>
              <a:gd name="connsiteY16" fmla="*/ 0 h 57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17604" h="571830">
                <a:moveTo>
                  <a:pt x="0" y="0"/>
                </a:moveTo>
                <a:lnTo>
                  <a:pt x="1060269" y="0"/>
                </a:lnTo>
                <a:lnTo>
                  <a:pt x="1276867" y="-61186"/>
                </a:lnTo>
                <a:lnTo>
                  <a:pt x="1514670" y="0"/>
                </a:lnTo>
                <a:lnTo>
                  <a:pt x="1817604" y="0"/>
                </a:lnTo>
                <a:lnTo>
                  <a:pt x="1817604" y="95305"/>
                </a:lnTo>
                <a:lnTo>
                  <a:pt x="1817604" y="95305"/>
                </a:lnTo>
                <a:lnTo>
                  <a:pt x="1817604" y="238263"/>
                </a:lnTo>
                <a:lnTo>
                  <a:pt x="1817604" y="571830"/>
                </a:lnTo>
                <a:lnTo>
                  <a:pt x="1514670" y="571830"/>
                </a:lnTo>
                <a:lnTo>
                  <a:pt x="1060269" y="571830"/>
                </a:lnTo>
                <a:lnTo>
                  <a:pt x="1060269" y="571830"/>
                </a:lnTo>
                <a:lnTo>
                  <a:pt x="0" y="571830"/>
                </a:lnTo>
                <a:lnTo>
                  <a:pt x="0" y="238263"/>
                </a:lnTo>
                <a:lnTo>
                  <a:pt x="0" y="95305"/>
                </a:lnTo>
                <a:lnTo>
                  <a:pt x="0" y="95305"/>
                </a:lnTo>
                <a:lnTo>
                  <a:pt x="0" y="0"/>
                </a:lnTo>
                <a:close/>
              </a:path>
            </a:pathLst>
          </a:custGeom>
          <a:solidFill>
            <a:srgbClr val="00619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Yvette Gibson, GSA</a:t>
            </a:r>
          </a:p>
          <a:p>
            <a:pPr marL="0" lvl="0" indent="0" algn="ctr" defTabSz="577850">
              <a:lnSpc>
                <a:spcPct val="90000"/>
              </a:lnSpc>
              <a:spcBef>
                <a:spcPct val="0"/>
              </a:spcBef>
              <a:spcAft>
                <a:spcPct val="35000"/>
              </a:spcAft>
              <a:buNone/>
            </a:pPr>
            <a:r>
              <a:rPr lang="en-US" sz="1300" b="1" kern="1200" dirty="0"/>
              <a:t>Chair</a:t>
            </a:r>
          </a:p>
        </p:txBody>
      </p:sp>
      <p:pic>
        <p:nvPicPr>
          <p:cNvPr id="21" name="Picture 20">
            <a:extLst>
              <a:ext uri="{FF2B5EF4-FFF2-40B4-BE49-F238E27FC236}">
                <a16:creationId xmlns:a16="http://schemas.microsoft.com/office/drawing/2014/main" id="{AEC5ACEA-A7F4-3B56-AB54-2CF73024C95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8989" y="1314296"/>
            <a:ext cx="2057400" cy="2057400"/>
          </a:xfrm>
          <a:prstGeom prst="rect">
            <a:avLst/>
          </a:prstGeom>
        </p:spPr>
      </p:pic>
      <p:sp>
        <p:nvSpPr>
          <p:cNvPr id="6" name="Freeform 5">
            <a:extLst>
              <a:ext uri="{FF2B5EF4-FFF2-40B4-BE49-F238E27FC236}">
                <a16:creationId xmlns:a16="http://schemas.microsoft.com/office/drawing/2014/main" id="{AC5CA29B-D06F-D394-2398-61BA5708672A}"/>
              </a:ext>
            </a:extLst>
          </p:cNvPr>
          <p:cNvSpPr/>
          <p:nvPr/>
        </p:nvSpPr>
        <p:spPr>
          <a:xfrm>
            <a:off x="5648887" y="3062865"/>
            <a:ext cx="1817604" cy="571830"/>
          </a:xfrm>
          <a:custGeom>
            <a:avLst/>
            <a:gdLst>
              <a:gd name="connsiteX0" fmla="*/ 0 w 1817604"/>
              <a:gd name="connsiteY0" fmla="*/ 0 h 571830"/>
              <a:gd name="connsiteX1" fmla="*/ 1060269 w 1817604"/>
              <a:gd name="connsiteY1" fmla="*/ 0 h 571830"/>
              <a:gd name="connsiteX2" fmla="*/ 1276867 w 1817604"/>
              <a:gd name="connsiteY2" fmla="*/ -61186 h 571830"/>
              <a:gd name="connsiteX3" fmla="*/ 1514670 w 1817604"/>
              <a:gd name="connsiteY3" fmla="*/ 0 h 571830"/>
              <a:gd name="connsiteX4" fmla="*/ 1817604 w 1817604"/>
              <a:gd name="connsiteY4" fmla="*/ 0 h 571830"/>
              <a:gd name="connsiteX5" fmla="*/ 1817604 w 1817604"/>
              <a:gd name="connsiteY5" fmla="*/ 95305 h 571830"/>
              <a:gd name="connsiteX6" fmla="*/ 1817604 w 1817604"/>
              <a:gd name="connsiteY6" fmla="*/ 95305 h 571830"/>
              <a:gd name="connsiteX7" fmla="*/ 1817604 w 1817604"/>
              <a:gd name="connsiteY7" fmla="*/ 238263 h 571830"/>
              <a:gd name="connsiteX8" fmla="*/ 1817604 w 1817604"/>
              <a:gd name="connsiteY8" fmla="*/ 571830 h 571830"/>
              <a:gd name="connsiteX9" fmla="*/ 1514670 w 1817604"/>
              <a:gd name="connsiteY9" fmla="*/ 571830 h 571830"/>
              <a:gd name="connsiteX10" fmla="*/ 1060269 w 1817604"/>
              <a:gd name="connsiteY10" fmla="*/ 571830 h 571830"/>
              <a:gd name="connsiteX11" fmla="*/ 1060269 w 1817604"/>
              <a:gd name="connsiteY11" fmla="*/ 571830 h 571830"/>
              <a:gd name="connsiteX12" fmla="*/ 0 w 1817604"/>
              <a:gd name="connsiteY12" fmla="*/ 571830 h 571830"/>
              <a:gd name="connsiteX13" fmla="*/ 0 w 1817604"/>
              <a:gd name="connsiteY13" fmla="*/ 238263 h 571830"/>
              <a:gd name="connsiteX14" fmla="*/ 0 w 1817604"/>
              <a:gd name="connsiteY14" fmla="*/ 95305 h 571830"/>
              <a:gd name="connsiteX15" fmla="*/ 0 w 1817604"/>
              <a:gd name="connsiteY15" fmla="*/ 95305 h 571830"/>
              <a:gd name="connsiteX16" fmla="*/ 0 w 1817604"/>
              <a:gd name="connsiteY16" fmla="*/ 0 h 57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17604" h="571830">
                <a:moveTo>
                  <a:pt x="0" y="0"/>
                </a:moveTo>
                <a:lnTo>
                  <a:pt x="1060269" y="0"/>
                </a:lnTo>
                <a:lnTo>
                  <a:pt x="1276867" y="-61186"/>
                </a:lnTo>
                <a:lnTo>
                  <a:pt x="1514670" y="0"/>
                </a:lnTo>
                <a:lnTo>
                  <a:pt x="1817604" y="0"/>
                </a:lnTo>
                <a:lnTo>
                  <a:pt x="1817604" y="95305"/>
                </a:lnTo>
                <a:lnTo>
                  <a:pt x="1817604" y="95305"/>
                </a:lnTo>
                <a:lnTo>
                  <a:pt x="1817604" y="238263"/>
                </a:lnTo>
                <a:lnTo>
                  <a:pt x="1817604" y="571830"/>
                </a:lnTo>
                <a:lnTo>
                  <a:pt x="1514670" y="571830"/>
                </a:lnTo>
                <a:lnTo>
                  <a:pt x="1060269" y="571830"/>
                </a:lnTo>
                <a:lnTo>
                  <a:pt x="1060269" y="571830"/>
                </a:lnTo>
                <a:lnTo>
                  <a:pt x="0" y="571830"/>
                </a:lnTo>
                <a:lnTo>
                  <a:pt x="0" y="238263"/>
                </a:lnTo>
                <a:lnTo>
                  <a:pt x="0" y="95305"/>
                </a:lnTo>
                <a:lnTo>
                  <a:pt x="0" y="95305"/>
                </a:lnTo>
                <a:lnTo>
                  <a:pt x="0" y="0"/>
                </a:lnTo>
                <a:close/>
              </a:path>
            </a:pathLst>
          </a:custGeom>
          <a:solidFill>
            <a:srgbClr val="00619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Steven Harding, GSA</a:t>
            </a:r>
          </a:p>
          <a:p>
            <a:pPr marL="0" lvl="0" indent="0" algn="ctr" defTabSz="577850">
              <a:lnSpc>
                <a:spcPct val="90000"/>
              </a:lnSpc>
              <a:spcBef>
                <a:spcPct val="0"/>
              </a:spcBef>
              <a:spcAft>
                <a:spcPct val="35000"/>
              </a:spcAft>
              <a:buNone/>
            </a:pPr>
            <a:r>
              <a:rPr lang="en-US" sz="1300" b="1" kern="1200" dirty="0"/>
              <a:t>Host</a:t>
            </a:r>
          </a:p>
        </p:txBody>
      </p:sp>
      <p:pic>
        <p:nvPicPr>
          <p:cNvPr id="1028" name="Picture 4" descr="Gary Morin">
            <a:extLst>
              <a:ext uri="{FF2B5EF4-FFF2-40B4-BE49-F238E27FC236}">
                <a16:creationId xmlns:a16="http://schemas.microsoft.com/office/drawing/2014/main" id="{56A414C7-6056-7030-1242-9DE87E4F1C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0474" y="131533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a:extLst>
              <a:ext uri="{FF2B5EF4-FFF2-40B4-BE49-F238E27FC236}">
                <a16:creationId xmlns:a16="http://schemas.microsoft.com/office/drawing/2014/main" id="{5F56865D-ED13-BBED-B709-7AF379573E50}"/>
              </a:ext>
            </a:extLst>
          </p:cNvPr>
          <p:cNvSpPr/>
          <p:nvPr/>
        </p:nvSpPr>
        <p:spPr>
          <a:xfrm>
            <a:off x="7730371" y="3063904"/>
            <a:ext cx="1817604" cy="576072"/>
          </a:xfrm>
          <a:custGeom>
            <a:avLst/>
            <a:gdLst>
              <a:gd name="connsiteX0" fmla="*/ 0 w 1817604"/>
              <a:gd name="connsiteY0" fmla="*/ 0 h 571830"/>
              <a:gd name="connsiteX1" fmla="*/ 1060269 w 1817604"/>
              <a:gd name="connsiteY1" fmla="*/ 0 h 571830"/>
              <a:gd name="connsiteX2" fmla="*/ 1276867 w 1817604"/>
              <a:gd name="connsiteY2" fmla="*/ -61186 h 571830"/>
              <a:gd name="connsiteX3" fmla="*/ 1514670 w 1817604"/>
              <a:gd name="connsiteY3" fmla="*/ 0 h 571830"/>
              <a:gd name="connsiteX4" fmla="*/ 1817604 w 1817604"/>
              <a:gd name="connsiteY4" fmla="*/ 0 h 571830"/>
              <a:gd name="connsiteX5" fmla="*/ 1817604 w 1817604"/>
              <a:gd name="connsiteY5" fmla="*/ 95305 h 571830"/>
              <a:gd name="connsiteX6" fmla="*/ 1817604 w 1817604"/>
              <a:gd name="connsiteY6" fmla="*/ 95305 h 571830"/>
              <a:gd name="connsiteX7" fmla="*/ 1817604 w 1817604"/>
              <a:gd name="connsiteY7" fmla="*/ 238263 h 571830"/>
              <a:gd name="connsiteX8" fmla="*/ 1817604 w 1817604"/>
              <a:gd name="connsiteY8" fmla="*/ 571830 h 571830"/>
              <a:gd name="connsiteX9" fmla="*/ 1514670 w 1817604"/>
              <a:gd name="connsiteY9" fmla="*/ 571830 h 571830"/>
              <a:gd name="connsiteX10" fmla="*/ 1060269 w 1817604"/>
              <a:gd name="connsiteY10" fmla="*/ 571830 h 571830"/>
              <a:gd name="connsiteX11" fmla="*/ 1060269 w 1817604"/>
              <a:gd name="connsiteY11" fmla="*/ 571830 h 571830"/>
              <a:gd name="connsiteX12" fmla="*/ 0 w 1817604"/>
              <a:gd name="connsiteY12" fmla="*/ 571830 h 571830"/>
              <a:gd name="connsiteX13" fmla="*/ 0 w 1817604"/>
              <a:gd name="connsiteY13" fmla="*/ 238263 h 571830"/>
              <a:gd name="connsiteX14" fmla="*/ 0 w 1817604"/>
              <a:gd name="connsiteY14" fmla="*/ 95305 h 571830"/>
              <a:gd name="connsiteX15" fmla="*/ 0 w 1817604"/>
              <a:gd name="connsiteY15" fmla="*/ 95305 h 571830"/>
              <a:gd name="connsiteX16" fmla="*/ 0 w 1817604"/>
              <a:gd name="connsiteY16" fmla="*/ 0 h 57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17604" h="571830">
                <a:moveTo>
                  <a:pt x="0" y="0"/>
                </a:moveTo>
                <a:lnTo>
                  <a:pt x="1060269" y="0"/>
                </a:lnTo>
                <a:lnTo>
                  <a:pt x="1276867" y="-61186"/>
                </a:lnTo>
                <a:lnTo>
                  <a:pt x="1514670" y="0"/>
                </a:lnTo>
                <a:lnTo>
                  <a:pt x="1817604" y="0"/>
                </a:lnTo>
                <a:lnTo>
                  <a:pt x="1817604" y="95305"/>
                </a:lnTo>
                <a:lnTo>
                  <a:pt x="1817604" y="95305"/>
                </a:lnTo>
                <a:lnTo>
                  <a:pt x="1817604" y="238263"/>
                </a:lnTo>
                <a:lnTo>
                  <a:pt x="1817604" y="571830"/>
                </a:lnTo>
                <a:lnTo>
                  <a:pt x="1514670" y="571830"/>
                </a:lnTo>
                <a:lnTo>
                  <a:pt x="1060269" y="571830"/>
                </a:lnTo>
                <a:lnTo>
                  <a:pt x="1060269" y="571830"/>
                </a:lnTo>
                <a:lnTo>
                  <a:pt x="0" y="571830"/>
                </a:lnTo>
                <a:lnTo>
                  <a:pt x="0" y="238263"/>
                </a:lnTo>
                <a:lnTo>
                  <a:pt x="0" y="95305"/>
                </a:lnTo>
                <a:lnTo>
                  <a:pt x="0" y="95305"/>
                </a:lnTo>
                <a:lnTo>
                  <a:pt x="0" y="0"/>
                </a:lnTo>
                <a:close/>
              </a:path>
            </a:pathLst>
          </a:custGeom>
          <a:solidFill>
            <a:srgbClr val="00619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Gary Morin, NIH</a:t>
            </a:r>
          </a:p>
          <a:p>
            <a:pPr marL="0" lvl="0" indent="0" algn="ctr" defTabSz="577850">
              <a:lnSpc>
                <a:spcPct val="90000"/>
              </a:lnSpc>
              <a:spcBef>
                <a:spcPct val="0"/>
              </a:spcBef>
              <a:spcAft>
                <a:spcPct val="35000"/>
              </a:spcAft>
              <a:buNone/>
            </a:pPr>
            <a:r>
              <a:rPr lang="en-US" sz="1300" b="1" kern="1200" dirty="0"/>
              <a:t>Host</a:t>
            </a:r>
          </a:p>
        </p:txBody>
      </p:sp>
      <p:pic>
        <p:nvPicPr>
          <p:cNvPr id="1030" name="andrew1" descr="Andrew Nielson">
            <a:extLst>
              <a:ext uri="{FF2B5EF4-FFF2-40B4-BE49-F238E27FC236}">
                <a16:creationId xmlns:a16="http://schemas.microsoft.com/office/drawing/2014/main" id="{0E6F851F-D7F1-1A48-E9F3-E13972BEDB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872" y="1297458"/>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9" name="andrew2">
            <a:extLst>
              <a:ext uri="{FF2B5EF4-FFF2-40B4-BE49-F238E27FC236}">
                <a16:creationId xmlns:a16="http://schemas.microsoft.com/office/drawing/2014/main" id="{E592778B-1B24-CFC8-0ECE-F4489B6E23BA}"/>
              </a:ext>
            </a:extLst>
          </p:cNvPr>
          <p:cNvSpPr/>
          <p:nvPr/>
        </p:nvSpPr>
        <p:spPr>
          <a:xfrm>
            <a:off x="9784364" y="3051538"/>
            <a:ext cx="1817604" cy="571830"/>
          </a:xfrm>
          <a:custGeom>
            <a:avLst/>
            <a:gdLst>
              <a:gd name="connsiteX0" fmla="*/ 0 w 1817604"/>
              <a:gd name="connsiteY0" fmla="*/ 0 h 571830"/>
              <a:gd name="connsiteX1" fmla="*/ 1060269 w 1817604"/>
              <a:gd name="connsiteY1" fmla="*/ 0 h 571830"/>
              <a:gd name="connsiteX2" fmla="*/ 1276867 w 1817604"/>
              <a:gd name="connsiteY2" fmla="*/ -61186 h 571830"/>
              <a:gd name="connsiteX3" fmla="*/ 1514670 w 1817604"/>
              <a:gd name="connsiteY3" fmla="*/ 0 h 571830"/>
              <a:gd name="connsiteX4" fmla="*/ 1817604 w 1817604"/>
              <a:gd name="connsiteY4" fmla="*/ 0 h 571830"/>
              <a:gd name="connsiteX5" fmla="*/ 1817604 w 1817604"/>
              <a:gd name="connsiteY5" fmla="*/ 95305 h 571830"/>
              <a:gd name="connsiteX6" fmla="*/ 1817604 w 1817604"/>
              <a:gd name="connsiteY6" fmla="*/ 95305 h 571830"/>
              <a:gd name="connsiteX7" fmla="*/ 1817604 w 1817604"/>
              <a:gd name="connsiteY7" fmla="*/ 238263 h 571830"/>
              <a:gd name="connsiteX8" fmla="*/ 1817604 w 1817604"/>
              <a:gd name="connsiteY8" fmla="*/ 571830 h 571830"/>
              <a:gd name="connsiteX9" fmla="*/ 1514670 w 1817604"/>
              <a:gd name="connsiteY9" fmla="*/ 571830 h 571830"/>
              <a:gd name="connsiteX10" fmla="*/ 1060269 w 1817604"/>
              <a:gd name="connsiteY10" fmla="*/ 571830 h 571830"/>
              <a:gd name="connsiteX11" fmla="*/ 1060269 w 1817604"/>
              <a:gd name="connsiteY11" fmla="*/ 571830 h 571830"/>
              <a:gd name="connsiteX12" fmla="*/ 0 w 1817604"/>
              <a:gd name="connsiteY12" fmla="*/ 571830 h 571830"/>
              <a:gd name="connsiteX13" fmla="*/ 0 w 1817604"/>
              <a:gd name="connsiteY13" fmla="*/ 238263 h 571830"/>
              <a:gd name="connsiteX14" fmla="*/ 0 w 1817604"/>
              <a:gd name="connsiteY14" fmla="*/ 95305 h 571830"/>
              <a:gd name="connsiteX15" fmla="*/ 0 w 1817604"/>
              <a:gd name="connsiteY15" fmla="*/ 95305 h 571830"/>
              <a:gd name="connsiteX16" fmla="*/ 0 w 1817604"/>
              <a:gd name="connsiteY16" fmla="*/ 0 h 57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17604" h="571830">
                <a:moveTo>
                  <a:pt x="0" y="0"/>
                </a:moveTo>
                <a:lnTo>
                  <a:pt x="1060269" y="0"/>
                </a:lnTo>
                <a:lnTo>
                  <a:pt x="1276867" y="-61186"/>
                </a:lnTo>
                <a:lnTo>
                  <a:pt x="1514670" y="0"/>
                </a:lnTo>
                <a:lnTo>
                  <a:pt x="1817604" y="0"/>
                </a:lnTo>
                <a:lnTo>
                  <a:pt x="1817604" y="95305"/>
                </a:lnTo>
                <a:lnTo>
                  <a:pt x="1817604" y="95305"/>
                </a:lnTo>
                <a:lnTo>
                  <a:pt x="1817604" y="238263"/>
                </a:lnTo>
                <a:lnTo>
                  <a:pt x="1817604" y="571830"/>
                </a:lnTo>
                <a:lnTo>
                  <a:pt x="1514670" y="571830"/>
                </a:lnTo>
                <a:lnTo>
                  <a:pt x="1060269" y="571830"/>
                </a:lnTo>
                <a:lnTo>
                  <a:pt x="1060269" y="571830"/>
                </a:lnTo>
                <a:lnTo>
                  <a:pt x="0" y="571830"/>
                </a:lnTo>
                <a:lnTo>
                  <a:pt x="0" y="238263"/>
                </a:lnTo>
                <a:lnTo>
                  <a:pt x="0" y="95305"/>
                </a:lnTo>
                <a:lnTo>
                  <a:pt x="0" y="95305"/>
                </a:lnTo>
                <a:lnTo>
                  <a:pt x="0" y="0"/>
                </a:lnTo>
                <a:close/>
              </a:path>
            </a:pathLst>
          </a:custGeom>
          <a:solidFill>
            <a:srgbClr val="00619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Andrew Nielson, CIOC ACOP, Host</a:t>
            </a:r>
          </a:p>
        </p:txBody>
      </p:sp>
      <p:sp>
        <p:nvSpPr>
          <p:cNvPr id="52" name="art2">
            <a:extLst>
              <a:ext uri="{FF2B5EF4-FFF2-40B4-BE49-F238E27FC236}">
                <a16:creationId xmlns:a16="http://schemas.microsoft.com/office/drawing/2014/main" id="{D14EADDD-5766-805E-9C26-795371D77982}"/>
              </a:ext>
            </a:extLst>
          </p:cNvPr>
          <p:cNvSpPr/>
          <p:nvPr/>
        </p:nvSpPr>
        <p:spPr>
          <a:xfrm>
            <a:off x="3775642" y="3883051"/>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Arthur Brunson, GSA</a:t>
            </a:r>
          </a:p>
          <a:p>
            <a:pPr marL="0" lvl="0" indent="0" algn="l" defTabSz="533400">
              <a:lnSpc>
                <a:spcPct val="90000"/>
              </a:lnSpc>
              <a:spcBef>
                <a:spcPct val="0"/>
              </a:spcBef>
              <a:buNone/>
            </a:pPr>
            <a:r>
              <a:rPr lang="en-US" sz="1200" kern="1200" dirty="0"/>
              <a:t>Committee Member</a:t>
            </a:r>
          </a:p>
        </p:txBody>
      </p:sp>
      <p:pic>
        <p:nvPicPr>
          <p:cNvPr id="1076" name="art1">
            <a:extLst>
              <a:ext uri="{FF2B5EF4-FFF2-40B4-BE49-F238E27FC236}">
                <a16:creationId xmlns:a16="http://schemas.microsoft.com/office/drawing/2014/main" id="{635DA9DE-6105-9B79-046D-00BFF85BB353}"/>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3311" y="3755035"/>
            <a:ext cx="676656" cy="676656"/>
          </a:xfrm>
          <a:prstGeom prst="rect">
            <a:avLst/>
          </a:prstGeom>
          <a:noFill/>
          <a:extLst>
            <a:ext uri="{909E8E84-426E-40DD-AFC4-6F175D3DCCD1}">
              <a14:hiddenFill xmlns:a14="http://schemas.microsoft.com/office/drawing/2010/main">
                <a:solidFill>
                  <a:srgbClr val="FFFFFF"/>
                </a:solidFill>
              </a14:hiddenFill>
            </a:ext>
          </a:extLst>
        </p:spPr>
      </p:pic>
      <p:sp>
        <p:nvSpPr>
          <p:cNvPr id="56" name="tim2">
            <a:extLst>
              <a:ext uri="{FF2B5EF4-FFF2-40B4-BE49-F238E27FC236}">
                <a16:creationId xmlns:a16="http://schemas.microsoft.com/office/drawing/2014/main" id="{00789BBC-6FE2-9751-3D61-385D3E24CE18}"/>
              </a:ext>
            </a:extLst>
          </p:cNvPr>
          <p:cNvSpPr/>
          <p:nvPr/>
        </p:nvSpPr>
        <p:spPr>
          <a:xfrm>
            <a:off x="4323795" y="4451104"/>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Tim Creagan, USAB</a:t>
            </a:r>
          </a:p>
          <a:p>
            <a:pPr marL="0" lvl="0" indent="0" algn="l" defTabSz="533400">
              <a:lnSpc>
                <a:spcPct val="90000"/>
              </a:lnSpc>
              <a:spcBef>
                <a:spcPct val="0"/>
              </a:spcBef>
              <a:buNone/>
            </a:pPr>
            <a:r>
              <a:rPr lang="en-US" sz="1200" kern="1200" dirty="0"/>
              <a:t>Committee Member</a:t>
            </a:r>
          </a:p>
        </p:txBody>
      </p:sp>
      <p:pic>
        <p:nvPicPr>
          <p:cNvPr id="1082" name="tim1">
            <a:extLst>
              <a:ext uri="{FF2B5EF4-FFF2-40B4-BE49-F238E27FC236}">
                <a16:creationId xmlns:a16="http://schemas.microsoft.com/office/drawing/2014/main" id="{D2316972-8B03-E394-7AF6-C55C83FBE91B}"/>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84986" y="4312819"/>
            <a:ext cx="676656" cy="676656"/>
          </a:xfrm>
          <a:prstGeom prst="rect">
            <a:avLst/>
          </a:prstGeom>
        </p:spPr>
      </p:pic>
      <p:sp>
        <p:nvSpPr>
          <p:cNvPr id="60" name="angie2">
            <a:extLst>
              <a:ext uri="{FF2B5EF4-FFF2-40B4-BE49-F238E27FC236}">
                <a16:creationId xmlns:a16="http://schemas.microsoft.com/office/drawing/2014/main" id="{8C2205B8-4053-E62D-27AD-E7F3BC742DA2}"/>
              </a:ext>
            </a:extLst>
          </p:cNvPr>
          <p:cNvSpPr/>
          <p:nvPr/>
        </p:nvSpPr>
        <p:spPr>
          <a:xfrm>
            <a:off x="3775642" y="4989475"/>
            <a:ext cx="2194560" cy="457200"/>
          </a:xfrm>
          <a:custGeom>
            <a:avLst/>
            <a:gdLst>
              <a:gd name="connsiteX0" fmla="*/ 0 w 1935108"/>
              <a:gd name="connsiteY0" fmla="*/ 0 h 708295"/>
              <a:gd name="connsiteX1" fmla="*/ 1935108 w 1935108"/>
              <a:gd name="connsiteY1" fmla="*/ 0 h 708295"/>
              <a:gd name="connsiteX2" fmla="*/ 1935108 w 1935108"/>
              <a:gd name="connsiteY2" fmla="*/ 708295 h 708295"/>
              <a:gd name="connsiteX3" fmla="*/ 0 w 1935108"/>
              <a:gd name="connsiteY3" fmla="*/ 708295 h 708295"/>
              <a:gd name="connsiteX4" fmla="*/ 0 w 1935108"/>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5108" h="708295">
                <a:moveTo>
                  <a:pt x="0" y="0"/>
                </a:moveTo>
                <a:lnTo>
                  <a:pt x="1935108" y="0"/>
                </a:lnTo>
                <a:lnTo>
                  <a:pt x="1935108"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Angie Fuoco, EPA</a:t>
            </a:r>
          </a:p>
          <a:p>
            <a:pPr marL="0" lvl="0" indent="0" algn="l" defTabSz="533400">
              <a:lnSpc>
                <a:spcPct val="90000"/>
              </a:lnSpc>
              <a:spcBef>
                <a:spcPct val="0"/>
              </a:spcBef>
              <a:buNone/>
            </a:pPr>
            <a:r>
              <a:rPr lang="en-US" sz="1200" kern="1200" dirty="0"/>
              <a:t>Committee Member</a:t>
            </a:r>
          </a:p>
        </p:txBody>
      </p:sp>
      <p:pic>
        <p:nvPicPr>
          <p:cNvPr id="1065" name="angie1">
            <a:extLst>
              <a:ext uri="{FF2B5EF4-FFF2-40B4-BE49-F238E27FC236}">
                <a16:creationId xmlns:a16="http://schemas.microsoft.com/office/drawing/2014/main" id="{1989708E-7093-CFC4-C715-8AEE9C3FE757}"/>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1980" y="4852315"/>
            <a:ext cx="676656" cy="676656"/>
          </a:xfrm>
          <a:prstGeom prst="rect">
            <a:avLst/>
          </a:prstGeom>
        </p:spPr>
      </p:pic>
      <p:sp>
        <p:nvSpPr>
          <p:cNvPr id="1027" name="kenya2">
            <a:extLst>
              <a:ext uri="{FF2B5EF4-FFF2-40B4-BE49-F238E27FC236}">
                <a16:creationId xmlns:a16="http://schemas.microsoft.com/office/drawing/2014/main" id="{012D128E-9A80-48F4-F1A3-5A57505425BF}"/>
              </a:ext>
            </a:extLst>
          </p:cNvPr>
          <p:cNvSpPr/>
          <p:nvPr/>
        </p:nvSpPr>
        <p:spPr>
          <a:xfrm>
            <a:off x="4316641" y="5547259"/>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Kenya Goodman, DOL</a:t>
            </a:r>
          </a:p>
          <a:p>
            <a:pPr marL="0" lvl="0" indent="0" algn="l" defTabSz="533400">
              <a:lnSpc>
                <a:spcPct val="90000"/>
              </a:lnSpc>
              <a:spcBef>
                <a:spcPct val="0"/>
              </a:spcBef>
              <a:buNone/>
            </a:pPr>
            <a:r>
              <a:rPr lang="en-US" sz="1200" kern="1200" dirty="0"/>
              <a:t>Committee Member</a:t>
            </a:r>
          </a:p>
        </p:txBody>
      </p:sp>
      <p:pic>
        <p:nvPicPr>
          <p:cNvPr id="1055" name="kenya1">
            <a:extLst>
              <a:ext uri="{FF2B5EF4-FFF2-40B4-BE49-F238E27FC236}">
                <a16:creationId xmlns:a16="http://schemas.microsoft.com/office/drawing/2014/main" id="{ADACA784-5B71-684D-BF75-B197186EDD09}"/>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87574" y="5410099"/>
            <a:ext cx="681161" cy="681161"/>
          </a:xfrm>
          <a:prstGeom prst="rect">
            <a:avLst/>
          </a:prstGeom>
        </p:spPr>
      </p:pic>
      <p:sp>
        <p:nvSpPr>
          <p:cNvPr id="47" name="lolita2">
            <a:extLst>
              <a:ext uri="{FF2B5EF4-FFF2-40B4-BE49-F238E27FC236}">
                <a16:creationId xmlns:a16="http://schemas.microsoft.com/office/drawing/2014/main" id="{09AA6EC9-FA6D-7B31-79F8-239BA2C52198}"/>
              </a:ext>
            </a:extLst>
          </p:cNvPr>
          <p:cNvSpPr/>
          <p:nvPr/>
        </p:nvSpPr>
        <p:spPr>
          <a:xfrm>
            <a:off x="3784823" y="6086755"/>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68580" rIns="68580" bIns="68580" numCol="1" spcCol="1270" anchor="ctr" anchorCtr="0">
            <a:noAutofit/>
          </a:bodyPr>
          <a:lstStyle/>
          <a:p>
            <a:pPr marL="0" lvl="0" indent="0" algn="l" defTabSz="800100">
              <a:lnSpc>
                <a:spcPct val="90000"/>
              </a:lnSpc>
              <a:spcBef>
                <a:spcPct val="0"/>
              </a:spcBef>
              <a:buNone/>
            </a:pPr>
            <a:r>
              <a:rPr lang="en-US" sz="1200" kern="1200" dirty="0"/>
              <a:t>Lolita Horne, DAU</a:t>
            </a:r>
          </a:p>
          <a:p>
            <a:pPr marL="0" lvl="0" indent="0" algn="l" defTabSz="800100">
              <a:lnSpc>
                <a:spcPct val="90000"/>
              </a:lnSpc>
              <a:spcBef>
                <a:spcPct val="0"/>
              </a:spcBef>
              <a:buNone/>
            </a:pPr>
            <a:r>
              <a:rPr lang="en-US" sz="1200" kern="1200" dirty="0"/>
              <a:t>Committee Member</a:t>
            </a:r>
          </a:p>
        </p:txBody>
      </p:sp>
      <p:pic>
        <p:nvPicPr>
          <p:cNvPr id="1058" name="lolita1">
            <a:extLst>
              <a:ext uri="{FF2B5EF4-FFF2-40B4-BE49-F238E27FC236}">
                <a16:creationId xmlns:a16="http://schemas.microsoft.com/office/drawing/2014/main" id="{EDD30490-FB29-5C4D-98AB-FF751D1A3AC6}"/>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28834" y="5949595"/>
            <a:ext cx="676656" cy="676656"/>
          </a:xfrm>
          <a:prstGeom prst="rect">
            <a:avLst/>
          </a:prstGeom>
        </p:spPr>
      </p:pic>
      <p:sp>
        <p:nvSpPr>
          <p:cNvPr id="1096" name="mike2">
            <a:extLst>
              <a:ext uri="{FF2B5EF4-FFF2-40B4-BE49-F238E27FC236}">
                <a16:creationId xmlns:a16="http://schemas.microsoft.com/office/drawing/2014/main" id="{775E81B0-F34A-F216-BB96-DADB03CD5E3B}"/>
              </a:ext>
            </a:extLst>
          </p:cNvPr>
          <p:cNvSpPr/>
          <p:nvPr/>
        </p:nvSpPr>
        <p:spPr>
          <a:xfrm>
            <a:off x="6626056" y="3883051"/>
            <a:ext cx="2194560" cy="457200"/>
          </a:xfrm>
          <a:custGeom>
            <a:avLst/>
            <a:gdLst>
              <a:gd name="connsiteX0" fmla="*/ 0 w 2045172"/>
              <a:gd name="connsiteY0" fmla="*/ 0 h 708295"/>
              <a:gd name="connsiteX1" fmla="*/ 2045172 w 2045172"/>
              <a:gd name="connsiteY1" fmla="*/ 0 h 708295"/>
              <a:gd name="connsiteX2" fmla="*/ 2045172 w 2045172"/>
              <a:gd name="connsiteY2" fmla="*/ 708295 h 708295"/>
              <a:gd name="connsiteX3" fmla="*/ 0 w 2045172"/>
              <a:gd name="connsiteY3" fmla="*/ 708295 h 708295"/>
              <a:gd name="connsiteX4" fmla="*/ 0 w 2045172"/>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5172" h="708295">
                <a:moveTo>
                  <a:pt x="0" y="0"/>
                </a:moveTo>
                <a:lnTo>
                  <a:pt x="2045172" y="0"/>
                </a:lnTo>
                <a:lnTo>
                  <a:pt x="2045172"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Michael Horton, GSA</a:t>
            </a:r>
          </a:p>
          <a:p>
            <a:pPr marL="0" lvl="0" indent="0" algn="l" defTabSz="533400">
              <a:lnSpc>
                <a:spcPct val="90000"/>
              </a:lnSpc>
              <a:spcBef>
                <a:spcPct val="0"/>
              </a:spcBef>
              <a:buNone/>
            </a:pPr>
            <a:r>
              <a:rPr lang="en-US" sz="1200" kern="1200" dirty="0"/>
              <a:t>Committee Member</a:t>
            </a:r>
          </a:p>
        </p:txBody>
      </p:sp>
      <p:pic>
        <p:nvPicPr>
          <p:cNvPr id="1097" name="mike1">
            <a:extLst>
              <a:ext uri="{FF2B5EF4-FFF2-40B4-BE49-F238E27FC236}">
                <a16:creationId xmlns:a16="http://schemas.microsoft.com/office/drawing/2014/main" id="{38090C11-9B0C-5538-354A-F92E4666E3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6400050" y="3755035"/>
            <a:ext cx="676656" cy="676656"/>
          </a:xfrm>
          <a:prstGeom prst="rect">
            <a:avLst/>
          </a:prstGeom>
        </p:spPr>
      </p:pic>
      <p:sp>
        <p:nvSpPr>
          <p:cNvPr id="54" name="mo2">
            <a:extLst>
              <a:ext uri="{FF2B5EF4-FFF2-40B4-BE49-F238E27FC236}">
                <a16:creationId xmlns:a16="http://schemas.microsoft.com/office/drawing/2014/main" id="{AA32CEFA-5970-B22E-AB77-F3BB88682F11}"/>
              </a:ext>
            </a:extLst>
          </p:cNvPr>
          <p:cNvSpPr/>
          <p:nvPr/>
        </p:nvSpPr>
        <p:spPr>
          <a:xfrm>
            <a:off x="7102688" y="4440898"/>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Mohamed Islam, GSA</a:t>
            </a:r>
          </a:p>
          <a:p>
            <a:pPr marL="0" lvl="0" indent="0" algn="l" defTabSz="533400">
              <a:lnSpc>
                <a:spcPct val="90000"/>
              </a:lnSpc>
              <a:spcBef>
                <a:spcPct val="0"/>
              </a:spcBef>
              <a:buNone/>
            </a:pPr>
            <a:r>
              <a:rPr lang="en-US" sz="1200" kern="1200" dirty="0"/>
              <a:t>Committee Member</a:t>
            </a:r>
          </a:p>
        </p:txBody>
      </p:sp>
      <p:pic>
        <p:nvPicPr>
          <p:cNvPr id="1086" name="mo1">
            <a:extLst>
              <a:ext uri="{FF2B5EF4-FFF2-40B4-BE49-F238E27FC236}">
                <a16:creationId xmlns:a16="http://schemas.microsoft.com/office/drawing/2014/main" id="{96687D43-B671-6B06-070A-DCC7C55C7F08}"/>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57250" y="4312819"/>
            <a:ext cx="676656" cy="676656"/>
          </a:xfrm>
          <a:prstGeom prst="rect">
            <a:avLst/>
          </a:prstGeom>
        </p:spPr>
      </p:pic>
      <p:sp>
        <p:nvSpPr>
          <p:cNvPr id="1024" name="dennis2">
            <a:extLst>
              <a:ext uri="{FF2B5EF4-FFF2-40B4-BE49-F238E27FC236}">
                <a16:creationId xmlns:a16="http://schemas.microsoft.com/office/drawing/2014/main" id="{25E485F1-9876-9CC8-3DDF-91149E7BA9BE}"/>
              </a:ext>
            </a:extLst>
          </p:cNvPr>
          <p:cNvSpPr/>
          <p:nvPr/>
        </p:nvSpPr>
        <p:spPr>
          <a:xfrm>
            <a:off x="6640955" y="4989475"/>
            <a:ext cx="2194560" cy="457200"/>
          </a:xfrm>
          <a:custGeom>
            <a:avLst/>
            <a:gdLst>
              <a:gd name="connsiteX0" fmla="*/ 0 w 2200529"/>
              <a:gd name="connsiteY0" fmla="*/ 0 h 687665"/>
              <a:gd name="connsiteX1" fmla="*/ 2200529 w 2200529"/>
              <a:gd name="connsiteY1" fmla="*/ 0 h 687665"/>
              <a:gd name="connsiteX2" fmla="*/ 2200529 w 2200529"/>
              <a:gd name="connsiteY2" fmla="*/ 687665 h 687665"/>
              <a:gd name="connsiteX3" fmla="*/ 0 w 2200529"/>
              <a:gd name="connsiteY3" fmla="*/ 687665 h 687665"/>
              <a:gd name="connsiteX4" fmla="*/ 0 w 2200529"/>
              <a:gd name="connsiteY4" fmla="*/ 0 h 68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529" h="687665">
                <a:moveTo>
                  <a:pt x="0" y="0"/>
                </a:moveTo>
                <a:lnTo>
                  <a:pt x="2200529" y="0"/>
                </a:lnTo>
                <a:lnTo>
                  <a:pt x="2200529" y="687665"/>
                </a:lnTo>
                <a:lnTo>
                  <a:pt x="0" y="68766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65779" tIns="45720" rIns="45720" bIns="45720" numCol="1" spcCol="1270" anchor="ctr" anchorCtr="0">
            <a:noAutofit/>
          </a:bodyPr>
          <a:lstStyle/>
          <a:p>
            <a:pPr marL="0" lvl="0" indent="0" algn="l" defTabSz="533400">
              <a:lnSpc>
                <a:spcPct val="90000"/>
              </a:lnSpc>
              <a:spcBef>
                <a:spcPct val="0"/>
              </a:spcBef>
              <a:buNone/>
            </a:pPr>
            <a:r>
              <a:rPr lang="en-US" sz="1200" kern="1200" dirty="0"/>
              <a:t>Dennis Oden, MSPB</a:t>
            </a:r>
          </a:p>
          <a:p>
            <a:pPr marL="0" lvl="0" indent="0" algn="l" defTabSz="533400">
              <a:lnSpc>
                <a:spcPct val="90000"/>
              </a:lnSpc>
              <a:spcBef>
                <a:spcPct val="0"/>
              </a:spcBef>
              <a:buNone/>
            </a:pPr>
            <a:r>
              <a:rPr lang="en-US" sz="1200" kern="1200" dirty="0"/>
              <a:t>Committee Member</a:t>
            </a:r>
          </a:p>
        </p:txBody>
      </p:sp>
      <p:pic>
        <p:nvPicPr>
          <p:cNvPr id="1099" name="dennis1">
            <a:extLst>
              <a:ext uri="{FF2B5EF4-FFF2-40B4-BE49-F238E27FC236}">
                <a16:creationId xmlns:a16="http://schemas.microsoft.com/office/drawing/2014/main" id="{80CBA87F-2DBB-89BF-BEF7-906CBC3B1E41}"/>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400050" y="4852315"/>
            <a:ext cx="676656" cy="676656"/>
          </a:xfrm>
          <a:prstGeom prst="rect">
            <a:avLst/>
          </a:prstGeom>
        </p:spPr>
      </p:pic>
      <p:sp>
        <p:nvSpPr>
          <p:cNvPr id="62" name="darius2">
            <a:extLst>
              <a:ext uri="{FF2B5EF4-FFF2-40B4-BE49-F238E27FC236}">
                <a16:creationId xmlns:a16="http://schemas.microsoft.com/office/drawing/2014/main" id="{F1113714-2946-A617-644E-39A051B07B7F}"/>
              </a:ext>
            </a:extLst>
          </p:cNvPr>
          <p:cNvSpPr/>
          <p:nvPr/>
        </p:nvSpPr>
        <p:spPr>
          <a:xfrm>
            <a:off x="7107110" y="5556099"/>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Darius Rahmaan, GSA</a:t>
            </a:r>
          </a:p>
          <a:p>
            <a:pPr marL="0" lvl="0" indent="0" algn="l" defTabSz="533400">
              <a:lnSpc>
                <a:spcPct val="90000"/>
              </a:lnSpc>
              <a:spcBef>
                <a:spcPct val="0"/>
              </a:spcBef>
              <a:buNone/>
            </a:pPr>
            <a:r>
              <a:rPr lang="en-US" sz="1200" kern="1200" dirty="0"/>
              <a:t>Committee Member</a:t>
            </a:r>
          </a:p>
        </p:txBody>
      </p:sp>
      <p:pic>
        <p:nvPicPr>
          <p:cNvPr id="1062" name="darius1">
            <a:extLst>
              <a:ext uri="{FF2B5EF4-FFF2-40B4-BE49-F238E27FC236}">
                <a16:creationId xmlns:a16="http://schemas.microsoft.com/office/drawing/2014/main" id="{2538E5D1-7273-BDBB-9D7D-B940A040A08D}"/>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55276" y="5410099"/>
            <a:ext cx="676656" cy="676656"/>
          </a:xfrm>
          <a:prstGeom prst="rect">
            <a:avLst/>
          </a:prstGeom>
        </p:spPr>
      </p:pic>
      <p:sp>
        <p:nvSpPr>
          <p:cNvPr id="49" name="avis2">
            <a:extLst>
              <a:ext uri="{FF2B5EF4-FFF2-40B4-BE49-F238E27FC236}">
                <a16:creationId xmlns:a16="http://schemas.microsoft.com/office/drawing/2014/main" id="{CB8AD375-D27B-D666-6397-50FB698AA7B6}"/>
              </a:ext>
            </a:extLst>
          </p:cNvPr>
          <p:cNvSpPr/>
          <p:nvPr/>
        </p:nvSpPr>
        <p:spPr>
          <a:xfrm>
            <a:off x="6626056" y="6086755"/>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Avis Ryan, GSA</a:t>
            </a:r>
          </a:p>
          <a:p>
            <a:pPr marL="0" lvl="0" indent="0" algn="l" defTabSz="533400">
              <a:lnSpc>
                <a:spcPct val="90000"/>
              </a:lnSpc>
              <a:spcBef>
                <a:spcPct val="0"/>
              </a:spcBef>
              <a:buNone/>
            </a:pPr>
            <a:r>
              <a:rPr lang="en-US" sz="1200" kern="1200" dirty="0"/>
              <a:t>Committee Member</a:t>
            </a:r>
          </a:p>
        </p:txBody>
      </p:sp>
      <p:pic>
        <p:nvPicPr>
          <p:cNvPr id="1094" name="avis1">
            <a:extLst>
              <a:ext uri="{FF2B5EF4-FFF2-40B4-BE49-F238E27FC236}">
                <a16:creationId xmlns:a16="http://schemas.microsoft.com/office/drawing/2014/main" id="{CE4C23CD-7D8F-06A8-B038-28B0B7BF2432}"/>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00050" y="5949595"/>
            <a:ext cx="676656" cy="676656"/>
          </a:xfrm>
          <a:prstGeom prst="rect">
            <a:avLst/>
          </a:prstGeom>
        </p:spPr>
      </p:pic>
      <p:sp>
        <p:nvSpPr>
          <p:cNvPr id="1037" name="sid2">
            <a:extLst>
              <a:ext uri="{FF2B5EF4-FFF2-40B4-BE49-F238E27FC236}">
                <a16:creationId xmlns:a16="http://schemas.microsoft.com/office/drawing/2014/main" id="{EA5AFACE-7443-EC80-2150-4542E88DF3E5}"/>
              </a:ext>
            </a:extLst>
          </p:cNvPr>
          <p:cNvSpPr/>
          <p:nvPr/>
        </p:nvSpPr>
        <p:spPr>
          <a:xfrm>
            <a:off x="9452378" y="3883051"/>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Sid Sharma, DOI</a:t>
            </a:r>
          </a:p>
          <a:p>
            <a:pPr marL="0" lvl="0" indent="0" algn="l" defTabSz="533400">
              <a:lnSpc>
                <a:spcPct val="90000"/>
              </a:lnSpc>
              <a:spcBef>
                <a:spcPct val="0"/>
              </a:spcBef>
              <a:buNone/>
            </a:pPr>
            <a:r>
              <a:rPr lang="en-US" sz="1200" kern="1200" dirty="0"/>
              <a:t>Committee Member</a:t>
            </a:r>
          </a:p>
        </p:txBody>
      </p:sp>
      <p:pic>
        <p:nvPicPr>
          <p:cNvPr id="1080" name="sid1">
            <a:extLst>
              <a:ext uri="{FF2B5EF4-FFF2-40B4-BE49-F238E27FC236}">
                <a16:creationId xmlns:a16="http://schemas.microsoft.com/office/drawing/2014/main" id="{D0ADACF8-5CBC-A621-5D78-4F631619B3EE}"/>
              </a:ext>
              <a:ext uri="{C183D7F6-B498-43B3-948B-1728B52AA6E4}">
                <adec:decorative xmlns:adec="http://schemas.microsoft.com/office/drawing/2017/decorative" val="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88970" y="3755035"/>
            <a:ext cx="676656" cy="676656"/>
          </a:xfrm>
          <a:prstGeom prst="rect">
            <a:avLst/>
          </a:prstGeom>
        </p:spPr>
      </p:pic>
      <p:sp>
        <p:nvSpPr>
          <p:cNvPr id="1035" name="anggie2">
            <a:extLst>
              <a:ext uri="{FF2B5EF4-FFF2-40B4-BE49-F238E27FC236}">
                <a16:creationId xmlns:a16="http://schemas.microsoft.com/office/drawing/2014/main" id="{C73D7695-C5A4-E66D-DDC6-EB6A5B6EEF46}"/>
              </a:ext>
            </a:extLst>
          </p:cNvPr>
          <p:cNvSpPr/>
          <p:nvPr/>
        </p:nvSpPr>
        <p:spPr>
          <a:xfrm>
            <a:off x="9985403" y="4449979"/>
            <a:ext cx="1917850" cy="457200"/>
          </a:xfrm>
          <a:custGeom>
            <a:avLst/>
            <a:gdLst>
              <a:gd name="connsiteX0" fmla="*/ 0 w 2000566"/>
              <a:gd name="connsiteY0" fmla="*/ 0 h 708295"/>
              <a:gd name="connsiteX1" fmla="*/ 2000566 w 2000566"/>
              <a:gd name="connsiteY1" fmla="*/ 0 h 708295"/>
              <a:gd name="connsiteX2" fmla="*/ 2000566 w 2000566"/>
              <a:gd name="connsiteY2" fmla="*/ 708295 h 708295"/>
              <a:gd name="connsiteX3" fmla="*/ 0 w 2000566"/>
              <a:gd name="connsiteY3" fmla="*/ 708295 h 708295"/>
              <a:gd name="connsiteX4" fmla="*/ 0 w 2000566"/>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566" h="708295">
                <a:moveTo>
                  <a:pt x="0" y="0"/>
                </a:moveTo>
                <a:lnTo>
                  <a:pt x="2000566" y="0"/>
                </a:lnTo>
                <a:lnTo>
                  <a:pt x="2000566"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Angela Watkins, PBGC</a:t>
            </a:r>
          </a:p>
          <a:p>
            <a:pPr marL="0" lvl="0" indent="0" algn="l" defTabSz="533400">
              <a:lnSpc>
                <a:spcPct val="90000"/>
              </a:lnSpc>
              <a:spcBef>
                <a:spcPct val="0"/>
              </a:spcBef>
              <a:buNone/>
            </a:pPr>
            <a:r>
              <a:rPr lang="en-US" sz="1200" kern="1200" dirty="0"/>
              <a:t>Committee Member</a:t>
            </a:r>
          </a:p>
        </p:txBody>
      </p:sp>
      <p:pic>
        <p:nvPicPr>
          <p:cNvPr id="1088" name="anggie1">
            <a:extLst>
              <a:ext uri="{FF2B5EF4-FFF2-40B4-BE49-F238E27FC236}">
                <a16:creationId xmlns:a16="http://schemas.microsoft.com/office/drawing/2014/main" id="{025885BB-9798-BF6B-6A3F-6D37F0B675BD}"/>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728321" y="4312819"/>
            <a:ext cx="676656" cy="676656"/>
          </a:xfrm>
          <a:prstGeom prst="rect">
            <a:avLst/>
          </a:prstGeom>
        </p:spPr>
      </p:pic>
      <p:sp>
        <p:nvSpPr>
          <p:cNvPr id="1033" name="martha2">
            <a:extLst>
              <a:ext uri="{FF2B5EF4-FFF2-40B4-BE49-F238E27FC236}">
                <a16:creationId xmlns:a16="http://schemas.microsoft.com/office/drawing/2014/main" id="{36DFF2CC-3FB4-F662-CC60-59F1DFD04C8C}"/>
              </a:ext>
            </a:extLst>
          </p:cNvPr>
          <p:cNvSpPr/>
          <p:nvPr/>
        </p:nvSpPr>
        <p:spPr>
          <a:xfrm>
            <a:off x="9437859" y="4989475"/>
            <a:ext cx="2194560"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Martha Wilkes, VA</a:t>
            </a:r>
          </a:p>
          <a:p>
            <a:pPr marL="0" lvl="0" indent="0" algn="l" defTabSz="533400">
              <a:lnSpc>
                <a:spcPct val="90000"/>
              </a:lnSpc>
              <a:spcBef>
                <a:spcPct val="0"/>
              </a:spcBef>
              <a:buNone/>
            </a:pPr>
            <a:r>
              <a:rPr lang="en-US" sz="1200" kern="1200" dirty="0"/>
              <a:t>Committee Member</a:t>
            </a:r>
          </a:p>
        </p:txBody>
      </p:sp>
      <p:pic>
        <p:nvPicPr>
          <p:cNvPr id="1090" name="martha1">
            <a:extLst>
              <a:ext uri="{FF2B5EF4-FFF2-40B4-BE49-F238E27FC236}">
                <a16:creationId xmlns:a16="http://schemas.microsoft.com/office/drawing/2014/main" id="{BAC82EE8-ECC4-DAF9-BA0B-F73387D24167}"/>
              </a:ext>
              <a:ext uri="{C183D7F6-B498-43B3-948B-1728B52AA6E4}">
                <adec:decorative xmlns:adec="http://schemas.microsoft.com/office/drawing/2017/decorative" val="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88970" y="4852315"/>
            <a:ext cx="676656" cy="676656"/>
          </a:xfrm>
          <a:prstGeom prst="rect">
            <a:avLst/>
          </a:prstGeom>
        </p:spPr>
      </p:pic>
      <p:sp>
        <p:nvSpPr>
          <p:cNvPr id="1031" name="alex2">
            <a:extLst>
              <a:ext uri="{FF2B5EF4-FFF2-40B4-BE49-F238E27FC236}">
                <a16:creationId xmlns:a16="http://schemas.microsoft.com/office/drawing/2014/main" id="{9DDDF1E3-D78E-4F37-27BD-A50266FF809A}"/>
              </a:ext>
            </a:extLst>
          </p:cNvPr>
          <p:cNvSpPr/>
          <p:nvPr/>
        </p:nvSpPr>
        <p:spPr>
          <a:xfrm>
            <a:off x="10023516" y="5547259"/>
            <a:ext cx="1842204" cy="457200"/>
          </a:xfrm>
          <a:custGeom>
            <a:avLst/>
            <a:gdLst>
              <a:gd name="connsiteX0" fmla="*/ 0 w 2266545"/>
              <a:gd name="connsiteY0" fmla="*/ 0 h 708295"/>
              <a:gd name="connsiteX1" fmla="*/ 2266545 w 2266545"/>
              <a:gd name="connsiteY1" fmla="*/ 0 h 708295"/>
              <a:gd name="connsiteX2" fmla="*/ 2266545 w 2266545"/>
              <a:gd name="connsiteY2" fmla="*/ 708295 h 708295"/>
              <a:gd name="connsiteX3" fmla="*/ 0 w 2266545"/>
              <a:gd name="connsiteY3" fmla="*/ 708295 h 708295"/>
              <a:gd name="connsiteX4" fmla="*/ 0 w 2266545"/>
              <a:gd name="connsiteY4" fmla="*/ 0 h 708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545" h="708295">
                <a:moveTo>
                  <a:pt x="0" y="0"/>
                </a:moveTo>
                <a:lnTo>
                  <a:pt x="2266545" y="0"/>
                </a:lnTo>
                <a:lnTo>
                  <a:pt x="2266545" y="708295"/>
                </a:lnTo>
                <a:lnTo>
                  <a:pt x="0" y="708295"/>
                </a:lnTo>
                <a:lnTo>
                  <a:pt x="0" y="0"/>
                </a:lnTo>
                <a:close/>
              </a:path>
            </a:pathLst>
          </a:custGeom>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479752" tIns="45720" rIns="45720" bIns="45720" numCol="1" spcCol="1270" anchor="ctr" anchorCtr="0">
            <a:noAutofit/>
          </a:bodyPr>
          <a:lstStyle/>
          <a:p>
            <a:pPr marL="0" lvl="0" indent="0" algn="l" defTabSz="533400">
              <a:lnSpc>
                <a:spcPct val="90000"/>
              </a:lnSpc>
              <a:spcBef>
                <a:spcPct val="0"/>
              </a:spcBef>
              <a:buNone/>
            </a:pPr>
            <a:r>
              <a:rPr lang="en-US" sz="1200" kern="1200" dirty="0"/>
              <a:t>Alex Wilson, GSA</a:t>
            </a:r>
          </a:p>
          <a:p>
            <a:pPr marL="0" lvl="0" indent="0" algn="l" defTabSz="533400">
              <a:lnSpc>
                <a:spcPct val="90000"/>
              </a:lnSpc>
              <a:spcBef>
                <a:spcPct val="0"/>
              </a:spcBef>
              <a:buNone/>
            </a:pPr>
            <a:r>
              <a:rPr lang="en-US" sz="1200" kern="1200" dirty="0"/>
              <a:t>Committee Member</a:t>
            </a:r>
          </a:p>
        </p:txBody>
      </p:sp>
      <p:pic>
        <p:nvPicPr>
          <p:cNvPr id="1092" name="alex1">
            <a:extLst>
              <a:ext uri="{FF2B5EF4-FFF2-40B4-BE49-F238E27FC236}">
                <a16:creationId xmlns:a16="http://schemas.microsoft.com/office/drawing/2014/main" id="{E2EC74D3-3FDA-0FBC-F367-A2C3A3B61DE4}"/>
              </a:ext>
              <a:ext uri="{C183D7F6-B498-43B3-948B-1728B52AA6E4}">
                <adec:decorative xmlns:adec="http://schemas.microsoft.com/office/drawing/2017/decorative" val="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728466" y="5410099"/>
            <a:ext cx="676656" cy="676656"/>
          </a:xfrm>
          <a:prstGeom prst="rect">
            <a:avLst/>
          </a:prstGeom>
        </p:spPr>
      </p:pic>
    </p:spTree>
    <p:extLst>
      <p:ext uri="{BB962C8B-B14F-4D97-AF65-F5344CB8AC3E}">
        <p14:creationId xmlns:p14="http://schemas.microsoft.com/office/powerpoint/2010/main" val="108550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317</Words>
  <Application>Microsoft Macintosh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Unlocking the Power of Accessibility IAAF Chair and Committee Members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Accessibility: IAAF Chair and Committee Members</dc:title>
  <dc:subject/>
  <dc:creator>Joseph, Melissa; Michael Horton</dc:creator>
  <cp:keywords/>
  <dc:description/>
  <cp:lastModifiedBy>Michael Horton</cp:lastModifiedBy>
  <cp:revision>34</cp:revision>
  <dcterms:created xsi:type="dcterms:W3CDTF">2022-10-07T01:33:30Z</dcterms:created>
  <dcterms:modified xsi:type="dcterms:W3CDTF">2022-10-13T21:10:06Z</dcterms:modified>
  <cp:category/>
</cp:coreProperties>
</file>