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  <p:sldMasterId id="2147483658" r:id="rId3"/>
  </p:sldMasterIdLst>
  <p:notesMasterIdLst>
    <p:notesMasterId r:id="rId35"/>
  </p:notesMasterIdLst>
  <p:sldIdLst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5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iqgGVw2oa+8993I+jqBGvzHq75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53C601-513D-4EBF-8496-7409E4201BCE}" v="60" dt="2022-10-04T23:58:56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4"/>
    <p:restoredTop sz="96320"/>
  </p:normalViewPr>
  <p:slideViewPr>
    <p:cSldViewPr snapToGrid="0">
      <p:cViewPr varScale="1">
        <p:scale>
          <a:sx n="152" d="100"/>
          <a:sy n="152" d="100"/>
        </p:scale>
        <p:origin x="92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customschemas.google.com/relationships/presentationmetadata" Target="meta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2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2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125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0404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2439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5574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8371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7885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533400" y="402449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533400" y="1891357"/>
            <a:ext cx="10058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2"/>
          </p:nvPr>
        </p:nvSpPr>
        <p:spPr>
          <a:xfrm>
            <a:off x="533400" y="3124200"/>
            <a:ext cx="571182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3"/>
          </p:nvPr>
        </p:nvSpPr>
        <p:spPr>
          <a:xfrm>
            <a:off x="533400" y="6115359"/>
            <a:ext cx="1104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Arial"/>
              <a:buNone/>
              <a:defRPr sz="2400" b="1" i="1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4"/>
          </p:nvPr>
        </p:nvSpPr>
        <p:spPr>
          <a:xfrm>
            <a:off x="533400" y="4857736"/>
            <a:ext cx="11049000" cy="124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880"/>
              </a:spcBef>
              <a:spcAft>
                <a:spcPts val="0"/>
              </a:spcAft>
              <a:buClr>
                <a:srgbClr val="006197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4738484-526B-D312-A002-66D1765292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51218" y="3106002"/>
            <a:ext cx="1453896" cy="913191"/>
          </a:xfrm>
          <a:prstGeom prst="rect">
            <a:avLst/>
          </a:prstGeom>
        </p:spPr>
      </p:pic>
      <p:pic>
        <p:nvPicPr>
          <p:cNvPr id="4" name="Google Shape;19;p4" descr="GSA Starmark logo">
            <a:extLst>
              <a:ext uri="{FF2B5EF4-FFF2-40B4-BE49-F238E27FC236}">
                <a16:creationId xmlns:a16="http://schemas.microsoft.com/office/drawing/2014/main" id="{0028D832-C541-4752-AC62-3C99786B9A2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7850133" y="31115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0;p4" descr="Seal of the CIO Council">
            <a:extLst>
              <a:ext uri="{FF2B5EF4-FFF2-40B4-BE49-F238E27FC236}">
                <a16:creationId xmlns:a16="http://schemas.microsoft.com/office/drawing/2014/main" id="{E02E7B0A-B424-918E-A821-80ED74F5B1A6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10591800" y="3073563"/>
            <a:ext cx="979610" cy="978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No Logos">
  <p:cSld name="Title Slide No Logo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533400" y="402449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533400" y="1891357"/>
            <a:ext cx="10058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2"/>
          </p:nvPr>
        </p:nvSpPr>
        <p:spPr>
          <a:xfrm>
            <a:off x="533400" y="3124200"/>
            <a:ext cx="571182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3"/>
          </p:nvPr>
        </p:nvSpPr>
        <p:spPr>
          <a:xfrm>
            <a:off x="533400" y="6115359"/>
            <a:ext cx="1104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Arial"/>
              <a:buNone/>
              <a:defRPr sz="2400" b="1" i="1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4"/>
          </p:nvPr>
        </p:nvSpPr>
        <p:spPr>
          <a:xfrm>
            <a:off x="533400" y="4857736"/>
            <a:ext cx="11049000" cy="124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880"/>
              </a:spcBef>
              <a:spcAft>
                <a:spcPts val="0"/>
              </a:spcAft>
              <a:buClr>
                <a:srgbClr val="006197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11277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 Columns">
  <p:cSld name="Title and 2 Content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54864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6248400" y="1371600"/>
            <a:ext cx="5486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 Columns + Headings">
  <p:cSld name="Title and 2 Content Columns + Heading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57200" y="2286000"/>
            <a:ext cx="5486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3"/>
          </p:nvPr>
        </p:nvSpPr>
        <p:spPr>
          <a:xfrm>
            <a:off x="6250806" y="1371600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4"/>
          </p:nvPr>
        </p:nvSpPr>
        <p:spPr>
          <a:xfrm>
            <a:off x="6248400" y="2286000"/>
            <a:ext cx="5486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Content Columns">
  <p:cSld name="Title and 3 Content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347472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2"/>
          </p:nvPr>
        </p:nvSpPr>
        <p:spPr>
          <a:xfrm>
            <a:off x="4358640" y="1371600"/>
            <a:ext cx="347472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3"/>
          </p:nvPr>
        </p:nvSpPr>
        <p:spPr>
          <a:xfrm>
            <a:off x="8229600" y="1371600"/>
            <a:ext cx="347472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Content Columns + Headings">
  <p:cSld name="Title and 3 Content Columns + Heading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347472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2"/>
          </p:nvPr>
        </p:nvSpPr>
        <p:spPr>
          <a:xfrm>
            <a:off x="457200" y="2286000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3"/>
          </p:nvPr>
        </p:nvSpPr>
        <p:spPr>
          <a:xfrm>
            <a:off x="4358640" y="1374808"/>
            <a:ext cx="347472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4"/>
          </p:nvPr>
        </p:nvSpPr>
        <p:spPr>
          <a:xfrm>
            <a:off x="4358640" y="2286000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5"/>
          </p:nvPr>
        </p:nvSpPr>
        <p:spPr>
          <a:xfrm>
            <a:off x="8229600" y="1371600"/>
            <a:ext cx="347472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6"/>
          </p:nvPr>
        </p:nvSpPr>
        <p:spPr>
          <a:xfrm>
            <a:off x="8229600" y="2286000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 Title Only ">
  <p:cSld name="Breaker Title Only 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508001" y="2553101"/>
            <a:ext cx="11165841" cy="224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11582399" y="6477000"/>
            <a:ext cx="152401" cy="2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 Title (Thank You)">
  <p:cSld name="Breaker Title (Thank You)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11582399" y="6477000"/>
            <a:ext cx="152401" cy="2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508001" y="2553101"/>
            <a:ext cx="11165841" cy="224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0" y="4572000"/>
            <a:ext cx="12192000" cy="2133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elvetica Neue"/>
              <a:buNone/>
            </a:pPr>
            <a:r>
              <a:rPr lang="en-US" sz="4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Click to edit Master title style</a:t>
            </a:r>
            <a:endParaRPr sz="45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3"/>
          <p:cNvSpPr txBox="1"/>
          <p:nvPr/>
        </p:nvSpPr>
        <p:spPr>
          <a:xfrm>
            <a:off x="838200" y="1752600"/>
            <a:ext cx="10515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 i="1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Click to edit Subtitle</a:t>
            </a:r>
            <a:endParaRPr sz="3000" b="1" i="1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45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12188952" cy="106764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2" name="Google Shape;32;p5" descr="graphic line"/>
          <p:cNvCxnSpPr/>
          <p:nvPr/>
        </p:nvCxnSpPr>
        <p:spPr>
          <a:xfrm>
            <a:off x="460248" y="6400800"/>
            <a:ext cx="1127455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5"/>
          <p:cNvSpPr/>
          <p:nvPr/>
        </p:nvSpPr>
        <p:spPr>
          <a:xfrm>
            <a:off x="457200" y="6492240"/>
            <a:ext cx="102870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6197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rPr>
              <a:t>IAAF 2022  /  General Services Administration  /  National Institutes of Health  /  Federal CIO Council </a:t>
            </a:r>
            <a:endParaRPr sz="800" b="0" i="0" u="none" strike="noStrike" cap="none" dirty="0">
              <a:solidFill>
                <a:srgbClr val="0061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11201401" y="6492240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3"/>
          <p:cNvGrpSpPr/>
          <p:nvPr/>
        </p:nvGrpSpPr>
        <p:grpSpPr>
          <a:xfrm>
            <a:off x="0" y="0"/>
            <a:ext cx="12188377" cy="177800"/>
            <a:chOff x="0" y="0"/>
            <a:chExt cx="9141282" cy="285750"/>
          </a:xfrm>
        </p:grpSpPr>
        <p:sp>
          <p:nvSpPr>
            <p:cNvPr id="71" name="Google Shape;71;p13"/>
            <p:cNvSpPr/>
            <p:nvPr/>
          </p:nvSpPr>
          <p:spPr>
            <a:xfrm>
              <a:off x="0" y="0"/>
              <a:ext cx="3200400" cy="285750"/>
            </a:xfrm>
            <a:prstGeom prst="rect">
              <a:avLst/>
            </a:prstGeom>
            <a:solidFill>
              <a:srgbClr val="00619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225114" y="0"/>
              <a:ext cx="5916168" cy="28575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3" name="Google Shape;73;p13" descr="graphic line"/>
          <p:cNvCxnSpPr/>
          <p:nvPr/>
        </p:nvCxnSpPr>
        <p:spPr>
          <a:xfrm>
            <a:off x="460248" y="6400800"/>
            <a:ext cx="11274552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57200" y="6492240"/>
            <a:ext cx="10409464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6197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rPr>
              <a:t>IAAF 2022  /  General Services Administration  /  National Institutes of Health  /  Federal CIO Council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dobe.com/content/dam/Adobe/en/devnet/acrobat/pdfs/adobe_supplement_iso32000.pdf" TargetMode="External"/><Relationship Id="rId3" Type="http://schemas.openxmlformats.org/officeDocument/2006/relationships/hyperlink" Target="mailto:Regina_Wendling@ios.doi.gov" TargetMode="External"/><Relationship Id="rId7" Type="http://schemas.openxmlformats.org/officeDocument/2006/relationships/hyperlink" Target="https://blog.adobe.com/" TargetMode="External"/><Relationship Id="rId2" Type="http://schemas.openxmlformats.org/officeDocument/2006/relationships/hyperlink" Target="mailto:Siddhartha_Sharma@ios.doi.gov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adobe.com/accessibility" TargetMode="External"/><Relationship Id="rId5" Type="http://schemas.openxmlformats.org/officeDocument/2006/relationships/hyperlink" Target="https://experienceleague.adobe.com/docs/document-cloud-learn/acrobat-learning/advanced-tasks/accessibility-series/accessibility-series.html" TargetMode="External"/><Relationship Id="rId4" Type="http://schemas.openxmlformats.org/officeDocument/2006/relationships/hyperlink" Target="mailto:Haverty@Adobe.com" TargetMode="External"/><Relationship Id="rId9" Type="http://schemas.openxmlformats.org/officeDocument/2006/relationships/hyperlink" Target="https://www.iso.org/standard/64599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>
            <a:spLocks noGrp="1"/>
          </p:cNvSpPr>
          <p:nvPr>
            <p:ph type="title"/>
          </p:nvPr>
        </p:nvSpPr>
        <p:spPr>
          <a:xfrm>
            <a:off x="533400" y="402449"/>
            <a:ext cx="11049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dirty="0"/>
              <a:t>Annual Interagency Accessibility Forum</a:t>
            </a:r>
            <a:endParaRPr dirty="0"/>
          </a:p>
        </p:txBody>
      </p:sp>
      <p:sp>
        <p:nvSpPr>
          <p:cNvPr id="88" name="Google Shape;88;p1"/>
          <p:cNvSpPr txBox="1">
            <a:spLocks noGrp="1"/>
          </p:cNvSpPr>
          <p:nvPr>
            <p:ph type="body" idx="1"/>
          </p:nvPr>
        </p:nvSpPr>
        <p:spPr>
          <a:xfrm>
            <a:off x="533400" y="1359306"/>
            <a:ext cx="1117469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800" dirty="0"/>
              <a:t>Unlocking the Power of Accessibility</a:t>
            </a:r>
            <a:endParaRPr sz="2800"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body" idx="2"/>
          </p:nvPr>
        </p:nvSpPr>
        <p:spPr>
          <a:xfrm>
            <a:off x="533400" y="3124200"/>
            <a:ext cx="571182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2800" dirty="0"/>
              <a:t>October 11-13, 2022</a:t>
            </a:r>
            <a:endParaRPr sz="2800" dirty="0"/>
          </a:p>
        </p:txBody>
      </p:sp>
      <p:sp>
        <p:nvSpPr>
          <p:cNvPr id="91" name="Google Shape;91;p1"/>
          <p:cNvSpPr txBox="1">
            <a:spLocks noGrp="1"/>
          </p:cNvSpPr>
          <p:nvPr>
            <p:ph type="body" idx="4"/>
          </p:nvPr>
        </p:nvSpPr>
        <p:spPr>
          <a:xfrm>
            <a:off x="533400" y="4857736"/>
            <a:ext cx="11049000" cy="124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6197"/>
              </a:buClr>
              <a:buSzPts val="4400"/>
              <a:buNone/>
            </a:pPr>
            <a:r>
              <a:rPr lang="en-US" dirty="0"/>
              <a:t>Creating Accessible PDF Forms</a:t>
            </a:r>
            <a:endParaRPr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3"/>
          </p:nvPr>
        </p:nvSpPr>
        <p:spPr>
          <a:xfrm>
            <a:off x="533400" y="6115359"/>
            <a:ext cx="1104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6197"/>
              </a:buClr>
              <a:buSzPts val="2400"/>
              <a:buNone/>
            </a:pPr>
            <a:r>
              <a:rPr lang="en-US" dirty="0"/>
              <a:t>Regina A. Wendling, Government Information Specialist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F675B-CA5F-45F0-9D29-6602D9BEF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Detection of PDF Form Fields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7BF966-D496-41CD-9CAA-409398E340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65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75804-580F-46BC-87AE-236C2370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Adding Form Fields with Auto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5F2F7-A796-40B1-A9BC-D770EAAB64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3624C-FC20-4BB4-971B-96D3E41AD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/>
              <a:t>Run “Prepare Form”</a:t>
            </a:r>
          </a:p>
          <a:p>
            <a:r>
              <a:rPr lang="en-US" sz="2200" dirty="0"/>
              <a:t>Fix form fields properties (name and tooltip)</a:t>
            </a:r>
          </a:p>
          <a:p>
            <a:r>
              <a:rPr lang="en-US" sz="2200" dirty="0"/>
              <a:t>Check other properties</a:t>
            </a:r>
          </a:p>
          <a:p>
            <a:r>
              <a:rPr lang="en-US" sz="2200" dirty="0"/>
              <a:t>Add format to date field</a:t>
            </a:r>
          </a:p>
          <a:p>
            <a:r>
              <a:rPr lang="en-US" sz="2200" dirty="0"/>
              <a:t>Fix radio buttons</a:t>
            </a:r>
          </a:p>
          <a:p>
            <a:pPr marL="5080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43524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Getting Started with Auto Detection of Form Fields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5725486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594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 dirty="0"/>
              <a:t>Do not check “This document requires signatures”</a:t>
            </a:r>
          </a:p>
          <a:p>
            <a:pPr marL="685794" lvl="1" indent="-228594">
              <a:spcBef>
                <a:spcPts val="0"/>
              </a:spcBef>
              <a:buSzPts val="2200"/>
            </a:pPr>
            <a:r>
              <a:rPr lang="en-US" sz="2000" dirty="0"/>
              <a:t>Signature field applied regardless</a:t>
            </a:r>
          </a:p>
          <a:p>
            <a:pPr marL="685794" lvl="1" indent="-228594">
              <a:spcBef>
                <a:spcPts val="0"/>
              </a:spcBef>
              <a:buSzPts val="2200"/>
            </a:pPr>
            <a:r>
              <a:rPr lang="en-US" sz="2000" dirty="0"/>
              <a:t>Some functionality missing (a bug?)</a:t>
            </a:r>
          </a:p>
          <a:p>
            <a:pPr marL="228594" indent="-228594">
              <a:spcBef>
                <a:spcPts val="0"/>
              </a:spcBef>
              <a:buSzPts val="2200"/>
            </a:pPr>
            <a:r>
              <a:rPr lang="en-US" sz="2200" dirty="0"/>
              <a:t>Set “Form field auto detection” to </a:t>
            </a:r>
            <a:r>
              <a:rPr lang="en-US" sz="2200" b="1" dirty="0"/>
              <a:t>On</a:t>
            </a:r>
            <a:endParaRPr sz="2200" dirty="0"/>
          </a:p>
          <a:p>
            <a:pPr marL="228594" lvl="0" indent="-88893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200"/>
              <a:buNone/>
            </a:pPr>
            <a:endParaRPr sz="2200" dirty="0"/>
          </a:p>
        </p:txBody>
      </p:sp>
      <p:pic>
        <p:nvPicPr>
          <p:cNvPr id="6" name="Content Placeholder 4" descr="Uncheck signature checkbox and set auto detection to on">
            <a:extLst>
              <a:ext uri="{FF2B5EF4-FFF2-40B4-BE49-F238E27FC236}">
                <a16:creationId xmlns:a16="http://schemas.microsoft.com/office/drawing/2014/main" id="{B5B743C6-D404-4224-85D9-408BB4837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000" y="1123845"/>
            <a:ext cx="5521588" cy="5181600"/>
          </a:xfrm>
          <a:prstGeom prst="rect">
            <a:avLst/>
          </a:prstGeom>
        </p:spPr>
      </p:pic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9DC0-2E5D-4B2C-BFF5-0979EE7D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Finalizing the Form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699FAA-8174-4C8E-BB1D-1DA4266321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3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405CB-E04B-4C52-912A-D672C327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Form Field Properties</a:t>
            </a:r>
          </a:p>
        </p:txBody>
      </p:sp>
      <p:pic>
        <p:nvPicPr>
          <p:cNvPr id="5" name="Content Placeholder 7" descr="Create Name and Tooltip properties for the form field">
            <a:extLst>
              <a:ext uri="{FF2B5EF4-FFF2-40B4-BE49-F238E27FC236}">
                <a16:creationId xmlns:a16="http://schemas.microsoft.com/office/drawing/2014/main" id="{012B74FB-E5A9-4443-A063-C17433D16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88" y="1145056"/>
            <a:ext cx="4962412" cy="51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Select date format">
            <a:extLst>
              <a:ext uri="{FF2B5EF4-FFF2-40B4-BE49-F238E27FC236}">
                <a16:creationId xmlns:a16="http://schemas.microsoft.com/office/drawing/2014/main" id="{44EFC378-B7F4-4D27-9887-BB8D6BBA0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613" y="1087965"/>
            <a:ext cx="4138814" cy="531255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749B3-A09C-4CD0-BEFE-3EA3EB1A99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32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75804-580F-46BC-87AE-236C2370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Finalize the 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5F2F7-A796-40B1-A9BC-D770EAAB64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3624C-FC20-4BB4-971B-96D3E41AD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/>
              <a:t>Verify and fix tab order</a:t>
            </a:r>
          </a:p>
          <a:p>
            <a:r>
              <a:rPr lang="en-US" sz="2200" dirty="0"/>
              <a:t>Test the form</a:t>
            </a:r>
          </a:p>
          <a:p>
            <a:pPr lvl="1"/>
            <a:r>
              <a:rPr lang="en-US" sz="2000" dirty="0"/>
              <a:t>Preview the form</a:t>
            </a:r>
          </a:p>
          <a:p>
            <a:pPr lvl="1"/>
            <a:r>
              <a:rPr lang="en-US" sz="2000" dirty="0"/>
              <a:t>Verify entering in data in the fields</a:t>
            </a:r>
          </a:p>
          <a:p>
            <a:r>
              <a:rPr lang="en-US" sz="2200" dirty="0"/>
              <a:t>Create Form tags or Auto-tag the Form and fix the Tag Tree</a:t>
            </a:r>
          </a:p>
          <a:p>
            <a:pPr marL="5080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26230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75804-580F-46BC-87AE-236C2370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and Fix the Tab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5F2F7-A796-40B1-A9BC-D770EAAB64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3624C-FC20-4BB4-971B-96D3E41AD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/>
              <a:t>Enable “Show Tab Numbers”</a:t>
            </a:r>
          </a:p>
          <a:p>
            <a:r>
              <a:rPr lang="en-US" sz="2200" dirty="0"/>
              <a:t>Set the Tab order by dragging up and down</a:t>
            </a:r>
          </a:p>
          <a:p>
            <a:pPr marL="50800" indent="0">
              <a:buNone/>
            </a:pPr>
            <a:endParaRPr lang="en-US" sz="2200" dirty="0"/>
          </a:p>
        </p:txBody>
      </p:sp>
      <p:pic>
        <p:nvPicPr>
          <p:cNvPr id="5" name="Picture 4" descr="Select Order Tabs by Structure and Show Tab Numbers in the Fields dropdown">
            <a:extLst>
              <a:ext uri="{FF2B5EF4-FFF2-40B4-BE49-F238E27FC236}">
                <a16:creationId xmlns:a16="http://schemas.microsoft.com/office/drawing/2014/main" id="{41B8BA50-890A-4927-A6EF-60FCF8AEC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90" y="2431759"/>
            <a:ext cx="4176110" cy="3746726"/>
          </a:xfrm>
          <a:prstGeom prst="rect">
            <a:avLst/>
          </a:prstGeom>
        </p:spPr>
      </p:pic>
      <p:pic>
        <p:nvPicPr>
          <p:cNvPr id="6" name="Picture 5" descr="Drag and drop the fields into the right tab order">
            <a:extLst>
              <a:ext uri="{FF2B5EF4-FFF2-40B4-BE49-F238E27FC236}">
                <a16:creationId xmlns:a16="http://schemas.microsoft.com/office/drawing/2014/main" id="{AB0030E9-E35E-43D9-92EE-7549874A7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466" y="2430730"/>
            <a:ext cx="4055509" cy="374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04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75804-580F-46BC-87AE-236C2370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3624C-FC20-4BB4-971B-96D3E41AD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03152"/>
            <a:ext cx="11277600" cy="457200"/>
          </a:xfrm>
        </p:spPr>
        <p:txBody>
          <a:bodyPr/>
          <a:lstStyle/>
          <a:p>
            <a:r>
              <a:rPr lang="en-US" sz="2200" dirty="0"/>
              <a:t>Select Preview (toggles back to Edit)</a:t>
            </a:r>
          </a:p>
          <a:p>
            <a:endParaRPr lang="en-US" sz="2200" dirty="0"/>
          </a:p>
          <a:p>
            <a:endParaRPr lang="en-US" sz="2200" dirty="0"/>
          </a:p>
          <a:p>
            <a:pPr marL="50800" indent="0">
              <a:buNone/>
            </a:pPr>
            <a:endParaRPr lang="en-US" sz="2200" dirty="0"/>
          </a:p>
          <a:p>
            <a:pPr marL="50800" indent="0">
              <a:buNone/>
            </a:pPr>
            <a:endParaRPr lang="en-US" sz="2200" dirty="0"/>
          </a:p>
          <a:p>
            <a:pPr marL="50800" indent="0">
              <a:buNone/>
            </a:pPr>
            <a:endParaRPr lang="en-US" sz="2200" dirty="0"/>
          </a:p>
          <a:p>
            <a:pPr marL="50800" indent="0">
              <a:buNone/>
            </a:pPr>
            <a:endParaRPr lang="en-US" sz="2200" dirty="0"/>
          </a:p>
        </p:txBody>
      </p:sp>
      <p:pic>
        <p:nvPicPr>
          <p:cNvPr id="7" name="Picture 6" descr="Preview button">
            <a:extLst>
              <a:ext uri="{FF2B5EF4-FFF2-40B4-BE49-F238E27FC236}">
                <a16:creationId xmlns:a16="http://schemas.microsoft.com/office/drawing/2014/main" id="{B36593B4-E1B6-455F-A68F-6895F8C70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33" y="1549307"/>
            <a:ext cx="2399167" cy="2495317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F53E546-66C7-45FD-A961-5B4BC3739E76}"/>
              </a:ext>
            </a:extLst>
          </p:cNvPr>
          <p:cNvSpPr txBox="1">
            <a:spLocks/>
          </p:cNvSpPr>
          <p:nvPr/>
        </p:nvSpPr>
        <p:spPr>
          <a:xfrm>
            <a:off x="457200" y="3976670"/>
            <a:ext cx="11277600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200" dirty="0"/>
              <a:t>Clear the form after entering data in the form fields</a:t>
            </a:r>
          </a:p>
          <a:p>
            <a:pPr marL="50800" indent="0">
              <a:buFont typeface="Noto Sans Symbols"/>
              <a:buNone/>
            </a:pPr>
            <a:endParaRPr lang="en-US" sz="2200" dirty="0"/>
          </a:p>
        </p:txBody>
      </p:sp>
      <p:pic>
        <p:nvPicPr>
          <p:cNvPr id="8" name="Picture 7" descr="More dropdown">
            <a:extLst>
              <a:ext uri="{FF2B5EF4-FFF2-40B4-BE49-F238E27FC236}">
                <a16:creationId xmlns:a16="http://schemas.microsoft.com/office/drawing/2014/main" id="{796D5BE3-023E-45FA-A8BA-93F407E22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266" y="4525507"/>
            <a:ext cx="3254376" cy="1472368"/>
          </a:xfrm>
          <a:prstGeom prst="rect">
            <a:avLst/>
          </a:prstGeom>
        </p:spPr>
      </p:pic>
      <p:pic>
        <p:nvPicPr>
          <p:cNvPr id="9" name="Picture 8" descr="Clear Form selected from the More dropdown">
            <a:extLst>
              <a:ext uri="{FF2B5EF4-FFF2-40B4-BE49-F238E27FC236}">
                <a16:creationId xmlns:a16="http://schemas.microsoft.com/office/drawing/2014/main" id="{200ED816-4C4C-443A-8556-18E736E18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3399" y="3387454"/>
            <a:ext cx="4002584" cy="29820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5F2F7-A796-40B1-A9BC-D770EAAB64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75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Manually Adding Form Fields to the Tag Tree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41148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594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 dirty="0"/>
              <a:t>Steps</a:t>
            </a:r>
          </a:p>
          <a:p>
            <a:pPr marL="685794" lvl="1" indent="-228594">
              <a:spcBef>
                <a:spcPts val="0"/>
              </a:spcBef>
              <a:buSzPts val="2200"/>
            </a:pPr>
            <a:r>
              <a:rPr lang="en-US" sz="2000" b="1" dirty="0"/>
              <a:t>Place focus on “root” Tag</a:t>
            </a:r>
            <a:endParaRPr lang="en-US" sz="2000" dirty="0"/>
          </a:p>
          <a:p>
            <a:pPr marL="685794" lvl="1" indent="-228594">
              <a:spcBef>
                <a:spcPts val="0"/>
              </a:spcBef>
              <a:buSzPts val="2200"/>
            </a:pPr>
            <a:r>
              <a:rPr lang="en-US" sz="2000" dirty="0"/>
              <a:t>Tag Annotations</a:t>
            </a:r>
          </a:p>
          <a:p>
            <a:pPr marL="685794" lvl="1" indent="-228594">
              <a:spcBef>
                <a:spcPts val="0"/>
              </a:spcBef>
              <a:buSzPts val="2200"/>
            </a:pPr>
            <a:r>
              <a:rPr lang="en-US" sz="2000" dirty="0"/>
              <a:t>Find Unmarked Annotations</a:t>
            </a:r>
          </a:p>
          <a:p>
            <a:pPr marL="685794" lvl="1" indent="-228594">
              <a:spcBef>
                <a:spcPts val="0"/>
              </a:spcBef>
              <a:buSzPts val="2200"/>
            </a:pPr>
            <a:r>
              <a:rPr lang="en-US" sz="2000" dirty="0"/>
              <a:t>Tag Element</a:t>
            </a:r>
          </a:p>
          <a:p>
            <a:pPr marL="685794" lvl="1" indent="-228594">
              <a:spcBef>
                <a:spcPts val="0"/>
              </a:spcBef>
              <a:buSzPts val="2200"/>
            </a:pPr>
            <a:r>
              <a:rPr lang="en-US" sz="2000" dirty="0"/>
              <a:t>Set Tag Type to Form</a:t>
            </a:r>
          </a:p>
        </p:txBody>
      </p:sp>
      <p:pic>
        <p:nvPicPr>
          <p:cNvPr id="7" name="Picture 6" descr="Tag Annotations in Tag Tree dropdown menu">
            <a:extLst>
              <a:ext uri="{FF2B5EF4-FFF2-40B4-BE49-F238E27FC236}">
                <a16:creationId xmlns:a16="http://schemas.microsoft.com/office/drawing/2014/main" id="{D32D18FF-D0A2-4CBF-B79A-433BC2016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299" y="1371600"/>
            <a:ext cx="2117786" cy="4608422"/>
          </a:xfrm>
          <a:prstGeom prst="rect">
            <a:avLst/>
          </a:prstGeom>
        </p:spPr>
      </p:pic>
      <p:pic>
        <p:nvPicPr>
          <p:cNvPr id="8" name="Picture 7" descr="Find in Tag Tree dropdown menu">
            <a:extLst>
              <a:ext uri="{FF2B5EF4-FFF2-40B4-BE49-F238E27FC236}">
                <a16:creationId xmlns:a16="http://schemas.microsoft.com/office/drawing/2014/main" id="{EB1F0D59-573D-4E18-94F0-E15593DF0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128" y="1371600"/>
            <a:ext cx="2150096" cy="4608422"/>
          </a:xfrm>
          <a:prstGeom prst="rect">
            <a:avLst/>
          </a:prstGeom>
        </p:spPr>
      </p:pic>
      <p:pic>
        <p:nvPicPr>
          <p:cNvPr id="9" name="Picture 8" descr="Find unmarked annotations">
            <a:extLst>
              <a:ext uri="{FF2B5EF4-FFF2-40B4-BE49-F238E27FC236}">
                <a16:creationId xmlns:a16="http://schemas.microsoft.com/office/drawing/2014/main" id="{03CA7423-5D5A-4DC0-804C-E349F0532A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2267" y="1194431"/>
            <a:ext cx="3090113" cy="1714195"/>
          </a:xfrm>
          <a:prstGeom prst="rect">
            <a:avLst/>
          </a:prstGeom>
        </p:spPr>
      </p:pic>
      <p:pic>
        <p:nvPicPr>
          <p:cNvPr id="10" name="Picture 9" descr="Tag element">
            <a:extLst>
              <a:ext uri="{FF2B5EF4-FFF2-40B4-BE49-F238E27FC236}">
                <a16:creationId xmlns:a16="http://schemas.microsoft.com/office/drawing/2014/main" id="{CAF04E34-BE29-4B23-A812-E686AD2FEF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0837" y="2984447"/>
            <a:ext cx="3091543" cy="1712065"/>
          </a:xfrm>
          <a:prstGeom prst="rect">
            <a:avLst/>
          </a:prstGeom>
        </p:spPr>
      </p:pic>
      <p:pic>
        <p:nvPicPr>
          <p:cNvPr id="11" name="Picture 10" descr="Select From type">
            <a:extLst>
              <a:ext uri="{FF2B5EF4-FFF2-40B4-BE49-F238E27FC236}">
                <a16:creationId xmlns:a16="http://schemas.microsoft.com/office/drawing/2014/main" id="{13B9454C-B628-43B3-BE75-52E7079C74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5209" y="4772333"/>
            <a:ext cx="2514600" cy="1590675"/>
          </a:xfrm>
          <a:prstGeom prst="rect">
            <a:avLst/>
          </a:prstGeom>
        </p:spPr>
      </p:pic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3928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75804-580F-46BC-87AE-236C2370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Tag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5F2F7-A796-40B1-A9BC-D770EAAB64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3624C-FC20-4BB4-971B-96D3E41AD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11541"/>
            <a:ext cx="11277600" cy="4937760"/>
          </a:xfrm>
        </p:spPr>
        <p:txBody>
          <a:bodyPr/>
          <a:lstStyle/>
          <a:p>
            <a:r>
              <a:rPr lang="en-US" sz="2200" dirty="0"/>
              <a:t>Form fields appear at the bottom of the Tag Tree</a:t>
            </a:r>
          </a:p>
          <a:p>
            <a:r>
              <a:rPr lang="en-US" sz="2200" dirty="0"/>
              <a:t>Move &lt;Form&gt; tag to the correct place in the Tag Tree as a peer (sibling) of the &lt;P&gt; tag content</a:t>
            </a:r>
          </a:p>
          <a:p>
            <a:pPr marL="50800" indent="0">
              <a:buNone/>
            </a:pPr>
            <a:endParaRPr lang="en-US" sz="2200" dirty="0"/>
          </a:p>
        </p:txBody>
      </p:sp>
      <p:pic>
        <p:nvPicPr>
          <p:cNvPr id="7" name="Picture 6" descr="&lt;Form&gt; tags appear at the bottom of the tag tree">
            <a:extLst>
              <a:ext uri="{FF2B5EF4-FFF2-40B4-BE49-F238E27FC236}">
                <a16:creationId xmlns:a16="http://schemas.microsoft.com/office/drawing/2014/main" id="{64130BB2-C83D-429F-9F6D-1DC933D36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00" y="2451972"/>
            <a:ext cx="3167967" cy="3810971"/>
          </a:xfrm>
          <a:prstGeom prst="rect">
            <a:avLst/>
          </a:prstGeom>
        </p:spPr>
      </p:pic>
      <p:pic>
        <p:nvPicPr>
          <p:cNvPr id="8" name="Picture 7" descr="Move &lt;Form&gt; tag to the correct location">
            <a:extLst>
              <a:ext uri="{FF2B5EF4-FFF2-40B4-BE49-F238E27FC236}">
                <a16:creationId xmlns:a16="http://schemas.microsoft.com/office/drawing/2014/main" id="{568BE3A7-F30F-468F-A043-17BA5323B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416" y="2451972"/>
            <a:ext cx="3770639" cy="316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1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0EB5-41DC-449C-A863-3C4812C8D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Approaching Forms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D979B-6C22-4BFE-AC8E-50164DCA7A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E2520-84D0-42E7-B095-CA53A5BC6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/>
              <a:t>Choose the approach that works best for your situation</a:t>
            </a:r>
          </a:p>
          <a:p>
            <a:r>
              <a:rPr lang="en-US" sz="2400" dirty="0"/>
              <a:t>Considerations</a:t>
            </a:r>
          </a:p>
          <a:p>
            <a:pPr lvl="1"/>
            <a:r>
              <a:rPr lang="en-US" sz="1800" dirty="0"/>
              <a:t>Are you working with the original source document?</a:t>
            </a:r>
          </a:p>
          <a:p>
            <a:pPr lvl="1"/>
            <a:r>
              <a:rPr lang="en-US" sz="1800" dirty="0"/>
              <a:t>Has the PDF been tagged and was there a lot of remediation work done?</a:t>
            </a:r>
          </a:p>
          <a:p>
            <a:pPr lvl="1"/>
            <a:r>
              <a:rPr lang="en-US" sz="1800" dirty="0"/>
              <a:t>Are the form fields well-defined?</a:t>
            </a:r>
          </a:p>
          <a:p>
            <a:pPr lvl="1"/>
            <a:r>
              <a:rPr lang="en-US" sz="1800" dirty="0"/>
              <a:t>Is it best to add form fields, then tag or add form fields to the tagged PDF</a:t>
            </a:r>
          </a:p>
          <a:p>
            <a:r>
              <a:rPr lang="en-US" sz="2200" dirty="0"/>
              <a:t>Options</a:t>
            </a:r>
          </a:p>
          <a:p>
            <a:pPr lvl="1"/>
            <a:r>
              <a:rPr lang="en-US" sz="1800" dirty="0"/>
              <a:t>Auto detect the form fields before tagging (may require less remediation of &lt;Form&gt; tags in the Tag Tree but will require fixing the other types of tags, as necessary)</a:t>
            </a:r>
          </a:p>
          <a:p>
            <a:pPr lvl="1"/>
            <a:r>
              <a:rPr lang="en-US" sz="1800" dirty="0"/>
              <a:t>Auto detect the form fields after tagging (always requires fixing &lt;Form&gt; tags in the Tag Tree but not other types of tags)</a:t>
            </a:r>
          </a:p>
          <a:p>
            <a:pPr lvl="1"/>
            <a:r>
              <a:rPr lang="en-US" sz="1800" dirty="0"/>
              <a:t>Manually add the form fields (requires the most work)</a:t>
            </a:r>
          </a:p>
          <a:p>
            <a:r>
              <a:rPr lang="en-US" sz="2200" dirty="0"/>
              <a:t>Regardless of approach, use the Prepare Form tool in Tools pane</a:t>
            </a:r>
          </a:p>
        </p:txBody>
      </p:sp>
    </p:spTree>
    <p:extLst>
      <p:ext uri="{BB962C8B-B14F-4D97-AF65-F5344CB8AC3E}">
        <p14:creationId xmlns:p14="http://schemas.microsoft.com/office/powerpoint/2010/main" val="1227917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D524B-0301-4D6F-8CB4-108DA0E44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Creation of Form Fields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C15F78-5DF7-475C-B3D7-3C67829391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24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75804-580F-46BC-87AE-236C2370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Form Field Manually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5F2F7-A796-40B1-A9BC-D770EAAB64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3624C-FC20-4BB4-971B-96D3E41AD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/>
              <a:t>When to manually add form fields</a:t>
            </a:r>
          </a:p>
          <a:p>
            <a:pPr lvl="1"/>
            <a:r>
              <a:rPr lang="en-US" sz="2000" dirty="0"/>
              <a:t>Creating a form from scratch</a:t>
            </a:r>
          </a:p>
          <a:p>
            <a:pPr lvl="1"/>
            <a:r>
              <a:rPr lang="en-US" sz="2000" dirty="0"/>
              <a:t>Adding/fixing form fields where form fields were auto detected</a:t>
            </a:r>
          </a:p>
          <a:p>
            <a:r>
              <a:rPr lang="en-US" sz="2200" dirty="0"/>
              <a:t>Steps</a:t>
            </a:r>
          </a:p>
          <a:p>
            <a:pPr lvl="1"/>
            <a:r>
              <a:rPr lang="en-US" sz="2000" dirty="0"/>
              <a:t>Prepare Form</a:t>
            </a:r>
          </a:p>
          <a:p>
            <a:pPr lvl="1"/>
            <a:r>
              <a:rPr lang="en-US" sz="2000" dirty="0"/>
              <a:t>Manually place form fields</a:t>
            </a:r>
          </a:p>
          <a:p>
            <a:pPr lvl="1"/>
            <a:r>
              <a:rPr lang="en-US" sz="2000" dirty="0"/>
              <a:t>Complete process for creating and finalizing forms in auto detect process except for tagging</a:t>
            </a:r>
          </a:p>
          <a:p>
            <a:pPr lvl="1"/>
            <a:r>
              <a:rPr lang="en-US" sz="2000" dirty="0"/>
              <a:t>Tag form fields manually</a:t>
            </a:r>
          </a:p>
          <a:p>
            <a:pPr lvl="2"/>
            <a:r>
              <a:rPr lang="en-US" sz="1800" dirty="0"/>
              <a:t>NOTE:  Form fields will appear at the end of the Tag Tree and need to be moved</a:t>
            </a:r>
          </a:p>
          <a:p>
            <a:pPr marL="5080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83271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890E7-844E-4899-B83A-A8B98072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Form Field Options</a:t>
            </a:r>
          </a:p>
        </p:txBody>
      </p:sp>
      <p:pic>
        <p:nvPicPr>
          <p:cNvPr id="5" name="Picture 4" descr="Manually add form fields from the Prepare Form field options">
            <a:extLst>
              <a:ext uri="{FF2B5EF4-FFF2-40B4-BE49-F238E27FC236}">
                <a16:creationId xmlns:a16="http://schemas.microsoft.com/office/drawing/2014/main" id="{3207D594-C09D-4475-AFE8-D4F841C6B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87" y="1117278"/>
            <a:ext cx="11099026" cy="54664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E689F2-DC20-4ED4-9E4B-F22B489F3153}"/>
              </a:ext>
            </a:extLst>
          </p:cNvPr>
          <p:cNvSpPr txBox="1"/>
          <p:nvPr/>
        </p:nvSpPr>
        <p:spPr>
          <a:xfrm>
            <a:off x="4391936" y="1720532"/>
            <a:ext cx="274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80015"/>
                </a:solidFill>
              </a:rPr>
              <a:t>Manually Add Form Fields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D9F205-35E5-4471-95C2-EF6498F0AAFC}"/>
              </a:ext>
            </a:extLst>
          </p:cNvPr>
          <p:cNvSpPr txBox="1"/>
          <p:nvPr/>
        </p:nvSpPr>
        <p:spPr>
          <a:xfrm>
            <a:off x="3194508" y="2302928"/>
            <a:ext cx="41420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Common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Radio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Calendar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Signature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F50FD7-83A1-4262-A697-C79E3D9C0933}"/>
              </a:ext>
            </a:extLst>
          </p:cNvPr>
          <p:cNvSpPr txBox="1"/>
          <p:nvPr/>
        </p:nvSpPr>
        <p:spPr>
          <a:xfrm>
            <a:off x="7069818" y="2766017"/>
            <a:ext cx="220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F48CC"/>
                </a:solidFill>
              </a:rPr>
              <a:t>Position Form Fields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C976E-84E9-45C5-B6BC-47C1419D1206}"/>
              </a:ext>
            </a:extLst>
          </p:cNvPr>
          <p:cNvSpPr txBox="1"/>
          <p:nvPr/>
        </p:nvSpPr>
        <p:spPr>
          <a:xfrm>
            <a:off x="7733859" y="5024348"/>
            <a:ext cx="149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74497"/>
                </a:solidFill>
              </a:rPr>
              <a:t>Set Tab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C5171-87B4-4E2D-B4BB-D760ABE8EA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55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75804-580F-46BC-87AE-236C2370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Form Field (Text)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3624C-FC20-4BB4-971B-96D3E41AD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03152"/>
            <a:ext cx="11277600" cy="568894"/>
          </a:xfrm>
        </p:spPr>
        <p:txBody>
          <a:bodyPr/>
          <a:lstStyle/>
          <a:p>
            <a:r>
              <a:rPr lang="en-US" sz="2200" dirty="0"/>
              <a:t>Select form field type (Text)</a:t>
            </a:r>
          </a:p>
        </p:txBody>
      </p:sp>
      <p:pic>
        <p:nvPicPr>
          <p:cNvPr id="10" name="Picture 9" descr="Text box selected in Prepare Form field options">
            <a:extLst>
              <a:ext uri="{FF2B5EF4-FFF2-40B4-BE49-F238E27FC236}">
                <a16:creationId xmlns:a16="http://schemas.microsoft.com/office/drawing/2014/main" id="{C59E4D30-8AD4-4FB7-A8AE-4761FA64D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219"/>
            <a:ext cx="11345181" cy="651398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8B639D0-8511-4812-96D5-F29D24593E38}"/>
              </a:ext>
            </a:extLst>
          </p:cNvPr>
          <p:cNvSpPr txBox="1">
            <a:spLocks/>
          </p:cNvSpPr>
          <p:nvPr/>
        </p:nvSpPr>
        <p:spPr>
          <a:xfrm>
            <a:off x="457200" y="2767578"/>
            <a:ext cx="11277600" cy="56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200" dirty="0"/>
              <a:t>Drag/Drop form field in place and edit properties</a:t>
            </a:r>
          </a:p>
          <a:p>
            <a:pPr marL="50800" indent="0">
              <a:buFont typeface="Noto Sans Symbols"/>
              <a:buNone/>
            </a:pPr>
            <a:endParaRPr lang="en-US" sz="2200" dirty="0"/>
          </a:p>
        </p:txBody>
      </p:sp>
      <p:pic>
        <p:nvPicPr>
          <p:cNvPr id="11" name="Picture 10" descr="Text box positioned on the form">
            <a:extLst>
              <a:ext uri="{FF2B5EF4-FFF2-40B4-BE49-F238E27FC236}">
                <a16:creationId xmlns:a16="http://schemas.microsoft.com/office/drawing/2014/main" id="{F6D8E54C-DB07-4114-8EC8-B03E7AC9A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29000"/>
            <a:ext cx="5310415" cy="2623394"/>
          </a:xfrm>
          <a:prstGeom prst="rect">
            <a:avLst/>
          </a:prstGeom>
        </p:spPr>
      </p:pic>
      <p:pic>
        <p:nvPicPr>
          <p:cNvPr id="12" name="Picture 11" descr="Dialog to create field name">
            <a:extLst>
              <a:ext uri="{FF2B5EF4-FFF2-40B4-BE49-F238E27FC236}">
                <a16:creationId xmlns:a16="http://schemas.microsoft.com/office/drawing/2014/main" id="{EBBC094B-C395-4A6F-8D6F-1564012C0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21528"/>
            <a:ext cx="5478264" cy="262339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5F2F7-A796-40B1-A9BC-D770EAAB64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66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80D3-55BF-4D25-B43B-54A3AA53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“Special” Form Fields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5B2C29-CE01-47AB-A9B4-DA4A7E407B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74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Multi-Line Text Box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199" y="1371600"/>
            <a:ext cx="6581163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594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 dirty="0"/>
              <a:t>Regular Text field</a:t>
            </a:r>
          </a:p>
          <a:p>
            <a:pPr marL="228594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 dirty="0"/>
              <a:t>Size to space for text</a:t>
            </a:r>
          </a:p>
          <a:p>
            <a:pPr marL="228594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 dirty="0"/>
              <a:t>Go to Text Field Properties &gt; Options &gt; Multi-line</a:t>
            </a:r>
          </a:p>
          <a:p>
            <a:pPr marL="228594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 dirty="0"/>
              <a:t>Scroll long text</a:t>
            </a:r>
          </a:p>
          <a:p>
            <a:pPr marL="228594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 dirty="0"/>
              <a:t>Limit of “x” characters</a:t>
            </a:r>
          </a:p>
          <a:p>
            <a:pPr marL="228594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 dirty="0"/>
              <a:t>Notes:</a:t>
            </a:r>
          </a:p>
          <a:p>
            <a:pPr marL="685794" lvl="1" indent="-228594">
              <a:spcBef>
                <a:spcPts val="0"/>
              </a:spcBef>
              <a:buSzPts val="2200"/>
            </a:pPr>
            <a:r>
              <a:rPr lang="en-US" sz="2000" dirty="0"/>
              <a:t>Characters, not words</a:t>
            </a:r>
          </a:p>
          <a:p>
            <a:pPr marL="685794" lvl="1" indent="-228594">
              <a:spcBef>
                <a:spcPts val="0"/>
              </a:spcBef>
              <a:buSzPts val="2200"/>
            </a:pPr>
            <a:r>
              <a:rPr lang="en-US" sz="2000" dirty="0"/>
              <a:t>500 words is approximately 3,000 characters</a:t>
            </a:r>
          </a:p>
          <a:p>
            <a:pPr marL="685794" lvl="1" indent="-228594">
              <a:spcBef>
                <a:spcPts val="0"/>
              </a:spcBef>
              <a:buSzPts val="2200"/>
            </a:pPr>
            <a:r>
              <a:rPr lang="en-US" sz="2000" dirty="0"/>
              <a:t>Spaces count as characters</a:t>
            </a:r>
          </a:p>
          <a:p>
            <a:pPr marL="685794" lvl="1" indent="-228594">
              <a:spcBef>
                <a:spcPts val="0"/>
              </a:spcBef>
              <a:buSzPts val="2200"/>
            </a:pPr>
            <a:r>
              <a:rPr lang="en-US" sz="2000" dirty="0"/>
              <a:t>Even if visually there are multiple lines only create one text box</a:t>
            </a:r>
          </a:p>
        </p:txBody>
      </p:sp>
      <p:pic>
        <p:nvPicPr>
          <p:cNvPr id="12" name="Picture 11" descr="Select Multi-line format and limit of number of characters">
            <a:extLst>
              <a:ext uri="{FF2B5EF4-FFF2-40B4-BE49-F238E27FC236}">
                <a16:creationId xmlns:a16="http://schemas.microsoft.com/office/drawing/2014/main" id="{F215AB90-7F75-4A7E-B8BF-8E58BC117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701" y="1111353"/>
            <a:ext cx="4056690" cy="5273696"/>
          </a:xfrm>
          <a:prstGeom prst="rect">
            <a:avLst/>
          </a:prstGeom>
        </p:spPr>
      </p:pic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5163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Check Box</a:t>
            </a:r>
            <a:endParaRPr dirty="0"/>
          </a:p>
        </p:txBody>
      </p:sp>
      <p:pic>
        <p:nvPicPr>
          <p:cNvPr id="7" name="Picture 6" descr="Checkbox selected in Prepare Form field options">
            <a:extLst>
              <a:ext uri="{FF2B5EF4-FFF2-40B4-BE49-F238E27FC236}">
                <a16:creationId xmlns:a16="http://schemas.microsoft.com/office/drawing/2014/main" id="{7DD59627-994A-4EA3-8939-C9704A048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08" y="1283137"/>
            <a:ext cx="11579384" cy="640614"/>
          </a:xfrm>
          <a:prstGeom prst="rect">
            <a:avLst/>
          </a:prstGeom>
        </p:spPr>
      </p:pic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200" y="2067887"/>
            <a:ext cx="6581163" cy="341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594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 dirty="0"/>
              <a:t>Select Check Box</a:t>
            </a:r>
          </a:p>
          <a:p>
            <a:pPr marL="228594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 dirty="0"/>
              <a:t>Select “Pin” to create multiple check boxes</a:t>
            </a:r>
          </a:p>
          <a:p>
            <a:pPr marL="228594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 dirty="0"/>
              <a:t>Set Name and Tooltip</a:t>
            </a:r>
          </a:p>
          <a:p>
            <a:pPr marL="228594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 dirty="0"/>
              <a:t>Set Options</a:t>
            </a:r>
          </a:p>
          <a:p>
            <a:pPr marL="685794" lvl="1" indent="-228594">
              <a:spcBef>
                <a:spcPts val="0"/>
              </a:spcBef>
              <a:buSzPts val="2200"/>
            </a:pPr>
            <a:r>
              <a:rPr lang="en-US" sz="2000" dirty="0"/>
              <a:t>Check Box Style</a:t>
            </a:r>
          </a:p>
          <a:p>
            <a:pPr marL="685794" lvl="1" indent="-228594">
              <a:spcBef>
                <a:spcPts val="0"/>
              </a:spcBef>
              <a:buSzPts val="2200"/>
            </a:pPr>
            <a:r>
              <a:rPr lang="en-US" sz="2000" dirty="0"/>
              <a:t>Export Value</a:t>
            </a:r>
          </a:p>
        </p:txBody>
      </p:sp>
      <p:pic>
        <p:nvPicPr>
          <p:cNvPr id="6" name="Picture 5" descr="Set check box style and export value">
            <a:extLst>
              <a:ext uri="{FF2B5EF4-FFF2-40B4-BE49-F238E27FC236}">
                <a16:creationId xmlns:a16="http://schemas.microsoft.com/office/drawing/2014/main" id="{9C6AD27F-4D9C-4D74-8227-E074A3C95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883" y="1923751"/>
            <a:ext cx="3448576" cy="4367664"/>
          </a:xfrm>
          <a:prstGeom prst="rect">
            <a:avLst/>
          </a:prstGeom>
        </p:spPr>
      </p:pic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0815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Radio Button</a:t>
            </a:r>
            <a:endParaRPr dirty="0"/>
          </a:p>
        </p:txBody>
      </p:sp>
      <p:pic>
        <p:nvPicPr>
          <p:cNvPr id="8" name="Picture 7" descr="Radio button selected in Prepare Form field options">
            <a:extLst>
              <a:ext uri="{FF2B5EF4-FFF2-40B4-BE49-F238E27FC236}">
                <a16:creationId xmlns:a16="http://schemas.microsoft.com/office/drawing/2014/main" id="{CB57D0E8-82E2-4948-89ED-4B316B50B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08" y="1203502"/>
            <a:ext cx="11579384" cy="720249"/>
          </a:xfrm>
          <a:prstGeom prst="rect">
            <a:avLst/>
          </a:prstGeom>
        </p:spPr>
      </p:pic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200" y="2067887"/>
            <a:ext cx="7319394" cy="341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594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 dirty="0"/>
              <a:t>Select Radio Button</a:t>
            </a:r>
          </a:p>
          <a:p>
            <a:pPr marL="228594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 dirty="0"/>
              <a:t>Create Choice – Unique to the radio button</a:t>
            </a:r>
          </a:p>
          <a:p>
            <a:pPr marL="228594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 dirty="0"/>
              <a:t>Add Group Name – Common to the set of radio buttons (also the Name in the properties)</a:t>
            </a:r>
          </a:p>
          <a:p>
            <a:pPr marL="228594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 dirty="0"/>
              <a:t>Add Another Button – Until all buttons are created</a:t>
            </a:r>
          </a:p>
          <a:p>
            <a:pPr marL="228594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 dirty="0"/>
              <a:t>Select All Properties</a:t>
            </a:r>
          </a:p>
          <a:p>
            <a:pPr marL="685794" lvl="1" indent="-228594">
              <a:spcBef>
                <a:spcPts val="0"/>
              </a:spcBef>
              <a:buSzPts val="2200"/>
            </a:pPr>
            <a:r>
              <a:rPr lang="en-US" sz="2000" dirty="0"/>
              <a:t>Set Tooltip</a:t>
            </a:r>
          </a:p>
          <a:p>
            <a:pPr marL="685794" lvl="1" indent="-228594">
              <a:spcBef>
                <a:spcPts val="0"/>
              </a:spcBef>
              <a:buSzPts val="2200"/>
            </a:pPr>
            <a:r>
              <a:rPr lang="en-US" sz="2000" dirty="0"/>
              <a:t>Set Options</a:t>
            </a:r>
          </a:p>
          <a:p>
            <a:pPr marL="1142994" lvl="2" indent="-228594">
              <a:spcBef>
                <a:spcPts val="0"/>
              </a:spcBef>
              <a:buSzPts val="2200"/>
            </a:pPr>
            <a:r>
              <a:rPr lang="en-US" sz="1800" dirty="0"/>
              <a:t>Button Style</a:t>
            </a:r>
          </a:p>
          <a:p>
            <a:pPr marL="1142994" lvl="2" indent="-228594">
              <a:spcBef>
                <a:spcPts val="0"/>
              </a:spcBef>
              <a:buSzPts val="2200"/>
            </a:pPr>
            <a:r>
              <a:rPr lang="en-US" sz="1800" dirty="0"/>
              <a:t>Verify Radio Button Choice</a:t>
            </a:r>
          </a:p>
        </p:txBody>
      </p:sp>
      <p:pic>
        <p:nvPicPr>
          <p:cNvPr id="9" name="Picture 8" descr="Set radio button choice and group name. Choose to add another button">
            <a:extLst>
              <a:ext uri="{FF2B5EF4-FFF2-40B4-BE49-F238E27FC236}">
                <a16:creationId xmlns:a16="http://schemas.microsoft.com/office/drawing/2014/main" id="{32976037-3527-46FD-B4B5-085C2D526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4207" y="1975440"/>
            <a:ext cx="2010362" cy="1895877"/>
          </a:xfrm>
          <a:prstGeom prst="rect">
            <a:avLst/>
          </a:prstGeom>
        </p:spPr>
      </p:pic>
      <p:pic>
        <p:nvPicPr>
          <p:cNvPr id="10" name="Picture 9" descr="Select button style">
            <a:extLst>
              <a:ext uri="{FF2B5EF4-FFF2-40B4-BE49-F238E27FC236}">
                <a16:creationId xmlns:a16="http://schemas.microsoft.com/office/drawing/2014/main" id="{0326A3BF-1592-4555-AC0B-16F26FC530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2457" y="3923007"/>
            <a:ext cx="3870343" cy="2410402"/>
          </a:xfrm>
          <a:prstGeom prst="rect">
            <a:avLst/>
          </a:prstGeom>
        </p:spPr>
      </p:pic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2071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Dropdown List Box</a:t>
            </a:r>
            <a:endParaRPr dirty="0"/>
          </a:p>
        </p:txBody>
      </p:sp>
      <p:pic>
        <p:nvPicPr>
          <p:cNvPr id="11" name="Picture 10" descr="Dropdown list selected in Prepare Form field options">
            <a:extLst>
              <a:ext uri="{FF2B5EF4-FFF2-40B4-BE49-F238E27FC236}">
                <a16:creationId xmlns:a16="http://schemas.microsoft.com/office/drawing/2014/main" id="{DD5A71D4-90C0-42F3-8944-06A9B6D0B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08" y="1098718"/>
            <a:ext cx="11579384" cy="645056"/>
          </a:xfrm>
          <a:prstGeom prst="rect">
            <a:avLst/>
          </a:prstGeom>
        </p:spPr>
      </p:pic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200" y="2067887"/>
            <a:ext cx="5415094" cy="341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594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 dirty="0"/>
              <a:t>Select Dropdown List</a:t>
            </a:r>
          </a:p>
          <a:p>
            <a:pPr marL="228594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 dirty="0"/>
              <a:t>Set Name and Tooltip</a:t>
            </a:r>
          </a:p>
          <a:p>
            <a:pPr marL="228594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 dirty="0"/>
              <a:t>Set Options</a:t>
            </a:r>
          </a:p>
          <a:p>
            <a:pPr marL="685794" lvl="1" indent="-228594">
              <a:spcBef>
                <a:spcPts val="0"/>
              </a:spcBef>
              <a:buSzPts val="2200"/>
            </a:pPr>
            <a:r>
              <a:rPr lang="en-US" sz="2000" dirty="0"/>
              <a:t>Add Items to select Item List</a:t>
            </a:r>
          </a:p>
          <a:p>
            <a:pPr marL="685794" lvl="1" indent="-228594">
              <a:spcBef>
                <a:spcPts val="0"/>
              </a:spcBef>
              <a:buSzPts val="2200"/>
            </a:pPr>
            <a:r>
              <a:rPr lang="en-US" sz="2000" dirty="0"/>
              <a:t>Export Value</a:t>
            </a:r>
            <a:endParaRPr lang="en-US" sz="1800" dirty="0"/>
          </a:p>
        </p:txBody>
      </p:sp>
      <p:pic>
        <p:nvPicPr>
          <p:cNvPr id="12" name="Picture 11" descr="Create listbox items for selection">
            <a:extLst>
              <a:ext uri="{FF2B5EF4-FFF2-40B4-BE49-F238E27FC236}">
                <a16:creationId xmlns:a16="http://schemas.microsoft.com/office/drawing/2014/main" id="{64A0E003-51D2-41A5-A410-DD24C7EDF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271" y="1836053"/>
            <a:ext cx="5918421" cy="4377043"/>
          </a:xfrm>
          <a:prstGeom prst="rect">
            <a:avLst/>
          </a:prstGeom>
        </p:spPr>
      </p:pic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3627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Calculations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200" y="1455490"/>
            <a:ext cx="5638800" cy="341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594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 dirty="0"/>
              <a:t>Create Text Field</a:t>
            </a:r>
          </a:p>
          <a:p>
            <a:pPr marL="228594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sz="2200" dirty="0"/>
              <a:t>Format Tab in Properties</a:t>
            </a:r>
          </a:p>
          <a:p>
            <a:pPr marL="685794" lvl="1" indent="-228594">
              <a:spcBef>
                <a:spcPts val="0"/>
              </a:spcBef>
              <a:buSzPts val="2200"/>
            </a:pPr>
            <a:r>
              <a:rPr lang="en-US" sz="2000" dirty="0"/>
              <a:t>Set Format Category to Number</a:t>
            </a:r>
          </a:p>
          <a:p>
            <a:pPr marL="685794" lvl="1" indent="-228594">
              <a:spcBef>
                <a:spcPts val="0"/>
              </a:spcBef>
              <a:buSzPts val="2200"/>
            </a:pPr>
            <a:r>
              <a:rPr lang="en-US" sz="2000" dirty="0"/>
              <a:t>Choose Number Options</a:t>
            </a:r>
          </a:p>
          <a:p>
            <a:pPr marL="228594" indent="-228594">
              <a:spcBef>
                <a:spcPts val="0"/>
              </a:spcBef>
              <a:buSzPts val="2200"/>
            </a:pPr>
            <a:r>
              <a:rPr lang="en-US" sz="2200" dirty="0"/>
              <a:t>Calculate Tab</a:t>
            </a:r>
          </a:p>
          <a:p>
            <a:pPr marL="685794" lvl="1" indent="-228594">
              <a:spcBef>
                <a:spcPts val="0"/>
              </a:spcBef>
              <a:buSzPts val="2200"/>
            </a:pPr>
            <a:r>
              <a:rPr lang="en-US" sz="2000" dirty="0"/>
              <a:t>Create Calculation (Value is the…)</a:t>
            </a:r>
          </a:p>
          <a:p>
            <a:pPr marL="685794" lvl="1" indent="-228594">
              <a:spcBef>
                <a:spcPts val="0"/>
              </a:spcBef>
              <a:buSzPts val="2200"/>
            </a:pPr>
            <a:r>
              <a:rPr lang="en-US" sz="2000" dirty="0"/>
              <a:t>Add fields to be included in the calculation</a:t>
            </a:r>
          </a:p>
          <a:p>
            <a:pPr marL="228594" indent="-228594">
              <a:spcBef>
                <a:spcPts val="0"/>
              </a:spcBef>
              <a:buSzPts val="2200"/>
            </a:pPr>
            <a:r>
              <a:rPr lang="en-US" sz="2000" dirty="0"/>
              <a:t>Options Tab</a:t>
            </a:r>
          </a:p>
          <a:p>
            <a:pPr marL="685794" lvl="1" indent="-228594">
              <a:spcBef>
                <a:spcPts val="0"/>
              </a:spcBef>
              <a:buSzPts val="2200"/>
            </a:pPr>
            <a:r>
              <a:rPr lang="en-US" sz="1800" dirty="0"/>
              <a:t>Set Alignment</a:t>
            </a:r>
          </a:p>
        </p:txBody>
      </p:sp>
      <p:pic>
        <p:nvPicPr>
          <p:cNvPr id="7" name="Picture 6" descr="Format tab, -Select format category set to number">
            <a:extLst>
              <a:ext uri="{FF2B5EF4-FFF2-40B4-BE49-F238E27FC236}">
                <a16:creationId xmlns:a16="http://schemas.microsoft.com/office/drawing/2014/main" id="{BEAD9669-AF9F-4B63-B222-791AB10AF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853" y="1107348"/>
            <a:ext cx="3993275" cy="2907530"/>
          </a:xfrm>
          <a:prstGeom prst="rect">
            <a:avLst/>
          </a:prstGeom>
        </p:spPr>
      </p:pic>
      <p:pic>
        <p:nvPicPr>
          <p:cNvPr id="8" name="Picture 7" descr="Calculate Tab - create calculation by setting what the value should be ">
            <a:extLst>
              <a:ext uri="{FF2B5EF4-FFF2-40B4-BE49-F238E27FC236}">
                <a16:creationId xmlns:a16="http://schemas.microsoft.com/office/drawing/2014/main" id="{FED32B22-5CCA-4956-A180-5B2237E86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853" y="4296667"/>
            <a:ext cx="3993275" cy="2053349"/>
          </a:xfrm>
          <a:prstGeom prst="rect">
            <a:avLst/>
          </a:prstGeom>
        </p:spPr>
      </p:pic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931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B9BDC-E0F3-43F4-ADCA-5B8EF3E1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7B0C1-A5A3-4BAF-A6B9-E6553C77C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1155864"/>
            <a:ext cx="11277600" cy="479490"/>
          </a:xfrm>
        </p:spPr>
        <p:txBody>
          <a:bodyPr/>
          <a:lstStyle/>
          <a:p>
            <a:r>
              <a:rPr lang="en-US" sz="2200" dirty="0"/>
              <a:t>Clearly identify Form Fields (good examples)</a:t>
            </a:r>
          </a:p>
        </p:txBody>
      </p:sp>
      <p:pic>
        <p:nvPicPr>
          <p:cNvPr id="5" name="Picture 4" descr="Box used to identify form fields">
            <a:extLst>
              <a:ext uri="{FF2B5EF4-FFF2-40B4-BE49-F238E27FC236}">
                <a16:creationId xmlns:a16="http://schemas.microsoft.com/office/drawing/2014/main" id="{5D9A9131-393D-41FC-AC87-39D2B096C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36" y="1635354"/>
            <a:ext cx="3828142" cy="1065360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</p:pic>
      <p:pic>
        <p:nvPicPr>
          <p:cNvPr id="6" name="Picture 5" descr="Solid line used to identify form field">
            <a:extLst>
              <a:ext uri="{FF2B5EF4-FFF2-40B4-BE49-F238E27FC236}">
                <a16:creationId xmlns:a16="http://schemas.microsoft.com/office/drawing/2014/main" id="{762D4550-487B-40FE-920F-2BE98455A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864" y="1783193"/>
            <a:ext cx="7157586" cy="769682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6444B73-EC83-4324-8ABD-A28BE0EEFC1D}"/>
              </a:ext>
            </a:extLst>
          </p:cNvPr>
          <p:cNvSpPr txBox="1">
            <a:spLocks/>
          </p:cNvSpPr>
          <p:nvPr/>
        </p:nvSpPr>
        <p:spPr>
          <a:xfrm>
            <a:off x="76200" y="2593651"/>
            <a:ext cx="11277600" cy="58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200" dirty="0"/>
              <a:t>Radio buttons need to be circles (bad examples)</a:t>
            </a:r>
          </a:p>
        </p:txBody>
      </p:sp>
      <p:pic>
        <p:nvPicPr>
          <p:cNvPr id="7" name="Picture 6" descr="Trailing solid line used to identify radio button field. Will be created as a text field">
            <a:extLst>
              <a:ext uri="{FF2B5EF4-FFF2-40B4-BE49-F238E27FC236}">
                <a16:creationId xmlns:a16="http://schemas.microsoft.com/office/drawing/2014/main" id="{D58701FA-8336-43EA-823C-60FF75C5A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136" y="3121408"/>
            <a:ext cx="3270705" cy="1006672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</p:pic>
      <p:pic>
        <p:nvPicPr>
          <p:cNvPr id="8" name="Picture 7" descr="Short preceding solid line used to identify radio buttons. May not be identified as a form field at all.">
            <a:extLst>
              <a:ext uri="{FF2B5EF4-FFF2-40B4-BE49-F238E27FC236}">
                <a16:creationId xmlns:a16="http://schemas.microsoft.com/office/drawing/2014/main" id="{3DF52CA6-7DE5-4D2E-A0BB-1DACC72B33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9864" y="3145050"/>
            <a:ext cx="5471216" cy="881743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</p:pic>
      <p:pic>
        <p:nvPicPr>
          <p:cNvPr id="9" name="Picture 8" descr="Square box used to identify radio buttons. Checkbox will be created instead of radio button">
            <a:extLst>
              <a:ext uri="{FF2B5EF4-FFF2-40B4-BE49-F238E27FC236}">
                <a16:creationId xmlns:a16="http://schemas.microsoft.com/office/drawing/2014/main" id="{A377236D-2A9D-4DE8-AAA4-5AA7FE14CC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136" y="4229366"/>
            <a:ext cx="7273470" cy="372382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DCE7B6-DF38-491F-85A8-AD4C86051570}"/>
              </a:ext>
            </a:extLst>
          </p:cNvPr>
          <p:cNvSpPr txBox="1">
            <a:spLocks/>
          </p:cNvSpPr>
          <p:nvPr/>
        </p:nvSpPr>
        <p:spPr>
          <a:xfrm>
            <a:off x="76200" y="4534911"/>
            <a:ext cx="11277600" cy="562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200" dirty="0"/>
              <a:t>Radio buttons (good examples)</a:t>
            </a:r>
          </a:p>
        </p:txBody>
      </p:sp>
      <p:pic>
        <p:nvPicPr>
          <p:cNvPr id="11" name="Picture 10" descr="Circles used to identify radio buttons. Radio button form field will be auto-generated">
            <a:extLst>
              <a:ext uri="{FF2B5EF4-FFF2-40B4-BE49-F238E27FC236}">
                <a16:creationId xmlns:a16="http://schemas.microsoft.com/office/drawing/2014/main" id="{7DFDE6D4-8460-43AC-A9CA-AD21305BB7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136" y="5085608"/>
            <a:ext cx="7273470" cy="47447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DB22924-AC5F-4434-9077-220AE27475BD}"/>
              </a:ext>
            </a:extLst>
          </p:cNvPr>
          <p:cNvSpPr txBox="1">
            <a:spLocks/>
          </p:cNvSpPr>
          <p:nvPr/>
        </p:nvSpPr>
        <p:spPr>
          <a:xfrm>
            <a:off x="76200" y="5570176"/>
            <a:ext cx="11277600" cy="970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200" dirty="0"/>
              <a:t>In general, don’t use tables for layout; however, they may be necessary for consistency between 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A9CD0-9D7C-401D-A9AD-84C281A330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00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56F96-7A16-43A4-AF51-02D05E443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083AAD-FAC8-4554-B059-356594A1C7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11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BE99-338B-4572-B5F3-6FD487E1F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Contacts and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2333A-BE74-48A1-880F-CD40AD952F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439ED-2C3C-4506-BB9C-05CE7238B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86375"/>
            <a:ext cx="11277600" cy="5272480"/>
          </a:xfrm>
        </p:spPr>
        <p:txBody>
          <a:bodyPr/>
          <a:lstStyle/>
          <a:p>
            <a:r>
              <a:rPr lang="en-US" sz="2200" dirty="0"/>
              <a:t>U.S. Department of the Interior</a:t>
            </a:r>
          </a:p>
          <a:p>
            <a:pPr lvl="1"/>
            <a:r>
              <a:rPr lang="en-US" sz="1600" dirty="0"/>
              <a:t>Siddhartha Sharma, Section 508 Program Manager:  </a:t>
            </a:r>
            <a:r>
              <a:rPr lang="en-US" sz="1400" dirty="0">
                <a:hlinkClick r:id="rId2"/>
              </a:rPr>
              <a:t>Siddhartha_Sharma@ios.doi.gov</a:t>
            </a:r>
            <a:endParaRPr lang="en-US" sz="1400" dirty="0"/>
          </a:p>
          <a:p>
            <a:pPr lvl="1"/>
            <a:r>
              <a:rPr lang="en-US" sz="1600" dirty="0"/>
              <a:t>Regina Wendling, Government Information Specialist:  </a:t>
            </a:r>
            <a:r>
              <a:rPr lang="en-US" sz="1400" dirty="0">
                <a:hlinkClick r:id="rId3"/>
              </a:rPr>
              <a:t>Regina_Wendling@ios.doi.gov</a:t>
            </a:r>
            <a:endParaRPr lang="en-US" sz="1400" dirty="0"/>
          </a:p>
          <a:p>
            <a:r>
              <a:rPr lang="en-US" sz="2200" dirty="0"/>
              <a:t>Adobe</a:t>
            </a:r>
          </a:p>
          <a:p>
            <a:pPr lvl="1"/>
            <a:r>
              <a:rPr lang="en-US" sz="1600" dirty="0"/>
              <a:t>Robert </a:t>
            </a:r>
            <a:r>
              <a:rPr lang="en-US" sz="1600" dirty="0" err="1"/>
              <a:t>Haverty</a:t>
            </a:r>
            <a:r>
              <a:rPr lang="en-US" sz="1600" dirty="0"/>
              <a:t>:  </a:t>
            </a:r>
            <a:r>
              <a:rPr lang="en-US" sz="1400" dirty="0">
                <a:hlinkClick r:id="rId4"/>
              </a:rPr>
              <a:t>Haverty@Adobe.com</a:t>
            </a:r>
            <a:endParaRPr lang="en-US" sz="1400" dirty="0"/>
          </a:p>
          <a:p>
            <a:pPr lvl="1"/>
            <a:r>
              <a:rPr lang="en-US" sz="1600" dirty="0"/>
              <a:t>Resources</a:t>
            </a:r>
          </a:p>
          <a:p>
            <a:pPr lvl="2"/>
            <a:r>
              <a:rPr lang="en-US" sz="1400" dirty="0"/>
              <a:t>Adobe PDF Training Records  </a:t>
            </a:r>
          </a:p>
          <a:p>
            <a:pPr lvl="3"/>
            <a:r>
              <a:rPr lang="en-US" sz="1400" dirty="0">
                <a:hlinkClick r:id="rId5"/>
              </a:rPr>
              <a:t>https://experienceleague.adobe.com/docs/document-cloud-learn/acrobat-learning/advanced-tasks/accessibility-series/accessibility-series.html</a:t>
            </a:r>
            <a:r>
              <a:rPr lang="en-US" sz="1400" dirty="0"/>
              <a:t>?</a:t>
            </a:r>
          </a:p>
          <a:p>
            <a:pPr lvl="2"/>
            <a:r>
              <a:rPr lang="en-US" sz="1400" dirty="0"/>
              <a:t>Adobe Accessibility Web site</a:t>
            </a:r>
          </a:p>
          <a:p>
            <a:pPr lvl="3"/>
            <a:r>
              <a:rPr lang="en-US" sz="1400" dirty="0">
                <a:hlinkClick r:id="rId6"/>
              </a:rPr>
              <a:t>www.adobe.com/accessibility</a:t>
            </a:r>
            <a:endParaRPr lang="en-US" sz="1400" dirty="0"/>
          </a:p>
          <a:p>
            <a:pPr lvl="2"/>
            <a:r>
              <a:rPr lang="en-US" sz="1400" dirty="0"/>
              <a:t>Adobe Blogs</a:t>
            </a:r>
          </a:p>
          <a:p>
            <a:pPr lvl="3"/>
            <a:r>
              <a:rPr lang="en-US" sz="1400" dirty="0">
                <a:hlinkClick r:id="rId7"/>
              </a:rPr>
              <a:t>https://blog.adobe.com/</a:t>
            </a:r>
            <a:endParaRPr lang="en-US" sz="1400" dirty="0"/>
          </a:p>
          <a:p>
            <a:pPr lvl="2"/>
            <a:r>
              <a:rPr lang="en-US" sz="1400" dirty="0"/>
              <a:t>Standards</a:t>
            </a:r>
          </a:p>
          <a:p>
            <a:pPr lvl="3"/>
            <a:r>
              <a:rPr lang="en-US" sz="1400" dirty="0">
                <a:hlinkClick r:id="rId8"/>
              </a:rPr>
              <a:t>ISO 32000</a:t>
            </a:r>
            <a:r>
              <a:rPr lang="en-US" sz="1400" dirty="0"/>
              <a:t> (free)</a:t>
            </a:r>
          </a:p>
          <a:p>
            <a:pPr lvl="3"/>
            <a:r>
              <a:rPr lang="en-US" sz="1400" dirty="0">
                <a:hlinkClick r:id="rId9"/>
              </a:rPr>
              <a:t>ISO 14289 (PDF/UA)</a:t>
            </a:r>
            <a:r>
              <a:rPr lang="en-US" sz="1400" dirty="0"/>
              <a:t> (purchase)</a:t>
            </a:r>
          </a:p>
          <a:p>
            <a:pPr lvl="3"/>
            <a:endParaRPr lang="en-US" sz="1400" dirty="0"/>
          </a:p>
          <a:p>
            <a:pPr lvl="3"/>
            <a:endParaRPr lang="en-US" sz="18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4744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AF075-DB09-4B60-8106-473C6F84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Form Tool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D084E-5208-4A13-98F9-99489FB456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F8003-9E03-4F68-9D9C-C6811F2E18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/>
              <a:t>Added by default to the Tools pane</a:t>
            </a:r>
          </a:p>
        </p:txBody>
      </p:sp>
      <p:pic>
        <p:nvPicPr>
          <p:cNvPr id="5" name="Picture 4" descr="Prepare Form tool in the Tools Pane">
            <a:extLst>
              <a:ext uri="{FF2B5EF4-FFF2-40B4-BE49-F238E27FC236}">
                <a16:creationId xmlns:a16="http://schemas.microsoft.com/office/drawing/2014/main" id="{E5EBBCA3-B83B-4028-BFF6-3184A867F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285538"/>
            <a:ext cx="1958975" cy="502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8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4AA5-A9EB-43E6-8A5D-983140DD6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24865-1481-4118-87F7-CEAD4ACA56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41E29-3C24-4D09-B111-0523098DD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94763"/>
            <a:ext cx="11277600" cy="4937760"/>
          </a:xfrm>
        </p:spPr>
        <p:txBody>
          <a:bodyPr/>
          <a:lstStyle/>
          <a:p>
            <a:r>
              <a:rPr lang="en-US" sz="2200" dirty="0"/>
              <a:t>Choose document, if you open the document in Acrobat first it is a simple step</a:t>
            </a:r>
          </a:p>
          <a:p>
            <a:r>
              <a:rPr lang="en-US" sz="2200" dirty="0"/>
              <a:t>Do not check “This document requires signatures,” signature field applied regardless</a:t>
            </a:r>
          </a:p>
          <a:p>
            <a:pPr lvl="1"/>
            <a:r>
              <a:rPr lang="en-US" sz="2000" dirty="0"/>
              <a:t>Some functionality missing in Properties dialog (a bug?)</a:t>
            </a:r>
          </a:p>
          <a:p>
            <a:r>
              <a:rPr lang="en-US" sz="2200" dirty="0"/>
              <a:t>Choose whether to auto-generate form fields or not</a:t>
            </a:r>
          </a:p>
        </p:txBody>
      </p:sp>
      <p:pic>
        <p:nvPicPr>
          <p:cNvPr id="5" name="Content Placeholder 4" descr="Beginning dialog for preparing a form">
            <a:extLst>
              <a:ext uri="{FF2B5EF4-FFF2-40B4-BE49-F238E27FC236}">
                <a16:creationId xmlns:a16="http://schemas.microsoft.com/office/drawing/2014/main" id="{3198A03A-BD1A-406D-91BE-0F59E41B0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63" y="2848825"/>
            <a:ext cx="3733760" cy="3503856"/>
          </a:xfrm>
          <a:prstGeom prst="rect">
            <a:avLst/>
          </a:prstGeom>
        </p:spPr>
      </p:pic>
      <p:pic>
        <p:nvPicPr>
          <p:cNvPr id="6" name="Content Placeholder 4" descr="Dialog to determine whether to automatically detect form fields or not.">
            <a:extLst>
              <a:ext uri="{FF2B5EF4-FFF2-40B4-BE49-F238E27FC236}">
                <a16:creationId xmlns:a16="http://schemas.microsoft.com/office/drawing/2014/main" id="{26002DBB-5318-4B38-9BBB-8A315AA2D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635" y="3213878"/>
            <a:ext cx="5661929" cy="277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7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67A0-4E70-4844-BD91-26A303FC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of the Prepare Form Tool Functions</a:t>
            </a:r>
          </a:p>
        </p:txBody>
      </p:sp>
      <p:pic>
        <p:nvPicPr>
          <p:cNvPr id="5" name="Picture 4" descr="Three sections of the Prepare Form tool. Manually add form fields, position form fields, and set tab order.">
            <a:extLst>
              <a:ext uri="{FF2B5EF4-FFF2-40B4-BE49-F238E27FC236}">
                <a16:creationId xmlns:a16="http://schemas.microsoft.com/office/drawing/2014/main" id="{F825BDA9-C73F-4E74-90B1-516E1AF81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30" y="1084492"/>
            <a:ext cx="10685926" cy="52629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0F6F8-6894-4738-BAA2-BC03BDAD9674}"/>
              </a:ext>
            </a:extLst>
          </p:cNvPr>
          <p:cNvSpPr txBox="1"/>
          <p:nvPr/>
        </p:nvSpPr>
        <p:spPr>
          <a:xfrm>
            <a:off x="4266101" y="1670198"/>
            <a:ext cx="274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80015"/>
                </a:solidFill>
              </a:rPr>
              <a:t>Manually Add Form Fields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11FA81-7B8F-4D2B-8C51-33B0E90FC411}"/>
              </a:ext>
            </a:extLst>
          </p:cNvPr>
          <p:cNvSpPr txBox="1"/>
          <p:nvPr/>
        </p:nvSpPr>
        <p:spPr>
          <a:xfrm>
            <a:off x="6943983" y="2715683"/>
            <a:ext cx="220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F48CC"/>
                </a:solidFill>
              </a:rPr>
              <a:t>Position Form Fields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18365-CCDC-4785-88D9-49E18ABA86D1}"/>
              </a:ext>
            </a:extLst>
          </p:cNvPr>
          <p:cNvSpPr txBox="1"/>
          <p:nvPr/>
        </p:nvSpPr>
        <p:spPr>
          <a:xfrm>
            <a:off x="7608024" y="4974014"/>
            <a:ext cx="149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74497"/>
                </a:solidFill>
              </a:rPr>
              <a:t>Set Tab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133AC-7494-49D0-ABE7-8A833CCB24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1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9EABC-EC29-4ACC-8167-32C7262D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Form Field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013F3-F692-4E6E-B17A-2BB1C6007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11277600" cy="484138"/>
          </a:xfrm>
        </p:spPr>
        <p:txBody>
          <a:bodyPr/>
          <a:lstStyle/>
          <a:p>
            <a:r>
              <a:rPr lang="en-US" sz="2200" dirty="0"/>
              <a:t>Select Form Field</a:t>
            </a:r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endParaRPr lang="en-US" sz="1200" dirty="0"/>
          </a:p>
        </p:txBody>
      </p:sp>
      <p:pic>
        <p:nvPicPr>
          <p:cNvPr id="5" name="Content Placeholder 4" descr="Select field and right click for context menu">
            <a:extLst>
              <a:ext uri="{FF2B5EF4-FFF2-40B4-BE49-F238E27FC236}">
                <a16:creationId xmlns:a16="http://schemas.microsoft.com/office/drawing/2014/main" id="{A665804B-956E-445C-9FA6-D8951E317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182" y="1855738"/>
            <a:ext cx="6225798" cy="183262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0A094F-5E24-407D-AC24-FC69CEE62EE1}"/>
              </a:ext>
            </a:extLst>
          </p:cNvPr>
          <p:cNvSpPr txBox="1">
            <a:spLocks/>
          </p:cNvSpPr>
          <p:nvPr/>
        </p:nvSpPr>
        <p:spPr>
          <a:xfrm>
            <a:off x="457200" y="3519891"/>
            <a:ext cx="11277600" cy="570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200" dirty="0"/>
              <a:t>Right-Click and Select Properties</a:t>
            </a:r>
          </a:p>
        </p:txBody>
      </p:sp>
      <p:pic>
        <p:nvPicPr>
          <p:cNvPr id="6" name="Picture 5" descr="Field properties from the context menu">
            <a:extLst>
              <a:ext uri="{FF2B5EF4-FFF2-40B4-BE49-F238E27FC236}">
                <a16:creationId xmlns:a16="http://schemas.microsoft.com/office/drawing/2014/main" id="{8EC44570-5CED-4371-9329-76F9BE0E6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182" y="4085948"/>
            <a:ext cx="3592354" cy="22234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6874C-6901-4C7E-A622-EDC855E7B3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4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B8F1-1D5B-4937-8418-2A1D21BF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Field Properties</a:t>
            </a:r>
          </a:p>
        </p:txBody>
      </p:sp>
      <p:pic>
        <p:nvPicPr>
          <p:cNvPr id="5" name="Content Placeholder 7" descr="Field properties of Name and Tooltip">
            <a:extLst>
              <a:ext uri="{FF2B5EF4-FFF2-40B4-BE49-F238E27FC236}">
                <a16:creationId xmlns:a16="http://schemas.microsoft.com/office/drawing/2014/main" id="{5B2AD5A6-6CE6-4D58-BB3D-F601E759A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77" y="1178612"/>
            <a:ext cx="4962412" cy="51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Field properties for format">
            <a:extLst>
              <a:ext uri="{FF2B5EF4-FFF2-40B4-BE49-F238E27FC236}">
                <a16:creationId xmlns:a16="http://schemas.microsoft.com/office/drawing/2014/main" id="{BB779DEE-A967-4377-8F01-A5DFECCE3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13133"/>
            <a:ext cx="4105013" cy="526917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B850D-780C-4C19-81B0-3408257A6D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0EB5-41DC-449C-A863-3C4812C8D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Form Fields in the Source Document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D979B-6C22-4BFE-AC8E-50164DCA7A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E2520-84D0-42E7-B095-CA53A5BC6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Use the appropriate tools to add forms control</a:t>
            </a:r>
          </a:p>
          <a:p>
            <a:pPr lvl="1"/>
            <a:r>
              <a:rPr lang="en-US" sz="1800" dirty="0"/>
              <a:t>e.g., Word – Developer Tool (addition to the Ribbon)</a:t>
            </a:r>
          </a:p>
          <a:p>
            <a:pPr marL="520700" lvl="1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2400" b="1" dirty="0"/>
              <a:t>OR</a:t>
            </a:r>
            <a:endParaRPr lang="en-US" sz="1800" b="1" dirty="0"/>
          </a:p>
          <a:p>
            <a:r>
              <a:rPr lang="en-US" sz="2400" dirty="0"/>
              <a:t>Use the appropriate shapes</a:t>
            </a:r>
          </a:p>
          <a:p>
            <a:pPr lvl="1"/>
            <a:r>
              <a:rPr lang="en-US" sz="1800" dirty="0"/>
              <a:t>e.g., Word – Insert the circle shapes for radio buttons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048066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Cover Slide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F 2022 Presentation Template" id="{C8AFD6A6-9496-1F43-AA29-213F0FB301D6}" vid="{D8EF9E1E-396C-804D-AF33-947A141BB963}"/>
    </a:ext>
  </a:extLst>
</a:theme>
</file>

<file path=ppt/theme/theme2.xml><?xml version="1.0" encoding="utf-8"?>
<a:theme xmlns:a="http://schemas.openxmlformats.org/drawingml/2006/main" name="Content Layout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F 2022 Presentation Template" id="{C8AFD6A6-9496-1F43-AA29-213F0FB301D6}" vid="{73015A22-F818-EE49-AAE1-7674B948D8A0}"/>
    </a:ext>
  </a:extLst>
</a:theme>
</file>

<file path=ppt/theme/theme3.xml><?xml version="1.0" encoding="utf-8"?>
<a:theme xmlns:a="http://schemas.openxmlformats.org/drawingml/2006/main" name="Breaker Layout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F 2022 Presentation Template" id="{C8AFD6A6-9496-1F43-AA29-213F0FB301D6}" vid="{11052E70-64B7-C745-8D75-244A448AD29B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Cover Slide</Template>
  <TotalTime>1054</TotalTime>
  <Words>1050</Words>
  <Application>Microsoft Macintosh PowerPoint</Application>
  <PresentationFormat>Widescreen</PresentationFormat>
  <Paragraphs>205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Helvetica Neue</vt:lpstr>
      <vt:lpstr>Noto Sans Symbols</vt:lpstr>
      <vt:lpstr>Master Cover Slide</vt:lpstr>
      <vt:lpstr>Content Layout</vt:lpstr>
      <vt:lpstr>Breaker Layout</vt:lpstr>
      <vt:lpstr>Annual Interagency Accessibility Forum</vt:lpstr>
      <vt:lpstr>Approaching Forms </vt:lpstr>
      <vt:lpstr>Forms Design</vt:lpstr>
      <vt:lpstr>Prepare Form Tool</vt:lpstr>
      <vt:lpstr>Select a Form</vt:lpstr>
      <vt:lpstr>Layout of the Prepare Form Tool Functions</vt:lpstr>
      <vt:lpstr>Accessing the Form Field Properties</vt:lpstr>
      <vt:lpstr>Key Field Properties</vt:lpstr>
      <vt:lpstr>Creating Form Fields in the Source Document</vt:lpstr>
      <vt:lpstr>Auto Detection of PDF Form Fields</vt:lpstr>
      <vt:lpstr>Steps for Adding Form Fields with Auto Detection</vt:lpstr>
      <vt:lpstr>Getting Started with Auto Detection of Form Fields</vt:lpstr>
      <vt:lpstr>Finalizing the Form</vt:lpstr>
      <vt:lpstr>Fixing Form Field Properties</vt:lpstr>
      <vt:lpstr>Steps to Finalize the Form</vt:lpstr>
      <vt:lpstr>Verify and Fix the Tab Order</vt:lpstr>
      <vt:lpstr>Testing the Form</vt:lpstr>
      <vt:lpstr>Manually Adding Form Fields to the Tag Tree</vt:lpstr>
      <vt:lpstr>Fix Tag Tree</vt:lpstr>
      <vt:lpstr>Manual Creation of Form Fields</vt:lpstr>
      <vt:lpstr>Adding Form Field Manually</vt:lpstr>
      <vt:lpstr>Multiple Form Field Options</vt:lpstr>
      <vt:lpstr>Add a Form Field (Text)</vt:lpstr>
      <vt:lpstr>“Special” Form Fields</vt:lpstr>
      <vt:lpstr>Multi-Line Text Box</vt:lpstr>
      <vt:lpstr>Check Box</vt:lpstr>
      <vt:lpstr>Radio Button</vt:lpstr>
      <vt:lpstr>Dropdown List Box</vt:lpstr>
      <vt:lpstr>Calculations</vt:lpstr>
      <vt:lpstr>Questions?</vt:lpstr>
      <vt:lpstr>Contacts and 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Accessible PDF Forms - IAAF 2022</dc:title>
  <dc:subject/>
  <dc:creator/>
  <cp:keywords/>
  <dc:description/>
  <cp:lastModifiedBy>Michael Horton</cp:lastModifiedBy>
  <cp:revision>5</cp:revision>
  <dcterms:created xsi:type="dcterms:W3CDTF">2022-08-30T12:32:18Z</dcterms:created>
  <dcterms:modified xsi:type="dcterms:W3CDTF">2022-10-07T15:58:35Z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