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1" r:id="rId5"/>
  </p:sldMasterIdLst>
  <p:notesMasterIdLst>
    <p:notesMasterId r:id="rId16"/>
  </p:notesMasterIdLst>
  <p:sldIdLst>
    <p:sldId id="256" r:id="rId6"/>
    <p:sldId id="258" r:id="rId7"/>
    <p:sldId id="259" r:id="rId8"/>
    <p:sldId id="267" r:id="rId9"/>
    <p:sldId id="262" r:id="rId10"/>
    <p:sldId id="268" r:id="rId11"/>
    <p:sldId id="266" r:id="rId12"/>
    <p:sldId id="271" r:id="rId13"/>
    <p:sldId id="272" r:id="rId14"/>
    <p:sldId id="264" r:id="rId15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7" autoAdjust="0"/>
    <p:restoredTop sz="94354" autoAdjust="0"/>
  </p:normalViewPr>
  <p:slideViewPr>
    <p:cSldViewPr snapToGrid="0">
      <p:cViewPr varScale="1">
        <p:scale>
          <a:sx n="94" d="100"/>
          <a:sy n="94" d="100"/>
        </p:scale>
        <p:origin x="22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34A9-02DC-4632-B303-D3B12A89C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34A9-02DC-4632-B303-D3B12A89CC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Include all appropriate Section 508 requirements in solicitations</a:t>
            </a:r>
          </a:p>
          <a:p>
            <a:pPr marL="10541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2">
                    <a:lumMod val="50000"/>
                  </a:schemeClr>
                </a:solidFill>
                <a:sym typeface="Arial"/>
              </a:rPr>
              <a:t>Accessibility Requirements Tool </a:t>
            </a:r>
            <a:r>
              <a:rPr lang="en-US" sz="2400" cap="none" dirty="0">
                <a:solidFill>
                  <a:srgbClr val="3F3F3F"/>
                </a:solidFill>
                <a:sym typeface="Arial"/>
              </a:rPr>
              <a:t>(ART) found on Section508.gov automates the Standards Applicability Checklist and may be used to generate customized solicitation language</a:t>
            </a:r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Use Government-wide Acquisition Contracts (GWACs) or other existing government Best-In-Class contract solutions which facilitate accessibility conformance reports or VPATs being provided to customer at time of quote like NASA’s Solutions for Enterprise Wide Procurement (SEWP)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As products and software are updated/modified, re-test each new version and/or product against the terms and conditions originally established in the contract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5B27-D4FD-4F06-A1DB-9796FAE3B4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2D23D8-D62E-66E9-A439-0427F7F78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4" name="Google Shape;19;p4" descr="GSA Starmark logo">
            <a:extLst>
              <a:ext uri="{FF2B5EF4-FFF2-40B4-BE49-F238E27FC236}">
                <a16:creationId xmlns:a16="http://schemas.microsoft.com/office/drawing/2014/main" id="{64F8B349-38AC-E269-ED39-B13C38410A0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;p4" descr="Seal of the CIO Council">
            <a:extLst>
              <a:ext uri="{FF2B5EF4-FFF2-40B4-BE49-F238E27FC236}">
                <a16:creationId xmlns:a16="http://schemas.microsoft.com/office/drawing/2014/main" id="{3877BD9F-10EE-E64A-D09A-22ECD0578224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671" y="-62247"/>
            <a:ext cx="2391178" cy="11955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tsy.Sirk@NAS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Antonio.O.Haileselassie@NASA.go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7" Type="http://schemas.openxmlformats.org/officeDocument/2006/relationships/hyperlink" Target="https://sewp.nasa.gov/documents/Section_508_Guide_111821.pdf" TargetMode="External"/><Relationship Id="rId2" Type="http://schemas.openxmlformats.org/officeDocument/2006/relationships/hyperlink" Target="https://www.access-board.gov/ic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wp.nasa.gov/" TargetMode="External"/><Relationship Id="rId5" Type="http://schemas.openxmlformats.org/officeDocument/2006/relationships/hyperlink" Target="https://www.section508.gov/sell/how-to-create-acr-with-vpat/" TargetMode="External"/><Relationship Id="rId4" Type="http://schemas.openxmlformats.org/officeDocument/2006/relationships/hyperlink" Target="https://www.itic.org/dotAsset/353efda0-598d-4593-aa53-f4f1f0f61d82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ic.org/news-events/news-releases/iti-launches-online-vpat-train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wp.nasa.gov/" TargetMode="External"/><Relationship Id="rId2" Type="http://schemas.openxmlformats.org/officeDocument/2006/relationships/hyperlink" Target="https://sewp.nasa.gov/documents/Section_508_Guide_111821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ection508.gov/sell/how-to-create-acr-with-vp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90350" y="1511275"/>
            <a:ext cx="5567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i="1" dirty="0">
                <a:solidFill>
                  <a:schemeClr val="lt1"/>
                </a:solidFill>
              </a:rPr>
              <a:t>Unlocking the Power of Accessibility</a:t>
            </a:r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470554" y="1972940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3600" dirty="0"/>
              <a:t>Demystifying Section 508: Creating and Evaluating Accessibility Conformance Reports</a:t>
            </a:r>
            <a:endParaRPr sz="40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October 13, 2022</a:t>
            </a:r>
            <a:endParaRPr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0318" y="4850768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Betsy Sirk</a:t>
            </a:r>
          </a:p>
          <a:p>
            <a:r>
              <a:rPr lang="en-US" sz="1200" dirty="0"/>
              <a:t>Chairperson, Federal CIO Council Accessibility Community of Practice Industry Outreach Program</a:t>
            </a:r>
          </a:p>
          <a:p>
            <a:r>
              <a:rPr lang="en-US" sz="1200" dirty="0"/>
              <a:t>NASA Goddard Space Flight Center Section 508 Program Manager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Betsy.Sirk@NASA.gov</a:t>
            </a:r>
            <a:endParaRPr lang="en-US" sz="1200" dirty="0"/>
          </a:p>
          <a:p>
            <a:endParaRPr lang="en-US" sz="1200" dirty="0"/>
          </a:p>
          <a:p>
            <a:r>
              <a:rPr lang="en-US" sz="1800" dirty="0"/>
              <a:t>Antonio Haileselassie</a:t>
            </a:r>
          </a:p>
          <a:p>
            <a:r>
              <a:rPr lang="en-US" sz="1200" dirty="0"/>
              <a:t>Federal CIO Council Accessibility Community of Practice Industry Outreach Program </a:t>
            </a:r>
          </a:p>
          <a:p>
            <a:r>
              <a:rPr lang="en-US" sz="1200" dirty="0"/>
              <a:t>NASA Information Technology Accessibility Specialist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4"/>
              </a:rPr>
              <a:t>Antonio.O.Haileselassie@NASA.gov</a:t>
            </a:r>
            <a:r>
              <a:rPr lang="en-US" sz="1200" dirty="0"/>
              <a:t> </a:t>
            </a:r>
          </a:p>
        </p:txBody>
      </p:sp>
      <p:pic>
        <p:nvPicPr>
          <p:cNvPr id="3" name="Picture 2" title="NASA Logo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5" r="24857"/>
          <a:stretch/>
        </p:blipFill>
        <p:spPr>
          <a:xfrm>
            <a:off x="10590663" y="5334000"/>
            <a:ext cx="1601337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Resources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675"/>
              </a:spcBef>
            </a:pPr>
            <a:r>
              <a:rPr lang="en-US" sz="2400" dirty="0">
                <a:solidFill>
                  <a:schemeClr val="tx1"/>
                </a:solidFill>
              </a:rPr>
              <a:t>Section 508 Technical Standards: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https://www.access-board.gov/ict/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>
              <a:spcBef>
                <a:spcPts val="675"/>
              </a:spcBef>
              <a:buSzPts val="2800"/>
            </a:pPr>
            <a:r>
              <a:rPr lang="en-US" sz="2400" dirty="0">
                <a:solidFill>
                  <a:schemeClr val="tx1"/>
                </a:solidFill>
              </a:rPr>
              <a:t>Web Content Accessibility Guidelines: </a:t>
            </a:r>
            <a:r>
              <a:rPr lang="en-US" sz="2400" u="sng" dirty="0">
                <a:solidFill>
                  <a:schemeClr val="tx1"/>
                </a:solidFill>
                <a:hlinkClick r:id="rId3"/>
              </a:rPr>
              <a:t>https://www.w3.org/TR/WCAG20/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75"/>
              </a:spcBef>
            </a:pPr>
            <a:r>
              <a:rPr lang="en-US" sz="2400" dirty="0">
                <a:solidFill>
                  <a:schemeClr val="tx1"/>
                </a:solidFill>
              </a:rPr>
              <a:t>Accessibility Conformance Report (ACR) Template / VPAT: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2400">
                <a:solidFill>
                  <a:schemeClr val="tx1"/>
                </a:solidFill>
                <a:hlinkClick r:id="rId4"/>
              </a:rPr>
              <a:t>://www.itic.org/dotAsset/353efda0-598d-4593-aa53-f4f1f0f61d82.doc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75"/>
              </a:spcBef>
            </a:pPr>
            <a:r>
              <a:rPr lang="en-US" sz="2400">
                <a:solidFill>
                  <a:schemeClr val="tx1"/>
                </a:solidFill>
              </a:rPr>
              <a:t>Section508.gov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>
                <a:hlinkClick r:id="rId5"/>
              </a:rPr>
              <a:t>https://www.section508.gov/sell/how-to-create-acr-with-vpat/</a:t>
            </a:r>
            <a:endParaRPr lang="en-US" sz="2400" dirty="0"/>
          </a:p>
          <a:p>
            <a:pPr>
              <a:spcBef>
                <a:spcPts val="675"/>
              </a:spcBef>
              <a:buSzPts val="2800"/>
            </a:pPr>
            <a:r>
              <a:rPr lang="en-US" sz="2400" dirty="0">
                <a:solidFill>
                  <a:schemeClr val="tx1"/>
                </a:solidFill>
              </a:rPr>
              <a:t>NASA Solutions for Enterprise-Wide Procurement: </a:t>
            </a:r>
            <a:r>
              <a:rPr lang="en-US" sz="2400" u="sng" dirty="0">
                <a:solidFill>
                  <a:schemeClr val="tx1"/>
                </a:solidFill>
                <a:hlinkClick r:id="rId6"/>
              </a:rPr>
              <a:t>https://www.sewp.nasa.gov/</a:t>
            </a:r>
            <a:r>
              <a:rPr lang="en-US" sz="2400" u="sng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675"/>
              </a:spcBef>
            </a:pPr>
            <a:r>
              <a:rPr lang="en-US" sz="2400" dirty="0">
                <a:solidFill>
                  <a:schemeClr val="tx1"/>
                </a:solidFill>
              </a:rPr>
              <a:t>Download Demystifying Section 508 Guide: </a:t>
            </a:r>
            <a:r>
              <a:rPr lang="en-US" sz="2400" dirty="0">
                <a:solidFill>
                  <a:schemeClr val="tx1"/>
                </a:solidFill>
                <a:hlinkClick r:id="rId7"/>
              </a:rPr>
              <a:t>https://sewp.nasa.gov/documents/Section_508_Guide_111821.pdf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675"/>
              </a:spcBef>
              <a:buSzPts val="2800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75"/>
              </a:spcBef>
              <a:buSzPts val="2800"/>
            </a:pPr>
            <a:endParaRPr lang="en-US" sz="2400" dirty="0"/>
          </a:p>
          <a:p>
            <a:pPr>
              <a:spcBef>
                <a:spcPts val="675"/>
              </a:spcBef>
              <a:buSzPts val="2800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6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0FF-C863-4A3C-B4B1-2722F03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spcFirstLastPara="1" vert="horz" wrap="square" lIns="68580" tIns="34290" rIns="68580" bIns="34290" rtlCol="0" anchor="t" anchorCtr="0">
            <a:no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Section 508 Introduction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Why Section 508 Matters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Acquisition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Accessibility Conformance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Demystifying Section 508 Guide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B957-EAD6-4859-AEF3-917AF6FEE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spcFirstLastPara="1" vert="horz" wrap="square" lIns="68580" tIns="34290" rIns="68580" bIns="34290" rtlCol="0" anchor="ctr" anchorCtr="0">
            <a:normAutofit fontScale="55000" lnSpcReduction="20000"/>
          </a:bodyPr>
          <a:lstStyle/>
          <a:p>
            <a:pPr defTabSz="685800">
              <a:spcAft>
                <a:spcPts val="450"/>
              </a:spcAft>
            </a:pPr>
            <a:fld id="{D23EE9D8-92CD-4694-BDB5-7F2BEF364392}" type="slidenum">
              <a:rPr lang="en-US" smtClean="0"/>
              <a:pPr defTabSz="685800">
                <a:spcAft>
                  <a:spcPts val="45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Section 508 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05224" y="920444"/>
            <a:ext cx="11825667" cy="5571796"/>
          </a:xfrm>
          <a:ln>
            <a:noFill/>
          </a:ln>
        </p:spPr>
        <p:txBody>
          <a:bodyPr>
            <a:noAutofit/>
          </a:bodyPr>
          <a:lstStyle/>
          <a:p>
            <a:pPr marL="342900" indent="-342900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508 of the Rehabilitation Act requires that Federal agencies make Information and Communication Technology (ICT) accessible to all its employees and members of the public regardless of disability</a:t>
            </a:r>
          </a:p>
          <a:p>
            <a:pPr marL="342900" indent="-342900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IT/ICT defined as any equipment, interconnected system, or subsystem of equipment used in the automatic acquisition, storage, analysis, evaluation, manipulation, management, movement, </a:t>
            </a:r>
            <a:r>
              <a: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display, switching, interchange, transmission, or reception of data or information</a:t>
            </a:r>
          </a:p>
          <a:p>
            <a:pPr marL="342900" indent="-342900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Applies to technology that is "procured, developed, maintained, or used" by the Federal Government</a:t>
            </a:r>
          </a:p>
          <a:p>
            <a:pPr marL="342900" indent="-342900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ICT include but not limited to: computers, hardware, software/applications, peripheral equipment, scientific/specialized equipment, office equipment, multi-function devices, telecommunications equipment, websites, videos, electronic documents, official agency communications</a:t>
            </a:r>
          </a:p>
          <a:p>
            <a:pPr marL="342900" indent="-342900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Section 508 technical standards implemented 2001; Revised Section 508 standards published 2017 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0256"/>
            <a:ext cx="10515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Why Section 508 Matters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57200" y="1130968"/>
            <a:ext cx="11277600" cy="493776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Gartner’s Top Strategic Predictions for 2020 and beyond include: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By 2023, the number of people with disabilities employed </a:t>
            </a:r>
            <a:r>
              <a:rPr lang="en-US" sz="2000" b="1" dirty="0">
                <a:solidFill>
                  <a:schemeClr val="tx1"/>
                </a:solidFill>
              </a:rPr>
              <a:t>will triple </a:t>
            </a:r>
            <a:r>
              <a:rPr lang="en-US" sz="2000" dirty="0">
                <a:solidFill>
                  <a:schemeClr val="tx1"/>
                </a:solidFill>
              </a:rPr>
              <a:t>due to Artificial Intelligence and emerging technologies reducing barriers to access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US, only 30% of labor force with disabilities is employed – huge untapped talent pool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Organizations that actively employ people with disabilities enjoy higher retention rates, increased productivity, and higher profitability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Inaccessible technology hurts employees and organizations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Accessibility is a “win-win” situation for Industry and Government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Opens the door for the Federal government to purchase ICT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Allows Industry to reach a broader customer base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Improved customer experience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216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Acquisition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046" y="1054582"/>
            <a:ext cx="11586754" cy="543765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Federal acquisition processes for procuring ICT solutions provide </a:t>
            </a:r>
            <a:r>
              <a:rPr lang="en-US" sz="2400" b="1" dirty="0">
                <a:solidFill>
                  <a:prstClr val="black"/>
                </a:solidFill>
              </a:rPr>
              <a:t>key opportunities </a:t>
            </a:r>
            <a:r>
              <a:rPr lang="en-US" sz="2400" dirty="0">
                <a:solidFill>
                  <a:prstClr val="black"/>
                </a:solidFill>
              </a:rPr>
              <a:t>to ensure accessible technology is acquired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Including accessibility requirements in acquisitions depends on:</a:t>
            </a:r>
            <a:endParaRPr lang="en-US" sz="2400" dirty="0">
              <a:solidFill>
                <a:schemeClr val="tx1"/>
              </a:solidFill>
              <a:sym typeface="Calibri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sym typeface="Calibri"/>
              </a:rPr>
              <a:t>What is being procured: COTS products, custom development, IT support services, etc.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How it’s being procured: Full and Open Competition, Requests for Proposals, Requests for Quotes, Government-wide Acquisition Contracts (GWAC), purchase cards, etc.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new contracts/solicitations </a:t>
            </a:r>
            <a:r>
              <a:rPr lang="en-US" sz="2400" dirty="0">
                <a:solidFill>
                  <a:schemeClr val="tx1"/>
                </a:solidFill>
              </a:rPr>
              <a:t>which include ICT for products or services for which there is a Statement of Work or Performance Work Statement: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Ensure appropriate ICT accessibility requirements are included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Inform Industry that Government will evaluate proposals for Section 508 conformance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acquisition of COTS </a:t>
            </a:r>
            <a:r>
              <a:rPr lang="en-US" sz="2400" dirty="0">
                <a:solidFill>
                  <a:schemeClr val="tx1"/>
                </a:solidFill>
              </a:rPr>
              <a:t>or other known ICT commodities: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Request an Accessibility Conformance Report (ACR) from Industry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Evaluate ACR for completeness and product accessibility 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22447"/>
            <a:ext cx="10515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Accessibility Conformance Reports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88383" y="1185625"/>
            <a:ext cx="11277600" cy="6352673"/>
          </a:xfrm>
          <a:ln>
            <a:noFill/>
          </a:ln>
        </p:spPr>
        <p:txBody>
          <a:bodyPr>
            <a:noAutofit/>
          </a:bodyPr>
          <a:lstStyle/>
          <a:p>
            <a:pPr fontAlgn="base"/>
            <a:r>
              <a:rPr lang="en-US" sz="2600" dirty="0">
                <a:solidFill>
                  <a:prstClr val="black"/>
                </a:solidFill>
              </a:rPr>
              <a:t>Government requires ACR to be provided by Industry </a:t>
            </a:r>
          </a:p>
          <a:p>
            <a:pPr fontAlgn="base"/>
            <a:r>
              <a:rPr lang="en-US" sz="2600" dirty="0">
                <a:solidFill>
                  <a:schemeClr val="tx1"/>
                </a:solidFill>
              </a:rPr>
              <a:t>Obtaining Accessibility Conformance Reports (ACR) from Industry is critical to ensure the most accessible ICT is being purchased</a:t>
            </a:r>
          </a:p>
          <a:p>
            <a:pPr fontAlgn="base">
              <a:spcAft>
                <a:spcPts val="600"/>
              </a:spcAft>
            </a:pPr>
            <a:r>
              <a:rPr lang="en-US" sz="2600" dirty="0">
                <a:solidFill>
                  <a:prstClr val="black"/>
                </a:solidFill>
              </a:rPr>
              <a:t>Industry uses Voluntary Product Accessibility </a:t>
            </a:r>
            <a:r>
              <a:rPr lang="en-US" sz="2600" dirty="0">
                <a:solidFill>
                  <a:schemeClr val="tx1"/>
                </a:solidFill>
              </a:rPr>
              <a:t>Template (VPAT) </a:t>
            </a:r>
            <a:r>
              <a:rPr lang="en-US" sz="2600" dirty="0">
                <a:solidFill>
                  <a:prstClr val="black"/>
                </a:solidFill>
              </a:rPr>
              <a:t>developed by IT Industry Council to create ACR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VPAT 2.4 latest version (any Version 2.x acceptable)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Use Revised Section 508 or International Editions when selling to US Federal Government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VPAT provides instructions and links to technical standards (Section 508 and WCAG 2.0)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Training available from ITIC: </a:t>
            </a:r>
            <a:r>
              <a:rPr lang="en-US" sz="2000" dirty="0">
                <a:hlinkClick r:id="rId2"/>
              </a:rPr>
              <a:t>https://www.itic.org/news-events/news-releases/iti-launches-online-vpat-training</a:t>
            </a:r>
            <a:endParaRPr lang="en-US" sz="2000" dirty="0"/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NASA’s Demystifying Section 508 Guide helps Industry create an ACR</a:t>
            </a:r>
          </a:p>
          <a:p>
            <a:pPr marL="457200" lvl="1" fontAlgn="base"/>
            <a:endParaRPr lang="en-US" sz="1800" dirty="0"/>
          </a:p>
          <a:p>
            <a:pPr fontAlgn="base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8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9" y="208222"/>
            <a:ext cx="10515600" cy="544744"/>
          </a:xfrm>
        </p:spPr>
        <p:txBody>
          <a:bodyPr/>
          <a:lstStyle/>
          <a:p>
            <a:pPr algn="ctr"/>
            <a:r>
              <a:rPr lang="en-US" sz="3600" dirty="0"/>
              <a:t>Accessibility Conformance Reports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01979"/>
            <a:ext cx="5486400" cy="4937760"/>
          </a:xfrm>
        </p:spPr>
        <p:txBody>
          <a:bodyPr/>
          <a:lstStyle/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Acceptable ACR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Indicates that the product “Supports”, “Partially Supports”, or “Does Not Support” each relevant Section 508 Technical Standard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Complete and valid</a:t>
            </a:r>
          </a:p>
          <a:p>
            <a:pPr lvl="2" fontAlgn="base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Information provided on product name, version, description, evaluation methods used, contact info, date, etc.</a:t>
            </a:r>
          </a:p>
          <a:p>
            <a:pPr lvl="2" fontAlgn="base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Remarks/explanations provided for standards that are partially supported or not supported</a:t>
            </a:r>
          </a:p>
          <a:p>
            <a:pPr lvl="2" fontAlgn="base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Current Section 508 Technical Standards (from 2017) are addressed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486400" y="1215238"/>
            <a:ext cx="5486400" cy="4953000"/>
          </a:xfrm>
        </p:spPr>
        <p:txBody>
          <a:bodyPr/>
          <a:lstStyle/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Unacceptable ACR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Incomplete (missing information)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Addresses obsolete standards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Addresses applicable standards only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Appears invalid (e.g. “Supports” for all standards even where not applicable, “Does Not Support” for all standards with no remarks, etc.)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Industry claiming an Exception or stating 508 doesn’t apply to its product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Industry statement they have not tested their product for accessibility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5" y="272956"/>
            <a:ext cx="10515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Demystifying Section 508 Guide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457200" y="1166884"/>
            <a:ext cx="11277600" cy="493776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Developed to assist Industry and Government with understanding Section 508 and the development of Accessibility Conformance Reports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Incorporates feedback from Industry (multiple companies and the IT Industry Council)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Provides a navigation feature to skip to topic of interest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Contains important definitions of Information Communication Technology and other applicable terms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Provides detailed guidance on how to understand and address the Section 508 technical standards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Shares Frequently Asked Questions 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Where to find it: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Download the Guide: </a:t>
            </a:r>
            <a:r>
              <a:rPr lang="en-US" sz="2200" dirty="0">
                <a:solidFill>
                  <a:schemeClr val="tx1"/>
                </a:solidFill>
                <a:hlinkClick r:id="rId2"/>
              </a:rPr>
              <a:t>https://sewp.nasa.gov/documents/Section_508_Guide_111821.pdf  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Guide available at </a:t>
            </a:r>
            <a:r>
              <a:rPr lang="en-US" sz="2200" dirty="0">
                <a:solidFill>
                  <a:schemeClr val="tx1"/>
                </a:solidFill>
                <a:hlinkClick r:id="rId3"/>
              </a:rPr>
              <a:t>https://sewp.nasa.gov/</a:t>
            </a:r>
            <a:r>
              <a:rPr lang="en-US" sz="2200" dirty="0">
                <a:solidFill>
                  <a:schemeClr val="tx1"/>
                </a:solidFill>
              </a:rPr>
              <a:t> under “Resources”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Also available at: </a:t>
            </a:r>
            <a:r>
              <a:rPr lang="en-US" sz="2200" dirty="0">
                <a:solidFill>
                  <a:schemeClr val="tx1"/>
                </a:solidFill>
                <a:hlinkClick r:id="rId4"/>
              </a:rPr>
              <a:t>https://www.section508.gov/sell/how-to-create-acr-with-vpat/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62594"/>
            <a:ext cx="11539182" cy="4937760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2600" dirty="0">
                <a:solidFill>
                  <a:schemeClr val="tx1"/>
                </a:solidFill>
              </a:rPr>
              <a:t>Identifying accessibility requirements early in the acquisition lifecycle prevents costly rework 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2600" dirty="0">
                <a:solidFill>
                  <a:schemeClr val="tx1"/>
                </a:solidFill>
              </a:rPr>
              <a:t>Collaboration among Office of Chief Information Officer/Section 508 Program Managers, acquisition experts, customers, and Industry promotes accessible ICT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</a:pPr>
            <a:r>
              <a:rPr lang="en-US" sz="2600" dirty="0">
                <a:solidFill>
                  <a:schemeClr val="tx1"/>
                </a:solidFill>
              </a:rPr>
              <a:t>Obtain Accessibility Conformance Reports (ACR) from Industry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tx1"/>
                </a:solidFill>
              </a:rPr>
              <a:t>Inform Industry that government requires ACRs and evaluates for Section 508 conformance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tx1"/>
                </a:solidFill>
              </a:rPr>
              <a:t>Review ACRs to promote acquisition of the most accessible ICT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tx1"/>
                </a:solidFill>
              </a:rPr>
              <a:t>Use and share NASA’s Demystifying Section 508 Guide</a:t>
            </a:r>
          </a:p>
          <a:p>
            <a:pPr>
              <a:buClr>
                <a:schemeClr val="dk1"/>
              </a:buClr>
            </a:pPr>
            <a:r>
              <a:rPr lang="en-US" sz="2600" dirty="0">
                <a:solidFill>
                  <a:schemeClr val="tx1"/>
                </a:solidFill>
              </a:rPr>
              <a:t>Use acquisition vehicles (e.g. NASA SEWP) that facilitate obtaining ACRs at time of quote</a:t>
            </a:r>
          </a:p>
          <a:p>
            <a:pPr>
              <a:buClr>
                <a:schemeClr val="dk1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16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10" ma:contentTypeDescription="Create a new document." ma:contentTypeScope="" ma:versionID="28aec864d55bf9927c0b551227fe69b7">
  <xsd:schema xmlns:xsd="http://www.w3.org/2001/XMLSchema" xmlns:xs="http://www.w3.org/2001/XMLSchema" xmlns:p="http://schemas.microsoft.com/office/2006/metadata/properties" xmlns:ns3="c852713b-0caa-4ac0-ba75-048f00e27b76" xmlns:ns4="a3f7648c-ef34-4383-9913-3e4132c38d7f" targetNamespace="http://schemas.microsoft.com/office/2006/metadata/properties" ma:root="true" ma:fieldsID="a1848b36532d6fc561432a1573e5ff84" ns3:_="" ns4:_="">
    <xsd:import namespace="c852713b-0caa-4ac0-ba75-048f00e27b76"/>
    <xsd:import namespace="a3f7648c-ef34-4383-9913-3e4132c38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7648c-ef34-4383-9913-3e4132c38d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357895-5870-4737-9888-F986C5668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a3f7648c-ef34-4383-9913-3e4132c38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97D3C-9696-4EC4-BE37-70D5E2EC1C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4DD94D-FE04-4CDC-88B9-84E7A437CFFF}">
  <ds:schemaRefs>
    <ds:schemaRef ds:uri="c852713b-0caa-4ac0-ba75-048f00e27b76"/>
    <ds:schemaRef ds:uri="http://schemas.microsoft.com/office/2006/metadata/properties"/>
    <ds:schemaRef ds:uri="http://schemas.microsoft.com/office/infopath/2007/PartnerControls"/>
    <ds:schemaRef ds:uri="a3f7648c-ef34-4383-9913-3e4132c38d7f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10344</TotalTime>
  <Words>1231</Words>
  <Application>Microsoft Macintosh PowerPoint</Application>
  <PresentationFormat>Widescreen</PresentationFormat>
  <Paragraphs>118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Noto Sans Symbols</vt:lpstr>
      <vt:lpstr>Master Cover Slide</vt:lpstr>
      <vt:lpstr>Content Layout</vt:lpstr>
      <vt:lpstr>Annual Interagency Accessibility Forum</vt:lpstr>
      <vt:lpstr>Agenda</vt:lpstr>
      <vt:lpstr>Section 508 Introduction</vt:lpstr>
      <vt:lpstr>Why Section 508 Matters</vt:lpstr>
      <vt:lpstr>Acquisition Overview </vt:lpstr>
      <vt:lpstr>Accessibility Conformance Reports Overview </vt:lpstr>
      <vt:lpstr>Accessibility Conformance Reports Evaluation</vt:lpstr>
      <vt:lpstr>Demystifying Section 508 Guide</vt:lpstr>
      <vt:lpstr>Best Practices</vt:lpstr>
      <vt:lpstr>Resources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Section 508: Creating and Evaluating Accessibility Conformance Reports</dc:title>
  <dc:subject/>
  <dc:creator/>
  <cp:keywords/>
  <dc:description/>
  <cp:lastModifiedBy>Michael Horton</cp:lastModifiedBy>
  <cp:revision>28</cp:revision>
  <dcterms:created xsi:type="dcterms:W3CDTF">2022-08-30T12:32:18Z</dcterms:created>
  <dcterms:modified xsi:type="dcterms:W3CDTF">2022-10-06T19:59:03Z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0x0101002BD1E2BB92CBC144967077C2021A537D</vt:lpwstr>
  </property>
</Properties>
</file>