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4"/>
    <p:sldMasterId id="2147483651" r:id="rId5"/>
  </p:sldMasterIdLst>
  <p:notesMasterIdLst>
    <p:notesMasterId r:id="rId26"/>
  </p:notesMasterIdLst>
  <p:sldIdLst>
    <p:sldId id="256" r:id="rId6"/>
    <p:sldId id="303" r:id="rId7"/>
    <p:sldId id="292" r:id="rId8"/>
    <p:sldId id="293" r:id="rId9"/>
    <p:sldId id="294" r:id="rId10"/>
    <p:sldId id="262" r:id="rId11"/>
    <p:sldId id="281" r:id="rId12"/>
    <p:sldId id="268" r:id="rId13"/>
    <p:sldId id="297" r:id="rId14"/>
    <p:sldId id="298" r:id="rId15"/>
    <p:sldId id="299" r:id="rId16"/>
    <p:sldId id="296" r:id="rId17"/>
    <p:sldId id="276" r:id="rId18"/>
    <p:sldId id="295" r:id="rId19"/>
    <p:sldId id="277" r:id="rId20"/>
    <p:sldId id="290" r:id="rId21"/>
    <p:sldId id="301" r:id="rId22"/>
    <p:sldId id="261" r:id="rId23"/>
    <p:sldId id="302" r:id="rId24"/>
    <p:sldId id="288" r:id="rId25"/>
  </p:sldIdLst>
  <p:sldSz cx="12192000" cy="6858000"/>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IAAF Advice for S508 Program Managers" id="{B1BA78BB-DF80-42EB-B613-55E701076EE2}">
          <p14:sldIdLst>
            <p14:sldId id="256"/>
          </p14:sldIdLst>
        </p14:section>
        <p14:section name="Intro" id="{9A2FFA98-60FA-452C-B6A1-ED4499987394}">
          <p14:sldIdLst/>
        </p14:section>
        <p14:section name="Angela Watkins Section 508 Manager" id="{347547C4-3D12-43B3-805A-52E27352333B}">
          <p14:sldIdLst>
            <p14:sldId id="303"/>
          </p14:sldIdLst>
        </p14:section>
        <p14:section name="Mission Accessible" id="{F7874C73-45A3-4C21-B248-E1055F3C61B0}">
          <p14:sldIdLst>
            <p14:sldId id="292"/>
            <p14:sldId id="293"/>
            <p14:sldId id="294"/>
            <p14:sldId id="262"/>
          </p14:sldIdLst>
        </p14:section>
        <p14:section name="Summary Section" id="{E2403ECA-EFD4-46EA-A684-D62191F91173}">
          <p14:sldIdLst>
            <p14:sldId id="281"/>
          </p14:sldIdLst>
        </p14:section>
        <p14:section name="Mission 1: Vision" id="{908757BF-4392-407E-A89D-2B8B0CD7045A}">
          <p14:sldIdLst>
            <p14:sldId id="268"/>
          </p14:sldIdLst>
        </p14:section>
        <p14:section name="Mission 2: Hearing" id="{11DC0334-FACD-4D11-A6DC-700E58EB7B07}">
          <p14:sldIdLst>
            <p14:sldId id="297"/>
          </p14:sldIdLst>
        </p14:section>
        <p14:section name="Mission 3: Motion" id="{DA7C9C8F-7F35-4B10-884B-684F56D1B517}">
          <p14:sldIdLst>
            <p14:sldId id="298"/>
            <p14:sldId id="299"/>
          </p14:sldIdLst>
        </p14:section>
        <p14:section name="Mission 4: Speech" id="{1D280FC3-DEA9-40A8-9F3F-BE320E39561F}">
          <p14:sldIdLst>
            <p14:sldId id="296"/>
            <p14:sldId id="276"/>
          </p14:sldIdLst>
        </p14:section>
        <p14:section name="Mission 5: Cognitive" id="{8F45F5CA-33F6-43B5-8D67-73AF664E211E}">
          <p14:sldIdLst>
            <p14:sldId id="295"/>
            <p14:sldId id="277"/>
          </p14:sldIdLst>
        </p14:section>
        <p14:section name="Mission Accessible: Tracking Participation" id="{494104C2-5AD5-485F-B218-E223CD57B225}">
          <p14:sldIdLst>
            <p14:sldId id="290"/>
            <p14:sldId id="301"/>
            <p14:sldId id="261"/>
          </p14:sldIdLst>
        </p14:section>
        <p14:section name="Your Mission..." id="{45C4736C-5846-4D97-85A0-79EC5135C50C}">
          <p14:sldIdLst>
            <p14:sldId id="302"/>
          </p14:sldIdLst>
        </p14:section>
        <p14:section name="Questions" id="{9248C70F-DA1B-46F2-AD71-AE331E75E6E6}">
          <p14:sldIdLst>
            <p14:sldId id="288"/>
          </p14:sldIdLst>
        </p14:section>
      </p14:sectionLst>
    </p:ext>
    <p:ext uri="{EFAFB233-063F-42B5-8137-9DF3F51BA10A}">
      <p15:sldGuideLst xmlns:p15="http://schemas.microsoft.com/office/powerpoint/2012/main">
        <p15:guide id="1" orient="horz" pos="2160">
          <p15:clr>
            <a:srgbClr val="A4A3A4"/>
          </p15:clr>
        </p15:guide>
        <p15:guide id="2" pos="3816" userDrawn="1">
          <p15:clr>
            <a:srgbClr val="A4A3A4"/>
          </p15:clr>
        </p15:guide>
      </p15:sldGuideLst>
    </p:ext>
    <p:ext uri="{2D200454-40CA-4A62-9FC3-DE9A4176ACB9}">
      <p15:notesGuideLst xmlns:p15="http://schemas.microsoft.com/office/powerpoint/2012/main">
        <p15:guide id="1" orient="horz" pos="2928">
          <p15:clr>
            <a:srgbClr val="A4A3A4"/>
          </p15:clr>
        </p15:guide>
        <p15:guide id="2" pos="2208">
          <p15:clr>
            <a:srgbClr val="A4A3A4"/>
          </p15:clr>
        </p15:guide>
      </p15:notes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7" roundtripDataSignature="AMtx7miqgGVw2oa+8993I+jqBGvzHq759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5F9B293-F1CB-41F8-8AC0-4B88E06094D9}" v="23" dt="2022-10-03T15:16:20.74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5446" autoAdjust="0"/>
    <p:restoredTop sz="69116" autoAdjust="0"/>
  </p:normalViewPr>
  <p:slideViewPr>
    <p:cSldViewPr snapToGrid="0">
      <p:cViewPr varScale="1">
        <p:scale>
          <a:sx n="82" d="100"/>
          <a:sy n="82" d="100"/>
        </p:scale>
        <p:origin x="496" y="168"/>
      </p:cViewPr>
      <p:guideLst>
        <p:guide orient="horz" pos="2160"/>
        <p:guide pos="3816"/>
      </p:guideLst>
    </p:cSldViewPr>
  </p:slideViewPr>
  <p:notesTextViewPr>
    <p:cViewPr>
      <p:scale>
        <a:sx n="1" d="1"/>
        <a:sy n="1" d="1"/>
      </p:scale>
      <p:origin x="0" y="0"/>
    </p:cViewPr>
  </p:notesTextViewPr>
  <p:sorterViewPr>
    <p:cViewPr>
      <p:scale>
        <a:sx n="100" d="100"/>
        <a:sy n="100" d="100"/>
      </p:scale>
      <p:origin x="0" y="-3330"/>
    </p:cViewPr>
  </p:sorterViewPr>
  <p:notesViewPr>
    <p:cSldViewPr snapToGrid="0">
      <p:cViewPr varScale="1">
        <p:scale>
          <a:sx n="66" d="100"/>
          <a:sy n="66" d="100"/>
        </p:scale>
        <p:origin x="0" y="0"/>
      </p:cViewPr>
      <p:guideLst>
        <p:guide orient="horz" pos="2928"/>
        <p:guide pos="2208"/>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6.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2" y="2"/>
            <a:ext cx="3038475" cy="465138"/>
          </a:xfrm>
          <a:prstGeom prst="rect">
            <a:avLst/>
          </a:prstGeom>
          <a:noFill/>
          <a:ln>
            <a:noFill/>
          </a:ln>
        </p:spPr>
        <p:txBody>
          <a:bodyPr spcFirstLastPara="1" wrap="square" lIns="93150" tIns="46575" rIns="93150" bIns="46575" anchor="t"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970338" y="2"/>
            <a:ext cx="3038475" cy="465138"/>
          </a:xfrm>
          <a:prstGeom prst="rect">
            <a:avLst/>
          </a:prstGeom>
          <a:noFill/>
          <a:ln>
            <a:noFill/>
          </a:ln>
        </p:spPr>
        <p:txBody>
          <a:bodyPr spcFirstLastPara="1" wrap="square" lIns="93150" tIns="46575" rIns="93150" bIns="46575" anchor="t" anchorCtr="0">
            <a:noAutofit/>
          </a:bodyPr>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lvl1pPr marL="457200" marR="0" lvl="0"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2pPr>
            <a:lvl3pPr marL="1371600" marR="0" lvl="2"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3pPr>
            <a:lvl4pPr marL="1828800" marR="0" lvl="3"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4pPr>
            <a:lvl5pPr marL="2286000" marR="0" lvl="4" indent="-228600" algn="l" rtl="0">
              <a:spcBef>
                <a:spcPts val="480"/>
              </a:spcBef>
              <a:spcAft>
                <a:spcPts val="0"/>
              </a:spcAft>
              <a:buSzPts val="1400"/>
              <a:buNone/>
              <a:defRPr sz="16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6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2" y="8829675"/>
            <a:ext cx="3038475" cy="465138"/>
          </a:xfrm>
          <a:prstGeom prst="rect">
            <a:avLst/>
          </a:prstGeom>
          <a:noFill/>
          <a:ln>
            <a:noFill/>
          </a:ln>
        </p:spPr>
        <p:txBody>
          <a:bodyPr spcFirstLastPara="1" wrap="square" lIns="93150" tIns="46575" rIns="93150" bIns="46575" anchor="b" anchorCtr="0">
            <a:noAutofit/>
          </a:bodyPr>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www.youtube.com/watch?v=HMfq3hBs-Zc"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p1: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84" name="Google Shape;84;p1:notes"/>
          <p:cNvSpPr txBox="1">
            <a:spLocks noGrp="1"/>
          </p:cNvSpPr>
          <p:nvPr>
            <p:ph type="body" idx="1"/>
          </p:nvPr>
        </p:nvSpPr>
        <p:spPr>
          <a:xfrm>
            <a:off x="701676" y="4416425"/>
            <a:ext cx="5607050" cy="4183063"/>
          </a:xfrm>
          <a:prstGeom prst="rect">
            <a:avLst/>
          </a:prstGeom>
          <a:noFill/>
          <a:ln>
            <a:noFill/>
          </a:ln>
        </p:spPr>
        <p:txBody>
          <a:bodyPr spcFirstLastPara="1" wrap="square" lIns="93150" tIns="46575" rIns="93150" bIns="46575" anchor="t" anchorCtr="0">
            <a:noAutofit/>
          </a:bodyPr>
          <a:lstStyle/>
          <a:p>
            <a:pPr marL="0" lvl="0" indent="0" algn="l" rtl="0">
              <a:spcBef>
                <a:spcPts val="0"/>
              </a:spcBef>
              <a:spcAft>
                <a:spcPts val="0"/>
              </a:spcAft>
              <a:buNone/>
            </a:pPr>
            <a:r>
              <a:rPr lang="en-US" sz="1600" dirty="0">
                <a:latin typeface="+mj-lt"/>
              </a:rPr>
              <a:t>Bio read by Moderator</a:t>
            </a:r>
          </a:p>
          <a:p>
            <a:pPr marL="0" lvl="0" indent="0" algn="l" rtl="0">
              <a:spcBef>
                <a:spcPts val="0"/>
              </a:spcBef>
              <a:spcAft>
                <a:spcPts val="0"/>
              </a:spcAft>
              <a:buNone/>
            </a:pPr>
            <a:endParaRPr lang="en-US" sz="1600" dirty="0">
              <a:latin typeface="+mj-lt"/>
            </a:endParaRPr>
          </a:p>
          <a:p>
            <a:pPr marL="0" marR="0">
              <a:spcBef>
                <a:spcPts val="1200"/>
              </a:spcBef>
              <a:spcAft>
                <a:spcPts val="0"/>
              </a:spcAft>
            </a:pPr>
            <a:r>
              <a:rPr lang="en-US" sz="1600" b="1" dirty="0">
                <a:solidFill>
                  <a:srgbClr val="2F5496"/>
                </a:solidFill>
                <a:effectLst/>
                <a:latin typeface="+mj-lt"/>
                <a:ea typeface="Times New Roman" panose="02020603050405020304" pitchFamily="18" charset="0"/>
              </a:rPr>
              <a:t>Angela Watkins Short Bio</a:t>
            </a:r>
            <a:endParaRPr lang="en-US" sz="1600" b="1" dirty="0">
              <a:solidFill>
                <a:srgbClr val="2F5496"/>
              </a:solidFill>
              <a:effectLst/>
              <a:latin typeface="+mj-lt"/>
              <a:ea typeface="Calibri" panose="020F0502020204030204" pitchFamily="34" charset="0"/>
            </a:endParaRPr>
          </a:p>
          <a:p>
            <a:pPr marL="0" marR="0">
              <a:spcBef>
                <a:spcPts val="0"/>
              </a:spcBef>
              <a:spcAft>
                <a:spcPts val="0"/>
              </a:spcAft>
            </a:pPr>
            <a:r>
              <a:rPr lang="en-US" sz="1600" dirty="0">
                <a:effectLst/>
                <a:latin typeface="+mj-lt"/>
                <a:ea typeface="Calibri" panose="020F0502020204030204" pitchFamily="34" charset="0"/>
              </a:rPr>
              <a:t>Angela Watkins, a certified Project Manager and CGEIT certified professional, has served as the Section 508 Program Manager for Pension Benefit Guaranty Corporation since January 2018. She’s been aware of the goals of accessibility since serving on agency wide team in 2001. Prior to her current role, she’s had experience as a Business Representative, Service Desk Manager, Procurement Support, and a Contracting Officer Representative ensuring that products and deliverables she was responsible for included Section 508 compliance as a requirement. She serves as the chair of the Section 508 Intra-Agency team comprised of representatives from the agency’s communications, human resources, legal, EEO, IT, facilities and procurement departments. She and her team have been effective in promoting the message that “Accessibility is Everyone’s Responsibility” in her agency.</a:t>
            </a:r>
          </a:p>
          <a:p>
            <a:pPr marL="0" lvl="0" indent="0" algn="l" rtl="0">
              <a:spcBef>
                <a:spcPts val="0"/>
              </a:spcBef>
              <a:spcAft>
                <a:spcPts val="0"/>
              </a:spcAft>
              <a:buNone/>
            </a:pPr>
            <a:endParaRPr sz="1600" dirty="0">
              <a:latin typeface="+mj-lt"/>
            </a:endParaRPr>
          </a:p>
        </p:txBody>
      </p:sp>
      <p:sp>
        <p:nvSpPr>
          <p:cNvPr id="85" name="Google Shape;85;p1:notes"/>
          <p:cNvSpPr txBox="1">
            <a:spLocks noGrp="1"/>
          </p:cNvSpPr>
          <p:nvPr>
            <p:ph type="sldNum" idx="12"/>
          </p:nvPr>
        </p:nvSpPr>
        <p:spPr>
          <a:xfrm>
            <a:off x="3970338" y="8829675"/>
            <a:ext cx="3038475" cy="465138"/>
          </a:xfrm>
          <a:prstGeom prst="rect">
            <a:avLst/>
          </a:prstGeom>
          <a:noFill/>
          <a:ln>
            <a:noFill/>
          </a:ln>
        </p:spPr>
        <p:txBody>
          <a:bodyPr spcFirstLastPara="1" wrap="square" lIns="93150" tIns="46575" rIns="93150" bIns="46575" anchor="b" anchorCtr="0">
            <a:noAutofit/>
          </a:bodyPr>
          <a:lstStyle/>
          <a:p>
            <a:pPr marL="0" lvl="0" indent="0" algn="r" rtl="0">
              <a:spcBef>
                <a:spcPts val="0"/>
              </a:spcBef>
              <a:spcAft>
                <a:spcPts val="0"/>
              </a:spcAft>
              <a:buNone/>
            </a:pPr>
            <a:fld id="{00000000-1234-1234-1234-123412341234}" type="slidenum">
              <a:rPr lang="en-US"/>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lang="en-US"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768044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lang="en-US"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063469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lang="en-US"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4010536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r>
              <a:rPr lang="en-US"/>
              <a:t>https://www.section508.gov/tools/playbooks/technology-accessibility-playbook-intro/</a:t>
            </a:r>
          </a:p>
          <a:p>
            <a:pPr marL="0" lvl="0" indent="0" algn="l" rtl="0">
              <a:spcBef>
                <a:spcPts val="480"/>
              </a:spcBef>
              <a:spcAft>
                <a:spcPts val="0"/>
              </a:spcAft>
              <a:buNone/>
            </a:pPr>
            <a:endParaRPr lang="en-US"/>
          </a:p>
          <a:p>
            <a:pPr marL="0" lvl="0" indent="0" algn="l" rtl="0">
              <a:spcBef>
                <a:spcPts val="480"/>
              </a:spcBef>
              <a:spcAft>
                <a:spcPts val="0"/>
              </a:spcAft>
              <a:buNone/>
            </a:pPr>
            <a:r>
              <a:rPr lang="en-US"/>
              <a:t>Catching People in person vs Virtual options</a:t>
            </a:r>
          </a:p>
          <a:p>
            <a:pPr marL="0" lvl="0" indent="0" algn="l" rtl="0">
              <a:spcBef>
                <a:spcPts val="480"/>
              </a:spcBef>
              <a:spcAft>
                <a:spcPts val="0"/>
              </a:spcAft>
              <a:buNone/>
            </a:pPr>
            <a:endParaRPr lang="en-US"/>
          </a:p>
          <a:p>
            <a:pPr marL="0" lvl="0" indent="0" algn="l" rtl="0">
              <a:spcBef>
                <a:spcPts val="480"/>
              </a:spcBef>
              <a:spcAft>
                <a:spcPts val="0"/>
              </a:spcAft>
              <a:buNone/>
            </a:pPr>
            <a:r>
              <a:rPr lang="en-US"/>
              <a:t>Being more strategic and deliberate – less chance for accidental meetings</a:t>
            </a:r>
            <a:endParaRPr/>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823005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lang="en-US"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4878846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93596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r>
              <a:rPr lang="en-US" dirty="0"/>
              <a:t>This is a recap of the items already discussed. This will be the next slide after the Zoom Summary Slide for the last Advocacy.</a:t>
            </a:r>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651114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lang="en-US" dirty="0"/>
          </a:p>
          <a:p>
            <a:pPr marL="0" lvl="0" indent="0" algn="l" rtl="0">
              <a:spcBef>
                <a:spcPts val="480"/>
              </a:spcBef>
              <a:spcAft>
                <a:spcPts val="0"/>
              </a:spcAft>
              <a:buNone/>
            </a:pPr>
            <a:endParaRPr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787433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lang="en-US" dirty="0"/>
          </a:p>
          <a:p>
            <a:pPr marL="0" lvl="0" indent="0" algn="l" rtl="0">
              <a:spcBef>
                <a:spcPts val="480"/>
              </a:spcBef>
              <a:spcAft>
                <a:spcPts val="0"/>
              </a:spcAft>
              <a:buNone/>
            </a:pPr>
            <a:endParaRPr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679906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r>
              <a:rPr lang="en-US" dirty="0"/>
              <a:t>Your Mission… should you choose to accept it and if we have time for it </a:t>
            </a:r>
            <a:r>
              <a:rPr lang="en-US" dirty="0">
                <a:sym typeface="Wingdings" panose="05000000000000000000" pitchFamily="2" charset="2"/>
              </a:rPr>
              <a:t></a:t>
            </a:r>
            <a:endParaRPr lang="en-US" dirty="0"/>
          </a:p>
          <a:p>
            <a:pPr marL="0" lvl="0" indent="0" algn="l" rtl="0">
              <a:spcBef>
                <a:spcPts val="480"/>
              </a:spcBef>
              <a:spcAft>
                <a:spcPts val="0"/>
              </a:spcAft>
              <a:buNone/>
            </a:pPr>
            <a:r>
              <a:rPr lang="en-US" dirty="0"/>
              <a:t>Quickest Missions are either #1 or #2 and relatively easy to do</a:t>
            </a:r>
          </a:p>
          <a:p>
            <a:pPr marL="0" lvl="0" indent="0" algn="l" rtl="0">
              <a:spcBef>
                <a:spcPts val="480"/>
              </a:spcBef>
              <a:spcAft>
                <a:spcPts val="0"/>
              </a:spcAft>
              <a:buNone/>
            </a:pPr>
            <a:endParaRPr lang="en-US" dirty="0"/>
          </a:p>
          <a:p>
            <a:pPr marL="0" lvl="0" indent="0" algn="l" rtl="0">
              <a:spcBef>
                <a:spcPts val="480"/>
              </a:spcBef>
              <a:spcAft>
                <a:spcPts val="0"/>
              </a:spcAft>
              <a:buNone/>
            </a:pPr>
            <a:r>
              <a:rPr lang="en-US" dirty="0"/>
              <a:t>Mission #2 relies on YouTube – good internet connection; bypass ads.</a:t>
            </a:r>
          </a:p>
          <a:p>
            <a:pPr marL="0" lvl="0" indent="0" algn="l" rtl="0">
              <a:spcBef>
                <a:spcPts val="480"/>
              </a:spcBef>
              <a:spcAft>
                <a:spcPts val="0"/>
              </a:spcAft>
              <a:buNone/>
            </a:pPr>
            <a:r>
              <a:rPr lang="en-US" dirty="0"/>
              <a:t>Video includes opened caption; we’re reviewing closed captions</a:t>
            </a:r>
          </a:p>
          <a:p>
            <a:pPr marL="0" marR="0" lvl="0" indent="0" algn="l" defTabSz="914400" rtl="0" eaLnBrk="1" fontAlgn="auto" latinLnBrk="0" hangingPunct="1">
              <a:lnSpc>
                <a:spcPct val="100000"/>
              </a:lnSpc>
              <a:spcBef>
                <a:spcPts val="480"/>
              </a:spcBef>
              <a:spcAft>
                <a:spcPts val="0"/>
              </a:spcAft>
              <a:buClr>
                <a:srgbClr val="000000"/>
              </a:buClr>
              <a:buSzPts val="1400"/>
              <a:buFont typeface="Arial"/>
              <a:buNone/>
              <a:tabLst/>
              <a:defRPr/>
            </a:pPr>
            <a:r>
              <a:rPr lang="en-US" sz="1600" dirty="0" err="1">
                <a:hlinkClick r:id="rId3"/>
              </a:rPr>
              <a:t>Moonpie</a:t>
            </a:r>
            <a:r>
              <a:rPr lang="en-US" sz="1600" dirty="0">
                <a:hlinkClick r:id="rId3"/>
              </a:rPr>
              <a:t> </a:t>
            </a:r>
            <a:r>
              <a:rPr lang="en-US" sz="1600" dirty="0" err="1">
                <a:hlinkClick r:id="rId3"/>
              </a:rPr>
              <a:t>Starbox</a:t>
            </a:r>
            <a:r>
              <a:rPr lang="en-US" sz="1600" dirty="0">
                <a:hlinkClick r:id="rId3"/>
              </a:rPr>
              <a:t> - </a:t>
            </a:r>
            <a:r>
              <a:rPr lang="en-US" sz="1600" dirty="0" err="1">
                <a:hlinkClick r:id="rId3"/>
              </a:rPr>
              <a:t>Dashound</a:t>
            </a:r>
            <a:r>
              <a:rPr lang="en-US" sz="1600" dirty="0">
                <a:hlinkClick r:id="rId3"/>
              </a:rPr>
              <a:t> Donuts 😆😃 - YouTube</a:t>
            </a:r>
            <a:endParaRPr lang="en-US" sz="1600" dirty="0"/>
          </a:p>
          <a:p>
            <a:pPr marL="0" lvl="0" indent="0" algn="l" rtl="0">
              <a:spcBef>
                <a:spcPts val="480"/>
              </a:spcBef>
              <a:spcAft>
                <a:spcPts val="0"/>
              </a:spcAft>
              <a:buNone/>
            </a:pPr>
            <a:endParaRPr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9593363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r>
              <a:rPr lang="en-US" dirty="0"/>
              <a:t>Speaker: Angela</a:t>
            </a:r>
          </a:p>
          <a:p>
            <a:pPr marL="0" lvl="0" indent="0" algn="l" rtl="0">
              <a:spcBef>
                <a:spcPts val="480"/>
              </a:spcBef>
              <a:spcAft>
                <a:spcPts val="0"/>
              </a:spcAft>
              <a:buNone/>
            </a:pPr>
            <a:r>
              <a:rPr lang="en-US" dirty="0"/>
              <a:t>Angela Watkins serves as the Section 508 Program Manager. She’s been in the position since 2018 as noted before and been involved with accessibility since 2001.</a:t>
            </a:r>
            <a:endParaRPr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909976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20</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2608433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285750" lvl="0" indent="-285750" algn="l" rtl="0">
              <a:spcBef>
                <a:spcPts val="480"/>
              </a:spcBef>
              <a:spcAft>
                <a:spcPts val="0"/>
              </a:spcAft>
              <a:buFont typeface="Arial" panose="020B0604020202020204" pitchFamily="34" charset="0"/>
              <a:buChar char="•"/>
            </a:pPr>
            <a:r>
              <a:rPr lang="en-US" dirty="0"/>
              <a:t>First Showcased 10/26 -10/30/2020</a:t>
            </a:r>
          </a:p>
          <a:p>
            <a:pPr marL="285750" lvl="0" indent="-285750" algn="l" rtl="0">
              <a:spcBef>
                <a:spcPts val="480"/>
              </a:spcBef>
              <a:spcAft>
                <a:spcPts val="0"/>
              </a:spcAft>
              <a:buFont typeface="Arial" panose="020B0604020202020204" pitchFamily="34" charset="0"/>
              <a:buChar char="•"/>
            </a:pPr>
            <a:r>
              <a:rPr lang="en-US" dirty="0"/>
              <a:t>Supports the action of the last stanza of the poem shared during10/20/2020 Great Debate Q&amp;A Session </a:t>
            </a:r>
            <a:endParaRPr lang="en-US" b="0" i="0" dirty="0">
              <a:solidFill>
                <a:srgbClr val="000000"/>
              </a:solidFill>
              <a:effectLst/>
              <a:latin typeface="Times New Roman" panose="02020603050405020304" pitchFamily="18" charset="0"/>
            </a:endParaRPr>
          </a:p>
          <a:p>
            <a:pPr algn="l"/>
            <a:endParaRPr lang="en-US" b="0" i="0" dirty="0">
              <a:solidFill>
                <a:srgbClr val="000000"/>
              </a:solidFill>
              <a:effectLst/>
              <a:latin typeface="Times New Roman" panose="02020603050405020304" pitchFamily="18" charset="0"/>
            </a:endParaRPr>
          </a:p>
          <a:p>
            <a:pPr algn="l"/>
            <a:r>
              <a:rPr lang="en-US" b="1" i="0" dirty="0">
                <a:solidFill>
                  <a:srgbClr val="000000"/>
                </a:solidFill>
                <a:effectLst/>
                <a:latin typeface="Times New Roman" panose="02020603050405020304" pitchFamily="18" charset="0"/>
              </a:rPr>
              <a:t>Sympathy is a reaction - Empathy Leads to Action</a:t>
            </a:r>
          </a:p>
          <a:p>
            <a:pPr algn="l"/>
            <a:r>
              <a:rPr lang="en-US" b="0" i="0" dirty="0">
                <a:solidFill>
                  <a:srgbClr val="000000"/>
                </a:solidFill>
                <a:effectLst/>
                <a:latin typeface="Times New Roman" panose="02020603050405020304" pitchFamily="18" charset="0"/>
              </a:rPr>
              <a:t>Why should I care how you fare</a:t>
            </a:r>
          </a:p>
          <a:p>
            <a:pPr algn="l"/>
            <a:r>
              <a:rPr lang="en-US" b="0" i="0" dirty="0">
                <a:solidFill>
                  <a:srgbClr val="000000"/>
                </a:solidFill>
                <a:effectLst/>
                <a:latin typeface="Times New Roman" panose="02020603050405020304" pitchFamily="18" charset="0"/>
              </a:rPr>
              <a:t>when you use IT</a:t>
            </a:r>
          </a:p>
          <a:p>
            <a:pPr algn="l"/>
            <a:r>
              <a:rPr lang="en-US" b="0" i="0" dirty="0">
                <a:solidFill>
                  <a:srgbClr val="000000"/>
                </a:solidFill>
                <a:effectLst/>
                <a:latin typeface="Times New Roman" panose="02020603050405020304" pitchFamily="18" charset="0"/>
              </a:rPr>
              <a:t>that you can't see</a:t>
            </a:r>
          </a:p>
          <a:p>
            <a:pPr algn="l"/>
            <a:r>
              <a:rPr lang="en-US" b="0" i="0" dirty="0">
                <a:solidFill>
                  <a:srgbClr val="000000"/>
                </a:solidFill>
                <a:effectLst/>
                <a:latin typeface="Times New Roman" panose="02020603050405020304" pitchFamily="18" charset="0"/>
              </a:rPr>
              <a:t>As you look on in fear</a:t>
            </a:r>
          </a:p>
          <a:p>
            <a:pPr algn="l"/>
            <a:r>
              <a:rPr lang="en-US" b="0" i="0" dirty="0">
                <a:solidFill>
                  <a:srgbClr val="000000"/>
                </a:solidFill>
                <a:effectLst/>
                <a:latin typeface="Times New Roman" panose="02020603050405020304" pitchFamily="18" charset="0"/>
              </a:rPr>
              <a:t>at yet another video about to play that you can't hear</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Why should I care how you fare</a:t>
            </a:r>
          </a:p>
          <a:p>
            <a:pPr algn="l"/>
            <a:r>
              <a:rPr lang="en-US" b="0" i="0" dirty="0">
                <a:solidFill>
                  <a:srgbClr val="000000"/>
                </a:solidFill>
                <a:effectLst/>
                <a:latin typeface="Times New Roman" panose="02020603050405020304" pitchFamily="18" charset="0"/>
              </a:rPr>
              <a:t>as your eyes glaze and your head you bend</a:t>
            </a:r>
          </a:p>
          <a:p>
            <a:pPr algn="l"/>
            <a:r>
              <a:rPr lang="en-US" b="0" i="0" dirty="0">
                <a:solidFill>
                  <a:srgbClr val="000000"/>
                </a:solidFill>
                <a:effectLst/>
                <a:latin typeface="Times New Roman" panose="02020603050405020304" pitchFamily="18" charset="0"/>
              </a:rPr>
              <a:t>at another email your brain can't immediately comprehend</a:t>
            </a:r>
          </a:p>
          <a:p>
            <a:pPr algn="l"/>
            <a:r>
              <a:rPr lang="en-US" b="0" i="0" dirty="0">
                <a:solidFill>
                  <a:srgbClr val="000000"/>
                </a:solidFill>
                <a:effectLst/>
                <a:latin typeface="Times New Roman" panose="02020603050405020304" pitchFamily="18" charset="0"/>
              </a:rPr>
              <a:t>they pulled out a lot of big words from the dictionary</a:t>
            </a:r>
          </a:p>
          <a:p>
            <a:pPr algn="l"/>
            <a:r>
              <a:rPr lang="en-US" b="0" i="0" dirty="0">
                <a:solidFill>
                  <a:srgbClr val="000000"/>
                </a:solidFill>
                <a:effectLst/>
                <a:latin typeface="Times New Roman" panose="02020603050405020304" pitchFamily="18" charset="0"/>
              </a:rPr>
              <a:t>forgetting to speak the language of those of us who are special in our ordinary</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Why should I care how you fare</a:t>
            </a:r>
          </a:p>
          <a:p>
            <a:pPr algn="l"/>
            <a:r>
              <a:rPr lang="en-US" b="0" i="0" dirty="0">
                <a:solidFill>
                  <a:srgbClr val="000000"/>
                </a:solidFill>
                <a:effectLst/>
                <a:latin typeface="Times New Roman" panose="02020603050405020304" pitchFamily="18" charset="0"/>
              </a:rPr>
              <a:t>that you can't move a mouse like they say you might</a:t>
            </a:r>
          </a:p>
          <a:p>
            <a:pPr algn="l"/>
            <a:r>
              <a:rPr lang="en-US" b="0" i="0" dirty="0">
                <a:solidFill>
                  <a:srgbClr val="000000"/>
                </a:solidFill>
                <a:effectLst/>
                <a:latin typeface="Times New Roman" panose="02020603050405020304" pitchFamily="18" charset="0"/>
              </a:rPr>
              <a:t>and there's no keyboard option or voice command available to solve your plight</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What I need from you is to pay attention and apply the rules of accessibility</a:t>
            </a:r>
          </a:p>
          <a:p>
            <a:pPr algn="l"/>
            <a:r>
              <a:rPr lang="en-US" b="0" i="0" dirty="0">
                <a:solidFill>
                  <a:srgbClr val="000000"/>
                </a:solidFill>
                <a:effectLst/>
                <a:latin typeface="Times New Roman" panose="02020603050405020304" pitchFamily="18" charset="0"/>
              </a:rPr>
              <a:t>that's the best and most important thing you can ever do for me</a:t>
            </a:r>
          </a:p>
          <a:p>
            <a:pPr algn="l"/>
            <a:r>
              <a:rPr lang="en-US" b="0" i="0" dirty="0">
                <a:solidFill>
                  <a:srgbClr val="000000"/>
                </a:solidFill>
                <a:effectLst/>
                <a:latin typeface="Times New Roman" panose="02020603050405020304" pitchFamily="18" charset="0"/>
              </a:rPr>
              <a:t>It's not even about a sense of misplaced sympathy</a:t>
            </a:r>
          </a:p>
          <a:p>
            <a:pPr algn="l"/>
            <a:r>
              <a:rPr lang="en-US" b="0" i="0" dirty="0">
                <a:solidFill>
                  <a:srgbClr val="000000"/>
                </a:solidFill>
                <a:effectLst/>
                <a:latin typeface="Times New Roman" panose="02020603050405020304" pitchFamily="18" charset="0"/>
              </a:rPr>
              <a:t>It's about using a bit of time, effort and some effective empathy</a:t>
            </a:r>
          </a:p>
          <a:p>
            <a:pPr algn="l"/>
            <a:r>
              <a:rPr lang="en-US" b="0" i="1" dirty="0">
                <a:solidFill>
                  <a:srgbClr val="000000"/>
                </a:solidFill>
                <a:effectLst/>
                <a:latin typeface="Times New Roman" panose="02020603050405020304" pitchFamily="18" charset="0"/>
              </a:rPr>
              <a:t>If you took a moment to walk in even one shoe</a:t>
            </a:r>
          </a:p>
          <a:p>
            <a:pPr algn="l"/>
            <a:r>
              <a:rPr lang="en-US" b="0" i="1" dirty="0">
                <a:solidFill>
                  <a:srgbClr val="000000"/>
                </a:solidFill>
                <a:effectLst/>
                <a:latin typeface="Times New Roman" panose="02020603050405020304" pitchFamily="18" charset="0"/>
              </a:rPr>
              <a:t>You'd realize what's needed is not that hard to do</a:t>
            </a:r>
          </a:p>
          <a:p>
            <a:pPr algn="l"/>
            <a:r>
              <a:rPr lang="en-US" b="0" i="0" dirty="0">
                <a:solidFill>
                  <a:srgbClr val="000000"/>
                </a:solidFill>
                <a:effectLst/>
                <a:latin typeface="Times New Roman" panose="02020603050405020304" pitchFamily="18" charset="0"/>
              </a:rPr>
              <a:t>So I'm able to showcase my greatness and work productively</a:t>
            </a:r>
          </a:p>
          <a:p>
            <a:pPr algn="l"/>
            <a:r>
              <a:rPr lang="en-US" b="0" i="0" dirty="0">
                <a:solidFill>
                  <a:srgbClr val="000000"/>
                </a:solidFill>
                <a:effectLst/>
                <a:latin typeface="Times New Roman" panose="02020603050405020304" pitchFamily="18" charset="0"/>
              </a:rPr>
              <a:t>and enjoy all that - just like you - while doing it independently</a:t>
            </a:r>
          </a:p>
          <a:p>
            <a:pPr algn="l"/>
            <a:endParaRPr lang="en-US" b="0" i="0" dirty="0">
              <a:solidFill>
                <a:srgbClr val="000000"/>
              </a:solidFill>
              <a:effectLst/>
              <a:latin typeface="Times New Roman" panose="02020603050405020304" pitchFamily="18" charset="0"/>
            </a:endParaRPr>
          </a:p>
          <a:p>
            <a:pPr algn="l"/>
            <a:r>
              <a:rPr lang="en-US" b="0" i="0" dirty="0">
                <a:solidFill>
                  <a:srgbClr val="000000"/>
                </a:solidFill>
                <a:effectLst/>
                <a:latin typeface="Times New Roman" panose="02020603050405020304" pitchFamily="18" charset="0"/>
              </a:rPr>
              <a:t>~ Angela R. Watkins 11/2019</a:t>
            </a:r>
          </a:p>
          <a:p>
            <a:pPr marL="285750" lvl="0" indent="-285750" algn="l" rtl="0">
              <a:spcBef>
                <a:spcPts val="480"/>
              </a:spcBef>
              <a:spcAft>
                <a:spcPts val="0"/>
              </a:spcAft>
              <a:buFont typeface="Arial" panose="020B0604020202020204" pitchFamily="34" charset="0"/>
              <a:buChar char="•"/>
            </a:pPr>
            <a:endParaRPr lang="en-US" dirty="0"/>
          </a:p>
          <a:p>
            <a:pPr marL="285750" lvl="0" indent="-285750" algn="l" rtl="0">
              <a:spcBef>
                <a:spcPts val="480"/>
              </a:spcBef>
              <a:spcAft>
                <a:spcPts val="0"/>
              </a:spcAft>
              <a:buFont typeface="Arial" panose="020B0604020202020204" pitchFamily="34" charset="0"/>
              <a:buChar char="•"/>
            </a:pPr>
            <a:endParaRPr lang="en-US" dirty="0"/>
          </a:p>
          <a:p>
            <a:pPr marL="285750" lvl="0" indent="-285750" algn="l" rtl="0">
              <a:spcBef>
                <a:spcPts val="480"/>
              </a:spcBef>
              <a:spcAft>
                <a:spcPts val="0"/>
              </a:spcAft>
              <a:buFont typeface="Arial" panose="020B0604020202020204" pitchFamily="34" charset="0"/>
              <a:buChar char="•"/>
            </a:pPr>
            <a:endParaRPr lang="en-US"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7360917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r>
              <a:rPr lang="en-US" dirty="0"/>
              <a:t>We’re going to review the missions and the campaigns and </a:t>
            </a:r>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9937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lang="en-US"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340921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marR="0" lvl="0" indent="-228600" algn="l" defTabSz="914400" rtl="0" eaLnBrk="1" fontAlgn="auto" latinLnBrk="0" hangingPunct="1">
              <a:lnSpc>
                <a:spcPct val="100000"/>
              </a:lnSpc>
              <a:spcBef>
                <a:spcPts val="0"/>
              </a:spcBef>
              <a:spcAft>
                <a:spcPts val="600"/>
              </a:spcAft>
              <a:buClr>
                <a:srgbClr val="000000"/>
              </a:buClr>
              <a:buSzPts val="1400"/>
              <a:buFont typeface="Arial"/>
              <a:buNone/>
              <a:tabLst/>
              <a:defRPr/>
            </a:pPr>
            <a:endParaRPr lang="en-US" sz="1800" dirty="0">
              <a:effectLst/>
              <a:latin typeface="Calibri" panose="020F0502020204030204" pitchFamily="34" charset="0"/>
              <a:ea typeface="Calibri" panose="020F0502020204030204" pitchFamily="34" charset="0"/>
              <a:cs typeface="Calibri" panose="020F0502020204030204" pitchFamily="34" charset="0"/>
            </a:endParaRPr>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3489098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In Presentation Mode – clicking the slide images jumps to a specific section. Beneficial for Q&amp;A and to go to a specific topic immediately.</a:t>
            </a:r>
          </a:p>
        </p:txBody>
      </p:sp>
      <p:sp>
        <p:nvSpPr>
          <p:cNvPr id="4" name="Slide Number Placeholder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US" sz="1200" b="0" i="0" u="none" strike="noStrike" cap="none" smtClean="0">
                <a:solidFill>
                  <a:schemeClr val="dk1"/>
                </a:solidFill>
                <a:latin typeface="Arial"/>
                <a:ea typeface="Arial"/>
                <a:cs typeface="Arial"/>
                <a:sym typeface="Arial"/>
              </a:rPr>
              <a:t>7</a:t>
            </a:fld>
            <a:endParaRPr lang="en-US" sz="1200" b="0" i="0" u="none" strike="noStrike" cap="none">
              <a:solidFill>
                <a:schemeClr val="dk1"/>
              </a:solidFill>
              <a:latin typeface="Arial"/>
              <a:ea typeface="Arial"/>
              <a:cs typeface="Arial"/>
              <a:sym typeface="Arial"/>
            </a:endParaRPr>
          </a:p>
        </p:txBody>
      </p:sp>
    </p:spTree>
    <p:extLst>
      <p:ext uri="{BB962C8B-B14F-4D97-AF65-F5344CB8AC3E}">
        <p14:creationId xmlns:p14="http://schemas.microsoft.com/office/powerpoint/2010/main" val="134118921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lang="en-US"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503637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701676" y="4416425"/>
            <a:ext cx="5607050" cy="4183063"/>
          </a:xfrm>
          <a:prstGeom prst="rect">
            <a:avLst/>
          </a:prstGeom>
        </p:spPr>
        <p:txBody>
          <a:bodyPr spcFirstLastPara="1" wrap="square" lIns="93150" tIns="46575" rIns="93150" bIns="46575" anchor="t" anchorCtr="0">
            <a:noAutofit/>
          </a:bodyPr>
          <a:lstStyle/>
          <a:p>
            <a:pPr marL="0" lvl="0" indent="0" algn="l" rtl="0">
              <a:spcBef>
                <a:spcPts val="480"/>
              </a:spcBef>
              <a:spcAft>
                <a:spcPts val="0"/>
              </a:spcAft>
              <a:buNone/>
            </a:pPr>
            <a:endParaRPr lang="en-US" dirty="0"/>
          </a:p>
        </p:txBody>
      </p:sp>
      <p:sp>
        <p:nvSpPr>
          <p:cNvPr id="94" name="Google Shape;94;p2:notes"/>
          <p:cNvSpPr>
            <a:spLocks noGrp="1" noRot="1" noChangeAspect="1"/>
          </p:cNvSpPr>
          <p:nvPr>
            <p:ph type="sldImg" idx="2"/>
          </p:nvPr>
        </p:nvSpPr>
        <p:spPr>
          <a:xfrm>
            <a:off x="406400" y="696913"/>
            <a:ext cx="61976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1946788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4"/>
        <p:cNvGrpSpPr/>
        <p:nvPr/>
      </p:nvGrpSpPr>
      <p:grpSpPr>
        <a:xfrm>
          <a:off x="0" y="0"/>
          <a:ext cx="0" cy="0"/>
          <a:chOff x="0" y="0"/>
          <a:chExt cx="0" cy="0"/>
        </a:xfrm>
      </p:grpSpPr>
      <p:sp>
        <p:nvSpPr>
          <p:cNvPr id="16" name="Google Shape;16;p4"/>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17" name="Google Shape;17;p4"/>
          <p:cNvSpPr txBox="1">
            <a:spLocks noGrp="1"/>
          </p:cNvSpPr>
          <p:nvPr>
            <p:ph type="body" idx="1"/>
          </p:nvPr>
        </p:nvSpPr>
        <p:spPr>
          <a:xfrm>
            <a:off x="533400" y="1891357"/>
            <a:ext cx="10058400" cy="10668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chemeClr val="lt1"/>
              </a:buClr>
              <a:buSzPts val="2400"/>
              <a:buFont typeface="Arial"/>
              <a:buNone/>
              <a:defRPr sz="2400" b="1" i="1"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18" name="Google Shape;18;p4"/>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64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pic>
        <p:nvPicPr>
          <p:cNvPr id="19" name="Google Shape;19;p4" descr="GSA Starmark logo"/>
          <p:cNvPicPr preferRelativeResize="0"/>
          <p:nvPr userDrawn="1"/>
        </p:nvPicPr>
        <p:blipFill rotWithShape="1">
          <a:blip r:embed="rId2">
            <a:alphaModFix/>
          </a:blip>
          <a:srcRect/>
          <a:stretch/>
        </p:blipFill>
        <p:spPr>
          <a:xfrm>
            <a:off x="8000446" y="3111500"/>
            <a:ext cx="939800" cy="939800"/>
          </a:xfrm>
          <a:prstGeom prst="rect">
            <a:avLst/>
          </a:prstGeom>
          <a:noFill/>
          <a:ln>
            <a:noFill/>
          </a:ln>
        </p:spPr>
      </p:pic>
      <p:pic>
        <p:nvPicPr>
          <p:cNvPr id="20" name="Google Shape;20;p4" descr="Seal of the CIO Council"/>
          <p:cNvPicPr preferRelativeResize="0"/>
          <p:nvPr/>
        </p:nvPicPr>
        <p:blipFill rotWithShape="1">
          <a:blip r:embed="rId3">
            <a:alphaModFix/>
          </a:blip>
          <a:srcRect/>
          <a:stretch/>
        </p:blipFill>
        <p:spPr>
          <a:xfrm>
            <a:off x="10602790" y="3059817"/>
            <a:ext cx="979610" cy="978070"/>
          </a:xfrm>
          <a:prstGeom prst="rect">
            <a:avLst/>
          </a:prstGeom>
          <a:noFill/>
          <a:ln>
            <a:noFill/>
          </a:ln>
        </p:spPr>
      </p:pic>
      <p:sp>
        <p:nvSpPr>
          <p:cNvPr id="21" name="Google Shape;21;p4"/>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rgbClr val="006197"/>
              </a:buClr>
              <a:buSzPts val="2400"/>
              <a:buFont typeface="Arial"/>
              <a:buNone/>
              <a:defRPr sz="2400" b="1" i="1" u="none" strike="noStrike" cap="none">
                <a:solidFill>
                  <a:srgbClr val="006197"/>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2" name="Google Shape;22;p4"/>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880"/>
              </a:spcBef>
              <a:spcAft>
                <a:spcPts val="0"/>
              </a:spcAft>
              <a:buClr>
                <a:srgbClr val="006197"/>
              </a:buClr>
              <a:buSzPts val="4400"/>
              <a:buFont typeface="Arial"/>
              <a:buNone/>
              <a:defRPr sz="4400" b="1" i="0" u="none" strike="noStrike" cap="none">
                <a:solidFill>
                  <a:srgbClr val="006197"/>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pic>
        <p:nvPicPr>
          <p:cNvPr id="3" name="Picture 2" descr="Logo&#10;&#10;Description automatically generated">
            <a:extLst>
              <a:ext uri="{FF2B5EF4-FFF2-40B4-BE49-F238E27FC236}">
                <a16:creationId xmlns:a16="http://schemas.microsoft.com/office/drawing/2014/main" id="{6EE6A9C8-57ED-0341-8964-CF7B3EB2D741}"/>
              </a:ext>
            </a:extLst>
          </p:cNvPr>
          <p:cNvPicPr>
            <a:picLocks noChangeAspect="1"/>
          </p:cNvPicPr>
          <p:nvPr userDrawn="1"/>
        </p:nvPicPr>
        <p:blipFill>
          <a:blip r:embed="rId4"/>
          <a:stretch>
            <a:fillRect/>
          </a:stretch>
        </p:blipFill>
        <p:spPr>
          <a:xfrm>
            <a:off x="9301618" y="3083898"/>
            <a:ext cx="939800" cy="9398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No Logos">
  <p:cSld name="Title Slide No Logos">
    <p:spTree>
      <p:nvGrpSpPr>
        <p:cNvPr id="1" name="Shape 23"/>
        <p:cNvGrpSpPr/>
        <p:nvPr/>
      </p:nvGrpSpPr>
      <p:grpSpPr>
        <a:xfrm>
          <a:off x="0" y="0"/>
          <a:ext cx="0" cy="0"/>
          <a:chOff x="0" y="0"/>
          <a:chExt cx="0" cy="0"/>
        </a:xfrm>
      </p:grpSpPr>
      <p:sp>
        <p:nvSpPr>
          <p:cNvPr id="24" name="Google Shape;24;p7"/>
          <p:cNvSpPr txBox="1">
            <a:spLocks noGrp="1"/>
          </p:cNvSpPr>
          <p:nvPr>
            <p:ph type="title"/>
          </p:nvPr>
        </p:nvSpPr>
        <p:spPr>
          <a:xfrm>
            <a:off x="533400" y="402449"/>
            <a:ext cx="10058400" cy="1325563"/>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lt1"/>
              </a:buClr>
              <a:buSzPts val="4400"/>
              <a:buFont typeface="Arial"/>
              <a:buNone/>
              <a:defRPr sz="4400" b="1" i="0" u="none" strike="noStrike" cap="none">
                <a:solidFill>
                  <a:schemeClr val="lt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r>
              <a:rPr lang="en-US"/>
              <a:t>Click to edit Master title style</a:t>
            </a:r>
            <a:endParaRPr/>
          </a:p>
        </p:txBody>
      </p:sp>
      <p:sp>
        <p:nvSpPr>
          <p:cNvPr id="25" name="Google Shape;25;p7"/>
          <p:cNvSpPr txBox="1">
            <a:spLocks noGrp="1"/>
          </p:cNvSpPr>
          <p:nvPr>
            <p:ph type="body" idx="1"/>
          </p:nvPr>
        </p:nvSpPr>
        <p:spPr>
          <a:xfrm>
            <a:off x="533400" y="1891357"/>
            <a:ext cx="10058400" cy="10668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chemeClr val="lt1"/>
              </a:buClr>
              <a:buSzPts val="2400"/>
              <a:buFont typeface="Arial"/>
              <a:buNone/>
              <a:defRPr sz="2400" b="1" i="1"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6" name="Google Shape;26;p7"/>
          <p:cNvSpPr txBox="1">
            <a:spLocks noGrp="1"/>
          </p:cNvSpPr>
          <p:nvPr>
            <p:ph type="body" idx="2"/>
          </p:nvPr>
        </p:nvSpPr>
        <p:spPr>
          <a:xfrm>
            <a:off x="533400" y="3124200"/>
            <a:ext cx="5711825" cy="914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640"/>
              </a:spcBef>
              <a:spcAft>
                <a:spcPts val="0"/>
              </a:spcAft>
              <a:buClr>
                <a:schemeClr val="lt1"/>
              </a:buClr>
              <a:buSzPts val="3200"/>
              <a:buFont typeface="Arial"/>
              <a:buNone/>
              <a:defRPr sz="3200" b="1" i="0" u="none" strike="noStrike" cap="none">
                <a:solidFill>
                  <a:schemeClr val="lt1"/>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7" name="Google Shape;27;p7"/>
          <p:cNvSpPr txBox="1">
            <a:spLocks noGrp="1"/>
          </p:cNvSpPr>
          <p:nvPr>
            <p:ph type="body" idx="3"/>
          </p:nvPr>
        </p:nvSpPr>
        <p:spPr>
          <a:xfrm>
            <a:off x="533400" y="6115359"/>
            <a:ext cx="11049000" cy="533400"/>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480"/>
              </a:spcBef>
              <a:spcAft>
                <a:spcPts val="0"/>
              </a:spcAft>
              <a:buClr>
                <a:srgbClr val="006197"/>
              </a:buClr>
              <a:buSzPts val="2400"/>
              <a:buFont typeface="Arial"/>
              <a:buNone/>
              <a:defRPr sz="2400" b="1" i="1" u="none" strike="noStrike" cap="none">
                <a:solidFill>
                  <a:srgbClr val="006197"/>
                </a:solidFill>
                <a:latin typeface="Arial"/>
                <a:ea typeface="Arial"/>
                <a:cs typeface="Arial"/>
                <a:sym typeface="Arial"/>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2pPr>
            <a:lvl3pPr marL="1371600" marR="0" lvl="2"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
        <p:nvSpPr>
          <p:cNvPr id="28" name="Google Shape;28;p7"/>
          <p:cNvSpPr txBox="1">
            <a:spLocks noGrp="1"/>
          </p:cNvSpPr>
          <p:nvPr>
            <p:ph type="body" idx="4"/>
          </p:nvPr>
        </p:nvSpPr>
        <p:spPr>
          <a:xfrm>
            <a:off x="533400" y="4857736"/>
            <a:ext cx="11049000" cy="1242534"/>
          </a:xfrm>
          <a:prstGeom prst="rect">
            <a:avLst/>
          </a:prstGeom>
          <a:noFill/>
          <a:ln>
            <a:noFill/>
          </a:ln>
        </p:spPr>
        <p:txBody>
          <a:bodyPr spcFirstLastPara="1" wrap="square" lIns="91425" tIns="45700" rIns="91425" bIns="45700" anchor="ctr" anchorCtr="0">
            <a:noAutofit/>
          </a:bodyPr>
          <a:lstStyle>
            <a:lvl1pPr marL="457200" marR="0" lvl="0" indent="-228600" algn="l" rtl="0">
              <a:spcBef>
                <a:spcPts val="880"/>
              </a:spcBef>
              <a:spcAft>
                <a:spcPts val="0"/>
              </a:spcAft>
              <a:buClr>
                <a:srgbClr val="006197"/>
              </a:buClr>
              <a:buSzPts val="4400"/>
              <a:buFont typeface="Arial"/>
              <a:buNone/>
              <a:defRPr sz="4400" b="1" i="0" u="none" strike="noStrike" cap="none">
                <a:solidFill>
                  <a:srgbClr val="006197"/>
                </a:solidFill>
                <a:latin typeface="Arial"/>
                <a:ea typeface="Arial"/>
                <a:cs typeface="Arial"/>
                <a:sym typeface="Arial"/>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Arial"/>
                <a:ea typeface="Arial"/>
                <a:cs typeface="Arial"/>
                <a:sym typeface="Arial"/>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Arial"/>
                <a:ea typeface="Arial"/>
                <a:cs typeface="Arial"/>
                <a:sym typeface="Arial"/>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Arial"/>
                <a:ea typeface="Arial"/>
                <a:cs typeface="Arial"/>
                <a:sym typeface="Arial"/>
              </a:defRPr>
            </a:lvl9pPr>
          </a:lstStyle>
          <a:p>
            <a:pPr lvl="0"/>
            <a:r>
              <a:rPr lang="en-US"/>
              <a:t>Click to edit Master text styles</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p:cSld name="Title and Content">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37" name="Google Shape;37;p6"/>
          <p:cNvSpPr txBox="1">
            <a:spLocks noGrp="1"/>
          </p:cNvSpPr>
          <p:nvPr>
            <p:ph type="body" idx="1"/>
          </p:nvPr>
        </p:nvSpPr>
        <p:spPr>
          <a:xfrm>
            <a:off x="457200" y="1371600"/>
            <a:ext cx="112776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dirty="0"/>
          </a:p>
        </p:txBody>
      </p:sp>
      <p:sp>
        <p:nvSpPr>
          <p:cNvPr id="38" name="Google Shape;38;p6"/>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2 Content Columns">
  <p:cSld name="Title and 2 Content Columns">
    <p:spTree>
      <p:nvGrpSpPr>
        <p:cNvPr id="1" name="Shape 39"/>
        <p:cNvGrpSpPr/>
        <p:nvPr/>
      </p:nvGrpSpPr>
      <p:grpSpPr>
        <a:xfrm>
          <a:off x="0" y="0"/>
          <a:ext cx="0" cy="0"/>
          <a:chOff x="0" y="0"/>
          <a:chExt cx="0" cy="0"/>
        </a:xfrm>
      </p:grpSpPr>
      <p:sp>
        <p:nvSpPr>
          <p:cNvPr id="40" name="Google Shape;40;p8"/>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1" name="Google Shape;41;p8"/>
          <p:cNvSpPr txBox="1">
            <a:spLocks noGrp="1"/>
          </p:cNvSpPr>
          <p:nvPr>
            <p:ph type="body" idx="1"/>
          </p:nvPr>
        </p:nvSpPr>
        <p:spPr>
          <a:xfrm>
            <a:off x="457200" y="1371600"/>
            <a:ext cx="548640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2" name="Google Shape;42;p8"/>
          <p:cNvSpPr txBox="1">
            <a:spLocks noGrp="1"/>
          </p:cNvSpPr>
          <p:nvPr>
            <p:ph type="body" idx="2"/>
          </p:nvPr>
        </p:nvSpPr>
        <p:spPr>
          <a:xfrm>
            <a:off x="6248400" y="1371600"/>
            <a:ext cx="548640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3" name="Google Shape;43;p8"/>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2 Content Columns + Headings">
  <p:cSld name="Title and 2 Content Columns + Headings">
    <p:spTree>
      <p:nvGrpSpPr>
        <p:cNvPr id="1" name="Shape 44"/>
        <p:cNvGrpSpPr/>
        <p:nvPr/>
      </p:nvGrpSpPr>
      <p:grpSpPr>
        <a:xfrm>
          <a:off x="0" y="0"/>
          <a:ext cx="0" cy="0"/>
          <a:chOff x="0" y="0"/>
          <a:chExt cx="0" cy="0"/>
        </a:xfrm>
      </p:grpSpPr>
      <p:sp>
        <p:nvSpPr>
          <p:cNvPr id="45" name="Google Shape;45;p9"/>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46" name="Google Shape;46;p9"/>
          <p:cNvSpPr txBox="1">
            <a:spLocks noGrp="1"/>
          </p:cNvSpPr>
          <p:nvPr>
            <p:ph type="body" idx="1"/>
          </p:nvPr>
        </p:nvSpPr>
        <p:spPr>
          <a:xfrm>
            <a:off x="457200" y="1371600"/>
            <a:ext cx="5486400" cy="762000"/>
          </a:xfrm>
          <a:prstGeom prst="rect">
            <a:avLst/>
          </a:prstGeom>
          <a:noFill/>
          <a:ln>
            <a:noFill/>
          </a:ln>
        </p:spPr>
        <p:txBody>
          <a:bodyPr spcFirstLastPara="1" wrap="square" lIns="91425" tIns="45700" rIns="91425" bIns="45700" anchor="ctr"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7" name="Google Shape;47;p9"/>
          <p:cNvSpPr txBox="1">
            <a:spLocks noGrp="1"/>
          </p:cNvSpPr>
          <p:nvPr>
            <p:ph type="body" idx="2"/>
          </p:nvPr>
        </p:nvSpPr>
        <p:spPr>
          <a:xfrm>
            <a:off x="457200" y="2286000"/>
            <a:ext cx="548640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8" name="Google Shape;48;p9"/>
          <p:cNvSpPr txBox="1">
            <a:spLocks noGrp="1"/>
          </p:cNvSpPr>
          <p:nvPr>
            <p:ph type="body" idx="3"/>
          </p:nvPr>
        </p:nvSpPr>
        <p:spPr>
          <a:xfrm>
            <a:off x="6250806" y="1371600"/>
            <a:ext cx="5486400" cy="762000"/>
          </a:xfrm>
          <a:prstGeom prst="rect">
            <a:avLst/>
          </a:prstGeom>
          <a:noFill/>
          <a:ln>
            <a:noFill/>
          </a:ln>
        </p:spPr>
        <p:txBody>
          <a:bodyPr spcFirstLastPara="1" wrap="square" lIns="91425" tIns="45700" rIns="91425" bIns="45700" anchor="ctr"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49" name="Google Shape;49;p9"/>
          <p:cNvSpPr txBox="1">
            <a:spLocks noGrp="1"/>
          </p:cNvSpPr>
          <p:nvPr>
            <p:ph type="body" idx="4"/>
          </p:nvPr>
        </p:nvSpPr>
        <p:spPr>
          <a:xfrm>
            <a:off x="6248400" y="2286000"/>
            <a:ext cx="5486400" cy="40386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0" name="Google Shape;50;p9"/>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and 3 Content Columns">
  <p:cSld name="Title and 3 Content Columns">
    <p:spTree>
      <p:nvGrpSpPr>
        <p:cNvPr id="1" name="Shape 51"/>
        <p:cNvGrpSpPr/>
        <p:nvPr/>
      </p:nvGrpSpPr>
      <p:grpSpPr>
        <a:xfrm>
          <a:off x="0" y="0"/>
          <a:ext cx="0" cy="0"/>
          <a:chOff x="0" y="0"/>
          <a:chExt cx="0" cy="0"/>
        </a:xfrm>
      </p:grpSpPr>
      <p:sp>
        <p:nvSpPr>
          <p:cNvPr id="52" name="Google Shape;52;p10"/>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3" name="Google Shape;53;p10"/>
          <p:cNvSpPr txBox="1">
            <a:spLocks noGrp="1"/>
          </p:cNvSpPr>
          <p:nvPr>
            <p:ph type="body" idx="1"/>
          </p:nvPr>
        </p:nvSpPr>
        <p:spPr>
          <a:xfrm>
            <a:off x="457200" y="1371600"/>
            <a:ext cx="3474720" cy="49377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4" name="Google Shape;54;p10"/>
          <p:cNvSpPr txBox="1">
            <a:spLocks noGrp="1"/>
          </p:cNvSpPr>
          <p:nvPr>
            <p:ph type="body" idx="2"/>
          </p:nvPr>
        </p:nvSpPr>
        <p:spPr>
          <a:xfrm>
            <a:off x="435864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5" name="Google Shape;55;p10"/>
          <p:cNvSpPr txBox="1">
            <a:spLocks noGrp="1"/>
          </p:cNvSpPr>
          <p:nvPr>
            <p:ph type="body" idx="3"/>
          </p:nvPr>
        </p:nvSpPr>
        <p:spPr>
          <a:xfrm>
            <a:off x="8229600" y="1371600"/>
            <a:ext cx="3474720" cy="495300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56" name="Google Shape;56;p10"/>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and 3 Content Columns + Headings">
  <p:cSld name="Title and 3 Content Columns + Headings">
    <p:spTree>
      <p:nvGrpSpPr>
        <p:cNvPr id="1" name="Shape 57"/>
        <p:cNvGrpSpPr/>
        <p:nvPr/>
      </p:nvGrpSpPr>
      <p:grpSpPr>
        <a:xfrm>
          <a:off x="0" y="0"/>
          <a:ext cx="0" cy="0"/>
          <a:chOff x="0" y="0"/>
          <a:chExt cx="0" cy="0"/>
        </a:xfrm>
      </p:grpSpPr>
      <p:sp>
        <p:nvSpPr>
          <p:cNvPr id="58" name="Google Shape;58;p11"/>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59" name="Google Shape;59;p11"/>
          <p:cNvSpPr txBox="1">
            <a:spLocks noGrp="1"/>
          </p:cNvSpPr>
          <p:nvPr>
            <p:ph type="body" idx="1"/>
          </p:nvPr>
        </p:nvSpPr>
        <p:spPr>
          <a:xfrm>
            <a:off x="4572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0" name="Google Shape;60;p11"/>
          <p:cNvSpPr txBox="1">
            <a:spLocks noGrp="1"/>
          </p:cNvSpPr>
          <p:nvPr>
            <p:ph type="body" idx="2"/>
          </p:nvPr>
        </p:nvSpPr>
        <p:spPr>
          <a:xfrm>
            <a:off x="4572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1" name="Google Shape;61;p11"/>
          <p:cNvSpPr txBox="1">
            <a:spLocks noGrp="1"/>
          </p:cNvSpPr>
          <p:nvPr>
            <p:ph type="body" idx="3"/>
          </p:nvPr>
        </p:nvSpPr>
        <p:spPr>
          <a:xfrm>
            <a:off x="4358640" y="1374808"/>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6197"/>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2" name="Google Shape;62;p11"/>
          <p:cNvSpPr txBox="1">
            <a:spLocks noGrp="1"/>
          </p:cNvSpPr>
          <p:nvPr>
            <p:ph type="body" idx="4"/>
          </p:nvPr>
        </p:nvSpPr>
        <p:spPr>
          <a:xfrm>
            <a:off x="435864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100000"/>
              </a:lnSpc>
              <a:spcBef>
                <a:spcPts val="700"/>
              </a:spcBef>
              <a:spcAft>
                <a:spcPts val="0"/>
              </a:spcAft>
              <a:buClr>
                <a:srgbClr val="006197"/>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100000"/>
              </a:lnSpc>
              <a:spcBef>
                <a:spcPts val="700"/>
              </a:spcBef>
              <a:spcAft>
                <a:spcPts val="0"/>
              </a:spcAft>
              <a:buClr>
                <a:srgbClr val="006197"/>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3" name="Google Shape;63;p11"/>
          <p:cNvSpPr txBox="1">
            <a:spLocks noGrp="1"/>
          </p:cNvSpPr>
          <p:nvPr>
            <p:ph type="body" idx="5"/>
          </p:nvPr>
        </p:nvSpPr>
        <p:spPr>
          <a:xfrm>
            <a:off x="8229600" y="1371600"/>
            <a:ext cx="3474720" cy="7620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90000"/>
              </a:lnSpc>
              <a:spcBef>
                <a:spcPts val="700"/>
              </a:spcBef>
              <a:spcAft>
                <a:spcPts val="0"/>
              </a:spcAft>
              <a:buClr>
                <a:srgbClr val="28376D"/>
              </a:buClr>
              <a:buSzPts val="2800"/>
              <a:buFont typeface="Noto Sans Symbols"/>
              <a:buNone/>
              <a:defRPr sz="2800" b="0" i="0" u="none" strike="noStrike" cap="none">
                <a:solidFill>
                  <a:srgbClr val="003366"/>
                </a:solidFill>
                <a:latin typeface="Arial"/>
                <a:ea typeface="Arial"/>
                <a:cs typeface="Arial"/>
                <a:sym typeface="Arial"/>
              </a:defRPr>
            </a:lvl1pPr>
            <a:lvl2pPr marL="914400" marR="0" lvl="1" indent="-355600" algn="l" rtl="0">
              <a:lnSpc>
                <a:spcPct val="90000"/>
              </a:lnSpc>
              <a:spcBef>
                <a:spcPts val="700"/>
              </a:spcBef>
              <a:spcAft>
                <a:spcPts val="0"/>
              </a:spcAft>
              <a:buClr>
                <a:srgbClr val="28376D"/>
              </a:buClr>
              <a:buSzPts val="2000"/>
              <a:buFont typeface="Noto Sans Symbols"/>
              <a:buChar char="▪"/>
              <a:defRPr sz="2000" b="0" i="0" u="none" strike="noStrike" cap="none">
                <a:solidFill>
                  <a:srgbClr val="003366"/>
                </a:solidFill>
                <a:latin typeface="Arial"/>
                <a:ea typeface="Arial"/>
                <a:cs typeface="Arial"/>
                <a:sym typeface="Arial"/>
              </a:defRPr>
            </a:lvl2pPr>
            <a:lvl3pPr marL="1371600" marR="0" lvl="2" indent="-342900" algn="l" rtl="0">
              <a:lnSpc>
                <a:spcPct val="90000"/>
              </a:lnSpc>
              <a:spcBef>
                <a:spcPts val="50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3pPr>
            <a:lvl4pPr marL="1828800" marR="0" lvl="3" indent="-342900" algn="l" rtl="0">
              <a:lnSpc>
                <a:spcPct val="95000"/>
              </a:lnSpc>
              <a:spcBef>
                <a:spcPts val="45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4pPr>
            <a:lvl5pPr marL="2286000" marR="0" lvl="4" indent="-342900" algn="l" rtl="0">
              <a:lnSpc>
                <a:spcPct val="95000"/>
              </a:lnSpc>
              <a:spcBef>
                <a:spcPts val="540"/>
              </a:spcBef>
              <a:spcAft>
                <a:spcPts val="0"/>
              </a:spcAft>
              <a:buClr>
                <a:srgbClr val="28376D"/>
              </a:buClr>
              <a:buSzPts val="1800"/>
              <a:buFont typeface="Noto Sans Symbols"/>
              <a:buChar char="▪"/>
              <a:defRPr sz="1800" b="0" i="0" u="none" strike="noStrike" cap="none">
                <a:solidFill>
                  <a:srgbClr val="003366"/>
                </a:solidFill>
                <a:latin typeface="Arial"/>
                <a:ea typeface="Arial"/>
                <a:cs typeface="Arial"/>
                <a:sym typeface="Arial"/>
              </a:defRPr>
            </a:lvl5pPr>
            <a:lvl6pPr marL="2743200" marR="0" lvl="5"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4" name="Google Shape;64;p11"/>
          <p:cNvSpPr txBox="1">
            <a:spLocks noGrp="1"/>
          </p:cNvSpPr>
          <p:nvPr>
            <p:ph type="body" idx="6"/>
          </p:nvPr>
        </p:nvSpPr>
        <p:spPr>
          <a:xfrm>
            <a:off x="8229600" y="2286000"/>
            <a:ext cx="3474720" cy="4023360"/>
          </a:xfrm>
          <a:prstGeom prst="rect">
            <a:avLst/>
          </a:prstGeom>
          <a:noFill/>
          <a:ln>
            <a:noFill/>
          </a:ln>
        </p:spPr>
        <p:txBody>
          <a:bodyPr spcFirstLastPara="1" wrap="square" lIns="91425" tIns="45700" rIns="91425" bIns="45700" anchor="t" anchorCtr="0">
            <a:noAutofit/>
          </a:bodyPr>
          <a:lstStyle>
            <a:lvl1pPr marL="457200" marR="0" lvl="0" indent="-406400" algn="l" rtl="0">
              <a:lnSpc>
                <a:spcPct val="90000"/>
              </a:lnSpc>
              <a:spcBef>
                <a:spcPts val="700"/>
              </a:spcBef>
              <a:spcAft>
                <a:spcPts val="0"/>
              </a:spcAft>
              <a:buClr>
                <a:srgbClr val="28376D"/>
              </a:buClr>
              <a:buSzPts val="2800"/>
              <a:buFont typeface="Noto Sans Symbols"/>
              <a:buChar char="▪"/>
              <a:defRPr sz="2800" b="0" i="0" u="none" strike="noStrike" cap="none">
                <a:solidFill>
                  <a:srgbClr val="006197"/>
                </a:solidFill>
                <a:latin typeface="Arial"/>
                <a:ea typeface="Arial"/>
                <a:cs typeface="Arial"/>
                <a:sym typeface="Arial"/>
              </a:defRPr>
            </a:lvl1pPr>
            <a:lvl2pPr marL="914400" marR="0" lvl="1" indent="-393700" algn="l" rtl="0">
              <a:lnSpc>
                <a:spcPct val="90000"/>
              </a:lnSpc>
              <a:spcBef>
                <a:spcPts val="700"/>
              </a:spcBef>
              <a:spcAft>
                <a:spcPts val="0"/>
              </a:spcAft>
              <a:buClr>
                <a:srgbClr val="28376D"/>
              </a:buClr>
              <a:buSzPts val="2600"/>
              <a:buFont typeface="Noto Sans Symbols"/>
              <a:buChar char="▪"/>
              <a:defRPr sz="2600" b="0" i="0" u="none" strike="noStrike" cap="none">
                <a:solidFill>
                  <a:srgbClr val="006197"/>
                </a:solidFill>
                <a:latin typeface="Arial"/>
                <a:ea typeface="Arial"/>
                <a:cs typeface="Arial"/>
                <a:sym typeface="Arial"/>
              </a:defRPr>
            </a:lvl2pPr>
            <a:lvl3pPr marL="1371600" marR="0" lvl="2" indent="-381000" algn="l" rtl="0">
              <a:lnSpc>
                <a:spcPct val="100000"/>
              </a:lnSpc>
              <a:spcBef>
                <a:spcPts val="65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3pPr>
            <a:lvl4pPr marL="1828800" marR="0" lvl="3" indent="-381000" algn="l" rtl="0">
              <a:lnSpc>
                <a:spcPct val="100000"/>
              </a:lnSpc>
              <a:spcBef>
                <a:spcPts val="60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4pPr>
            <a:lvl5pPr marL="2286000" marR="0" lvl="4" indent="-381000" algn="l" rtl="0">
              <a:lnSpc>
                <a:spcPct val="100000"/>
              </a:lnSpc>
              <a:spcBef>
                <a:spcPts val="720"/>
              </a:spcBef>
              <a:spcAft>
                <a:spcPts val="0"/>
              </a:spcAft>
              <a:buClr>
                <a:srgbClr val="006197"/>
              </a:buClr>
              <a:buSzPts val="2400"/>
              <a:buFont typeface="Noto Sans Symbols"/>
              <a:buChar char="▪"/>
              <a:defRPr sz="2400" b="0" i="0" u="none" strike="noStrike" cap="none">
                <a:solidFill>
                  <a:srgbClr val="006197"/>
                </a:solidFill>
                <a:latin typeface="Arial"/>
                <a:ea typeface="Arial"/>
                <a:cs typeface="Arial"/>
                <a:sym typeface="Arial"/>
              </a:defRPr>
            </a:lvl5pPr>
            <a:lvl6pPr marL="2743200" marR="0" lvl="5" indent="-342900" algn="l" rtl="0">
              <a:lnSpc>
                <a:spcPct val="95000"/>
              </a:lnSpc>
              <a:spcBef>
                <a:spcPts val="72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6pPr>
            <a:lvl7pPr marL="3200400" marR="0" lvl="6"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7pPr>
            <a:lvl8pPr marL="3657600" marR="0" lvl="7" indent="-342900" algn="l" rtl="0">
              <a:lnSpc>
                <a:spcPct val="95000"/>
              </a:lnSpc>
              <a:spcBef>
                <a:spcPts val="540"/>
              </a:spcBef>
              <a:spcAft>
                <a:spcPts val="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8pPr>
            <a:lvl9pPr marL="4114800" marR="0" lvl="8" indent="-342900" algn="l" rtl="0">
              <a:lnSpc>
                <a:spcPct val="95000"/>
              </a:lnSpc>
              <a:spcBef>
                <a:spcPts val="540"/>
              </a:spcBef>
              <a:spcAft>
                <a:spcPts val="540"/>
              </a:spcAft>
              <a:buClr>
                <a:schemeClr val="lt2"/>
              </a:buClr>
              <a:buSzPts val="1800"/>
              <a:buFont typeface="Noto Sans Symbols"/>
              <a:buChar char="▪"/>
              <a:defRPr sz="1800" b="0" i="0" u="none" strike="noStrike" cap="none">
                <a:solidFill>
                  <a:srgbClr val="003366"/>
                </a:solidFill>
                <a:latin typeface="Arial"/>
                <a:ea typeface="Arial"/>
                <a:cs typeface="Arial"/>
                <a:sym typeface="Arial"/>
              </a:defRPr>
            </a:lvl9pPr>
          </a:lstStyle>
          <a:p>
            <a:endParaRPr/>
          </a:p>
        </p:txBody>
      </p:sp>
      <p:sp>
        <p:nvSpPr>
          <p:cNvPr id="65" name="Google Shape;65;p11"/>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Only">
  <p:cSld name="Title Only">
    <p:spTree>
      <p:nvGrpSpPr>
        <p:cNvPr id="1" name="Shape 66"/>
        <p:cNvGrpSpPr/>
        <p:nvPr/>
      </p:nvGrpSpPr>
      <p:grpSpPr>
        <a:xfrm>
          <a:off x="0" y="0"/>
          <a:ext cx="0" cy="0"/>
          <a:chOff x="0" y="0"/>
          <a:chExt cx="0" cy="0"/>
        </a:xfrm>
      </p:grpSpPr>
      <p:sp>
        <p:nvSpPr>
          <p:cNvPr id="67" name="Google Shape;67;p12"/>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a:endParaRPr/>
          </a:p>
        </p:txBody>
      </p:sp>
      <p:sp>
        <p:nvSpPr>
          <p:cNvPr id="68" name="Google Shape;68;p12"/>
          <p:cNvSpPr txBox="1">
            <a:spLocks noGrp="1"/>
          </p:cNvSpPr>
          <p:nvPr>
            <p:ph type="sldNum" idx="12"/>
          </p:nvPr>
        </p:nvSpPr>
        <p:spPr>
          <a:xfrm>
            <a:off x="11465983" y="6492240"/>
            <a:ext cx="268817" cy="182880"/>
          </a:xfrm>
          <a:prstGeom prst="rect">
            <a:avLst/>
          </a:prstGeom>
          <a:noFill/>
          <a:ln>
            <a:noFill/>
          </a:ln>
        </p:spPr>
        <p:txBody>
          <a:bodyPr spcFirstLastPara="1" wrap="square" lIns="0" tIns="0" rIns="0" bIns="0" anchor="ctr" anchorCtr="0">
            <a:noAutofit/>
          </a:bodyPr>
          <a:lstStyle>
            <a:lvl1pPr marL="0" marR="0" lvl="0" indent="0" algn="r">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slideLayout" Target="../slideLayouts/slideLayout5.xml"/><Relationship Id="rId7" Type="http://schemas.openxmlformats.org/officeDocument/2006/relationships/theme" Target="../theme/theme2.xml"/><Relationship Id="rId2" Type="http://schemas.openxmlformats.org/officeDocument/2006/relationships/slideLayout" Target="../slideLayouts/slideLayout4.xml"/><Relationship Id="rId1" Type="http://schemas.openxmlformats.org/officeDocument/2006/relationships/slideLayout" Target="../slideLayouts/slideLayout3.xml"/><Relationship Id="rId6" Type="http://schemas.openxmlformats.org/officeDocument/2006/relationships/slideLayout" Target="../slideLayouts/slideLayout8.xml"/><Relationship Id="rId5" Type="http://schemas.openxmlformats.org/officeDocument/2006/relationships/slideLayout" Target="../slideLayouts/slideLayout7.xml"/><Relationship Id="rId4"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3"/>
          <p:cNvSpPr/>
          <p:nvPr/>
        </p:nvSpPr>
        <p:spPr>
          <a:xfrm>
            <a:off x="0" y="4572000"/>
            <a:ext cx="12192000" cy="213320"/>
          </a:xfrm>
          <a:prstGeom prst="rect">
            <a:avLst/>
          </a:prstGeom>
          <a:solidFill>
            <a:srgbClr val="BFBFB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Arial"/>
              <a:ea typeface="Arial"/>
              <a:cs typeface="Arial"/>
              <a:sym typeface="Arial"/>
            </a:endParaRPr>
          </a:p>
        </p:txBody>
      </p:sp>
      <p:sp>
        <p:nvSpPr>
          <p:cNvPr id="11" name="Google Shape;11;p3"/>
          <p:cNvSpPr txBox="1"/>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4500"/>
              <a:buFont typeface="Helvetica Neue"/>
              <a:buNone/>
            </a:pPr>
            <a:r>
              <a:rPr lang="en-US" sz="4500" b="1" i="0" u="none" strike="noStrike" cap="none">
                <a:solidFill>
                  <a:schemeClr val="lt1"/>
                </a:solidFill>
                <a:latin typeface="Helvetica Neue"/>
                <a:ea typeface="Helvetica Neue"/>
                <a:cs typeface="Helvetica Neue"/>
                <a:sym typeface="Helvetica Neue"/>
              </a:rPr>
              <a:t>Click to edit Master title style</a:t>
            </a:r>
            <a:endParaRPr sz="4500" b="1" i="0" u="none" strike="noStrike" cap="none">
              <a:solidFill>
                <a:schemeClr val="lt1"/>
              </a:solidFill>
              <a:latin typeface="Helvetica Neue"/>
              <a:ea typeface="Helvetica Neue"/>
              <a:cs typeface="Helvetica Neue"/>
              <a:sym typeface="Helvetica Neue"/>
            </a:endParaRPr>
          </a:p>
        </p:txBody>
      </p:sp>
      <p:sp>
        <p:nvSpPr>
          <p:cNvPr id="12" name="Google Shape;12;p3"/>
          <p:cNvSpPr txBox="1"/>
          <p:nvPr/>
        </p:nvSpPr>
        <p:spPr>
          <a:xfrm>
            <a:off x="838200" y="1752600"/>
            <a:ext cx="10515600" cy="10668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chemeClr val="lt1"/>
              </a:buClr>
              <a:buSzPts val="3000"/>
              <a:buFont typeface="Arial"/>
              <a:buNone/>
            </a:pPr>
            <a:r>
              <a:rPr lang="en-US" sz="3000" b="1" i="1" u="none" strike="noStrike" cap="none">
                <a:solidFill>
                  <a:schemeClr val="lt1"/>
                </a:solidFill>
                <a:latin typeface="Helvetica Neue"/>
                <a:ea typeface="Helvetica Neue"/>
                <a:cs typeface="Helvetica Neue"/>
                <a:sym typeface="Helvetica Neue"/>
              </a:rPr>
              <a:t>Click to edit Subtitle</a:t>
            </a:r>
            <a:endParaRPr sz="3000" b="1" i="1" u="none" strike="noStrike" cap="none">
              <a:solidFill>
                <a:schemeClr val="lt1"/>
              </a:solidFill>
              <a:latin typeface="Helvetica Neue"/>
              <a:ea typeface="Helvetica Neue"/>
              <a:cs typeface="Helvetica Neue"/>
              <a:sym typeface="Helvetica Neue"/>
            </a:endParaRPr>
          </a:p>
        </p:txBody>
      </p:sp>
      <p:pic>
        <p:nvPicPr>
          <p:cNvPr id="13" name="Google Shape;13;p3"/>
          <p:cNvPicPr preferRelativeResize="0"/>
          <p:nvPr/>
        </p:nvPicPr>
        <p:blipFill rotWithShape="1">
          <a:blip r:embed="rId4">
            <a:alphaModFix/>
          </a:blip>
          <a:srcRect/>
          <a:stretch/>
        </p:blipFill>
        <p:spPr>
          <a:xfrm>
            <a:off x="0" y="0"/>
            <a:ext cx="12192000" cy="4572000"/>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Lst>
  <p:hf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noFill/>
        <a:effectLst/>
      </p:bgPr>
    </p:bg>
    <p:spTree>
      <p:nvGrpSpPr>
        <p:cNvPr id="1" name="Shape 29"/>
        <p:cNvGrpSpPr/>
        <p:nvPr/>
      </p:nvGrpSpPr>
      <p:grpSpPr>
        <a:xfrm>
          <a:off x="0" y="0"/>
          <a:ext cx="0" cy="0"/>
          <a:chOff x="0" y="0"/>
          <a:chExt cx="0" cy="0"/>
        </a:xfrm>
      </p:grpSpPr>
      <p:pic>
        <p:nvPicPr>
          <p:cNvPr id="30" name="Google Shape;30;p5"/>
          <p:cNvPicPr preferRelativeResize="0"/>
          <p:nvPr/>
        </p:nvPicPr>
        <p:blipFill rotWithShape="1">
          <a:blip r:embed="rId8">
            <a:alphaModFix/>
          </a:blip>
          <a:srcRect/>
          <a:stretch/>
        </p:blipFill>
        <p:spPr>
          <a:xfrm>
            <a:off x="0" y="0"/>
            <a:ext cx="12188952" cy="1067645"/>
          </a:xfrm>
          <a:prstGeom prst="rect">
            <a:avLst/>
          </a:prstGeom>
          <a:noFill/>
          <a:ln>
            <a:noFill/>
          </a:ln>
        </p:spPr>
      </p:pic>
      <p:sp>
        <p:nvSpPr>
          <p:cNvPr id="31" name="Google Shape;31;p5"/>
          <p:cNvSpPr txBox="1">
            <a:spLocks noGrp="1"/>
          </p:cNvSpPr>
          <p:nvPr>
            <p:ph type="title"/>
          </p:nvPr>
        </p:nvSpPr>
        <p:spPr>
          <a:xfrm>
            <a:off x="457200" y="317405"/>
            <a:ext cx="10515600" cy="457200"/>
          </a:xfrm>
          <a:prstGeom prst="rect">
            <a:avLst/>
          </a:prstGeom>
          <a:noFill/>
          <a:ln>
            <a:noFill/>
          </a:ln>
        </p:spPr>
        <p:txBody>
          <a:bodyPr spcFirstLastPara="1" wrap="square" lIns="0" tIns="45700" rIns="0" bIns="0" anchor="t" anchorCtr="0">
            <a:spAutoFit/>
          </a:bodyPr>
          <a:lstStyle>
            <a:lvl1pPr marR="0" lvl="0" algn="l" rtl="0">
              <a:lnSpc>
                <a:spcPct val="90000"/>
              </a:lnSpc>
              <a:spcBef>
                <a:spcPts val="0"/>
              </a:spcBef>
              <a:spcAft>
                <a:spcPts val="0"/>
              </a:spcAft>
              <a:buSzPts val="1400"/>
              <a:buNone/>
              <a:defRPr sz="3000" b="1" i="0" u="none" strike="noStrike" cap="none">
                <a:solidFill>
                  <a:schemeClr val="lt1"/>
                </a:solidFill>
                <a:latin typeface="Arial"/>
                <a:ea typeface="Arial"/>
                <a:cs typeface="Arial"/>
                <a:sym typeface="Arial"/>
              </a:defRPr>
            </a:lvl1pPr>
            <a:lvl2pPr marR="0" lvl="1"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2pPr>
            <a:lvl3pPr marR="0" lvl="2"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3pPr>
            <a:lvl4pPr marR="0" lvl="3"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4pPr>
            <a:lvl5pPr marR="0" lvl="4"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5pPr>
            <a:lvl6pPr marR="0" lvl="5"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6pPr>
            <a:lvl7pPr marR="0" lvl="6"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7pPr>
            <a:lvl8pPr marR="0" lvl="7"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8pPr>
            <a:lvl9pPr marR="0" lvl="8" algn="l" rtl="0">
              <a:lnSpc>
                <a:spcPct val="90000"/>
              </a:lnSpc>
              <a:spcBef>
                <a:spcPts val="0"/>
              </a:spcBef>
              <a:spcAft>
                <a:spcPts val="0"/>
              </a:spcAft>
              <a:buSzPts val="1400"/>
              <a:buNone/>
              <a:defRPr sz="2200" b="1" i="0" u="none" strike="noStrike" cap="none">
                <a:solidFill>
                  <a:schemeClr val="lt1"/>
                </a:solidFill>
                <a:latin typeface="Arial"/>
                <a:ea typeface="Arial"/>
                <a:cs typeface="Arial"/>
                <a:sym typeface="Arial"/>
              </a:defRPr>
            </a:lvl9pPr>
          </a:lstStyle>
          <a:p>
            <a:endParaRPr/>
          </a:p>
        </p:txBody>
      </p:sp>
      <p:cxnSp>
        <p:nvCxnSpPr>
          <p:cNvPr id="32" name="Google Shape;32;p5" descr="graphic line"/>
          <p:cNvCxnSpPr/>
          <p:nvPr/>
        </p:nvCxnSpPr>
        <p:spPr>
          <a:xfrm>
            <a:off x="460248" y="6400800"/>
            <a:ext cx="11274552" cy="0"/>
          </a:xfrm>
          <a:prstGeom prst="straightConnector1">
            <a:avLst/>
          </a:prstGeom>
          <a:noFill/>
          <a:ln w="9525" cap="flat" cmpd="sng">
            <a:solidFill>
              <a:schemeClr val="lt2"/>
            </a:solidFill>
            <a:prstDash val="solid"/>
            <a:round/>
            <a:headEnd type="none" w="med" len="med"/>
            <a:tailEnd type="none" w="med" len="med"/>
          </a:ln>
        </p:spPr>
      </p:cxnSp>
      <p:sp>
        <p:nvSpPr>
          <p:cNvPr id="33" name="Google Shape;33;p5"/>
          <p:cNvSpPr/>
          <p:nvPr/>
        </p:nvSpPr>
        <p:spPr>
          <a:xfrm>
            <a:off x="457200" y="6492240"/>
            <a:ext cx="10287000" cy="182880"/>
          </a:xfrm>
          <a:prstGeom prst="rect">
            <a:avLst/>
          </a:prstGeom>
          <a:noFill/>
          <a:ln>
            <a:noFill/>
          </a:ln>
        </p:spPr>
        <p:txBody>
          <a:bodyPr spcFirstLastPara="1" wrap="square" lIns="0" tIns="0" rIns="0" bIns="0" anchor="ctr" anchorCtr="0">
            <a:noAutofit/>
          </a:bodyPr>
          <a:lstStyle/>
          <a:p>
            <a:pPr marL="0" marR="0" lvl="0" indent="0" algn="l" rtl="0">
              <a:lnSpc>
                <a:spcPct val="50000"/>
              </a:lnSpc>
              <a:spcBef>
                <a:spcPts val="0"/>
              </a:spcBef>
              <a:spcAft>
                <a:spcPts val="0"/>
              </a:spcAft>
              <a:buClr>
                <a:srgbClr val="006197"/>
              </a:buClr>
              <a:buSzPts val="800"/>
              <a:buFont typeface="Arial"/>
              <a:buNone/>
            </a:pPr>
            <a:r>
              <a:rPr lang="en-US" sz="800" b="0" i="0" u="none" strike="noStrike" cap="none">
                <a:solidFill>
                  <a:srgbClr val="006197"/>
                </a:solidFill>
                <a:latin typeface="Arial"/>
                <a:ea typeface="Arial"/>
                <a:cs typeface="Arial"/>
                <a:sym typeface="Arial"/>
              </a:rPr>
              <a:t>IAAF 2022  /  General Services Administration  /  National Institutes of Health  /  Federal CIO Council </a:t>
            </a:r>
            <a:endParaRPr sz="800" b="0" i="0" u="none" strike="noStrike" cap="none">
              <a:solidFill>
                <a:srgbClr val="006197"/>
              </a:solidFill>
              <a:latin typeface="Arial"/>
              <a:ea typeface="Arial"/>
              <a:cs typeface="Arial"/>
              <a:sym typeface="Arial"/>
            </a:endParaRPr>
          </a:p>
        </p:txBody>
      </p:sp>
      <p:sp>
        <p:nvSpPr>
          <p:cNvPr id="34" name="Google Shape;34;p5"/>
          <p:cNvSpPr txBox="1">
            <a:spLocks noGrp="1"/>
          </p:cNvSpPr>
          <p:nvPr>
            <p:ph type="sldNum" idx="12"/>
          </p:nvPr>
        </p:nvSpPr>
        <p:spPr>
          <a:xfrm>
            <a:off x="11201401" y="6492240"/>
            <a:ext cx="533400" cy="182880"/>
          </a:xfrm>
          <a:prstGeom prst="rect">
            <a:avLst/>
          </a:prstGeom>
          <a:noFill/>
          <a:ln>
            <a:noFill/>
          </a:ln>
        </p:spPr>
        <p:txBody>
          <a:bodyPr spcFirstLastPara="1" wrap="square" lIns="0" tIns="0" rIns="0" bIns="0" anchor="ctr" anchorCtr="0">
            <a:noAutofit/>
          </a:bodyPr>
          <a:lstStyle>
            <a:lvl1pPr marL="0" marR="0" lvl="0" indent="0" algn="r" rtl="0">
              <a:spcBef>
                <a:spcPts val="0"/>
              </a:spcBef>
              <a:spcAft>
                <a:spcPts val="0"/>
              </a:spcAft>
              <a:buNone/>
              <a:defRPr sz="800" b="0" i="0" u="none" strike="noStrike" cap="none">
                <a:solidFill>
                  <a:srgbClr val="006197"/>
                </a:solidFill>
                <a:latin typeface="Arial"/>
                <a:ea typeface="Arial"/>
                <a:cs typeface="Arial"/>
                <a:sym typeface="Arial"/>
              </a:defRPr>
            </a:lvl1pPr>
            <a:lvl2pPr marL="0" marR="0" lvl="1" indent="0" algn="r" rtl="0">
              <a:spcBef>
                <a:spcPts val="0"/>
              </a:spcBef>
              <a:spcAft>
                <a:spcPts val="0"/>
              </a:spcAft>
              <a:buNone/>
              <a:defRPr sz="800" b="0" i="0" u="none" strike="noStrike" cap="none">
                <a:solidFill>
                  <a:srgbClr val="006197"/>
                </a:solidFill>
                <a:latin typeface="Arial"/>
                <a:ea typeface="Arial"/>
                <a:cs typeface="Arial"/>
                <a:sym typeface="Arial"/>
              </a:defRPr>
            </a:lvl2pPr>
            <a:lvl3pPr marL="0" marR="0" lvl="2" indent="0" algn="r" rtl="0">
              <a:spcBef>
                <a:spcPts val="0"/>
              </a:spcBef>
              <a:spcAft>
                <a:spcPts val="0"/>
              </a:spcAft>
              <a:buNone/>
              <a:defRPr sz="800" b="0" i="0" u="none" strike="noStrike" cap="none">
                <a:solidFill>
                  <a:srgbClr val="006197"/>
                </a:solidFill>
                <a:latin typeface="Arial"/>
                <a:ea typeface="Arial"/>
                <a:cs typeface="Arial"/>
                <a:sym typeface="Arial"/>
              </a:defRPr>
            </a:lvl3pPr>
            <a:lvl4pPr marL="0" marR="0" lvl="3" indent="0" algn="r" rtl="0">
              <a:spcBef>
                <a:spcPts val="0"/>
              </a:spcBef>
              <a:spcAft>
                <a:spcPts val="0"/>
              </a:spcAft>
              <a:buNone/>
              <a:defRPr sz="800" b="0" i="0" u="none" strike="noStrike" cap="none">
                <a:solidFill>
                  <a:srgbClr val="006197"/>
                </a:solidFill>
                <a:latin typeface="Arial"/>
                <a:ea typeface="Arial"/>
                <a:cs typeface="Arial"/>
                <a:sym typeface="Arial"/>
              </a:defRPr>
            </a:lvl4pPr>
            <a:lvl5pPr marL="0" marR="0" lvl="4" indent="0" algn="r" rtl="0">
              <a:spcBef>
                <a:spcPts val="0"/>
              </a:spcBef>
              <a:spcAft>
                <a:spcPts val="0"/>
              </a:spcAft>
              <a:buNone/>
              <a:defRPr sz="800" b="0" i="0" u="none" strike="noStrike" cap="none">
                <a:solidFill>
                  <a:srgbClr val="006197"/>
                </a:solidFill>
                <a:latin typeface="Arial"/>
                <a:ea typeface="Arial"/>
                <a:cs typeface="Arial"/>
                <a:sym typeface="Arial"/>
              </a:defRPr>
            </a:lvl5pPr>
            <a:lvl6pPr marL="0" marR="0" lvl="5" indent="0" algn="r" rtl="0">
              <a:spcBef>
                <a:spcPts val="0"/>
              </a:spcBef>
              <a:spcAft>
                <a:spcPts val="0"/>
              </a:spcAft>
              <a:buNone/>
              <a:defRPr sz="800" b="0" i="0" u="none" strike="noStrike" cap="none">
                <a:solidFill>
                  <a:srgbClr val="006197"/>
                </a:solidFill>
                <a:latin typeface="Arial"/>
                <a:ea typeface="Arial"/>
                <a:cs typeface="Arial"/>
                <a:sym typeface="Arial"/>
              </a:defRPr>
            </a:lvl6pPr>
            <a:lvl7pPr marL="0" marR="0" lvl="6" indent="0" algn="r" rtl="0">
              <a:spcBef>
                <a:spcPts val="0"/>
              </a:spcBef>
              <a:spcAft>
                <a:spcPts val="0"/>
              </a:spcAft>
              <a:buNone/>
              <a:defRPr sz="800" b="0" i="0" u="none" strike="noStrike" cap="none">
                <a:solidFill>
                  <a:srgbClr val="006197"/>
                </a:solidFill>
                <a:latin typeface="Arial"/>
                <a:ea typeface="Arial"/>
                <a:cs typeface="Arial"/>
                <a:sym typeface="Arial"/>
              </a:defRPr>
            </a:lvl7pPr>
            <a:lvl8pPr marL="0" marR="0" lvl="7" indent="0" algn="r" rtl="0">
              <a:spcBef>
                <a:spcPts val="0"/>
              </a:spcBef>
              <a:spcAft>
                <a:spcPts val="0"/>
              </a:spcAft>
              <a:buNone/>
              <a:defRPr sz="800" b="0" i="0" u="none" strike="noStrike" cap="none">
                <a:solidFill>
                  <a:srgbClr val="006197"/>
                </a:solidFill>
                <a:latin typeface="Arial"/>
                <a:ea typeface="Arial"/>
                <a:cs typeface="Arial"/>
                <a:sym typeface="Arial"/>
              </a:defRPr>
            </a:lvl8pPr>
            <a:lvl9pPr marL="0" marR="0" lvl="8" indent="0" algn="r" rtl="0">
              <a:spcBef>
                <a:spcPts val="0"/>
              </a:spcBef>
              <a:spcAft>
                <a:spcPts val="0"/>
              </a:spcAft>
              <a:buNone/>
              <a:defRPr sz="800" b="0" i="0" u="none" strike="noStrike" cap="none">
                <a:solidFill>
                  <a:srgbClr val="006197"/>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2" r:id="rId1"/>
    <p:sldLayoutId id="2147483653" r:id="rId2"/>
    <p:sldLayoutId id="2147483654" r:id="rId3"/>
    <p:sldLayoutId id="2147483655" r:id="rId4"/>
    <p:sldLayoutId id="2147483656" r:id="rId5"/>
    <p:sldLayoutId id="2147483657"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14.xml"/><Relationship Id="rId1" Type="http://schemas.openxmlformats.org/officeDocument/2006/relationships/slideLayout" Target="../slideLayouts/slideLayout3.xml"/><Relationship Id="rId5" Type="http://schemas.openxmlformats.org/officeDocument/2006/relationships/hyperlink" Target="https://www.dyslexia.com/question/what-dyslexics-see/" TargetMode="External"/><Relationship Id="rId4" Type="http://schemas.openxmlformats.org/officeDocument/2006/relationships/hyperlink" Target="http://data.qz.com/2016/dyslexia/" TargetMode="Externa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2.xml"/><Relationship Id="rId1" Type="http://schemas.openxmlformats.org/officeDocument/2006/relationships/slideLayout" Target="../slideLayouts/slideLayout4.xml"/><Relationship Id="rId4" Type="http://schemas.openxmlformats.org/officeDocument/2006/relationships/hyperlink" Target="mailto:watkins.angela@pbgc.gov" TargetMode="Externa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cid:image005.jpg@01D6A924.131D6A60" TargetMode="External"/></Relationships>
</file>

<file path=ppt/slides/_rels/slide7.xml.rels><?xml version="1.0" encoding="UTF-8" standalone="yes"?>
<Relationships xmlns="http://schemas.openxmlformats.org/package/2006/relationships"><Relationship Id="rId8" Type="http://schemas.openxmlformats.org/officeDocument/2006/relationships/image" Target="../media/image13.png"/><Relationship Id="rId13" Type="http://schemas.openxmlformats.org/officeDocument/2006/relationships/slide" Target="slide14.xml"/><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slide" Target="slide12.xml"/><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1.png"/><Relationship Id="rId11" Type="http://schemas.openxmlformats.org/officeDocument/2006/relationships/slide" Target="slide10.xml"/><Relationship Id="rId5" Type="http://schemas.openxmlformats.org/officeDocument/2006/relationships/image" Target="../media/image10.png"/><Relationship Id="rId10" Type="http://schemas.openxmlformats.org/officeDocument/2006/relationships/slide" Target="slide9.xml"/><Relationship Id="rId4" Type="http://schemas.openxmlformats.org/officeDocument/2006/relationships/image" Target="../media/image9.png"/><Relationship Id="rId9" Type="http://schemas.openxmlformats.org/officeDocument/2006/relationships/slide" Target="slide8.xml"/><Relationship Id="rId14" Type="http://schemas.openxmlformats.org/officeDocument/2006/relationships/slide" Target="slide16.xml"/></Relationships>
</file>

<file path=ppt/slides/_rels/slide8.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cid:image001.jpg@01D6A922.99B4BF30"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9.xml"/><Relationship Id="rId1" Type="http://schemas.openxmlformats.org/officeDocument/2006/relationships/slideLayout" Target="../slideLayouts/slideLayout3.xml"/><Relationship Id="rId4" Type="http://schemas.openxmlformats.org/officeDocument/2006/relationships/hyperlink" Target="https://www.youtube.com/watch?v=HMfq3hBs-Zc"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
          <p:cNvSpPr txBox="1">
            <a:spLocks noGrp="1"/>
          </p:cNvSpPr>
          <p:nvPr>
            <p:ph type="title"/>
          </p:nvPr>
        </p:nvSpPr>
        <p:spPr>
          <a:xfrm>
            <a:off x="533400" y="402449"/>
            <a:ext cx="11077074" cy="1325563"/>
          </a:xfrm>
        </p:spPr>
        <p:txBody>
          <a:bodyPr/>
          <a:lstStyle/>
          <a:p>
            <a:pPr lvl="0"/>
            <a:r>
              <a:rPr lang="en-US"/>
              <a:t>Annual Interagency Accessibility Forum</a:t>
            </a:r>
          </a:p>
        </p:txBody>
      </p:sp>
      <p:sp>
        <p:nvSpPr>
          <p:cNvPr id="88" name="Google Shape;88;p1"/>
          <p:cNvSpPr txBox="1">
            <a:spLocks noGrp="1"/>
          </p:cNvSpPr>
          <p:nvPr>
            <p:ph type="body" idx="1"/>
          </p:nvPr>
        </p:nvSpPr>
        <p:spPr/>
        <p:txBody>
          <a:bodyPr/>
          <a:lstStyle/>
          <a:p>
            <a:pPr lvl="0"/>
            <a:r>
              <a:rPr lang="en-US"/>
              <a:t>Unlocking the Power of Accessibility</a:t>
            </a:r>
          </a:p>
        </p:txBody>
      </p:sp>
      <p:sp>
        <p:nvSpPr>
          <p:cNvPr id="89" name="Google Shape;89;p1"/>
          <p:cNvSpPr txBox="1">
            <a:spLocks noGrp="1"/>
          </p:cNvSpPr>
          <p:nvPr>
            <p:ph type="body" idx="2"/>
          </p:nvPr>
        </p:nvSpPr>
        <p:spPr/>
        <p:txBody>
          <a:bodyPr/>
          <a:lstStyle/>
          <a:p>
            <a:pPr lvl="0"/>
            <a:r>
              <a:rPr lang="en-US"/>
              <a:t>October 11-13, 2022</a:t>
            </a:r>
          </a:p>
        </p:txBody>
      </p:sp>
      <p:sp>
        <p:nvSpPr>
          <p:cNvPr id="91" name="Google Shape;91;p1"/>
          <p:cNvSpPr txBox="1">
            <a:spLocks noGrp="1"/>
          </p:cNvSpPr>
          <p:nvPr>
            <p:ph type="body" idx="4"/>
          </p:nvPr>
        </p:nvSpPr>
        <p:spPr>
          <a:xfrm>
            <a:off x="200526" y="4785544"/>
            <a:ext cx="11790947" cy="1242534"/>
          </a:xfrm>
        </p:spPr>
        <p:txBody>
          <a:bodyPr/>
          <a:lstStyle/>
          <a:p>
            <a:pPr lvl="0"/>
            <a:r>
              <a:rPr lang="en-US" sz="4000" dirty="0"/>
              <a:t>Mission Accessible – Getting the Job Done</a:t>
            </a:r>
          </a:p>
        </p:txBody>
      </p:sp>
      <p:sp>
        <p:nvSpPr>
          <p:cNvPr id="90" name="Google Shape;90;p1"/>
          <p:cNvSpPr txBox="1">
            <a:spLocks noGrp="1"/>
          </p:cNvSpPr>
          <p:nvPr>
            <p:ph type="body" idx="3"/>
          </p:nvPr>
        </p:nvSpPr>
        <p:spPr>
          <a:xfrm>
            <a:off x="413084" y="6028078"/>
            <a:ext cx="11049000" cy="533400"/>
          </a:xfrm>
        </p:spPr>
        <p:txBody>
          <a:bodyPr/>
          <a:lstStyle/>
          <a:p>
            <a:pPr lvl="0"/>
            <a:r>
              <a:rPr lang="en-US" dirty="0"/>
              <a:t>Angela Watkins (PBGC)</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199" y="120317"/>
            <a:ext cx="11277599" cy="1074232"/>
          </a:xfrm>
        </p:spPr>
        <p:txBody>
          <a:bodyPr/>
          <a:lstStyle/>
          <a:p>
            <a:pPr lvl="0"/>
            <a:r>
              <a:rPr lang="en-US" dirty="0"/>
              <a:t>Mission Accessible 3: Motion: Not a Creature Was Stirring – Not Even a Mouse</a:t>
            </a:r>
          </a:p>
        </p:txBody>
      </p:sp>
      <p:pic>
        <p:nvPicPr>
          <p:cNvPr id="2" name="Picture 1" descr="Mission Accessible 3: Not a creature was stirring - not even a mouse. Image of someone holding a piece of paper in their hands">
            <a:extLst>
              <a:ext uri="{FF2B5EF4-FFF2-40B4-BE49-F238E27FC236}">
                <a16:creationId xmlns:a16="http://schemas.microsoft.com/office/drawing/2014/main" id="{E1B75B80-27D0-46B1-9E23-D61A402E02A8}"/>
              </a:ext>
            </a:extLst>
          </p:cNvPr>
          <p:cNvPicPr>
            <a:picLocks noChangeAspect="1"/>
          </p:cNvPicPr>
          <p:nvPr/>
        </p:nvPicPr>
        <p:blipFill>
          <a:blip r:embed="rId3"/>
          <a:srcRect/>
          <a:stretch/>
        </p:blipFill>
        <p:spPr bwMode="auto">
          <a:xfrm>
            <a:off x="561473" y="1190174"/>
            <a:ext cx="8065170" cy="1561334"/>
          </a:xfrm>
          <a:prstGeom prst="rect">
            <a:avLst/>
          </a:prstGeom>
          <a:noFill/>
          <a:ln>
            <a:noFill/>
          </a:ln>
        </p:spPr>
      </p:pic>
      <p:sp>
        <p:nvSpPr>
          <p:cNvPr id="97" name="Google Shape;97;p2" descr="Mission Accessible 3: Not a creature was stirring - not even a mouse"/>
          <p:cNvSpPr txBox="1">
            <a:spLocks noGrp="1"/>
          </p:cNvSpPr>
          <p:nvPr>
            <p:ph type="body" idx="1"/>
          </p:nvPr>
        </p:nvSpPr>
        <p:spPr>
          <a:xfrm>
            <a:off x="457200" y="2779294"/>
            <a:ext cx="11277600" cy="3530065"/>
          </a:xfrm>
        </p:spPr>
        <p:txBody>
          <a:bodyPr/>
          <a:lstStyle/>
          <a:p>
            <a:pPr marL="50800" indent="0">
              <a:buNone/>
            </a:pPr>
            <a:r>
              <a:rPr lang="en-US" sz="2600" dirty="0"/>
              <a:t>The Mission Accessible – if you choose to accept it: </a:t>
            </a:r>
          </a:p>
          <a:p>
            <a:pPr marL="565150" indent="-514350">
              <a:buFont typeface="+mj-lt"/>
              <a:buAutoNum type="arabicPeriod"/>
            </a:pPr>
            <a:r>
              <a:rPr lang="en-US" sz="2600" dirty="0"/>
              <a:t>Your mouse isn’t working. </a:t>
            </a:r>
          </a:p>
          <a:p>
            <a:pPr marL="565150" indent="-514350">
              <a:buFont typeface="+mj-lt"/>
              <a:buAutoNum type="arabicPeriod"/>
            </a:pPr>
            <a:r>
              <a:rPr lang="en-US" sz="2600" dirty="0"/>
              <a:t>You won’t have access to batteries for another 30 minutes. </a:t>
            </a:r>
          </a:p>
          <a:p>
            <a:pPr marL="565150" indent="-514350">
              <a:buFont typeface="+mj-lt"/>
              <a:buAutoNum type="arabicPeriod"/>
            </a:pPr>
            <a:r>
              <a:rPr lang="en-US" sz="2600" dirty="0"/>
              <a:t>The trac pad on your laptop mouse area isn’t responsive either</a:t>
            </a:r>
          </a:p>
          <a:p>
            <a:pPr marL="565150" indent="-514350">
              <a:buFont typeface="+mj-lt"/>
              <a:buAutoNum type="arabicPeriod"/>
            </a:pPr>
            <a:r>
              <a:rPr lang="en-US" sz="2600" dirty="0"/>
              <a:t>You </a:t>
            </a:r>
            <a:r>
              <a:rPr lang="en-US" sz="2600" b="1" dirty="0"/>
              <a:t>*have* </a:t>
            </a:r>
            <a:r>
              <a:rPr lang="en-US" sz="2600" dirty="0"/>
              <a:t>to reply to an email within the next five (5) minutes for an agency exercise with the following phrase: </a:t>
            </a:r>
          </a:p>
          <a:p>
            <a:pPr>
              <a:lnSpc>
                <a:spcPct val="150000"/>
              </a:lnSpc>
            </a:pPr>
            <a:r>
              <a:rPr lang="en-US" sz="2600" dirty="0"/>
              <a:t>“I got the job done.”</a:t>
            </a:r>
          </a:p>
        </p:txBody>
      </p:sp>
      <p:sp>
        <p:nvSpPr>
          <p:cNvPr id="98" name="Google Shape;98;p2"/>
          <p:cNvSpPr txBox="1">
            <a:spLocks noGrp="1"/>
          </p:cNvSpPr>
          <p:nvPr>
            <p:ph type="sldNum" idx="12"/>
          </p:nvPr>
        </p:nvSpPr>
        <p:spPr/>
        <p:txBody>
          <a:bodyPr/>
          <a:lstStyle/>
          <a:p>
            <a:pPr lvl="0"/>
            <a:fld id="{00000000-1234-1234-1234-123412341234}" type="slidenum">
              <a:rPr lang="en-US"/>
              <a:pPr lvl="0"/>
              <a:t>10</a:t>
            </a:fld>
            <a:endParaRPr lang="en-US"/>
          </a:p>
        </p:txBody>
      </p:sp>
    </p:spTree>
    <p:extLst>
      <p:ext uri="{BB962C8B-B14F-4D97-AF65-F5344CB8AC3E}">
        <p14:creationId xmlns:p14="http://schemas.microsoft.com/office/powerpoint/2010/main" val="19413859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181708" y="403017"/>
            <a:ext cx="11828584" cy="877143"/>
          </a:xfrm>
        </p:spPr>
        <p:txBody>
          <a:bodyPr/>
          <a:lstStyle/>
          <a:p>
            <a:pPr lvl="0"/>
            <a:r>
              <a:rPr lang="en-US" dirty="0"/>
              <a:t>Mission Accessible 3: Motion: Hints for Outlook email Navigation</a:t>
            </a:r>
          </a:p>
        </p:txBody>
      </p:sp>
      <p:sp>
        <p:nvSpPr>
          <p:cNvPr id="97" name="Google Shape;97;p2" descr="Mission Accessible 3: Not a creature was stirring - not even a mouse"/>
          <p:cNvSpPr txBox="1">
            <a:spLocks noGrp="1"/>
          </p:cNvSpPr>
          <p:nvPr>
            <p:ph type="body" idx="1"/>
          </p:nvPr>
        </p:nvSpPr>
        <p:spPr/>
        <p:txBody>
          <a:bodyPr/>
          <a:lstStyle/>
          <a:p>
            <a:pPr marL="565150" indent="-514350">
              <a:buFont typeface="+mj-lt"/>
              <a:buAutoNum type="arabicPeriod"/>
            </a:pPr>
            <a:r>
              <a:rPr lang="en-US" dirty="0"/>
              <a:t>Hitting the ALT key displays keyboard short cut options</a:t>
            </a:r>
          </a:p>
          <a:p>
            <a:pPr marL="565150" indent="-514350">
              <a:buFont typeface="+mj-lt"/>
              <a:buAutoNum type="arabicPeriod"/>
            </a:pPr>
            <a:r>
              <a:rPr lang="en-US" dirty="0"/>
              <a:t>Select the letter and letter combinations to get to the menu option</a:t>
            </a:r>
          </a:p>
          <a:p>
            <a:pPr marL="565150" indent="-514350">
              <a:buFont typeface="+mj-lt"/>
              <a:buAutoNum type="arabicPeriod"/>
            </a:pPr>
            <a:r>
              <a:rPr lang="en-US" dirty="0"/>
              <a:t>Use your arrows to navigate along menu options</a:t>
            </a:r>
          </a:p>
          <a:p>
            <a:pPr marL="565150" indent="-514350">
              <a:buFont typeface="+mj-lt"/>
              <a:buAutoNum type="arabicPeriod"/>
            </a:pPr>
            <a:r>
              <a:rPr lang="en-US" dirty="0"/>
              <a:t>Tab helps move from one area to the next</a:t>
            </a:r>
          </a:p>
          <a:p>
            <a:pPr marL="565150" indent="-514350">
              <a:buFont typeface="+mj-lt"/>
              <a:buAutoNum type="arabicPeriod"/>
            </a:pPr>
            <a:r>
              <a:rPr lang="en-US" dirty="0"/>
              <a:t>Shift + Tab helps navigate backwards</a:t>
            </a:r>
          </a:p>
        </p:txBody>
      </p:sp>
      <p:sp>
        <p:nvSpPr>
          <p:cNvPr id="98" name="Google Shape;98;p2"/>
          <p:cNvSpPr txBox="1">
            <a:spLocks noGrp="1"/>
          </p:cNvSpPr>
          <p:nvPr>
            <p:ph type="sldNum" idx="12"/>
          </p:nvPr>
        </p:nvSpPr>
        <p:spPr/>
        <p:txBody>
          <a:bodyPr/>
          <a:lstStyle/>
          <a:p>
            <a:pPr lvl="0"/>
            <a:fld id="{00000000-1234-1234-1234-123412341234}" type="slidenum">
              <a:rPr lang="en-US"/>
              <a:pPr lvl="0"/>
              <a:t>11</a:t>
            </a:fld>
            <a:endParaRPr lang="en-US"/>
          </a:p>
        </p:txBody>
      </p:sp>
    </p:spTree>
    <p:extLst>
      <p:ext uri="{BB962C8B-B14F-4D97-AF65-F5344CB8AC3E}">
        <p14:creationId xmlns:p14="http://schemas.microsoft.com/office/powerpoint/2010/main" val="41869583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p:txBody>
          <a:bodyPr/>
          <a:lstStyle/>
          <a:p>
            <a:pPr lvl="0"/>
            <a:r>
              <a:rPr lang="en-US" dirty="0"/>
              <a:t>Mission Accessible 4: Speech: Your Voice Can Be Heard</a:t>
            </a:r>
          </a:p>
        </p:txBody>
      </p:sp>
      <p:pic>
        <p:nvPicPr>
          <p:cNvPr id="2" name="Picture 1" descr="Mission Accessible 4: Your Voice Can Be heard - Image of a face with sound waves">
            <a:extLst>
              <a:ext uri="{FF2B5EF4-FFF2-40B4-BE49-F238E27FC236}">
                <a16:creationId xmlns:a16="http://schemas.microsoft.com/office/drawing/2014/main" id="{E1B75B80-27D0-46B1-9E23-D61A402E02A8}"/>
              </a:ext>
            </a:extLst>
          </p:cNvPr>
          <p:cNvPicPr>
            <a:picLocks noChangeAspect="1"/>
          </p:cNvPicPr>
          <p:nvPr/>
        </p:nvPicPr>
        <p:blipFill>
          <a:blip r:embed="rId3"/>
          <a:srcRect/>
          <a:stretch/>
        </p:blipFill>
        <p:spPr bwMode="auto">
          <a:xfrm>
            <a:off x="561473" y="1190174"/>
            <a:ext cx="8065170" cy="1561334"/>
          </a:xfrm>
          <a:prstGeom prst="rect">
            <a:avLst/>
          </a:prstGeom>
          <a:noFill/>
          <a:ln>
            <a:noFill/>
          </a:ln>
        </p:spPr>
      </p:pic>
      <p:sp>
        <p:nvSpPr>
          <p:cNvPr id="97" name="Google Shape;97;p2"/>
          <p:cNvSpPr txBox="1">
            <a:spLocks noGrp="1"/>
          </p:cNvSpPr>
          <p:nvPr>
            <p:ph type="body" idx="1"/>
          </p:nvPr>
        </p:nvSpPr>
        <p:spPr>
          <a:xfrm>
            <a:off x="457200" y="2779294"/>
            <a:ext cx="11277600" cy="3530065"/>
          </a:xfrm>
        </p:spPr>
        <p:txBody>
          <a:bodyPr>
            <a:normAutofit/>
          </a:bodyPr>
          <a:lstStyle/>
          <a:p>
            <a:pPr marL="50800" indent="0">
              <a:buNone/>
            </a:pPr>
            <a:r>
              <a:rPr lang="en-US" sz="2600" dirty="0"/>
              <a:t>The Mission Accessible – if you choose to accept it: </a:t>
            </a:r>
          </a:p>
          <a:p>
            <a:pPr marL="565150" indent="-514350">
              <a:buFont typeface="+mj-lt"/>
              <a:buAutoNum type="arabicPeriod"/>
            </a:pPr>
            <a:r>
              <a:rPr lang="en-US" sz="2600" dirty="0"/>
              <a:t>You have laryngitis and your doctor’s said you can’t talk for the next 24 hours. </a:t>
            </a:r>
          </a:p>
          <a:p>
            <a:pPr marL="565150" indent="-514350">
              <a:buFont typeface="+mj-lt"/>
              <a:buAutoNum type="arabicPeriod"/>
            </a:pPr>
            <a:r>
              <a:rPr lang="en-US" sz="2600" dirty="0"/>
              <a:t>You have one meeting that you can’t reschedule, and </a:t>
            </a:r>
            <a:r>
              <a:rPr lang="en-US" sz="2600" b="1" dirty="0"/>
              <a:t>*no* </a:t>
            </a:r>
            <a:r>
              <a:rPr lang="en-US" sz="2600" dirty="0"/>
              <a:t>one is available to relay your information. </a:t>
            </a:r>
          </a:p>
          <a:p>
            <a:pPr marL="565150" indent="-514350">
              <a:buFont typeface="+mj-lt"/>
              <a:buAutoNum type="arabicPeriod"/>
            </a:pPr>
            <a:r>
              <a:rPr lang="en-US" sz="2600" dirty="0"/>
              <a:t>They want a status of where you are on the project. </a:t>
            </a:r>
          </a:p>
          <a:p>
            <a:pPr marL="565150" indent="-514350">
              <a:buFont typeface="+mj-lt"/>
              <a:buAutoNum type="arabicPeriod"/>
            </a:pPr>
            <a:r>
              <a:rPr lang="en-US" sz="2600" dirty="0"/>
              <a:t>You’ve decided to type out your responses and play it for them. </a:t>
            </a:r>
          </a:p>
        </p:txBody>
      </p:sp>
      <p:sp>
        <p:nvSpPr>
          <p:cNvPr id="98" name="Google Shape;98;p2"/>
          <p:cNvSpPr txBox="1">
            <a:spLocks noGrp="1"/>
          </p:cNvSpPr>
          <p:nvPr>
            <p:ph type="sldNum" idx="12"/>
          </p:nvPr>
        </p:nvSpPr>
        <p:spPr/>
        <p:txBody>
          <a:bodyPr/>
          <a:lstStyle/>
          <a:p>
            <a:pPr lvl="0"/>
            <a:fld id="{00000000-1234-1234-1234-123412341234}" type="slidenum">
              <a:rPr lang="en-US"/>
              <a:pPr lvl="0"/>
              <a:t>12</a:t>
            </a:fld>
            <a:endParaRPr lang="en-US"/>
          </a:p>
        </p:txBody>
      </p:sp>
    </p:spTree>
    <p:extLst>
      <p:ext uri="{BB962C8B-B14F-4D97-AF65-F5344CB8AC3E}">
        <p14:creationId xmlns:p14="http://schemas.microsoft.com/office/powerpoint/2010/main" val="35273154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p:txBody>
          <a:bodyPr/>
          <a:lstStyle/>
          <a:p>
            <a:pPr lvl="0"/>
            <a:r>
              <a:rPr lang="en-US" dirty="0"/>
              <a:t>Mission Accessible 4: Speech: Practice </a:t>
            </a:r>
          </a:p>
        </p:txBody>
      </p:sp>
      <p:sp>
        <p:nvSpPr>
          <p:cNvPr id="97" name="Google Shape;97;p2"/>
          <p:cNvSpPr txBox="1">
            <a:spLocks noGrp="1"/>
          </p:cNvSpPr>
          <p:nvPr>
            <p:ph type="body" idx="1"/>
          </p:nvPr>
        </p:nvSpPr>
        <p:spPr/>
        <p:txBody>
          <a:bodyPr/>
          <a:lstStyle/>
          <a:p>
            <a:pPr marL="50800" indent="0">
              <a:buNone/>
            </a:pPr>
            <a:r>
              <a:rPr lang="en-US" dirty="0"/>
              <a:t>You’re going to practice so you’re ready before the actual call. </a:t>
            </a:r>
          </a:p>
          <a:p>
            <a:pPr marL="565150" indent="-514350">
              <a:buFont typeface="+mj-lt"/>
              <a:buAutoNum type="arabicPeriod"/>
            </a:pPr>
            <a:r>
              <a:rPr lang="en-US" dirty="0"/>
              <a:t>Open Microsoft Word</a:t>
            </a:r>
          </a:p>
          <a:p>
            <a:pPr marL="565150" indent="-514350">
              <a:buFont typeface="+mj-lt"/>
              <a:buAutoNum type="arabicPeriod"/>
            </a:pPr>
            <a:r>
              <a:rPr lang="en-US" dirty="0"/>
              <a:t>Type the following text:</a:t>
            </a:r>
          </a:p>
          <a:p>
            <a:pPr marL="508000" lvl="1" indent="0">
              <a:buNone/>
            </a:pPr>
            <a:r>
              <a:rPr lang="en-US" dirty="0"/>
              <a:t>“I promised it by next week, and you’ll have it next week as scheduled.”</a:t>
            </a:r>
          </a:p>
          <a:p>
            <a:pPr marL="565150" indent="-514350">
              <a:buFont typeface="+mj-lt"/>
              <a:buAutoNum type="arabicPeriod"/>
            </a:pPr>
            <a:r>
              <a:rPr lang="en-US" dirty="0"/>
              <a:t>Go to the </a:t>
            </a:r>
            <a:r>
              <a:rPr lang="en-US" b="1" dirty="0"/>
              <a:t>Review</a:t>
            </a:r>
            <a:r>
              <a:rPr lang="en-US" dirty="0"/>
              <a:t> Menu</a:t>
            </a:r>
          </a:p>
          <a:p>
            <a:pPr marL="565150" indent="-514350">
              <a:buFont typeface="+mj-lt"/>
              <a:buAutoNum type="arabicPeriod"/>
            </a:pPr>
            <a:r>
              <a:rPr lang="en-US" dirty="0"/>
              <a:t>Select the text that was typed</a:t>
            </a:r>
          </a:p>
          <a:p>
            <a:pPr marL="565150" indent="-514350">
              <a:buFont typeface="+mj-lt"/>
              <a:buAutoNum type="arabicPeriod"/>
            </a:pPr>
            <a:r>
              <a:rPr lang="en-US" dirty="0"/>
              <a:t>Select </a:t>
            </a:r>
            <a:r>
              <a:rPr lang="en-US" b="1" dirty="0"/>
              <a:t>Read Aloud</a:t>
            </a:r>
          </a:p>
          <a:p>
            <a:pPr marL="50800" indent="0">
              <a:buNone/>
            </a:pPr>
            <a:r>
              <a:rPr lang="en-US" dirty="0"/>
              <a:t>Note: You can use the gear icon to change the voices and speed</a:t>
            </a:r>
          </a:p>
          <a:p>
            <a:pPr lvl="1"/>
            <a:endParaRPr lang="en-US" dirty="0"/>
          </a:p>
          <a:p>
            <a:pPr lvl="1"/>
            <a:endParaRPr lang="en-US" dirty="0"/>
          </a:p>
          <a:p>
            <a:pPr lvl="0"/>
            <a:endParaRPr lang="en-US" dirty="0"/>
          </a:p>
        </p:txBody>
      </p:sp>
      <p:sp>
        <p:nvSpPr>
          <p:cNvPr id="98" name="Google Shape;98;p2"/>
          <p:cNvSpPr txBox="1">
            <a:spLocks noGrp="1"/>
          </p:cNvSpPr>
          <p:nvPr>
            <p:ph type="sldNum" idx="12"/>
          </p:nvPr>
        </p:nvSpPr>
        <p:spPr/>
        <p:txBody>
          <a:bodyPr/>
          <a:lstStyle/>
          <a:p>
            <a:pPr lvl="0"/>
            <a:fld id="{00000000-1234-1234-1234-123412341234}" type="slidenum">
              <a:rPr lang="en-US"/>
              <a:pPr lvl="0"/>
              <a:t>13</a:t>
            </a:fld>
            <a:endParaRPr lang="en-US"/>
          </a:p>
        </p:txBody>
      </p:sp>
    </p:spTree>
    <p:extLst>
      <p:ext uri="{BB962C8B-B14F-4D97-AF65-F5344CB8AC3E}">
        <p14:creationId xmlns:p14="http://schemas.microsoft.com/office/powerpoint/2010/main" val="6995444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164123" y="317405"/>
            <a:ext cx="11945815" cy="877143"/>
          </a:xfrm>
        </p:spPr>
        <p:txBody>
          <a:bodyPr/>
          <a:lstStyle/>
          <a:p>
            <a:pPr lvl="0"/>
            <a:r>
              <a:rPr lang="en-US" dirty="0"/>
              <a:t>Mission Accessible 5: Cognitive: What I See Is Not What You See</a:t>
            </a:r>
          </a:p>
        </p:txBody>
      </p:sp>
      <p:pic>
        <p:nvPicPr>
          <p:cNvPr id="2" name="Picture 1" descr="Mission Accessible 5: What I See is not what you see">
            <a:extLst>
              <a:ext uri="{FF2B5EF4-FFF2-40B4-BE49-F238E27FC236}">
                <a16:creationId xmlns:a16="http://schemas.microsoft.com/office/drawing/2014/main" id="{E1B75B80-27D0-46B1-9E23-D61A402E02A8}"/>
              </a:ext>
            </a:extLst>
          </p:cNvPr>
          <p:cNvPicPr>
            <a:picLocks noChangeAspect="1"/>
          </p:cNvPicPr>
          <p:nvPr/>
        </p:nvPicPr>
        <p:blipFill>
          <a:blip r:embed="rId3"/>
          <a:srcRect/>
          <a:stretch/>
        </p:blipFill>
        <p:spPr bwMode="auto">
          <a:xfrm>
            <a:off x="561473" y="1190174"/>
            <a:ext cx="8065170" cy="1561334"/>
          </a:xfrm>
          <a:prstGeom prst="rect">
            <a:avLst/>
          </a:prstGeom>
          <a:noFill/>
          <a:ln>
            <a:noFill/>
          </a:ln>
        </p:spPr>
      </p:pic>
      <p:sp>
        <p:nvSpPr>
          <p:cNvPr id="97" name="Google Shape;97;p2"/>
          <p:cNvSpPr txBox="1">
            <a:spLocks noGrp="1"/>
          </p:cNvSpPr>
          <p:nvPr>
            <p:ph type="body" idx="1"/>
          </p:nvPr>
        </p:nvSpPr>
        <p:spPr>
          <a:xfrm>
            <a:off x="457200" y="2779294"/>
            <a:ext cx="11277600" cy="3530065"/>
          </a:xfrm>
        </p:spPr>
        <p:txBody>
          <a:bodyPr/>
          <a:lstStyle/>
          <a:p>
            <a:pPr marL="50800" indent="0">
              <a:buNone/>
            </a:pPr>
            <a:r>
              <a:rPr lang="en-US" dirty="0"/>
              <a:t>The Mission Accessible – if you choose to accept it: </a:t>
            </a:r>
          </a:p>
          <a:p>
            <a:pPr marL="565150" indent="-514350">
              <a:buFont typeface="+mj-lt"/>
              <a:buAutoNum type="arabicPeriod"/>
            </a:pPr>
            <a:r>
              <a:rPr lang="en-US" dirty="0"/>
              <a:t>Use the following links to see what words may look like to others</a:t>
            </a:r>
          </a:p>
          <a:p>
            <a:pPr marL="565150" indent="-514350">
              <a:buFont typeface="+mj-lt"/>
              <a:buAutoNum type="arabicPeriod"/>
            </a:pPr>
            <a:r>
              <a:rPr lang="en-US" dirty="0"/>
              <a:t>Name at least three (3) things that someone with dyslexia may experience when they read.</a:t>
            </a:r>
          </a:p>
          <a:p>
            <a:pPr marL="457200" marR="0">
              <a:lnSpc>
                <a:spcPct val="107000"/>
              </a:lnSpc>
              <a:spcBef>
                <a:spcPts val="0"/>
              </a:spcBef>
              <a:spcAft>
                <a:spcPts val="800"/>
              </a:spcAft>
            </a:pPr>
            <a:r>
              <a:rPr lang="en-US" sz="2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4"/>
              </a:rPr>
              <a:t>http://data.qz.com/2016/dyslexia/</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pPr marL="457200" marR="0">
              <a:lnSpc>
                <a:spcPct val="107000"/>
              </a:lnSpc>
              <a:spcBef>
                <a:spcPts val="0"/>
              </a:spcBef>
              <a:spcAft>
                <a:spcPts val="800"/>
              </a:spcAft>
            </a:pPr>
            <a:r>
              <a:rPr lang="en-US" sz="2800" u="sng" dirty="0">
                <a:solidFill>
                  <a:srgbClr val="0563C1"/>
                </a:solidFill>
                <a:effectLst/>
                <a:latin typeface="Calibri" panose="020F0502020204030204" pitchFamily="34" charset="0"/>
                <a:ea typeface="Calibri" panose="020F0502020204030204" pitchFamily="34" charset="0"/>
                <a:cs typeface="Times New Roman" panose="02020603050405020304" pitchFamily="18" charset="0"/>
                <a:hlinkClick r:id="rId5"/>
              </a:rPr>
              <a:t>https://www.dyslexia.com/question/what-dyslexics-see/</a:t>
            </a:r>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p:txBody>
      </p:sp>
      <p:sp>
        <p:nvSpPr>
          <p:cNvPr id="98" name="Google Shape;98;p2"/>
          <p:cNvSpPr txBox="1">
            <a:spLocks noGrp="1"/>
          </p:cNvSpPr>
          <p:nvPr>
            <p:ph type="sldNum" idx="12"/>
          </p:nvPr>
        </p:nvSpPr>
        <p:spPr/>
        <p:txBody>
          <a:bodyPr/>
          <a:lstStyle/>
          <a:p>
            <a:pPr lvl="0"/>
            <a:fld id="{00000000-1234-1234-1234-123412341234}" type="slidenum">
              <a:rPr lang="en-US"/>
              <a:pPr lvl="0"/>
              <a:t>14</a:t>
            </a:fld>
            <a:endParaRPr lang="en-US"/>
          </a:p>
        </p:txBody>
      </p:sp>
    </p:spTree>
    <p:extLst>
      <p:ext uri="{BB962C8B-B14F-4D97-AF65-F5344CB8AC3E}">
        <p14:creationId xmlns:p14="http://schemas.microsoft.com/office/powerpoint/2010/main" val="35435929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175846" y="317405"/>
            <a:ext cx="11781692" cy="461645"/>
          </a:xfrm>
        </p:spPr>
        <p:txBody>
          <a:bodyPr/>
          <a:lstStyle/>
          <a:p>
            <a:pPr lvl="0"/>
            <a:r>
              <a:rPr lang="en-US" dirty="0"/>
              <a:t>Mission Accessible 5: Cognitive: Bonus Mission</a:t>
            </a:r>
          </a:p>
        </p:txBody>
      </p:sp>
      <p:sp>
        <p:nvSpPr>
          <p:cNvPr id="97" name="Google Shape;97;p2"/>
          <p:cNvSpPr txBox="1">
            <a:spLocks noGrp="1"/>
          </p:cNvSpPr>
          <p:nvPr>
            <p:ph type="body" idx="1"/>
          </p:nvPr>
        </p:nvSpPr>
        <p:spPr/>
        <p:txBody>
          <a:bodyPr/>
          <a:lstStyle/>
          <a:p>
            <a:pPr marL="50800" indent="0">
              <a:buNone/>
            </a:pPr>
            <a:r>
              <a:rPr lang="en-US" dirty="0"/>
              <a:t>And, if you’re feeling especially mission focused – how would you fix some of the formatting and text displayed in the sample text area:</a:t>
            </a:r>
          </a:p>
          <a:p>
            <a:pPr marL="50800" indent="0">
              <a:lnSpc>
                <a:spcPct val="150000"/>
              </a:lnSpc>
              <a:buNone/>
            </a:pPr>
            <a:r>
              <a:rPr lang="en-US" dirty="0"/>
              <a:t>Sample text with bad formatting that makes reading more difficult.</a:t>
            </a:r>
          </a:p>
          <a:p>
            <a:pPr marL="508000" lvl="1" indent="0">
              <a:buNone/>
            </a:pPr>
            <a:r>
              <a:rPr lang="en-US" dirty="0"/>
              <a:t>Sometimes the </a:t>
            </a:r>
            <a:r>
              <a:rPr lang="en-US" dirty="0" err="1"/>
              <a:t>lettres</a:t>
            </a:r>
            <a:r>
              <a:rPr lang="en-US" dirty="0"/>
              <a:t> get a bit confused</a:t>
            </a:r>
          </a:p>
          <a:p>
            <a:pPr marL="508000" lvl="1" indent="0">
              <a:buNone/>
            </a:pPr>
            <a:r>
              <a:rPr lang="en-US" dirty="0"/>
              <a:t>It’s not like it’s anything type of news</a:t>
            </a:r>
          </a:p>
          <a:p>
            <a:pPr marL="508000" lvl="1" indent="0">
              <a:buNone/>
            </a:pPr>
            <a:r>
              <a:rPr lang="en-US" dirty="0"/>
              <a:t>As good as the grimmer checker can be</a:t>
            </a:r>
          </a:p>
          <a:p>
            <a:pPr marL="508000" lvl="1" indent="0">
              <a:buNone/>
            </a:pPr>
            <a:r>
              <a:rPr lang="en-US" dirty="0"/>
              <a:t>What I dear and what you see is not the same to me</a:t>
            </a:r>
          </a:p>
        </p:txBody>
      </p:sp>
      <p:sp>
        <p:nvSpPr>
          <p:cNvPr id="98" name="Google Shape;98;p2"/>
          <p:cNvSpPr txBox="1">
            <a:spLocks noGrp="1"/>
          </p:cNvSpPr>
          <p:nvPr>
            <p:ph type="sldNum" idx="12"/>
          </p:nvPr>
        </p:nvSpPr>
        <p:spPr/>
        <p:txBody>
          <a:bodyPr/>
          <a:lstStyle/>
          <a:p>
            <a:pPr lvl="0"/>
            <a:fld id="{00000000-1234-1234-1234-123412341234}" type="slidenum">
              <a:rPr lang="en-US"/>
              <a:pPr lvl="0"/>
              <a:t>15</a:t>
            </a:fld>
            <a:endParaRPr lang="en-US"/>
          </a:p>
        </p:txBody>
      </p:sp>
    </p:spTree>
    <p:extLst>
      <p:ext uri="{BB962C8B-B14F-4D97-AF65-F5344CB8AC3E}">
        <p14:creationId xmlns:p14="http://schemas.microsoft.com/office/powerpoint/2010/main" val="10850865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317405"/>
            <a:ext cx="11277600" cy="877143"/>
          </a:xfrm>
        </p:spPr>
        <p:txBody>
          <a:bodyPr/>
          <a:lstStyle/>
          <a:p>
            <a:pPr lvl="0"/>
            <a:r>
              <a:rPr lang="en-US" dirty="0"/>
              <a:t>Mission Complete – Recognition – Certificate of Completion</a:t>
            </a:r>
          </a:p>
        </p:txBody>
      </p:sp>
      <p:sp>
        <p:nvSpPr>
          <p:cNvPr id="97" name="Google Shape;97;p2"/>
          <p:cNvSpPr txBox="1">
            <a:spLocks noGrp="1"/>
          </p:cNvSpPr>
          <p:nvPr>
            <p:ph type="body" idx="1"/>
          </p:nvPr>
        </p:nvSpPr>
        <p:spPr/>
        <p:txBody>
          <a:bodyPr/>
          <a:lstStyle/>
          <a:p>
            <a:pPr lvl="0"/>
            <a:r>
              <a:rPr lang="en-US" dirty="0"/>
              <a:t>Acknowledging those who participated</a:t>
            </a:r>
          </a:p>
          <a:p>
            <a:pPr lvl="0"/>
            <a:r>
              <a:rPr lang="en-US" dirty="0"/>
              <a:t>Anyone completing either 4 or more missions received a certificate</a:t>
            </a:r>
          </a:p>
        </p:txBody>
      </p:sp>
      <p:pic>
        <p:nvPicPr>
          <p:cNvPr id="5" name="Picture 4" descr="Mission Accessible Certificate of Completion from 2020 with name of recipient blurred out">
            <a:extLst>
              <a:ext uri="{FF2B5EF4-FFF2-40B4-BE49-F238E27FC236}">
                <a16:creationId xmlns:a16="http://schemas.microsoft.com/office/drawing/2014/main" id="{9479C1E2-D371-6F6B-CF74-D9F165BCA848}"/>
              </a:ext>
            </a:extLst>
          </p:cNvPr>
          <p:cNvPicPr>
            <a:picLocks noChangeAspect="1"/>
          </p:cNvPicPr>
          <p:nvPr/>
        </p:nvPicPr>
        <p:blipFill>
          <a:blip r:embed="rId3"/>
          <a:srcRect/>
          <a:stretch/>
        </p:blipFill>
        <p:spPr bwMode="auto">
          <a:xfrm>
            <a:off x="6007027" y="1519237"/>
            <a:ext cx="5458956" cy="4219575"/>
          </a:xfrm>
          <a:prstGeom prst="rect">
            <a:avLst/>
          </a:prstGeom>
          <a:noFill/>
          <a:ln>
            <a:noFill/>
          </a:ln>
        </p:spPr>
      </p:pic>
      <p:sp>
        <p:nvSpPr>
          <p:cNvPr id="98" name="Google Shape;98;p2"/>
          <p:cNvSpPr txBox="1">
            <a:spLocks noGrp="1"/>
          </p:cNvSpPr>
          <p:nvPr>
            <p:ph type="sldNum" idx="12"/>
          </p:nvPr>
        </p:nvSpPr>
        <p:spPr/>
        <p:txBody>
          <a:bodyPr/>
          <a:lstStyle/>
          <a:p>
            <a:pPr lvl="0"/>
            <a:fld id="{00000000-1234-1234-1234-123412341234}" type="slidenum">
              <a:rPr lang="en-US"/>
              <a:pPr lvl="0"/>
              <a:t>16</a:t>
            </a:fld>
            <a:endParaRPr lang="en-US"/>
          </a:p>
        </p:txBody>
      </p:sp>
    </p:spTree>
    <p:extLst>
      <p:ext uri="{BB962C8B-B14F-4D97-AF65-F5344CB8AC3E}">
        <p14:creationId xmlns:p14="http://schemas.microsoft.com/office/powerpoint/2010/main" val="41526747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317405"/>
            <a:ext cx="10515600" cy="461645"/>
          </a:xfrm>
        </p:spPr>
        <p:txBody>
          <a:bodyPr/>
          <a:lstStyle/>
          <a:p>
            <a:pPr lvl="0"/>
            <a:r>
              <a:rPr lang="en-US" dirty="0"/>
              <a:t>Mission Accessible: How Participation Was Tracked</a:t>
            </a:r>
          </a:p>
        </p:txBody>
      </p:sp>
      <p:sp>
        <p:nvSpPr>
          <p:cNvPr id="97" name="Google Shape;97;p2"/>
          <p:cNvSpPr txBox="1">
            <a:spLocks noGrp="1"/>
          </p:cNvSpPr>
          <p:nvPr>
            <p:ph type="body" idx="1"/>
          </p:nvPr>
        </p:nvSpPr>
        <p:spPr>
          <a:xfrm>
            <a:off x="457200" y="1371600"/>
            <a:ext cx="5478379" cy="4937760"/>
          </a:xfrm>
        </p:spPr>
        <p:txBody>
          <a:bodyPr/>
          <a:lstStyle/>
          <a:p>
            <a:pPr marL="50800" indent="0">
              <a:buNone/>
            </a:pPr>
            <a:r>
              <a:rPr lang="en-US" dirty="0"/>
              <a:t>There was a form for those who wanted to share their status</a:t>
            </a:r>
          </a:p>
          <a:p>
            <a:r>
              <a:rPr lang="en-US" dirty="0"/>
              <a:t>Captured their name &amp; email</a:t>
            </a:r>
          </a:p>
          <a:p>
            <a:r>
              <a:rPr lang="en-US" dirty="0"/>
              <a:t>Included Mission Details</a:t>
            </a:r>
          </a:p>
          <a:p>
            <a:r>
              <a:rPr lang="en-US" dirty="0"/>
              <a:t>Asked if they completed the mission (required)</a:t>
            </a:r>
          </a:p>
          <a:p>
            <a:r>
              <a:rPr lang="en-US" dirty="0"/>
              <a:t>Share about their experience (optional)</a:t>
            </a:r>
          </a:p>
          <a:p>
            <a:r>
              <a:rPr lang="en-US" dirty="0"/>
              <a:t>Access expired by midnight each day</a:t>
            </a:r>
          </a:p>
          <a:p>
            <a:endParaRPr lang="en-US" dirty="0"/>
          </a:p>
          <a:p>
            <a:endParaRPr lang="en-US" dirty="0"/>
          </a:p>
        </p:txBody>
      </p:sp>
      <p:pic>
        <p:nvPicPr>
          <p:cNvPr id="3" name="Picture 2" descr="Example of Mission 2020 Mission 2 Form submission">
            <a:extLst>
              <a:ext uri="{FF2B5EF4-FFF2-40B4-BE49-F238E27FC236}">
                <a16:creationId xmlns:a16="http://schemas.microsoft.com/office/drawing/2014/main" id="{2777D431-C52B-62E6-7977-8E3A302F088E}"/>
              </a:ext>
            </a:extLst>
          </p:cNvPr>
          <p:cNvPicPr>
            <a:picLocks noChangeAspect="1"/>
          </p:cNvPicPr>
          <p:nvPr/>
        </p:nvPicPr>
        <p:blipFill>
          <a:blip r:embed="rId3"/>
          <a:srcRect/>
          <a:stretch/>
        </p:blipFill>
        <p:spPr>
          <a:xfrm>
            <a:off x="6691287" y="1371600"/>
            <a:ext cx="4039088" cy="4800847"/>
          </a:xfrm>
          <a:prstGeom prst="rect">
            <a:avLst/>
          </a:prstGeom>
        </p:spPr>
      </p:pic>
      <p:sp>
        <p:nvSpPr>
          <p:cNvPr id="98" name="Google Shape;98;p2"/>
          <p:cNvSpPr txBox="1">
            <a:spLocks noGrp="1"/>
          </p:cNvSpPr>
          <p:nvPr>
            <p:ph type="sldNum" idx="12"/>
          </p:nvPr>
        </p:nvSpPr>
        <p:spPr/>
        <p:txBody>
          <a:bodyPr/>
          <a:lstStyle/>
          <a:p>
            <a:pPr lvl="0"/>
            <a:fld id="{00000000-1234-1234-1234-123412341234}" type="slidenum">
              <a:rPr lang="en-US"/>
              <a:pPr lvl="0"/>
              <a:t>17</a:t>
            </a:fld>
            <a:endParaRPr lang="en-US"/>
          </a:p>
        </p:txBody>
      </p:sp>
    </p:spTree>
    <p:extLst>
      <p:ext uri="{BB962C8B-B14F-4D97-AF65-F5344CB8AC3E}">
        <p14:creationId xmlns:p14="http://schemas.microsoft.com/office/powerpoint/2010/main" val="3867702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317405"/>
            <a:ext cx="10515600" cy="461645"/>
          </a:xfrm>
        </p:spPr>
        <p:txBody>
          <a:bodyPr/>
          <a:lstStyle/>
          <a:p>
            <a:pPr lvl="0"/>
            <a:r>
              <a:rPr lang="en-US" dirty="0"/>
              <a:t>Mission Accessible: Reporting Out</a:t>
            </a:r>
          </a:p>
        </p:txBody>
      </p:sp>
      <p:sp>
        <p:nvSpPr>
          <p:cNvPr id="97" name="Google Shape;97;p2"/>
          <p:cNvSpPr txBox="1">
            <a:spLocks noGrp="1"/>
          </p:cNvSpPr>
          <p:nvPr>
            <p:ph type="body" idx="1"/>
          </p:nvPr>
        </p:nvSpPr>
        <p:spPr/>
        <p:txBody>
          <a:bodyPr/>
          <a:lstStyle/>
          <a:p>
            <a:r>
              <a:rPr lang="en-US" dirty="0"/>
              <a:t>Use of the Form</a:t>
            </a:r>
          </a:p>
          <a:p>
            <a:r>
              <a:rPr lang="en-US" dirty="0"/>
              <a:t>Via email – after the form option was so no longer available</a:t>
            </a:r>
          </a:p>
          <a:p>
            <a:pPr lvl="1"/>
            <a:r>
              <a:rPr lang="en-US" dirty="0"/>
              <a:t>We chose to avow their missions and keep count</a:t>
            </a:r>
          </a:p>
          <a:p>
            <a:r>
              <a:rPr lang="en-US" dirty="0"/>
              <a:t>Some completed the mission and didn’t report out at all</a:t>
            </a:r>
          </a:p>
        </p:txBody>
      </p:sp>
      <p:sp>
        <p:nvSpPr>
          <p:cNvPr id="98" name="Google Shape;98;p2"/>
          <p:cNvSpPr txBox="1">
            <a:spLocks noGrp="1"/>
          </p:cNvSpPr>
          <p:nvPr>
            <p:ph type="sldNum" idx="12"/>
          </p:nvPr>
        </p:nvSpPr>
        <p:spPr/>
        <p:txBody>
          <a:bodyPr/>
          <a:lstStyle/>
          <a:p>
            <a:pPr lvl="0"/>
            <a:fld id="{00000000-1234-1234-1234-123412341234}" type="slidenum">
              <a:rPr lang="en-US"/>
              <a:pPr lvl="0"/>
              <a:t>18</a:t>
            </a:fld>
            <a:endParaRPr lang="en-US"/>
          </a:p>
        </p:txBody>
      </p:sp>
    </p:spTree>
    <p:extLst>
      <p:ext uri="{BB962C8B-B14F-4D97-AF65-F5344CB8AC3E}">
        <p14:creationId xmlns:p14="http://schemas.microsoft.com/office/powerpoint/2010/main" val="37844840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317405"/>
            <a:ext cx="10515600" cy="461645"/>
          </a:xfrm>
        </p:spPr>
        <p:txBody>
          <a:bodyPr/>
          <a:lstStyle/>
          <a:p>
            <a:pPr lvl="0"/>
            <a:r>
              <a:rPr lang="en-US" dirty="0"/>
              <a:t>Your Mission… should you choose to accept it</a:t>
            </a:r>
          </a:p>
        </p:txBody>
      </p:sp>
      <p:sp>
        <p:nvSpPr>
          <p:cNvPr id="97" name="Google Shape;97;p2"/>
          <p:cNvSpPr txBox="1">
            <a:spLocks noGrp="1"/>
          </p:cNvSpPr>
          <p:nvPr>
            <p:ph type="body" idx="1"/>
          </p:nvPr>
        </p:nvSpPr>
        <p:spPr/>
        <p:txBody>
          <a:bodyPr/>
          <a:lstStyle/>
          <a:p>
            <a:r>
              <a:rPr lang="en-US" dirty="0"/>
              <a:t>Which Mission Would You Like to Complete?</a:t>
            </a:r>
          </a:p>
          <a:p>
            <a:pPr lvl="1"/>
            <a:r>
              <a:rPr lang="en-US" dirty="0"/>
              <a:t>On your own, or as a Group</a:t>
            </a:r>
          </a:p>
          <a:p>
            <a:pPr marL="1035050" lvl="1" indent="-514350">
              <a:buFont typeface="+mj-lt"/>
              <a:buAutoNum type="alphaLcPeriod"/>
            </a:pPr>
            <a:r>
              <a:rPr lang="en-US" dirty="0"/>
              <a:t>Mission #1: Find Your Pen in Ten</a:t>
            </a:r>
          </a:p>
          <a:p>
            <a:pPr marL="1035050" lvl="1" indent="-514350">
              <a:buFont typeface="+mj-lt"/>
              <a:buAutoNum type="alphaLcPeriod"/>
            </a:pPr>
            <a:r>
              <a:rPr lang="en-US" dirty="0"/>
              <a:t>Mission #2: No Surround Sound to </a:t>
            </a:r>
            <a:r>
              <a:rPr lang="en-US"/>
              <a:t>be Found</a:t>
            </a:r>
            <a:endParaRPr lang="en-US" dirty="0"/>
          </a:p>
        </p:txBody>
      </p:sp>
      <p:sp>
        <p:nvSpPr>
          <p:cNvPr id="98" name="Google Shape;98;p2"/>
          <p:cNvSpPr txBox="1">
            <a:spLocks noGrp="1"/>
          </p:cNvSpPr>
          <p:nvPr>
            <p:ph type="sldNum" idx="12"/>
          </p:nvPr>
        </p:nvSpPr>
        <p:spPr/>
        <p:txBody>
          <a:bodyPr/>
          <a:lstStyle/>
          <a:p>
            <a:pPr lvl="0"/>
            <a:fld id="{00000000-1234-1234-1234-123412341234}" type="slidenum">
              <a:rPr lang="en-US"/>
              <a:pPr lvl="0"/>
              <a:t>19</a:t>
            </a:fld>
            <a:endParaRPr lang="en-US"/>
          </a:p>
        </p:txBody>
      </p:sp>
    </p:spTree>
    <p:extLst>
      <p:ext uri="{BB962C8B-B14F-4D97-AF65-F5344CB8AC3E}">
        <p14:creationId xmlns:p14="http://schemas.microsoft.com/office/powerpoint/2010/main" val="25420606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p:txBody>
          <a:bodyPr/>
          <a:lstStyle/>
          <a:p>
            <a:pPr lvl="0"/>
            <a:r>
              <a:rPr lang="en-US"/>
              <a:t>Angela Watkins, Section 508 Program Manager</a:t>
            </a:r>
          </a:p>
        </p:txBody>
      </p:sp>
      <p:pic>
        <p:nvPicPr>
          <p:cNvPr id="2" name="Content Placeholder 7" descr="Angela Watkins, Section 508 Program Manager for PBGC. Smiling Black Female wearing glasses with short black hair and greying at the temples in a blue tunic.">
            <a:extLst>
              <a:ext uri="{FF2B5EF4-FFF2-40B4-BE49-F238E27FC236}">
                <a16:creationId xmlns:a16="http://schemas.microsoft.com/office/drawing/2014/main" id="{BAFE41CC-A1EF-3EA3-8C7D-5FAD20854CD2}"/>
              </a:ext>
            </a:extLst>
          </p:cNvPr>
          <p:cNvPicPr>
            <a:picLocks noChangeAspect="1"/>
          </p:cNvPicPr>
          <p:nvPr/>
        </p:nvPicPr>
        <p:blipFill>
          <a:blip r:embed="rId3"/>
          <a:srcRect/>
          <a:stretch/>
        </p:blipFill>
        <p:spPr>
          <a:xfrm rot="5400000">
            <a:off x="306164" y="2573328"/>
            <a:ext cx="3379072" cy="2534304"/>
          </a:xfrm>
          <a:prstGeom prst="rect">
            <a:avLst/>
          </a:prstGeom>
          <a:noFill/>
          <a:ln>
            <a:solidFill>
              <a:schemeClr val="accent2">
                <a:lumMod val="75000"/>
              </a:schemeClr>
            </a:solidFill>
          </a:ln>
        </p:spPr>
      </p:pic>
      <p:sp>
        <p:nvSpPr>
          <p:cNvPr id="4" name="Text Placeholder 3">
            <a:extLst>
              <a:ext uri="{FF2B5EF4-FFF2-40B4-BE49-F238E27FC236}">
                <a16:creationId xmlns:a16="http://schemas.microsoft.com/office/drawing/2014/main" id="{0B2737A8-CC72-EB0B-2C6A-03D1BC0EA6B4}"/>
              </a:ext>
            </a:extLst>
          </p:cNvPr>
          <p:cNvSpPr>
            <a:spLocks noGrp="1"/>
          </p:cNvSpPr>
          <p:nvPr>
            <p:ph type="body" idx="2"/>
          </p:nvPr>
        </p:nvSpPr>
        <p:spPr>
          <a:xfrm>
            <a:off x="3886200" y="1371600"/>
            <a:ext cx="7848600" cy="4953000"/>
          </a:xfrm>
          <a:prstGeom prst="rect">
            <a:avLst/>
          </a:prstGeom>
        </p:spPr>
        <p:txBody>
          <a:bodyPr>
            <a:normAutofit/>
          </a:bodyPr>
          <a:lstStyle/>
          <a:p>
            <a:r>
              <a:rPr lang="en-US" sz="2400" dirty="0"/>
              <a:t>Pension Benefit Guaranty Corporation (PBGC)</a:t>
            </a:r>
          </a:p>
          <a:p>
            <a:r>
              <a:rPr lang="en-US" sz="2400" dirty="0"/>
              <a:t>Office of Information Technology</a:t>
            </a:r>
          </a:p>
          <a:p>
            <a:r>
              <a:rPr lang="en-US" sz="2400" dirty="0"/>
              <a:t>Enterprise Governance Department, Policy Compliance Division</a:t>
            </a:r>
          </a:p>
          <a:p>
            <a:r>
              <a:rPr lang="en-US" sz="2400" dirty="0"/>
              <a:t>445 12th Street SW</a:t>
            </a:r>
          </a:p>
          <a:p>
            <a:r>
              <a:rPr lang="en-US" sz="2400" dirty="0"/>
              <a:t>Washington DC 20024</a:t>
            </a:r>
          </a:p>
          <a:p>
            <a:r>
              <a:rPr lang="en-US" sz="2400" dirty="0"/>
              <a:t>(202) 229-3181</a:t>
            </a:r>
          </a:p>
          <a:p>
            <a:r>
              <a:rPr lang="it-IT" sz="2400" dirty="0"/>
              <a:t>Section 508 Program Manager</a:t>
            </a:r>
          </a:p>
          <a:p>
            <a:r>
              <a:rPr lang="it-IT" sz="2400" dirty="0"/>
              <a:t>Angela Watkins email: </a:t>
            </a:r>
            <a:r>
              <a:rPr lang="it-IT" sz="2400" dirty="0">
                <a:hlinkClick r:id="rId4"/>
              </a:rPr>
              <a:t>watkins.angela@pbgc.gov</a:t>
            </a:r>
            <a:endParaRPr lang="it-IT" sz="2400" dirty="0"/>
          </a:p>
          <a:p>
            <a:pPr lvl="1"/>
            <a:r>
              <a:rPr lang="en-US" sz="2200" dirty="0"/>
              <a:t>My job is to— Share what I know with others, and Learn from those who want to share with me (–arw)</a:t>
            </a:r>
          </a:p>
          <a:p>
            <a:endParaRPr lang="it-IT" sz="2400" dirty="0"/>
          </a:p>
        </p:txBody>
      </p:sp>
      <p:sp>
        <p:nvSpPr>
          <p:cNvPr id="98" name="Google Shape;98;p2"/>
          <p:cNvSpPr txBox="1">
            <a:spLocks noGrp="1"/>
          </p:cNvSpPr>
          <p:nvPr>
            <p:ph type="sldNum" idx="12"/>
          </p:nvPr>
        </p:nvSpPr>
        <p:spPr/>
        <p:txBody>
          <a:bodyPr/>
          <a:lstStyle/>
          <a:p>
            <a:pPr lvl="0"/>
            <a:fld id="{00000000-1234-1234-1234-123412341234}" type="slidenum">
              <a:rPr lang="en-US"/>
              <a:pPr lvl="0"/>
              <a:t>2</a:t>
            </a:fld>
            <a:endParaRPr lang="en-US"/>
          </a:p>
        </p:txBody>
      </p:sp>
    </p:spTree>
    <p:extLst>
      <p:ext uri="{BB962C8B-B14F-4D97-AF65-F5344CB8AC3E}">
        <p14:creationId xmlns:p14="http://schemas.microsoft.com/office/powerpoint/2010/main" val="3504280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1FE3C-2831-1AD1-F3D7-6C4E7A92D517}"/>
              </a:ext>
            </a:extLst>
          </p:cNvPr>
          <p:cNvSpPr>
            <a:spLocks noGrp="1"/>
          </p:cNvSpPr>
          <p:nvPr>
            <p:ph type="title"/>
          </p:nvPr>
        </p:nvSpPr>
        <p:spPr/>
        <p:txBody>
          <a:bodyPr/>
          <a:lstStyle/>
          <a:p>
            <a:r>
              <a:rPr lang="en-US"/>
              <a:t>Questions?</a:t>
            </a:r>
          </a:p>
        </p:txBody>
      </p:sp>
      <p:sp>
        <p:nvSpPr>
          <p:cNvPr id="5" name="Slide Number Placeholder 4">
            <a:extLst>
              <a:ext uri="{FF2B5EF4-FFF2-40B4-BE49-F238E27FC236}">
                <a16:creationId xmlns:a16="http://schemas.microsoft.com/office/drawing/2014/main" id="{5BA6DC5D-0DE0-BC9A-645F-BE34DE0F2C4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20</a:t>
            </a:fld>
            <a:endParaRPr lang="en-US"/>
          </a:p>
        </p:txBody>
      </p:sp>
    </p:spTree>
    <p:extLst>
      <p:ext uri="{BB962C8B-B14F-4D97-AF65-F5344CB8AC3E}">
        <p14:creationId xmlns:p14="http://schemas.microsoft.com/office/powerpoint/2010/main" val="35688026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p:txBody>
          <a:bodyPr/>
          <a:lstStyle/>
          <a:p>
            <a:pPr lvl="0"/>
            <a:r>
              <a:rPr lang="en-US" dirty="0"/>
              <a:t>Mission Accessible – How it started – in 2020</a:t>
            </a:r>
          </a:p>
        </p:txBody>
      </p:sp>
      <p:sp>
        <p:nvSpPr>
          <p:cNvPr id="97" name="Google Shape;97;p2"/>
          <p:cNvSpPr txBox="1">
            <a:spLocks noGrp="1"/>
          </p:cNvSpPr>
          <p:nvPr>
            <p:ph type="body" idx="1"/>
          </p:nvPr>
        </p:nvSpPr>
        <p:spPr/>
        <p:txBody>
          <a:bodyPr/>
          <a:lstStyle/>
          <a:p>
            <a:r>
              <a:rPr lang="en-US" dirty="0"/>
              <a:t>In honor of Accessibility Awareness, specifically Disability Employment Awareness month, Section 508 is showcasing: Mission Accessible: Getting the Job Done</a:t>
            </a:r>
          </a:p>
          <a:p>
            <a:r>
              <a:rPr lang="en-US" dirty="0"/>
              <a:t>Offered a way to supported the Empathy Focused Section 508 Q&amp;A Session Topic of the Month and the </a:t>
            </a:r>
            <a:r>
              <a:rPr lang="en-US" i="1" dirty="0"/>
              <a:t>Empathy Leads to Action Poem</a:t>
            </a:r>
            <a:r>
              <a:rPr lang="en-US" dirty="0"/>
              <a:t> included </a:t>
            </a:r>
          </a:p>
        </p:txBody>
      </p:sp>
      <p:sp>
        <p:nvSpPr>
          <p:cNvPr id="98" name="Google Shape;98;p2"/>
          <p:cNvSpPr txBox="1">
            <a:spLocks noGrp="1"/>
          </p:cNvSpPr>
          <p:nvPr>
            <p:ph type="sldNum" idx="12"/>
          </p:nvPr>
        </p:nvSpPr>
        <p:spPr/>
        <p:txBody>
          <a:bodyPr/>
          <a:lstStyle/>
          <a:p>
            <a:pPr lvl="0"/>
            <a:fld id="{00000000-1234-1234-1234-123412341234}" type="slidenum">
              <a:rPr lang="en-US"/>
              <a:pPr lvl="0"/>
              <a:t>3</a:t>
            </a:fld>
            <a:endParaRPr lang="en-US"/>
          </a:p>
        </p:txBody>
      </p:sp>
    </p:spTree>
    <p:extLst>
      <p:ext uri="{BB962C8B-B14F-4D97-AF65-F5344CB8AC3E}">
        <p14:creationId xmlns:p14="http://schemas.microsoft.com/office/powerpoint/2010/main" val="432803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p:txBody>
          <a:bodyPr/>
          <a:lstStyle/>
          <a:p>
            <a:pPr lvl="0"/>
            <a:r>
              <a:rPr lang="en-US" dirty="0"/>
              <a:t>Mission Accessible – The email that was sent</a:t>
            </a:r>
          </a:p>
        </p:txBody>
      </p:sp>
      <p:sp>
        <p:nvSpPr>
          <p:cNvPr id="97" name="Google Shape;97;p2"/>
          <p:cNvSpPr txBox="1">
            <a:spLocks noGrp="1"/>
          </p:cNvSpPr>
          <p:nvPr>
            <p:ph type="body" idx="1"/>
          </p:nvPr>
        </p:nvSpPr>
        <p:spPr/>
        <p:txBody>
          <a:bodyPr>
            <a:normAutofit/>
          </a:bodyPr>
          <a:lstStyle/>
          <a:p>
            <a:r>
              <a:rPr lang="en-US" dirty="0"/>
              <a:t>Each day you’ll receive an email from the Section 508 Compliance mailbox with the details of your mission. </a:t>
            </a:r>
          </a:p>
          <a:p>
            <a:r>
              <a:rPr lang="en-US" dirty="0"/>
              <a:t>That email will self-destruct within 24 hours of delivery. </a:t>
            </a:r>
          </a:p>
          <a:p>
            <a:pPr lvl="2"/>
            <a:r>
              <a:rPr lang="en-US" dirty="0"/>
              <a:t>Okay, technically, it will just expire.</a:t>
            </a:r>
          </a:p>
          <a:p>
            <a:pPr lvl="2"/>
            <a:r>
              <a:rPr lang="en-US" dirty="0"/>
              <a:t>The subject line will appear with a line going through it.</a:t>
            </a:r>
          </a:p>
          <a:p>
            <a:pPr lvl="2"/>
            <a:endParaRPr lang="en-US" dirty="0"/>
          </a:p>
        </p:txBody>
      </p:sp>
      <p:sp>
        <p:nvSpPr>
          <p:cNvPr id="98" name="Google Shape;98;p2"/>
          <p:cNvSpPr txBox="1">
            <a:spLocks noGrp="1"/>
          </p:cNvSpPr>
          <p:nvPr>
            <p:ph type="sldNum" idx="12"/>
          </p:nvPr>
        </p:nvSpPr>
        <p:spPr/>
        <p:txBody>
          <a:bodyPr/>
          <a:lstStyle/>
          <a:p>
            <a:pPr lvl="0"/>
            <a:fld id="{00000000-1234-1234-1234-123412341234}" type="slidenum">
              <a:rPr lang="en-US"/>
              <a:pPr lvl="0"/>
              <a:t>4</a:t>
            </a:fld>
            <a:endParaRPr lang="en-US"/>
          </a:p>
        </p:txBody>
      </p:sp>
    </p:spTree>
    <p:extLst>
      <p:ext uri="{BB962C8B-B14F-4D97-AF65-F5344CB8AC3E}">
        <p14:creationId xmlns:p14="http://schemas.microsoft.com/office/powerpoint/2010/main" val="1959192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457200" y="317405"/>
            <a:ext cx="10515600" cy="461645"/>
          </a:xfrm>
        </p:spPr>
        <p:txBody>
          <a:bodyPr/>
          <a:lstStyle/>
          <a:p>
            <a:pPr lvl="0"/>
            <a:r>
              <a:rPr lang="en-US" dirty="0"/>
              <a:t>Mission Accessible – the email continued</a:t>
            </a:r>
          </a:p>
        </p:txBody>
      </p:sp>
      <p:sp>
        <p:nvSpPr>
          <p:cNvPr id="97" name="Google Shape;97;p2"/>
          <p:cNvSpPr txBox="1">
            <a:spLocks noGrp="1"/>
          </p:cNvSpPr>
          <p:nvPr>
            <p:ph type="body" idx="1"/>
          </p:nvPr>
        </p:nvSpPr>
        <p:spPr/>
        <p:txBody>
          <a:bodyPr/>
          <a:lstStyle/>
          <a:p>
            <a:r>
              <a:rPr lang="en-US" dirty="0"/>
              <a:t>Your mission, should you choose to accept it, must be completed on that day and that day only. </a:t>
            </a:r>
          </a:p>
          <a:p>
            <a:r>
              <a:rPr lang="en-US" dirty="0"/>
              <a:t>Once you’re done, use the link in the email to report out. </a:t>
            </a:r>
          </a:p>
          <a:p>
            <a:r>
              <a:rPr lang="en-US" dirty="0"/>
              <a:t>We will avow your status and applaud your efforts to complete your mission.</a:t>
            </a:r>
          </a:p>
          <a:p>
            <a:r>
              <a:rPr lang="en-US" dirty="0"/>
              <a:t>Feel free to contact us if you need us. </a:t>
            </a:r>
          </a:p>
          <a:p>
            <a:pPr lvl="1"/>
            <a:r>
              <a:rPr lang="en-US" dirty="0"/>
              <a:t>Good Luck</a:t>
            </a:r>
          </a:p>
          <a:p>
            <a:pPr lvl="1"/>
            <a:endParaRPr lang="en-US" dirty="0"/>
          </a:p>
          <a:p>
            <a:pPr lvl="1"/>
            <a:endParaRPr lang="en-US" dirty="0"/>
          </a:p>
        </p:txBody>
      </p:sp>
      <p:sp>
        <p:nvSpPr>
          <p:cNvPr id="98" name="Google Shape;98;p2"/>
          <p:cNvSpPr txBox="1">
            <a:spLocks noGrp="1"/>
          </p:cNvSpPr>
          <p:nvPr>
            <p:ph type="sldNum" idx="12"/>
          </p:nvPr>
        </p:nvSpPr>
        <p:spPr/>
        <p:txBody>
          <a:bodyPr/>
          <a:lstStyle/>
          <a:p>
            <a:pPr lvl="0"/>
            <a:fld id="{00000000-1234-1234-1234-123412341234}" type="slidenum">
              <a:rPr lang="en-US"/>
              <a:pPr lvl="0"/>
              <a:t>5</a:t>
            </a:fld>
            <a:endParaRPr lang="en-US"/>
          </a:p>
        </p:txBody>
      </p:sp>
    </p:spTree>
    <p:extLst>
      <p:ext uri="{BB962C8B-B14F-4D97-AF65-F5344CB8AC3E}">
        <p14:creationId xmlns:p14="http://schemas.microsoft.com/office/powerpoint/2010/main" val="2949460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p:txBody>
          <a:bodyPr/>
          <a:lstStyle/>
          <a:p>
            <a:pPr lvl="0"/>
            <a:r>
              <a:rPr lang="en-US" dirty="0"/>
              <a:t>Mission Accessible – Literally one mission per day</a:t>
            </a:r>
          </a:p>
        </p:txBody>
      </p:sp>
      <p:pic>
        <p:nvPicPr>
          <p:cNvPr id="2" name="Picture 1" descr="Section 508 sponsoring Mission Accessible. October Accessibility Awareness Month - Disability Employment Awareness.">
            <a:extLst>
              <a:ext uri="{FF2B5EF4-FFF2-40B4-BE49-F238E27FC236}">
                <a16:creationId xmlns:a16="http://schemas.microsoft.com/office/drawing/2014/main" id="{E9B4E49B-9EC5-6AC8-331B-00D5C2D348A7}"/>
              </a:ext>
            </a:extLst>
          </p:cNvPr>
          <p:cNvPicPr>
            <a:picLocks noChangeAspect="1"/>
          </p:cNvPicPr>
          <p:nvPr/>
        </p:nvPicPr>
        <p:blipFill>
          <a:blip r:embed="rId3" r:link="rId4" cstate="print">
            <a:extLst>
              <a:ext uri="{28A0092B-C50C-407E-A947-70E740481C1C}">
                <a14:useLocalDpi xmlns:a14="http://schemas.microsoft.com/office/drawing/2010/main" val="0"/>
              </a:ext>
            </a:extLst>
          </a:blip>
          <a:srcRect/>
          <a:stretch>
            <a:fillRect/>
          </a:stretch>
        </p:blipFill>
        <p:spPr bwMode="auto">
          <a:xfrm>
            <a:off x="457200" y="1188720"/>
            <a:ext cx="8302068" cy="1611630"/>
          </a:xfrm>
          <a:prstGeom prst="rect">
            <a:avLst/>
          </a:prstGeom>
          <a:noFill/>
          <a:ln>
            <a:noFill/>
          </a:ln>
        </p:spPr>
      </p:pic>
      <p:sp>
        <p:nvSpPr>
          <p:cNvPr id="97" name="Google Shape;97;p2"/>
          <p:cNvSpPr txBox="1">
            <a:spLocks noGrp="1"/>
          </p:cNvSpPr>
          <p:nvPr>
            <p:ph type="body" idx="1"/>
          </p:nvPr>
        </p:nvSpPr>
        <p:spPr>
          <a:xfrm>
            <a:off x="457200" y="2962275"/>
            <a:ext cx="11277600" cy="3347084"/>
          </a:xfrm>
        </p:spPr>
        <p:txBody>
          <a:bodyPr/>
          <a:lstStyle/>
          <a:p>
            <a:pPr lvl="0"/>
            <a:r>
              <a:rPr lang="en-US" dirty="0"/>
              <a:t>Mission Accessible 1 available Monday</a:t>
            </a:r>
          </a:p>
          <a:p>
            <a:pPr lvl="0"/>
            <a:r>
              <a:rPr lang="en-US" dirty="0"/>
              <a:t>Mission Accessible 2 available Tuesday</a:t>
            </a:r>
          </a:p>
          <a:p>
            <a:pPr lvl="0"/>
            <a:r>
              <a:rPr lang="en-US" dirty="0"/>
              <a:t>Mission Accessible 3 available Wednesday</a:t>
            </a:r>
          </a:p>
          <a:p>
            <a:pPr lvl="0"/>
            <a:r>
              <a:rPr lang="en-US" dirty="0"/>
              <a:t>Mission Accessible 4 available Thursday</a:t>
            </a:r>
          </a:p>
          <a:p>
            <a:pPr lvl="0"/>
            <a:r>
              <a:rPr lang="en-US" dirty="0"/>
              <a:t>Mission Accessible 5 available Friday</a:t>
            </a:r>
          </a:p>
          <a:p>
            <a:pPr marL="50800" lvl="0" indent="0">
              <a:buNone/>
            </a:pPr>
            <a:endParaRPr lang="en-US" dirty="0"/>
          </a:p>
        </p:txBody>
      </p:sp>
      <p:sp>
        <p:nvSpPr>
          <p:cNvPr id="98" name="Google Shape;98;p2"/>
          <p:cNvSpPr txBox="1">
            <a:spLocks noGrp="1"/>
          </p:cNvSpPr>
          <p:nvPr>
            <p:ph type="sldNum" idx="12"/>
          </p:nvPr>
        </p:nvSpPr>
        <p:spPr/>
        <p:txBody>
          <a:bodyPr/>
          <a:lstStyle/>
          <a:p>
            <a:pPr lvl="0"/>
            <a:fld id="{00000000-1234-1234-1234-123412341234}" type="slidenum">
              <a:rPr lang="en-US"/>
              <a:pPr lvl="0"/>
              <a:t>6</a:t>
            </a:fld>
            <a:endParaRPr lang="en-US"/>
          </a:p>
        </p:txBody>
      </p:sp>
    </p:spTree>
    <p:extLst>
      <p:ext uri="{BB962C8B-B14F-4D97-AF65-F5344CB8AC3E}">
        <p14:creationId xmlns:p14="http://schemas.microsoft.com/office/powerpoint/2010/main" val="13172426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Advancing Accessibility Summary Slide">
            <a:extLst>
              <a:ext uri="{FF2B5EF4-FFF2-40B4-BE49-F238E27FC236}">
                <a16:creationId xmlns:a16="http://schemas.microsoft.com/office/drawing/2014/main" id="{E36F5560-4DD1-9882-44C8-9368DD75C4EA}"/>
              </a:ext>
            </a:extLst>
          </p:cNvPr>
          <p:cNvSpPr>
            <a:spLocks noGrp="1"/>
          </p:cNvSpPr>
          <p:nvPr>
            <p:ph type="title"/>
          </p:nvPr>
        </p:nvSpPr>
        <p:spPr/>
        <p:txBody>
          <a:bodyPr/>
          <a:lstStyle/>
          <a:p>
            <a:r>
              <a:rPr lang="en-US" dirty="0"/>
              <a:t>Mission Accessible Summary Slide</a:t>
            </a:r>
          </a:p>
        </p:txBody>
      </p:sp>
      <mc:AlternateContent xmlns:mc="http://schemas.openxmlformats.org/markup-compatibility/2006">
        <mc:Choice xmlns:psuz="http://schemas.microsoft.com/office/powerpoint/2016/summaryzoom" Requires="psuz">
          <p:graphicFrame>
            <p:nvGraphicFramePr>
              <p:cNvPr id="8" name="Summary Zoom for 6 Areas" descr="Summary Slide for the Phases of Advancing Accessibility: Awareness, Acknowledgment, Advocacy: Ally in Adhering, Adaption, Adoption, and Advocacy: Ally in Applying">
                <a:extLst>
                  <a:ext uri="{FF2B5EF4-FFF2-40B4-BE49-F238E27FC236}">
                    <a16:creationId xmlns:a16="http://schemas.microsoft.com/office/drawing/2014/main" id="{85CA7F40-4B36-63C6-2D5C-1A1F15A6856A}"/>
                  </a:ext>
                </a:extLst>
              </p:cNvPr>
              <p:cNvGraphicFramePr>
                <a:graphicFrameLocks noChangeAspect="1"/>
              </p:cNvGraphicFramePr>
              <p:nvPr>
                <p:extLst>
                  <p:ext uri="{D42A27DB-BD31-4B8C-83A1-F6EECF244321}">
                    <p14:modId xmlns:p14="http://schemas.microsoft.com/office/powerpoint/2010/main" val="1526880772"/>
                  </p:ext>
                </p:extLst>
              </p:nvPr>
            </p:nvGraphicFramePr>
            <p:xfrm>
              <a:off x="2682240" y="1153158"/>
              <a:ext cx="7640320" cy="5093547"/>
            </p:xfrm>
            <a:graphic>
              <a:graphicData uri="http://schemas.microsoft.com/office/powerpoint/2016/summaryzoom">
                <psuz:summaryZm>
                  <psuz:summaryZmObj sectionId="{908757BF-4392-407E-A89D-2B8B0CD7045A}">
                    <psuz:zmPr id="{1C2D1970-D0B3-4C81-AEB6-50DAA115A7FC}" transitionDur="1000">
                      <p166:blipFill xmlns:p166="http://schemas.microsoft.com/office/powerpoint/2016/6/main">
                        <a:blip r:embed="rId3"/>
                        <a:stretch>
                          <a:fillRect/>
                        </a:stretch>
                      </p166:blipFill>
                      <p166:spPr xmlns:p166="http://schemas.microsoft.com/office/powerpoint/2016/6/main">
                        <a:xfrm>
                          <a:off x="1052666" y="152806"/>
                          <a:ext cx="2716558" cy="1528064"/>
                        </a:xfrm>
                        <a:prstGeom prst="rect">
                          <a:avLst/>
                        </a:prstGeom>
                        <a:ln w="6350">
                          <a:solidFill>
                            <a:schemeClr val="tx1"/>
                          </a:solidFill>
                        </a:ln>
                        <a:effectLst/>
                        <a:scene3d>
                          <a:camera prst="orthographicFront"/>
                          <a:lightRig rig="threePt" dir="t"/>
                        </a:scene3d>
                        <a:sp3d prstMaterial="dkEdge"/>
                      </p166:spPr>
                    </psuz:zmPr>
                  </psuz:summaryZmObj>
                  <psuz:summaryZmObj sectionId="{11DC0334-FACD-4D11-A6DC-700E58EB7B07}">
                    <psuz:zmPr id="{914A20B3-8643-4214-B789-C3028898182C}" transitionDur="1000">
                      <p166:blipFill xmlns:p166="http://schemas.microsoft.com/office/powerpoint/2016/6/main">
                        <a:blip r:embed="rId4"/>
                        <a:stretch>
                          <a:fillRect/>
                        </a:stretch>
                      </p166:blipFill>
                      <p166:spPr xmlns:p166="http://schemas.microsoft.com/office/powerpoint/2016/6/main">
                        <a:xfrm>
                          <a:off x="3871095" y="152806"/>
                          <a:ext cx="2716558" cy="1528064"/>
                        </a:xfrm>
                        <a:prstGeom prst="rect">
                          <a:avLst/>
                        </a:prstGeom>
                        <a:ln w="6350">
                          <a:solidFill>
                            <a:schemeClr val="tx1"/>
                          </a:solidFill>
                        </a:ln>
                        <a:effectLst/>
                        <a:scene3d>
                          <a:camera prst="orthographicFront"/>
                          <a:lightRig rig="threePt" dir="t"/>
                        </a:scene3d>
                        <a:sp3d prstMaterial="dkEdge"/>
                      </p166:spPr>
                    </psuz:zmPr>
                  </psuz:summaryZmObj>
                  <psuz:summaryZmObj sectionId="{DA7C9C8F-7F35-4B10-884B-684F56D1B517}" offsetFactorX="557">
                    <psuz:zmPr id="{2AD66BFB-85AC-43D2-AAE5-EA81EE786084}" transitionDur="1000">
                      <p166:blipFill xmlns:p166="http://schemas.microsoft.com/office/powerpoint/2016/6/main">
                        <a:blip r:embed="rId5"/>
                        <a:stretch>
                          <a:fillRect/>
                        </a:stretch>
                      </p166:blipFill>
                      <p166:spPr xmlns:p166="http://schemas.microsoft.com/office/powerpoint/2016/6/main">
                        <a:xfrm>
                          <a:off x="1067797" y="1782741"/>
                          <a:ext cx="2716558" cy="1528064"/>
                        </a:xfrm>
                        <a:prstGeom prst="rect">
                          <a:avLst/>
                        </a:prstGeom>
                        <a:ln w="6350">
                          <a:solidFill>
                            <a:schemeClr val="tx1"/>
                          </a:solidFill>
                        </a:ln>
                        <a:effectLst/>
                        <a:scene3d>
                          <a:camera prst="orthographicFront"/>
                          <a:lightRig rig="threePt" dir="t"/>
                        </a:scene3d>
                        <a:sp3d prstMaterial="dkEdge"/>
                      </p166:spPr>
                    </psuz:zmPr>
                  </psuz:summaryZmObj>
                  <psuz:summaryZmObj sectionId="{1D280FC3-DEA9-40A8-9F3F-BE320E39561F}">
                    <psuz:zmPr id="{FBE19872-C31B-4B55-B39D-0EB4777B12D2}" transitionDur="1000">
                      <p166:blipFill xmlns:p166="http://schemas.microsoft.com/office/powerpoint/2016/6/main">
                        <a:blip r:embed="rId6"/>
                        <a:stretch>
                          <a:fillRect/>
                        </a:stretch>
                      </p166:blipFill>
                      <p166:spPr xmlns:p166="http://schemas.microsoft.com/office/powerpoint/2016/6/main">
                        <a:xfrm>
                          <a:off x="3871095" y="1782741"/>
                          <a:ext cx="2716558" cy="1528064"/>
                        </a:xfrm>
                        <a:prstGeom prst="rect">
                          <a:avLst/>
                        </a:prstGeom>
                        <a:ln w="6350">
                          <a:solidFill>
                            <a:schemeClr val="tx1"/>
                          </a:solidFill>
                        </a:ln>
                        <a:effectLst/>
                        <a:scene3d>
                          <a:camera prst="orthographicFront"/>
                          <a:lightRig rig="threePt" dir="t"/>
                        </a:scene3d>
                        <a:sp3d prstMaterial="dkEdge"/>
                      </p166:spPr>
                    </psuz:zmPr>
                  </psuz:summaryZmObj>
                  <psuz:summaryZmObj sectionId="{8F45F5CA-33F6-43B5-8D67-73AF664E211E}">
                    <psuz:zmPr id="{480C2948-5BDF-407C-BD55-C92402263119}" transitionDur="1000">
                      <p166:blipFill xmlns:p166="http://schemas.microsoft.com/office/powerpoint/2016/6/main">
                        <a:blip r:embed="rId7"/>
                        <a:stretch>
                          <a:fillRect/>
                        </a:stretch>
                      </p166:blipFill>
                      <p166:spPr xmlns:p166="http://schemas.microsoft.com/office/powerpoint/2016/6/main">
                        <a:xfrm>
                          <a:off x="1052666" y="3412676"/>
                          <a:ext cx="2716558" cy="1528064"/>
                        </a:xfrm>
                        <a:prstGeom prst="rect">
                          <a:avLst/>
                        </a:prstGeom>
                        <a:ln w="6350">
                          <a:solidFill>
                            <a:schemeClr val="tx1"/>
                          </a:solidFill>
                        </a:ln>
                        <a:effectLst/>
                        <a:scene3d>
                          <a:camera prst="orthographicFront"/>
                          <a:lightRig rig="threePt" dir="t"/>
                        </a:scene3d>
                        <a:sp3d prstMaterial="dkEdge"/>
                      </p166:spPr>
                    </psuz:zmPr>
                  </psuz:summaryZmObj>
                  <psuz:summaryZmObj sectionId="{494104C2-5AD5-485F-B218-E223CD57B225}">
                    <psuz:zmPr id="{0EFB4A95-67E9-48AD-8C24-4FCECA04D8CA}" returnToParent="0" transitionDur="1000">
                      <p166:blipFill xmlns:p166="http://schemas.microsoft.com/office/powerpoint/2016/6/main">
                        <a:blip r:embed="rId8"/>
                        <a:stretch>
                          <a:fillRect/>
                        </a:stretch>
                      </p166:blipFill>
                      <p166:spPr xmlns:p166="http://schemas.microsoft.com/office/powerpoint/2016/6/main">
                        <a:xfrm>
                          <a:off x="3871095" y="3412676"/>
                          <a:ext cx="2716558" cy="1528064"/>
                        </a:xfrm>
                        <a:prstGeom prst="rect">
                          <a:avLst/>
                        </a:prstGeom>
                        <a:ln w="6350">
                          <a:solidFill>
                            <a:schemeClr val="tx1"/>
                          </a:solidFill>
                        </a:ln>
                        <a:effectLst/>
                        <a:scene3d>
                          <a:camera prst="orthographicFront"/>
                          <a:lightRig rig="threePt" dir="t"/>
                        </a:scene3d>
                        <a:sp3d prstMaterial="dkEdge"/>
                      </p166:spPr>
                    </psuz:zmPr>
                  </psuz:summaryZmObj>
                  <psuz:gridLayout/>
                </psuz:summaryZm>
              </a:graphicData>
            </a:graphic>
          </p:graphicFrame>
        </mc:Choice>
        <mc:Fallback>
          <p:grpSp>
            <p:nvGrpSpPr>
              <p:cNvPr id="8" name="Summary Zoom for 6 Areas" descr="Summary Slide for the Phases of Advancing Accessibility: Awareness, Acknowledgment, Advocacy: Ally in Adhering, Adaption, Adoption, and Advocacy: Ally in Applying">
                <a:extLst>
                  <a:ext uri="{FF2B5EF4-FFF2-40B4-BE49-F238E27FC236}">
                    <a16:creationId xmlns:a16="http://schemas.microsoft.com/office/drawing/2014/main" id="{85CA7F40-4B36-63C6-2D5C-1A1F15A6856A}"/>
                  </a:ext>
                </a:extLst>
              </p:cNvPr>
              <p:cNvGrpSpPr>
                <a:grpSpLocks noGrp="1" noUngrp="1" noRot="1" noChangeAspect="1" noMove="1" noResize="1"/>
              </p:cNvGrpSpPr>
              <p:nvPr/>
            </p:nvGrpSpPr>
            <p:grpSpPr>
              <a:xfrm>
                <a:off x="2682240" y="1153158"/>
                <a:ext cx="7640320" cy="5093547"/>
                <a:chOff x="2682240" y="1153158"/>
                <a:chExt cx="7640320" cy="5093547"/>
              </a:xfrm>
            </p:grpSpPr>
            <p:pic>
              <p:nvPicPr>
                <p:cNvPr id="2" name="Picture 2">
                  <a:hlinkClick r:id="rId9" action="ppaction://hlinksldjump"/>
                </p:cNvPr>
                <p:cNvPicPr>
                  <a:picLocks noSelect="1" noRot="1" noChangeAspect="1" noMove="1" noResize="1" noEditPoints="1" noAdjustHandles="1" noChangeArrowheads="1" noChangeShapeType="1"/>
                </p:cNvPicPr>
                <p:nvPr/>
              </p:nvPicPr>
              <p:blipFill>
                <a:blip r:embed="rId3"/>
                <a:stretch>
                  <a:fillRect/>
                </a:stretch>
              </p:blipFill>
              <p:spPr>
                <a:xfrm>
                  <a:off x="3734906" y="1305964"/>
                  <a:ext cx="2716558" cy="1528064"/>
                </a:xfrm>
                <a:prstGeom prst="rect">
                  <a:avLst/>
                </a:prstGeom>
                <a:ln w="6350">
                  <a:solidFill>
                    <a:schemeClr val="tx1"/>
                  </a:solidFill>
                </a:ln>
                <a:effectLst/>
                <a:scene3d>
                  <a:camera prst="orthographicFront"/>
                  <a:lightRig rig="threePt" dir="t"/>
                </a:scene3d>
                <a:sp3d prstMaterial="dkEdge"/>
              </p:spPr>
            </p:pic>
            <p:pic>
              <p:nvPicPr>
                <p:cNvPr id="3" name="Picture 3">
                  <a:hlinkClick r:id="rId10" action="ppaction://hlinksldjump"/>
                </p:cNvPr>
                <p:cNvPicPr>
                  <a:picLocks noSelect="1" noRot="1" noChangeAspect="1" noMove="1" noResize="1" noEditPoints="1" noAdjustHandles="1" noChangeArrowheads="1" noChangeShapeType="1"/>
                </p:cNvPicPr>
                <p:nvPr/>
              </p:nvPicPr>
              <p:blipFill>
                <a:blip r:embed="rId4"/>
                <a:stretch>
                  <a:fillRect/>
                </a:stretch>
              </p:blipFill>
              <p:spPr>
                <a:xfrm>
                  <a:off x="6553335" y="1305964"/>
                  <a:ext cx="2716558" cy="1528064"/>
                </a:xfrm>
                <a:prstGeom prst="rect">
                  <a:avLst/>
                </a:prstGeom>
                <a:ln w="6350">
                  <a:solidFill>
                    <a:schemeClr val="tx1"/>
                  </a:solidFill>
                </a:ln>
                <a:effectLst/>
                <a:scene3d>
                  <a:camera prst="orthographicFront"/>
                  <a:lightRig rig="threePt" dir="t"/>
                </a:scene3d>
                <a:sp3d prstMaterial="dkEdge"/>
              </p:spPr>
            </p:pic>
            <p:pic>
              <p:nvPicPr>
                <p:cNvPr id="4" name="Picture 4">
                  <a:hlinkClick r:id="rId11" action="ppaction://hlinksldjump"/>
                </p:cNvPr>
                <p:cNvPicPr>
                  <a:picLocks noSelect="1" noRot="1" noChangeAspect="1" noMove="1" noResize="1" noEditPoints="1" noAdjustHandles="1" noChangeArrowheads="1" noChangeShapeType="1"/>
                </p:cNvPicPr>
                <p:nvPr/>
              </p:nvPicPr>
              <p:blipFill>
                <a:blip r:embed="rId5"/>
                <a:stretch>
                  <a:fillRect/>
                </a:stretch>
              </p:blipFill>
              <p:spPr>
                <a:xfrm>
                  <a:off x="3750037" y="2935899"/>
                  <a:ext cx="2716558" cy="1528064"/>
                </a:xfrm>
                <a:prstGeom prst="rect">
                  <a:avLst/>
                </a:prstGeom>
                <a:ln w="6350">
                  <a:solidFill>
                    <a:schemeClr val="tx1"/>
                  </a:solidFill>
                </a:ln>
                <a:effectLst/>
                <a:scene3d>
                  <a:camera prst="orthographicFront"/>
                  <a:lightRig rig="threePt" dir="t"/>
                </a:scene3d>
                <a:sp3d prstMaterial="dkEdge"/>
              </p:spPr>
            </p:pic>
            <p:pic>
              <p:nvPicPr>
                <p:cNvPr id="5" name="Picture 5">
                  <a:hlinkClick r:id="rId12" action="ppaction://hlinksldjump"/>
                </p:cNvPr>
                <p:cNvPicPr>
                  <a:picLocks noSelect="1" noRot="1" noChangeAspect="1" noMove="1" noResize="1" noEditPoints="1" noAdjustHandles="1" noChangeArrowheads="1" noChangeShapeType="1"/>
                </p:cNvPicPr>
                <p:nvPr/>
              </p:nvPicPr>
              <p:blipFill>
                <a:blip r:embed="rId6"/>
                <a:stretch>
                  <a:fillRect/>
                </a:stretch>
              </p:blipFill>
              <p:spPr>
                <a:xfrm>
                  <a:off x="6553335" y="2935899"/>
                  <a:ext cx="2716558" cy="1528064"/>
                </a:xfrm>
                <a:prstGeom prst="rect">
                  <a:avLst/>
                </a:prstGeom>
                <a:ln w="6350">
                  <a:solidFill>
                    <a:schemeClr val="tx1"/>
                  </a:solidFill>
                </a:ln>
                <a:effectLst/>
                <a:scene3d>
                  <a:camera prst="orthographicFront"/>
                  <a:lightRig rig="threePt" dir="t"/>
                </a:scene3d>
                <a:sp3d prstMaterial="dkEdge"/>
              </p:spPr>
            </p:pic>
            <p:pic>
              <p:nvPicPr>
                <p:cNvPr id="6" name="Picture 6">
                  <a:hlinkClick r:id="rId13" action="ppaction://hlinksldjump"/>
                </p:cNvPr>
                <p:cNvPicPr>
                  <a:picLocks noSelect="1" noRot="1" noChangeAspect="1" noMove="1" noResize="1" noEditPoints="1" noAdjustHandles="1" noChangeArrowheads="1" noChangeShapeType="1"/>
                </p:cNvPicPr>
                <p:nvPr/>
              </p:nvPicPr>
              <p:blipFill>
                <a:blip r:embed="rId7"/>
                <a:stretch>
                  <a:fillRect/>
                </a:stretch>
              </p:blipFill>
              <p:spPr>
                <a:xfrm>
                  <a:off x="3734906" y="4565834"/>
                  <a:ext cx="2716558" cy="1528064"/>
                </a:xfrm>
                <a:prstGeom prst="rect">
                  <a:avLst/>
                </a:prstGeom>
                <a:ln w="6350">
                  <a:solidFill>
                    <a:schemeClr val="tx1"/>
                  </a:solidFill>
                </a:ln>
                <a:effectLst/>
                <a:scene3d>
                  <a:camera prst="orthographicFront"/>
                  <a:lightRig rig="threePt" dir="t"/>
                </a:scene3d>
                <a:sp3d prstMaterial="dkEdge"/>
              </p:spPr>
            </p:pic>
            <p:pic>
              <p:nvPicPr>
                <p:cNvPr id="7" name="Picture 7">
                  <a:hlinkClick r:id="rId14" action="ppaction://hlinksldjump"/>
                </p:cNvPr>
                <p:cNvPicPr>
                  <a:picLocks noSelect="1" noRot="1" noChangeAspect="1" noMove="1" noResize="1" noEditPoints="1" noAdjustHandles="1" noChangeArrowheads="1" noChangeShapeType="1"/>
                </p:cNvPicPr>
                <p:nvPr/>
              </p:nvPicPr>
              <p:blipFill>
                <a:blip r:embed="rId8"/>
                <a:stretch>
                  <a:fillRect/>
                </a:stretch>
              </p:blipFill>
              <p:spPr>
                <a:xfrm>
                  <a:off x="6553335" y="4565834"/>
                  <a:ext cx="2716558" cy="1528064"/>
                </a:xfrm>
                <a:prstGeom prst="rect">
                  <a:avLst/>
                </a:prstGeom>
                <a:ln w="6350">
                  <a:solidFill>
                    <a:schemeClr val="tx1"/>
                  </a:solidFill>
                </a:ln>
                <a:effectLst/>
                <a:scene3d>
                  <a:camera prst="orthographicFront"/>
                  <a:lightRig rig="threePt" dir="t"/>
                </a:scene3d>
                <a:sp3d prstMaterial="dkEdge"/>
              </p:spPr>
            </p:pic>
          </p:grpSp>
        </mc:Fallback>
      </mc:AlternateContent>
    </p:spTree>
    <p:extLst>
      <p:ext uri="{BB962C8B-B14F-4D97-AF65-F5344CB8AC3E}">
        <p14:creationId xmlns:p14="http://schemas.microsoft.com/office/powerpoint/2010/main" val="22128671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p:txBody>
          <a:bodyPr/>
          <a:lstStyle/>
          <a:p>
            <a:pPr lvl="0"/>
            <a:r>
              <a:rPr lang="en-US" dirty="0"/>
              <a:t>Mission Accessible 1: Vision: Find Your Pen in Ten</a:t>
            </a:r>
          </a:p>
        </p:txBody>
      </p:sp>
      <p:pic>
        <p:nvPicPr>
          <p:cNvPr id="2" name="Picture 1" descr="Mission Accessible 1: Find Your Pen In Ten. A picture of an eye.">
            <a:extLst>
              <a:ext uri="{FF2B5EF4-FFF2-40B4-BE49-F238E27FC236}">
                <a16:creationId xmlns:a16="http://schemas.microsoft.com/office/drawing/2014/main" id="{E1B75B80-27D0-46B1-9E23-D61A402E02A8}"/>
              </a:ext>
            </a:extLst>
          </p:cNvPr>
          <p:cNvPicPr>
            <a:picLocks noChangeAspect="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561473" y="1188020"/>
            <a:ext cx="8065170" cy="1565642"/>
          </a:xfrm>
          <a:prstGeom prst="rect">
            <a:avLst/>
          </a:prstGeom>
          <a:noFill/>
          <a:ln>
            <a:noFill/>
          </a:ln>
        </p:spPr>
      </p:pic>
      <p:sp>
        <p:nvSpPr>
          <p:cNvPr id="97" name="Google Shape;97;p2"/>
          <p:cNvSpPr txBox="1">
            <a:spLocks noGrp="1"/>
          </p:cNvSpPr>
          <p:nvPr>
            <p:ph type="body" idx="1"/>
          </p:nvPr>
        </p:nvSpPr>
        <p:spPr>
          <a:xfrm>
            <a:off x="457200" y="2779294"/>
            <a:ext cx="11277600" cy="3530065"/>
          </a:xfrm>
        </p:spPr>
        <p:txBody>
          <a:bodyPr/>
          <a:lstStyle/>
          <a:p>
            <a:pPr marL="50800" indent="0">
              <a:buNone/>
            </a:pPr>
            <a:r>
              <a:rPr lang="en-US" dirty="0"/>
              <a:t>The Mission Accessible – if you choose to accept it:</a:t>
            </a:r>
          </a:p>
          <a:p>
            <a:pPr marL="565150" indent="-514350">
              <a:buFont typeface="+mj-lt"/>
              <a:buAutoNum type="arabicPeriod"/>
            </a:pPr>
            <a:r>
              <a:rPr lang="en-US" dirty="0"/>
              <a:t>Get a pen</a:t>
            </a:r>
          </a:p>
          <a:p>
            <a:pPr marL="565150" indent="-514350">
              <a:buFont typeface="+mj-lt"/>
              <a:buAutoNum type="arabicPeriod"/>
            </a:pPr>
            <a:r>
              <a:rPr lang="en-US" dirty="0"/>
              <a:t>Put it near your workspace (desk, table)</a:t>
            </a:r>
          </a:p>
          <a:p>
            <a:pPr marL="565150" indent="-514350">
              <a:buFont typeface="+mj-lt"/>
              <a:buAutoNum type="arabicPeriod"/>
            </a:pPr>
            <a:r>
              <a:rPr lang="en-US" dirty="0"/>
              <a:t>Close your eyes (and keep them closed)</a:t>
            </a:r>
          </a:p>
          <a:p>
            <a:pPr marL="565150" indent="-514350">
              <a:buFont typeface="+mj-lt"/>
              <a:buAutoNum type="arabicPeriod"/>
            </a:pPr>
            <a:r>
              <a:rPr lang="en-US" dirty="0"/>
              <a:t>Stand up and turn around full circle (keeping your eyes closed)</a:t>
            </a:r>
          </a:p>
          <a:p>
            <a:pPr marL="565150" indent="-514350">
              <a:buFont typeface="+mj-lt"/>
              <a:buAutoNum type="arabicPeriod"/>
            </a:pPr>
            <a:r>
              <a:rPr lang="en-US" dirty="0"/>
              <a:t>Find where you put your pen – as you count to 10</a:t>
            </a:r>
          </a:p>
        </p:txBody>
      </p:sp>
      <p:sp>
        <p:nvSpPr>
          <p:cNvPr id="98" name="Google Shape;98;p2"/>
          <p:cNvSpPr txBox="1">
            <a:spLocks noGrp="1"/>
          </p:cNvSpPr>
          <p:nvPr>
            <p:ph type="sldNum" idx="12"/>
          </p:nvPr>
        </p:nvSpPr>
        <p:spPr/>
        <p:txBody>
          <a:bodyPr/>
          <a:lstStyle/>
          <a:p>
            <a:pPr lvl="0"/>
            <a:fld id="{00000000-1234-1234-1234-123412341234}" type="slidenum">
              <a:rPr lang="en-US"/>
              <a:pPr lvl="0"/>
              <a:t>8</a:t>
            </a:fld>
            <a:endParaRPr lang="en-US"/>
          </a:p>
        </p:txBody>
      </p:sp>
    </p:spTree>
    <p:extLst>
      <p:ext uri="{BB962C8B-B14F-4D97-AF65-F5344CB8AC3E}">
        <p14:creationId xmlns:p14="http://schemas.microsoft.com/office/powerpoint/2010/main" val="34362384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2"/>
          <p:cNvSpPr txBox="1">
            <a:spLocks noGrp="1"/>
          </p:cNvSpPr>
          <p:nvPr>
            <p:ph type="title"/>
          </p:nvPr>
        </p:nvSpPr>
        <p:spPr>
          <a:xfrm>
            <a:off x="228600" y="317405"/>
            <a:ext cx="11658600" cy="877143"/>
          </a:xfrm>
        </p:spPr>
        <p:txBody>
          <a:bodyPr/>
          <a:lstStyle/>
          <a:p>
            <a:pPr lvl="0"/>
            <a:r>
              <a:rPr lang="en-US" dirty="0"/>
              <a:t>Mission Accessible 2: Hearing: No Surround Sound to be Found</a:t>
            </a:r>
          </a:p>
        </p:txBody>
      </p:sp>
      <p:pic>
        <p:nvPicPr>
          <p:cNvPr id="2" name="Picture 1" descr="Mission Accessible 2: No Surround Sound to be Found">
            <a:extLst>
              <a:ext uri="{FF2B5EF4-FFF2-40B4-BE49-F238E27FC236}">
                <a16:creationId xmlns:a16="http://schemas.microsoft.com/office/drawing/2014/main" id="{E1B75B80-27D0-46B1-9E23-D61A402E02A8}"/>
              </a:ext>
            </a:extLst>
          </p:cNvPr>
          <p:cNvPicPr>
            <a:picLocks noChangeAspect="1"/>
          </p:cNvPicPr>
          <p:nvPr/>
        </p:nvPicPr>
        <p:blipFill>
          <a:blip r:embed="rId3"/>
          <a:srcRect/>
          <a:stretch/>
        </p:blipFill>
        <p:spPr bwMode="auto">
          <a:xfrm>
            <a:off x="561473" y="1190174"/>
            <a:ext cx="8065170" cy="1561334"/>
          </a:xfrm>
          <a:prstGeom prst="rect">
            <a:avLst/>
          </a:prstGeom>
          <a:noFill/>
          <a:ln>
            <a:noFill/>
          </a:ln>
        </p:spPr>
      </p:pic>
      <p:sp>
        <p:nvSpPr>
          <p:cNvPr id="97" name="Google Shape;97;p2"/>
          <p:cNvSpPr txBox="1">
            <a:spLocks noGrp="1"/>
          </p:cNvSpPr>
          <p:nvPr>
            <p:ph type="body" idx="1"/>
          </p:nvPr>
        </p:nvSpPr>
        <p:spPr>
          <a:xfrm>
            <a:off x="457200" y="2851484"/>
            <a:ext cx="11277600" cy="3457876"/>
          </a:xfrm>
        </p:spPr>
        <p:txBody>
          <a:bodyPr/>
          <a:lstStyle/>
          <a:p>
            <a:pPr marL="50800" indent="0">
              <a:buNone/>
            </a:pPr>
            <a:r>
              <a:rPr lang="en-US" sz="2600" dirty="0"/>
              <a:t>The Accessible Mission – if you choose to accept it: Play the following video 3 times, 3 different ways</a:t>
            </a:r>
          </a:p>
          <a:p>
            <a:pPr marL="50800" indent="0">
              <a:buNone/>
            </a:pPr>
            <a:r>
              <a:rPr lang="en-US" sz="2600" dirty="0" err="1">
                <a:hlinkClick r:id="rId4"/>
              </a:rPr>
              <a:t>Moonpie</a:t>
            </a:r>
            <a:r>
              <a:rPr lang="en-US" sz="2600" dirty="0">
                <a:hlinkClick r:id="rId4"/>
              </a:rPr>
              <a:t> </a:t>
            </a:r>
            <a:r>
              <a:rPr lang="en-US" sz="2600" dirty="0" err="1">
                <a:hlinkClick r:id="rId4"/>
              </a:rPr>
              <a:t>Starbox</a:t>
            </a:r>
            <a:r>
              <a:rPr lang="en-US" sz="2600" dirty="0">
                <a:hlinkClick r:id="rId4"/>
              </a:rPr>
              <a:t> - </a:t>
            </a:r>
            <a:r>
              <a:rPr lang="en-US" sz="2600" dirty="0" err="1">
                <a:hlinkClick r:id="rId4"/>
              </a:rPr>
              <a:t>Dashound</a:t>
            </a:r>
            <a:r>
              <a:rPr lang="en-US" sz="2600" dirty="0">
                <a:hlinkClick r:id="rId4"/>
              </a:rPr>
              <a:t> Donuts 😆😃 - YouTube</a:t>
            </a:r>
            <a:endParaRPr lang="en-US" sz="2600" dirty="0"/>
          </a:p>
          <a:p>
            <a:pPr marL="565150" lvl="0" indent="-514350">
              <a:buFont typeface="+mj-lt"/>
              <a:buAutoNum type="arabicPeriod"/>
            </a:pPr>
            <a:r>
              <a:rPr lang="en-US" sz="2600" dirty="0"/>
              <a:t>Click the link to this video and let it play</a:t>
            </a:r>
          </a:p>
          <a:p>
            <a:pPr marL="565150" lvl="0" indent="-514350">
              <a:buFont typeface="+mj-lt"/>
              <a:buAutoNum type="arabicPeriod"/>
            </a:pPr>
            <a:r>
              <a:rPr lang="en-US" sz="2600" dirty="0"/>
              <a:t>Play the video again with the Closed Caption [CC] on</a:t>
            </a:r>
          </a:p>
          <a:p>
            <a:pPr marL="565150" lvl="0" indent="-514350">
              <a:buFont typeface="+mj-lt"/>
              <a:buAutoNum type="arabicPeriod"/>
            </a:pPr>
            <a:r>
              <a:rPr lang="en-US" sz="2600" dirty="0"/>
              <a:t>Play the video again with NO Sound and the Closed Captions [CC] on</a:t>
            </a:r>
          </a:p>
        </p:txBody>
      </p:sp>
      <p:sp>
        <p:nvSpPr>
          <p:cNvPr id="98" name="Google Shape;98;p2"/>
          <p:cNvSpPr txBox="1">
            <a:spLocks noGrp="1"/>
          </p:cNvSpPr>
          <p:nvPr>
            <p:ph type="sldNum" idx="12"/>
          </p:nvPr>
        </p:nvSpPr>
        <p:spPr/>
        <p:txBody>
          <a:bodyPr/>
          <a:lstStyle/>
          <a:p>
            <a:pPr lvl="0"/>
            <a:fld id="{00000000-1234-1234-1234-123412341234}" type="slidenum">
              <a:rPr lang="en-US"/>
              <a:pPr lvl="0"/>
              <a:t>9</a:t>
            </a:fld>
            <a:endParaRPr lang="en-US"/>
          </a:p>
        </p:txBody>
      </p:sp>
    </p:spTree>
    <p:extLst>
      <p:ext uri="{BB962C8B-B14F-4D97-AF65-F5344CB8AC3E}">
        <p14:creationId xmlns:p14="http://schemas.microsoft.com/office/powerpoint/2010/main" val="2783704501"/>
      </p:ext>
    </p:extLst>
  </p:cSld>
  <p:clrMapOvr>
    <a:masterClrMapping/>
  </p:clrMapOvr>
</p:sld>
</file>

<file path=ppt/theme/theme1.xml><?xml version="1.0" encoding="utf-8"?>
<a:theme xmlns:a="http://schemas.openxmlformats.org/drawingml/2006/main" name="Master Cover Slide">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432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2 Presentation Template" id="{C8AFD6A6-9496-1F43-AA29-213F0FB301D6}" vid="{D8EF9E1E-396C-804D-AF33-947A141BB963}"/>
    </a:ext>
  </a:extLst>
</a:theme>
</file>

<file path=ppt/theme/theme2.xml><?xml version="1.0" encoding="utf-8"?>
<a:theme xmlns:a="http://schemas.openxmlformats.org/drawingml/2006/main" name="Content Layout">
  <a:themeElements>
    <a:clrScheme name="Custom 3">
      <a:dk1>
        <a:srgbClr val="000000"/>
      </a:dk1>
      <a:lt1>
        <a:srgbClr val="FFFFFF"/>
      </a:lt1>
      <a:dk2>
        <a:srgbClr val="0023A0"/>
      </a:dk2>
      <a:lt2>
        <a:srgbClr val="B2B2B2"/>
      </a:lt2>
      <a:accent1>
        <a:srgbClr val="667BC6"/>
      </a:accent1>
      <a:accent2>
        <a:srgbClr val="B2BDE3"/>
      </a:accent2>
      <a:accent3>
        <a:srgbClr val="FFFFFF"/>
      </a:accent3>
      <a:accent4>
        <a:srgbClr val="000000"/>
      </a:accent4>
      <a:accent5>
        <a:srgbClr val="B8BFDF"/>
      </a:accent5>
      <a:accent6>
        <a:srgbClr val="A1ABCE"/>
      </a:accent6>
      <a:hlink>
        <a:srgbClr val="0432FF"/>
      </a:hlink>
      <a:folHlink>
        <a:srgbClr val="00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IAAF 2022 Presentation Template" id="{C8AFD6A6-9496-1F43-AA29-213F0FB301D6}" vid="{73015A22-F818-EE49-AAE1-7674B948D8A0}"/>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CAA683A458BAF4991DB08B5E74D4E88" ma:contentTypeVersion="16" ma:contentTypeDescription="Create a new document." ma:contentTypeScope="" ma:versionID="a38e7fc38c7ec5caaee4722d214bae80">
  <xsd:schema xmlns:xsd="http://www.w3.org/2001/XMLSchema" xmlns:xs="http://www.w3.org/2001/XMLSchema" xmlns:p="http://schemas.microsoft.com/office/2006/metadata/properties" xmlns:ns1="http://schemas.microsoft.com/sharepoint/v3" xmlns:ns3="55c0ae41-5d44-4d7b-92bf-84c1df09567c" xmlns:ns4="7df4c6c0-67bb-4aed-a8ca-b33d4c321c6a" targetNamespace="http://schemas.microsoft.com/office/2006/metadata/properties" ma:root="true" ma:fieldsID="18f5cd3ed38b1f91d142ef4b84c90498" ns1:_="" ns3:_="" ns4:_="">
    <xsd:import namespace="http://schemas.microsoft.com/sharepoint/v3"/>
    <xsd:import namespace="55c0ae41-5d44-4d7b-92bf-84c1df09567c"/>
    <xsd:import namespace="7df4c6c0-67bb-4aed-a8ca-b33d4c321c6a"/>
    <xsd:element name="properties">
      <xsd:complexType>
        <xsd:sequence>
          <xsd:element name="documentManagement">
            <xsd:complexType>
              <xsd:all>
                <xsd:element ref="ns3:SharedWithUsers" minOccurs="0"/>
                <xsd:element ref="ns3:SharedWithDetails" minOccurs="0"/>
                <xsd:element ref="ns3:SharingHintHash" minOccurs="0"/>
                <xsd:element ref="ns1:_ip_UnifiedCompliancePolicyProperties" minOccurs="0"/>
                <xsd:element ref="ns1:_ip_UnifiedCompliancePolicyUIAction" minOccurs="0"/>
                <xsd:element ref="ns4:MediaServiceMetadata" minOccurs="0"/>
                <xsd:element ref="ns4:MediaServiceFastMetadata" minOccurs="0"/>
                <xsd:element ref="ns4:MediaServiceAutoTags" minOccurs="0"/>
                <xsd:element ref="ns4:MediaServiceDateTaken" minOccurs="0"/>
                <xsd:element ref="ns4:MediaServiceOCR" minOccurs="0"/>
                <xsd:element ref="ns4:MediaServiceEventHashCode" minOccurs="0"/>
                <xsd:element ref="ns4:MediaServiceGenerationTime" minOccurs="0"/>
                <xsd:element ref="ns4:MediaServiceAutoKeyPoints" minOccurs="0"/>
                <xsd:element ref="ns4:MediaServiceKeyPoints" minOccurs="0"/>
                <xsd:element ref="ns4:MediaServiceLocation"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1" nillable="true" ma:displayName="Unified Compliance Policy Properties" ma:description="" ma:hidden="true" ma:internalName="_ip_UnifiedCompliancePolicyProperties">
      <xsd:simpleType>
        <xsd:restriction base="dms:Note"/>
      </xsd:simpleType>
    </xsd:element>
    <xsd:element name="_ip_UnifiedCompliancePolicyUIAction" ma:index="12" nillable="true" ma:displayName="Unified Compliance Policy UI Action" ma:descrip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55c0ae41-5d44-4d7b-92bf-84c1df09567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df4c6c0-67bb-4aed-a8ca-b33d4c321c6a" elementFormDefault="qualified">
    <xsd:import namespace="http://schemas.microsoft.com/office/2006/documentManagement/types"/>
    <xsd:import namespace="http://schemas.microsoft.com/office/infopath/2007/PartnerControls"/>
    <xsd:element name="MediaServiceMetadata" ma:index="13" nillable="true" ma:displayName="MediaServiceMetadata" ma:description="" ma:hidden="true" ma:internalName="MediaServiceMetadata" ma:readOnly="true">
      <xsd:simpleType>
        <xsd:restriction base="dms:Note"/>
      </xsd:simpleType>
    </xsd:element>
    <xsd:element name="MediaServiceFastMetadata" ma:index="14" nillable="true" ma:displayName="MediaServiceFastMetadata" ma:description="" ma:hidden="true" ma:internalName="MediaServiceFastMetadata" ma:readOnly="true">
      <xsd:simpleType>
        <xsd:restriction base="dms:Note"/>
      </xsd:simpleType>
    </xsd:element>
    <xsd:element name="MediaServiceAutoTags" ma:index="15" nillable="true" ma:displayName="MediaServiceAutoTags" ma:description="" ma:internalName="MediaServiceAutoTags" ma:readOnly="true">
      <xsd:simpleType>
        <xsd:restriction base="dms:Text"/>
      </xsd:simpleType>
    </xsd:element>
    <xsd:element name="MediaServiceDateTaken" ma:index="16" nillable="true" ma:displayName="MediaServiceDateTaken" ma:description="" ma:hidden="true" ma:internalName="MediaServiceDateTaken" ma:readOnly="true">
      <xsd:simpleType>
        <xsd:restriction base="dms:Text"/>
      </xsd:simpleType>
    </xsd:element>
    <xsd:element name="MediaServiceOCR" ma:index="17" nillable="true" ma:displayName="MediaServiceOCR" ma:internalName="MediaServiceOCR" ma:readOnly="true">
      <xsd:simpleType>
        <xsd:restriction base="dms:Note">
          <xsd:maxLength value="255"/>
        </xsd:restriction>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AutoKeyPoints" ma:index="20" nillable="true" ma:displayName="MediaServiceAutoKeyPoints" ma:hidden="true" ma:internalName="MediaServiceAutoKeyPoints" ma:readOnly="true">
      <xsd:simpleType>
        <xsd:restriction base="dms:Note"/>
      </xsd:simpleType>
    </xsd:element>
    <xsd:element name="MediaServiceKeyPoints" ma:index="21" nillable="true" ma:displayName="KeyPoints" ma:internalName="MediaServiceKeyPoints" ma:readOnly="true">
      <xsd:simpleType>
        <xsd:restriction base="dms:Note">
          <xsd:maxLength value="255"/>
        </xsd:restriction>
      </xsd:simpleType>
    </xsd:element>
    <xsd:element name="MediaServiceLocation" ma:index="22" nillable="true" ma:displayName="Location" ma:internalName="MediaServiceLocation"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C728A0C-3AEF-4D6F-8AB2-7C71014DF62C}">
  <ds:schemaRefs>
    <ds:schemaRef ds:uri="http://schemas.microsoft.com/sharepoint/v3/contenttype/forms"/>
  </ds:schemaRefs>
</ds:datastoreItem>
</file>

<file path=customXml/itemProps2.xml><?xml version="1.0" encoding="utf-8"?>
<ds:datastoreItem xmlns:ds="http://schemas.openxmlformats.org/officeDocument/2006/customXml" ds:itemID="{1A0C2D95-9455-499F-AC70-A2C069077AC9}">
  <ds:schemaRefs>
    <ds:schemaRef ds:uri="http://purl.org/dc/elements/1.1/"/>
    <ds:schemaRef ds:uri="http://schemas.microsoft.com/office/2006/metadata/properties"/>
    <ds:schemaRef ds:uri="http://schemas.microsoft.com/sharepoint/v3"/>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7df4c6c0-67bb-4aed-a8ca-b33d4c321c6a"/>
    <ds:schemaRef ds:uri="55c0ae41-5d44-4d7b-92bf-84c1df09567c"/>
    <ds:schemaRef ds:uri="http://www.w3.org/XML/1998/namespace"/>
    <ds:schemaRef ds:uri="http://purl.org/dc/dcmitype/"/>
  </ds:schemaRefs>
</ds:datastoreItem>
</file>

<file path=customXml/itemProps3.xml><?xml version="1.0" encoding="utf-8"?>
<ds:datastoreItem xmlns:ds="http://schemas.openxmlformats.org/officeDocument/2006/customXml" ds:itemID="{2E93A0E1-A4F9-4A02-8F1F-CB2484F02C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55c0ae41-5d44-4d7b-92bf-84c1df09567c"/>
    <ds:schemaRef ds:uri="7df4c6c0-67bb-4aed-a8ca-b33d4c321c6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Master Cover Slide</Template>
  <TotalTime>340</TotalTime>
  <Words>1694</Words>
  <Application>Microsoft Macintosh PowerPoint</Application>
  <PresentationFormat>Widescreen</PresentationFormat>
  <Paragraphs>184</Paragraphs>
  <Slides>20</Slides>
  <Notes>20</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20</vt:i4>
      </vt:variant>
    </vt:vector>
  </HeadingPairs>
  <TitlesOfParts>
    <vt:vector size="27" baseType="lpstr">
      <vt:lpstr>Arial</vt:lpstr>
      <vt:lpstr>Calibri</vt:lpstr>
      <vt:lpstr>Helvetica Neue</vt:lpstr>
      <vt:lpstr>Noto Sans Symbols</vt:lpstr>
      <vt:lpstr>Times New Roman</vt:lpstr>
      <vt:lpstr>Master Cover Slide</vt:lpstr>
      <vt:lpstr>Content Layout</vt:lpstr>
      <vt:lpstr>Annual Interagency Accessibility Forum</vt:lpstr>
      <vt:lpstr>Angela Watkins, Section 508 Program Manager</vt:lpstr>
      <vt:lpstr>Mission Accessible – How it started – in 2020</vt:lpstr>
      <vt:lpstr>Mission Accessible – The email that was sent</vt:lpstr>
      <vt:lpstr>Mission Accessible – the email continued</vt:lpstr>
      <vt:lpstr>Mission Accessible – Literally one mission per day</vt:lpstr>
      <vt:lpstr>Mission Accessible Summary Slide</vt:lpstr>
      <vt:lpstr>Mission Accessible 1: Vision: Find Your Pen in Ten</vt:lpstr>
      <vt:lpstr>Mission Accessible 2: Hearing: No Surround Sound to be Found</vt:lpstr>
      <vt:lpstr>Mission Accessible 3: Motion: Not a Creature Was Stirring – Not Even a Mouse</vt:lpstr>
      <vt:lpstr>Mission Accessible 3: Motion: Hints for Outlook email Navigation</vt:lpstr>
      <vt:lpstr>Mission Accessible 4: Speech: Your Voice Can Be Heard</vt:lpstr>
      <vt:lpstr>Mission Accessible 4: Speech: Practice </vt:lpstr>
      <vt:lpstr>Mission Accessible 5: Cognitive: What I See Is Not What You See</vt:lpstr>
      <vt:lpstr>Mission Accessible 5: Cognitive: Bonus Mission</vt:lpstr>
      <vt:lpstr>Mission Complete – Recognition – Certificate of Completion</vt:lpstr>
      <vt:lpstr>Mission Accessible: How Participation Was Tracked</vt:lpstr>
      <vt:lpstr>Mission Accessible: Reporting Out</vt:lpstr>
      <vt:lpstr>Your Mission… should you choose to accept it</vt:lpstr>
      <vt:lpstr>Questions?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Mission Accessible – Getting the Job Done</dc:title>
  <dc:subject/>
  <dc:creator/>
  <cp:keywords/>
  <dc:description/>
  <cp:lastModifiedBy>Michael Horton</cp:lastModifiedBy>
  <cp:revision>4</cp:revision>
  <dcterms:created xsi:type="dcterms:W3CDTF">2022-08-30T12:32:18Z</dcterms:created>
  <dcterms:modified xsi:type="dcterms:W3CDTF">2022-10-13T12:09:52Z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anguage">
    <vt:lpwstr>English</vt:lpwstr>
  </property>
  <property fmtid="{D5CDD505-2E9C-101B-9397-08002B2CF9AE}" pid="3" name="ContentTypeId">
    <vt:lpwstr>0x010100DCAA683A458BAF4991DB08B5E74D4E88</vt:lpwstr>
  </property>
</Properties>
</file>