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51" r:id="rId2"/>
  </p:sldMasterIdLst>
  <p:notesMasterIdLst>
    <p:notesMasterId r:id="rId25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</p:sldIdLst>
  <p:sldSz cx="12192000" cy="6858000"/>
  <p:notesSz cx="7010400" cy="9296400"/>
  <p:embeddedFontLst>
    <p:embeddedFont>
      <p:font typeface="Calibri" panose="020F0502020204030204" pitchFamily="34" charset="0"/>
      <p:regular r:id="rId26"/>
      <p:bold r:id="rId27"/>
      <p:italic r:id="rId28"/>
      <p:boldItalic r:id="rId29"/>
    </p:embeddedFont>
    <p:embeddedFont>
      <p:font typeface="Helvetica Neue" panose="02000503000000020004" pitchFamily="2" charset="0"/>
      <p:regular r:id="rId30"/>
      <p:bold r:id="rId31"/>
      <p:italic r:id="rId32"/>
      <p:boldItalic r:id="rId33"/>
    </p:embeddedFont>
    <p:embeddedFont>
      <p:font typeface="Public Sans" pitchFamily="2" charset="77"/>
      <p:regular r:id="rId34"/>
      <p:bold r:id="rId35"/>
      <p:italic r:id="rId36"/>
      <p:bold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84">
          <p15:clr>
            <a:srgbClr val="A4A3A4"/>
          </p15:clr>
        </p15:guide>
        <p15:guide id="2" pos="381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8" roundtripDataSignature="AMtx7mgzxgjHnlYLnc8hqobkpNd9zoyAt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3"/>
    <p:restoredTop sz="94719"/>
  </p:normalViewPr>
  <p:slideViewPr>
    <p:cSldViewPr snapToGrid="0">
      <p:cViewPr varScale="1">
        <p:scale>
          <a:sx n="144" d="100"/>
          <a:sy n="144" d="100"/>
        </p:scale>
        <p:origin x="600" y="184"/>
      </p:cViewPr>
      <p:guideLst>
        <p:guide orient="horz" pos="2184"/>
        <p:guide pos="381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1.fntdata"/><Relationship Id="rId39" Type="http://schemas.openxmlformats.org/officeDocument/2006/relationships/presProps" Target="presProps.xml"/><Relationship Id="rId21" Type="http://schemas.openxmlformats.org/officeDocument/2006/relationships/slide" Target="slides/slide19.xml"/><Relationship Id="rId34" Type="http://schemas.openxmlformats.org/officeDocument/2006/relationships/font" Target="fonts/font9.fntdata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4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font" Target="fonts/font7.fntdata"/><Relationship Id="rId37" Type="http://schemas.openxmlformats.org/officeDocument/2006/relationships/font" Target="fonts/font12.fntdata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font" Target="fonts/font3.fntdata"/><Relationship Id="rId36" Type="http://schemas.openxmlformats.org/officeDocument/2006/relationships/font" Target="fonts/font11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6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2" y="2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70338" y="2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1676" y="4416425"/>
            <a:ext cx="5607050" cy="4183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2" y="8829675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71" name="Google Shape;71;p1:notes"/>
          <p:cNvSpPr txBox="1">
            <a:spLocks noGrp="1"/>
          </p:cNvSpPr>
          <p:nvPr>
            <p:ph type="body" idx="1"/>
          </p:nvPr>
        </p:nvSpPr>
        <p:spPr>
          <a:xfrm>
            <a:off x="701676" y="4416425"/>
            <a:ext cx="5607050" cy="4183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2" name="Google Shape;72;p1:notes"/>
          <p:cNvSpPr txBox="1">
            <a:spLocks noGrp="1"/>
          </p:cNvSpPr>
          <p:nvPr>
            <p:ph type="sldNum" idx="12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4:notes"/>
          <p:cNvSpPr txBox="1">
            <a:spLocks noGrp="1"/>
          </p:cNvSpPr>
          <p:nvPr>
            <p:ph type="body" idx="1"/>
          </p:nvPr>
        </p:nvSpPr>
        <p:spPr>
          <a:xfrm>
            <a:off x="701676" y="4416425"/>
            <a:ext cx="5607050" cy="4183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</a:pPr>
            <a:r>
              <a:rPr lang="en-US"/>
              <a:t>Speaker: Gary (NIH)</a:t>
            </a:r>
            <a:endParaRPr/>
          </a:p>
        </p:txBody>
      </p:sp>
      <p:sp>
        <p:nvSpPr>
          <p:cNvPr id="147" name="Google Shape;147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5:notes"/>
          <p:cNvSpPr txBox="1">
            <a:spLocks noGrp="1"/>
          </p:cNvSpPr>
          <p:nvPr>
            <p:ph type="body" idx="1"/>
          </p:nvPr>
        </p:nvSpPr>
        <p:spPr>
          <a:xfrm>
            <a:off x="701676" y="4416425"/>
            <a:ext cx="5607050" cy="4183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</a:pPr>
            <a:r>
              <a:rPr lang="en-US"/>
              <a:t>Speaker: Angela (PBGC)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5" name="Google Shape;155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63" name="Google Shape;163;p26:notes"/>
          <p:cNvSpPr txBox="1">
            <a:spLocks noGrp="1"/>
          </p:cNvSpPr>
          <p:nvPr>
            <p:ph type="body" idx="1"/>
          </p:nvPr>
        </p:nvSpPr>
        <p:spPr>
          <a:xfrm>
            <a:off x="701676" y="4416425"/>
            <a:ext cx="5607050" cy="4183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</a:pPr>
            <a:r>
              <a:rPr lang="en-US"/>
              <a:t>These are trick questions</a:t>
            </a:r>
            <a:endParaRPr/>
          </a:p>
        </p:txBody>
      </p:sp>
      <p:sp>
        <p:nvSpPr>
          <p:cNvPr id="164" name="Google Shape;164;p26:notes"/>
          <p:cNvSpPr txBox="1">
            <a:spLocks noGrp="1"/>
          </p:cNvSpPr>
          <p:nvPr>
            <p:ph type="sldNum" idx="12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12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7:notes"/>
          <p:cNvSpPr txBox="1">
            <a:spLocks noGrp="1"/>
          </p:cNvSpPr>
          <p:nvPr>
            <p:ph type="body" idx="1"/>
          </p:nvPr>
        </p:nvSpPr>
        <p:spPr>
          <a:xfrm>
            <a:off x="701676" y="4416425"/>
            <a:ext cx="5607050" cy="4183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</a:pPr>
            <a:r>
              <a:rPr lang="en-US"/>
              <a:t>Speakers: both Gary and Angela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2" name="Google Shape;172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8:notes"/>
          <p:cNvSpPr txBox="1">
            <a:spLocks noGrp="1"/>
          </p:cNvSpPr>
          <p:nvPr>
            <p:ph type="body" idx="1"/>
          </p:nvPr>
        </p:nvSpPr>
        <p:spPr>
          <a:xfrm>
            <a:off x="701676" y="4416425"/>
            <a:ext cx="5607050" cy="4183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</a:pPr>
            <a:r>
              <a:rPr lang="en-US"/>
              <a:t>Speakers: Gary and Angela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9" name="Google Shape;179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9:notes"/>
          <p:cNvSpPr txBox="1">
            <a:spLocks noGrp="1"/>
          </p:cNvSpPr>
          <p:nvPr>
            <p:ph type="body" idx="1"/>
          </p:nvPr>
        </p:nvSpPr>
        <p:spPr>
          <a:xfrm>
            <a:off x="701676" y="4416425"/>
            <a:ext cx="5607050" cy="4183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</a:pPr>
            <a:r>
              <a:rPr lang="en-US"/>
              <a:t>The animation is targeted for Communications via Actual Relationships to demonstrate it really isn’t linear.</a:t>
            </a:r>
            <a:endParaRPr/>
          </a:p>
        </p:txBody>
      </p:sp>
      <p:sp>
        <p:nvSpPr>
          <p:cNvPr id="186" name="Google Shape;186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0:notes"/>
          <p:cNvSpPr txBox="1">
            <a:spLocks noGrp="1"/>
          </p:cNvSpPr>
          <p:nvPr>
            <p:ph type="body" idx="1"/>
          </p:nvPr>
        </p:nvSpPr>
        <p:spPr>
          <a:xfrm>
            <a:off x="701676" y="4416425"/>
            <a:ext cx="5607050" cy="4183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Speakers: Gary &amp; Angela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1400"/>
              <a:buNone/>
            </a:pP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1:notes"/>
          <p:cNvSpPr txBox="1">
            <a:spLocks noGrp="1"/>
          </p:cNvSpPr>
          <p:nvPr>
            <p:ph type="body" idx="1"/>
          </p:nvPr>
        </p:nvSpPr>
        <p:spPr>
          <a:xfrm>
            <a:off x="701676" y="4416425"/>
            <a:ext cx="5607050" cy="4183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Summary Message and Take a ways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00"/>
              <a:buNone/>
            </a:pPr>
            <a:endParaRPr/>
          </a:p>
        </p:txBody>
      </p:sp>
      <p:sp>
        <p:nvSpPr>
          <p:cNvPr id="243" name="Google Shape;243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50" name="Google Shape;250;p32:notes"/>
          <p:cNvSpPr txBox="1">
            <a:spLocks noGrp="1"/>
          </p:cNvSpPr>
          <p:nvPr>
            <p:ph type="body" idx="1"/>
          </p:nvPr>
        </p:nvSpPr>
        <p:spPr>
          <a:xfrm>
            <a:off x="701676" y="4416425"/>
            <a:ext cx="5607050" cy="4183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1" name="Google Shape;251;p32:notes"/>
          <p:cNvSpPr txBox="1">
            <a:spLocks noGrp="1"/>
          </p:cNvSpPr>
          <p:nvPr>
            <p:ph type="sldNum" idx="12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18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3:notes"/>
          <p:cNvSpPr txBox="1">
            <a:spLocks noGrp="1"/>
          </p:cNvSpPr>
          <p:nvPr>
            <p:ph type="body" idx="1"/>
          </p:nvPr>
        </p:nvSpPr>
        <p:spPr>
          <a:xfrm>
            <a:off x="701676" y="4416425"/>
            <a:ext cx="5607050" cy="4183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</a:pPr>
            <a:r>
              <a:rPr lang="en-US"/>
              <a:t>https://www.section508.gov/tools/playbooks/technology-accessibility-playbook-intro/</a:t>
            </a:r>
            <a:endParaRPr/>
          </a:p>
        </p:txBody>
      </p:sp>
      <p:sp>
        <p:nvSpPr>
          <p:cNvPr id="258" name="Google Shape;258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:notes"/>
          <p:cNvSpPr txBox="1">
            <a:spLocks noGrp="1"/>
          </p:cNvSpPr>
          <p:nvPr>
            <p:ph type="body" idx="1"/>
          </p:nvPr>
        </p:nvSpPr>
        <p:spPr>
          <a:xfrm>
            <a:off x="701676" y="4416425"/>
            <a:ext cx="5607050" cy="4183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1" name="Google Shape;81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4:notes"/>
          <p:cNvSpPr txBox="1">
            <a:spLocks noGrp="1"/>
          </p:cNvSpPr>
          <p:nvPr>
            <p:ph type="body" idx="1"/>
          </p:nvPr>
        </p:nvSpPr>
        <p:spPr>
          <a:xfrm>
            <a:off x="701676" y="4416425"/>
            <a:ext cx="5607050" cy="4183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ts val="1400"/>
              <a:buNone/>
            </a:pPr>
            <a:endParaRPr/>
          </a:p>
        </p:txBody>
      </p:sp>
      <p:sp>
        <p:nvSpPr>
          <p:cNvPr id="265" name="Google Shape;265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5:notes"/>
          <p:cNvSpPr txBox="1">
            <a:spLocks noGrp="1"/>
          </p:cNvSpPr>
          <p:nvPr>
            <p:ph type="body" idx="1"/>
          </p:nvPr>
        </p:nvSpPr>
        <p:spPr>
          <a:xfrm>
            <a:off x="701676" y="4416425"/>
            <a:ext cx="5607050" cy="4183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72" name="Google Shape;272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6:notes"/>
          <p:cNvSpPr txBox="1">
            <a:spLocks noGrp="1"/>
          </p:cNvSpPr>
          <p:nvPr>
            <p:ph type="body" idx="1"/>
          </p:nvPr>
        </p:nvSpPr>
        <p:spPr>
          <a:xfrm>
            <a:off x="701676" y="4416425"/>
            <a:ext cx="5607050" cy="4183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79" name="Google Shape;279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:notes"/>
          <p:cNvSpPr txBox="1">
            <a:spLocks noGrp="1"/>
          </p:cNvSpPr>
          <p:nvPr>
            <p:ph type="body" idx="1"/>
          </p:nvPr>
        </p:nvSpPr>
        <p:spPr>
          <a:xfrm>
            <a:off x="701676" y="4416425"/>
            <a:ext cx="5607050" cy="4183063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98" name="Google Shape;98;p18:notes"/>
          <p:cNvSpPr txBox="1">
            <a:spLocks noGrp="1"/>
          </p:cNvSpPr>
          <p:nvPr>
            <p:ph type="body" idx="1"/>
          </p:nvPr>
        </p:nvSpPr>
        <p:spPr>
          <a:xfrm>
            <a:off x="701676" y="4416425"/>
            <a:ext cx="5607050" cy="4183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8:notes"/>
          <p:cNvSpPr txBox="1">
            <a:spLocks noGrp="1"/>
          </p:cNvSpPr>
          <p:nvPr>
            <p:ph type="sldNum" idx="12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:notes"/>
          <p:cNvSpPr txBox="1">
            <a:spLocks noGrp="1"/>
          </p:cNvSpPr>
          <p:nvPr>
            <p:ph type="body" idx="1"/>
          </p:nvPr>
        </p:nvSpPr>
        <p:spPr>
          <a:xfrm>
            <a:off x="701676" y="4416425"/>
            <a:ext cx="5607050" cy="4183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7" name="Google Shape;10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16" name="Google Shape;116;p20:notes"/>
          <p:cNvSpPr txBox="1">
            <a:spLocks noGrp="1"/>
          </p:cNvSpPr>
          <p:nvPr>
            <p:ph type="body" idx="1"/>
          </p:nvPr>
        </p:nvSpPr>
        <p:spPr>
          <a:xfrm>
            <a:off x="701676" y="4416425"/>
            <a:ext cx="5607050" cy="4183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514350" lvl="0" indent="-1968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Font typeface="Arial"/>
              <a:buNone/>
            </a:pPr>
            <a:endParaRPr b="0" i="0">
              <a:solidFill>
                <a:srgbClr val="1B1B1B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17" name="Google Shape;117;p20:notes"/>
          <p:cNvSpPr txBox="1">
            <a:spLocks noGrp="1"/>
          </p:cNvSpPr>
          <p:nvPr>
            <p:ph type="sldNum" idx="12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25" name="Google Shape;125;p21:notes"/>
          <p:cNvSpPr txBox="1">
            <a:spLocks noGrp="1"/>
          </p:cNvSpPr>
          <p:nvPr>
            <p:ph type="body" idx="1"/>
          </p:nvPr>
        </p:nvSpPr>
        <p:spPr>
          <a:xfrm>
            <a:off x="701676" y="4416425"/>
            <a:ext cx="5607050" cy="4183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6" name="Google Shape;126;p21:notes"/>
          <p:cNvSpPr txBox="1">
            <a:spLocks noGrp="1"/>
          </p:cNvSpPr>
          <p:nvPr>
            <p:ph type="sldNum" idx="12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:notes"/>
          <p:cNvSpPr txBox="1">
            <a:spLocks noGrp="1"/>
          </p:cNvSpPr>
          <p:nvPr>
            <p:ph type="body" idx="1"/>
          </p:nvPr>
        </p:nvSpPr>
        <p:spPr>
          <a:xfrm>
            <a:off x="701676" y="4416425"/>
            <a:ext cx="5607050" cy="4183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Speaker Gary (NIH):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3" name="Google Shape;133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3:notes"/>
          <p:cNvSpPr txBox="1">
            <a:spLocks noGrp="1"/>
          </p:cNvSpPr>
          <p:nvPr>
            <p:ph type="body" idx="1"/>
          </p:nvPr>
        </p:nvSpPr>
        <p:spPr>
          <a:xfrm>
            <a:off x="701676" y="4416425"/>
            <a:ext cx="5607050" cy="4183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</a:pPr>
            <a:r>
              <a:rPr lang="en-US"/>
              <a:t>https://www.section508.gov/tools/playbooks/technology-accessibility-playbook-intro/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0" name="Google Shape;140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533400" y="402449"/>
            <a:ext cx="100584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sz="4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533400" y="1891357"/>
            <a:ext cx="100584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1" i="1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2"/>
          </p:nvPr>
        </p:nvSpPr>
        <p:spPr>
          <a:xfrm>
            <a:off x="533400" y="3124200"/>
            <a:ext cx="5711825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3"/>
          </p:nvPr>
        </p:nvSpPr>
        <p:spPr>
          <a:xfrm>
            <a:off x="533400" y="6115359"/>
            <a:ext cx="110490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Arial"/>
              <a:buNone/>
              <a:defRPr sz="2400" b="1" i="1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4"/>
          </p:nvPr>
        </p:nvSpPr>
        <p:spPr>
          <a:xfrm>
            <a:off x="533400" y="4857736"/>
            <a:ext cx="11049000" cy="1242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rgbClr val="006197"/>
              </a:buClr>
              <a:buSzPts val="4400"/>
              <a:buFont typeface="Arial"/>
              <a:buNone/>
              <a:defRPr sz="4400" b="1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F6EA3A72-774B-F020-B6A8-BE55251F607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951218" y="3106002"/>
            <a:ext cx="1453896" cy="913191"/>
          </a:xfrm>
          <a:prstGeom prst="rect">
            <a:avLst/>
          </a:prstGeom>
        </p:spPr>
      </p:pic>
      <p:pic>
        <p:nvPicPr>
          <p:cNvPr id="6" name="Google Shape;19;p4" descr="GSA Starmark logo">
            <a:extLst>
              <a:ext uri="{FF2B5EF4-FFF2-40B4-BE49-F238E27FC236}">
                <a16:creationId xmlns:a16="http://schemas.microsoft.com/office/drawing/2014/main" id="{9D22E767-E636-D27A-C751-FF856B62BC66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7850133" y="3111500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20;p4" descr="Seal of the CIO Council">
            <a:extLst>
              <a:ext uri="{FF2B5EF4-FFF2-40B4-BE49-F238E27FC236}">
                <a16:creationId xmlns:a16="http://schemas.microsoft.com/office/drawing/2014/main" id="{DA6D573B-C954-252D-DDC5-4101217B84D2}"/>
              </a:ext>
            </a:extLst>
          </p:cNvPr>
          <p:cNvPicPr preferRelativeResize="0"/>
          <p:nvPr userDrawn="1"/>
        </p:nvPicPr>
        <p:blipFill rotWithShape="1">
          <a:blip r:embed="rId4">
            <a:alphaModFix/>
          </a:blip>
          <a:srcRect/>
          <a:stretch/>
        </p:blipFill>
        <p:spPr>
          <a:xfrm>
            <a:off x="10591800" y="3073563"/>
            <a:ext cx="979610" cy="9780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No Logos">
  <p:cSld name="Title Slide No Logo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7"/>
          <p:cNvSpPr txBox="1">
            <a:spLocks noGrp="1"/>
          </p:cNvSpPr>
          <p:nvPr>
            <p:ph type="title"/>
          </p:nvPr>
        </p:nvSpPr>
        <p:spPr>
          <a:xfrm>
            <a:off x="533400" y="402449"/>
            <a:ext cx="100584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sz="4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Google Shape;25;p7"/>
          <p:cNvSpPr txBox="1">
            <a:spLocks noGrp="1"/>
          </p:cNvSpPr>
          <p:nvPr>
            <p:ph type="body" idx="1"/>
          </p:nvPr>
        </p:nvSpPr>
        <p:spPr>
          <a:xfrm>
            <a:off x="533400" y="1891357"/>
            <a:ext cx="100584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1" i="1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" name="Google Shape;26;p7"/>
          <p:cNvSpPr txBox="1">
            <a:spLocks noGrp="1"/>
          </p:cNvSpPr>
          <p:nvPr>
            <p:ph type="body" idx="2"/>
          </p:nvPr>
        </p:nvSpPr>
        <p:spPr>
          <a:xfrm>
            <a:off x="533400" y="3124200"/>
            <a:ext cx="5711825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" name="Google Shape;27;p7"/>
          <p:cNvSpPr txBox="1">
            <a:spLocks noGrp="1"/>
          </p:cNvSpPr>
          <p:nvPr>
            <p:ph type="body" idx="3"/>
          </p:nvPr>
        </p:nvSpPr>
        <p:spPr>
          <a:xfrm>
            <a:off x="533400" y="6115359"/>
            <a:ext cx="110490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Arial"/>
              <a:buNone/>
              <a:defRPr sz="2400" b="1" i="1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body" idx="4"/>
          </p:nvPr>
        </p:nvSpPr>
        <p:spPr>
          <a:xfrm>
            <a:off x="533400" y="4857736"/>
            <a:ext cx="11049000" cy="1242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rgbClr val="006197"/>
              </a:buClr>
              <a:buSzPts val="4400"/>
              <a:buFont typeface="Arial"/>
              <a:buNone/>
              <a:defRPr sz="4400" b="1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457200" y="317405"/>
            <a:ext cx="1051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t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body" idx="1"/>
          </p:nvPr>
        </p:nvSpPr>
        <p:spPr>
          <a:xfrm>
            <a:off x="457200" y="1371600"/>
            <a:ext cx="11277600" cy="4937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6197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937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6197"/>
              </a:buClr>
              <a:buSzPts val="2600"/>
              <a:buFont typeface="Noto Sans Symbols"/>
              <a:buChar char="▪"/>
              <a:defRPr sz="26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65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5000"/>
              </a:lnSpc>
              <a:spcBef>
                <a:spcPts val="72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5000"/>
              </a:lnSpc>
              <a:spcBef>
                <a:spcPts val="540"/>
              </a:spcBef>
              <a:spcAft>
                <a:spcPts val="54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sldNum" idx="12"/>
          </p:nvPr>
        </p:nvSpPr>
        <p:spPr>
          <a:xfrm>
            <a:off x="11465983" y="6492240"/>
            <a:ext cx="268817" cy="18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2 Content Columns">
  <p:cSld name="Title and 2 Content Column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457200" y="317405"/>
            <a:ext cx="1051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t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body" idx="1"/>
          </p:nvPr>
        </p:nvSpPr>
        <p:spPr>
          <a:xfrm>
            <a:off x="457200" y="1371600"/>
            <a:ext cx="5486400" cy="4937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6197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937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6197"/>
              </a:buClr>
              <a:buSzPts val="2600"/>
              <a:buFont typeface="Noto Sans Symbols"/>
              <a:buChar char="▪"/>
              <a:defRPr sz="26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65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5000"/>
              </a:lnSpc>
              <a:spcBef>
                <a:spcPts val="72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5000"/>
              </a:lnSpc>
              <a:spcBef>
                <a:spcPts val="540"/>
              </a:spcBef>
              <a:spcAft>
                <a:spcPts val="54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body" idx="2"/>
          </p:nvPr>
        </p:nvSpPr>
        <p:spPr>
          <a:xfrm>
            <a:off x="6248400" y="1371600"/>
            <a:ext cx="54864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6197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937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6197"/>
              </a:buClr>
              <a:buSzPts val="2600"/>
              <a:buFont typeface="Noto Sans Symbols"/>
              <a:buChar char="▪"/>
              <a:defRPr sz="26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65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5000"/>
              </a:lnSpc>
              <a:spcBef>
                <a:spcPts val="72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5000"/>
              </a:lnSpc>
              <a:spcBef>
                <a:spcPts val="540"/>
              </a:spcBef>
              <a:spcAft>
                <a:spcPts val="54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11465983" y="6492240"/>
            <a:ext cx="268817" cy="18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2 Content Columns + Headings">
  <p:cSld name="Title and 2 Content Columns + Headings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 txBox="1">
            <a:spLocks noGrp="1"/>
          </p:cNvSpPr>
          <p:nvPr>
            <p:ph type="title"/>
          </p:nvPr>
        </p:nvSpPr>
        <p:spPr>
          <a:xfrm>
            <a:off x="457200" y="317405"/>
            <a:ext cx="1051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t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1"/>
          </p:nvPr>
        </p:nvSpPr>
        <p:spPr>
          <a:xfrm>
            <a:off x="457200" y="1371600"/>
            <a:ext cx="54864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28376D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28376D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8376D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Clr>
                <a:srgbClr val="28376D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rgbClr val="28376D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5000"/>
              </a:lnSpc>
              <a:spcBef>
                <a:spcPts val="540"/>
              </a:spcBef>
              <a:spcAft>
                <a:spcPts val="54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2"/>
          </p:nvPr>
        </p:nvSpPr>
        <p:spPr>
          <a:xfrm>
            <a:off x="457200" y="2286000"/>
            <a:ext cx="5486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6197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937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6197"/>
              </a:buClr>
              <a:buSzPts val="2600"/>
              <a:buFont typeface="Noto Sans Symbols"/>
              <a:buChar char="▪"/>
              <a:defRPr sz="26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65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5000"/>
              </a:lnSpc>
              <a:spcBef>
                <a:spcPts val="72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5000"/>
              </a:lnSpc>
              <a:spcBef>
                <a:spcPts val="540"/>
              </a:spcBef>
              <a:spcAft>
                <a:spcPts val="54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3"/>
          </p:nvPr>
        </p:nvSpPr>
        <p:spPr>
          <a:xfrm>
            <a:off x="6250806" y="1371600"/>
            <a:ext cx="54864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28376D"/>
              </a:buClr>
              <a:buSzPts val="2800"/>
              <a:buFont typeface="Noto Sans Symbols"/>
              <a:buNone/>
              <a:defRPr sz="2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28376D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8376D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Clr>
                <a:srgbClr val="28376D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rgbClr val="28376D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5000"/>
              </a:lnSpc>
              <a:spcBef>
                <a:spcPts val="540"/>
              </a:spcBef>
              <a:spcAft>
                <a:spcPts val="54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body" idx="4"/>
          </p:nvPr>
        </p:nvSpPr>
        <p:spPr>
          <a:xfrm>
            <a:off x="6248400" y="2286000"/>
            <a:ext cx="5486400" cy="40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6197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937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6197"/>
              </a:buClr>
              <a:buSzPts val="2600"/>
              <a:buFont typeface="Noto Sans Symbols"/>
              <a:buChar char="▪"/>
              <a:defRPr sz="26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65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5000"/>
              </a:lnSpc>
              <a:spcBef>
                <a:spcPts val="72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5000"/>
              </a:lnSpc>
              <a:spcBef>
                <a:spcPts val="540"/>
              </a:spcBef>
              <a:spcAft>
                <a:spcPts val="54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sldNum" idx="12"/>
          </p:nvPr>
        </p:nvSpPr>
        <p:spPr>
          <a:xfrm>
            <a:off x="11465983" y="6492240"/>
            <a:ext cx="268817" cy="18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3 Content Columns">
  <p:cSld name="Title and 3 Content Columns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0"/>
          <p:cNvSpPr txBox="1">
            <a:spLocks noGrp="1"/>
          </p:cNvSpPr>
          <p:nvPr>
            <p:ph type="title"/>
          </p:nvPr>
        </p:nvSpPr>
        <p:spPr>
          <a:xfrm>
            <a:off x="457200" y="317405"/>
            <a:ext cx="1051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t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body" idx="1"/>
          </p:nvPr>
        </p:nvSpPr>
        <p:spPr>
          <a:xfrm>
            <a:off x="457200" y="1371600"/>
            <a:ext cx="3474720" cy="4937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6197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937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6197"/>
              </a:buClr>
              <a:buSzPts val="2600"/>
              <a:buFont typeface="Noto Sans Symbols"/>
              <a:buChar char="▪"/>
              <a:defRPr sz="26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65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5000"/>
              </a:lnSpc>
              <a:spcBef>
                <a:spcPts val="72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5000"/>
              </a:lnSpc>
              <a:spcBef>
                <a:spcPts val="540"/>
              </a:spcBef>
              <a:spcAft>
                <a:spcPts val="54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body" idx="2"/>
          </p:nvPr>
        </p:nvSpPr>
        <p:spPr>
          <a:xfrm>
            <a:off x="4358640" y="1371600"/>
            <a:ext cx="347472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6197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937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6197"/>
              </a:buClr>
              <a:buSzPts val="2600"/>
              <a:buFont typeface="Noto Sans Symbols"/>
              <a:buChar char="▪"/>
              <a:defRPr sz="26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65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5000"/>
              </a:lnSpc>
              <a:spcBef>
                <a:spcPts val="72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5000"/>
              </a:lnSpc>
              <a:spcBef>
                <a:spcPts val="540"/>
              </a:spcBef>
              <a:spcAft>
                <a:spcPts val="54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body" idx="3"/>
          </p:nvPr>
        </p:nvSpPr>
        <p:spPr>
          <a:xfrm>
            <a:off x="8229600" y="1371600"/>
            <a:ext cx="347472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28376D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9370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28376D"/>
              </a:buClr>
              <a:buSzPts val="2600"/>
              <a:buFont typeface="Noto Sans Symbols"/>
              <a:buChar char="▪"/>
              <a:defRPr sz="26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65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5000"/>
              </a:lnSpc>
              <a:spcBef>
                <a:spcPts val="72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5000"/>
              </a:lnSpc>
              <a:spcBef>
                <a:spcPts val="540"/>
              </a:spcBef>
              <a:spcAft>
                <a:spcPts val="54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sldNum" idx="12"/>
          </p:nvPr>
        </p:nvSpPr>
        <p:spPr>
          <a:xfrm>
            <a:off x="11465983" y="6492240"/>
            <a:ext cx="268817" cy="18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3 Content Columns + Headings">
  <p:cSld name="Title and 3 Content Columns + Headings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title"/>
          </p:nvPr>
        </p:nvSpPr>
        <p:spPr>
          <a:xfrm>
            <a:off x="457200" y="317405"/>
            <a:ext cx="1051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t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body" idx="1"/>
          </p:nvPr>
        </p:nvSpPr>
        <p:spPr>
          <a:xfrm>
            <a:off x="457200" y="1371600"/>
            <a:ext cx="347472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28376D"/>
              </a:buClr>
              <a:buSzPts val="2800"/>
              <a:buFont typeface="Noto Sans Symbols"/>
              <a:buNone/>
              <a:defRPr sz="2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28376D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8376D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Clr>
                <a:srgbClr val="28376D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rgbClr val="28376D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5000"/>
              </a:lnSpc>
              <a:spcBef>
                <a:spcPts val="540"/>
              </a:spcBef>
              <a:spcAft>
                <a:spcPts val="54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body" idx="2"/>
          </p:nvPr>
        </p:nvSpPr>
        <p:spPr>
          <a:xfrm>
            <a:off x="457200" y="2286000"/>
            <a:ext cx="347472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6197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937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6197"/>
              </a:buClr>
              <a:buSzPts val="2600"/>
              <a:buFont typeface="Noto Sans Symbols"/>
              <a:buChar char="▪"/>
              <a:defRPr sz="26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65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5000"/>
              </a:lnSpc>
              <a:spcBef>
                <a:spcPts val="72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5000"/>
              </a:lnSpc>
              <a:spcBef>
                <a:spcPts val="540"/>
              </a:spcBef>
              <a:spcAft>
                <a:spcPts val="54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Google Shape;61;p11"/>
          <p:cNvSpPr txBox="1">
            <a:spLocks noGrp="1"/>
          </p:cNvSpPr>
          <p:nvPr>
            <p:ph type="body" idx="3"/>
          </p:nvPr>
        </p:nvSpPr>
        <p:spPr>
          <a:xfrm>
            <a:off x="4358640" y="1374808"/>
            <a:ext cx="347472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28376D"/>
              </a:buClr>
              <a:buSzPts val="2800"/>
              <a:buFont typeface="Noto Sans Symbols"/>
              <a:buNone/>
              <a:defRPr sz="2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28376D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8376D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Clr>
                <a:srgbClr val="28376D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rgbClr val="28376D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5000"/>
              </a:lnSpc>
              <a:spcBef>
                <a:spcPts val="540"/>
              </a:spcBef>
              <a:spcAft>
                <a:spcPts val="54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Google Shape;62;p11"/>
          <p:cNvSpPr txBox="1">
            <a:spLocks noGrp="1"/>
          </p:cNvSpPr>
          <p:nvPr>
            <p:ph type="body" idx="4"/>
          </p:nvPr>
        </p:nvSpPr>
        <p:spPr>
          <a:xfrm>
            <a:off x="4358640" y="2286000"/>
            <a:ext cx="347472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6197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937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6197"/>
              </a:buClr>
              <a:buSzPts val="2600"/>
              <a:buFont typeface="Noto Sans Symbols"/>
              <a:buChar char="▪"/>
              <a:defRPr sz="26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65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5000"/>
              </a:lnSpc>
              <a:spcBef>
                <a:spcPts val="72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5000"/>
              </a:lnSpc>
              <a:spcBef>
                <a:spcPts val="540"/>
              </a:spcBef>
              <a:spcAft>
                <a:spcPts val="54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Google Shape;63;p11"/>
          <p:cNvSpPr txBox="1">
            <a:spLocks noGrp="1"/>
          </p:cNvSpPr>
          <p:nvPr>
            <p:ph type="body" idx="5"/>
          </p:nvPr>
        </p:nvSpPr>
        <p:spPr>
          <a:xfrm>
            <a:off x="8229600" y="1371600"/>
            <a:ext cx="347472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28376D"/>
              </a:buClr>
              <a:buSzPts val="2800"/>
              <a:buFont typeface="Noto Sans Symbols"/>
              <a:buNone/>
              <a:defRPr sz="2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28376D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8376D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Clr>
                <a:srgbClr val="28376D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rgbClr val="28376D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5000"/>
              </a:lnSpc>
              <a:spcBef>
                <a:spcPts val="540"/>
              </a:spcBef>
              <a:spcAft>
                <a:spcPts val="54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Google Shape;64;p11"/>
          <p:cNvSpPr txBox="1">
            <a:spLocks noGrp="1"/>
          </p:cNvSpPr>
          <p:nvPr>
            <p:ph type="body" idx="6"/>
          </p:nvPr>
        </p:nvSpPr>
        <p:spPr>
          <a:xfrm>
            <a:off x="8229600" y="2286000"/>
            <a:ext cx="347472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28376D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9370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28376D"/>
              </a:buClr>
              <a:buSzPts val="2600"/>
              <a:buFont typeface="Noto Sans Symbols"/>
              <a:buChar char="▪"/>
              <a:defRPr sz="26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65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5000"/>
              </a:lnSpc>
              <a:spcBef>
                <a:spcPts val="72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5000"/>
              </a:lnSpc>
              <a:spcBef>
                <a:spcPts val="540"/>
              </a:spcBef>
              <a:spcAft>
                <a:spcPts val="54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sldNum" idx="12"/>
          </p:nvPr>
        </p:nvSpPr>
        <p:spPr>
          <a:xfrm>
            <a:off x="11465983" y="6492240"/>
            <a:ext cx="268817" cy="18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>
            <a:spLocks noGrp="1"/>
          </p:cNvSpPr>
          <p:nvPr>
            <p:ph type="title"/>
          </p:nvPr>
        </p:nvSpPr>
        <p:spPr>
          <a:xfrm>
            <a:off x="457200" y="317405"/>
            <a:ext cx="1051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t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2"/>
          <p:cNvSpPr txBox="1">
            <a:spLocks noGrp="1"/>
          </p:cNvSpPr>
          <p:nvPr>
            <p:ph type="sldNum" idx="12"/>
          </p:nvPr>
        </p:nvSpPr>
        <p:spPr>
          <a:xfrm>
            <a:off x="11465983" y="6492240"/>
            <a:ext cx="268817" cy="18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Layout" Target="../slideLayouts/slideLayout5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4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/>
          <p:nvPr/>
        </p:nvSpPr>
        <p:spPr>
          <a:xfrm>
            <a:off x="0" y="4572000"/>
            <a:ext cx="12192000" cy="21332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3"/>
          <p:cNvSpPr txBox="1"/>
          <p:nvPr/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Helvetica Neue"/>
              <a:buNone/>
            </a:pPr>
            <a:r>
              <a:rPr lang="en-US" sz="4500" b="1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Click to edit Master title style</a:t>
            </a:r>
            <a:endParaRPr sz="4500" b="1" i="0" u="none" strike="noStrike" cap="non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" name="Google Shape;12;p3"/>
          <p:cNvSpPr txBox="1"/>
          <p:nvPr/>
        </p:nvSpPr>
        <p:spPr>
          <a:xfrm>
            <a:off x="838200" y="1752600"/>
            <a:ext cx="105156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rPr lang="en-US" sz="3000" b="1" i="1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Click to edit Subtitle</a:t>
            </a:r>
            <a:endParaRPr sz="3000" b="1" i="1" u="none" strike="noStrike" cap="non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3" name="Google Shape;13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12192000" cy="45720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5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0" y="0"/>
            <a:ext cx="12188952" cy="1067645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457200" y="317405"/>
            <a:ext cx="1051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t" anchorCtr="0">
            <a:sp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32" name="Google Shape;32;p5" descr="graphic line"/>
          <p:cNvCxnSpPr/>
          <p:nvPr/>
        </p:nvCxnSpPr>
        <p:spPr>
          <a:xfrm>
            <a:off x="460248" y="6400800"/>
            <a:ext cx="11274552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3" name="Google Shape;33;p5"/>
          <p:cNvSpPr/>
          <p:nvPr/>
        </p:nvSpPr>
        <p:spPr>
          <a:xfrm>
            <a:off x="457200" y="6492240"/>
            <a:ext cx="10287000" cy="18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Clr>
                <a:srgbClr val="006197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rPr>
              <a:t>IAAF 2022  /  General Services Administration  /  National Institutes of Health  /  Federal CIO Council </a:t>
            </a:r>
            <a:endParaRPr sz="800" b="0" i="0" u="none" strike="noStrike" cap="none">
              <a:solidFill>
                <a:srgbClr val="00619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11201401" y="6492240"/>
            <a:ext cx="533400" cy="18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ection508.gov/tools/playbooks/technology-accessibility-playbook-intro/play12" TargetMode="External"/><Relationship Id="rId7" Type="http://schemas.openxmlformats.org/officeDocument/2006/relationships/hyperlink" Target="https://www.section508.gov/tools/playbooks/technology-accessibility-playbook-intro/play05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www.section508.gov/tools/playbooks/technology-accessibility-playbook-intro/play06" TargetMode="External"/><Relationship Id="rId5" Type="http://schemas.openxmlformats.org/officeDocument/2006/relationships/hyperlink" Target="https://www.section508.gov/tools/playbooks/technology-accessibility-playbook-intro/play08" TargetMode="External"/><Relationship Id="rId4" Type="http://schemas.openxmlformats.org/officeDocument/2006/relationships/hyperlink" Target="https://www.section508.gov/tools/playbooks/technology-accessibility-playbook-intro/play04" TargetMode="Externa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ection508.gov/tools/playbooks/technology-accessibility-playbook-intro/play04" TargetMode="External"/><Relationship Id="rId3" Type="http://schemas.openxmlformats.org/officeDocument/2006/relationships/hyperlink" Target="https://www.section508.gov/tools/playbooks/technology-accessibility-playbook-intro/play05" TargetMode="External"/><Relationship Id="rId7" Type="http://schemas.openxmlformats.org/officeDocument/2006/relationships/hyperlink" Target="https://www.section508.gov/tools/playbooks/technology-accessibility-playbook-intro/play02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www.section508.gov/tools/playbooks/technology-accessibility-playbook-intro/play11" TargetMode="External"/><Relationship Id="rId5" Type="http://schemas.openxmlformats.org/officeDocument/2006/relationships/hyperlink" Target="https://www.section508.gov/tools/playbooks/technology-accessibility-playbook-intro/play06" TargetMode="External"/><Relationship Id="rId4" Type="http://schemas.openxmlformats.org/officeDocument/2006/relationships/hyperlink" Target="https://www.section508.gov/tools/playbooks/technology-accessibility-playbook-intro/play12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ection508.gov/tools/playbooks/technology-accessibility-playbook-intro/play06" TargetMode="External"/><Relationship Id="rId13" Type="http://schemas.openxmlformats.org/officeDocument/2006/relationships/hyperlink" Target="https://www.section508.gov/tools/playbooks/technology-accessibility-playbook-intro/play11" TargetMode="External"/><Relationship Id="rId3" Type="http://schemas.openxmlformats.org/officeDocument/2006/relationships/hyperlink" Target="https://www.section508.gov/tools/playbooks/technology-accessibility-playbook-intro/play01" TargetMode="External"/><Relationship Id="rId7" Type="http://schemas.openxmlformats.org/officeDocument/2006/relationships/hyperlink" Target="https://www.section508.gov/tools/playbooks/technology-accessibility-playbook-intro/play05" TargetMode="External"/><Relationship Id="rId12" Type="http://schemas.openxmlformats.org/officeDocument/2006/relationships/hyperlink" Target="https://www.section508.gov/tools/playbooks/technology-accessibility-playbook-intro/play10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section508.gov/tools/playbooks/technology-accessibility-playbook-intro/play04" TargetMode="External"/><Relationship Id="rId11" Type="http://schemas.openxmlformats.org/officeDocument/2006/relationships/hyperlink" Target="https://www.section508.gov/tools/playbooks/technology-accessibility-playbook-intro/play09" TargetMode="External"/><Relationship Id="rId5" Type="http://schemas.openxmlformats.org/officeDocument/2006/relationships/hyperlink" Target="https://www.section508.gov/tools/playbooks/technology-accessibility-playbook-intro/play03" TargetMode="External"/><Relationship Id="rId10" Type="http://schemas.openxmlformats.org/officeDocument/2006/relationships/hyperlink" Target="https://www.section508.gov/tools/playbooks/technology-accessibility-playbook-intro/play08" TargetMode="External"/><Relationship Id="rId4" Type="http://schemas.openxmlformats.org/officeDocument/2006/relationships/hyperlink" Target="https://www.section508.gov/tools/playbooks/technology-accessibility-playbook-intro/play02" TargetMode="External"/><Relationship Id="rId9" Type="http://schemas.openxmlformats.org/officeDocument/2006/relationships/hyperlink" Target="https://www.section508.gov/tools/playbooks/technology-accessibility-playbook-intro/play07" TargetMode="External"/><Relationship Id="rId14" Type="http://schemas.openxmlformats.org/officeDocument/2006/relationships/hyperlink" Target="https://www.section508.gov/tools/playbooks/technology-accessibility-playbook-intro/play12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hhs.gov/web/governance/digital-strategy/it-policy-archive/hhs-policy-section-508-compliance-accessibility-information-communications-technology.html" TargetMode="External"/><Relationship Id="rId3" Type="http://schemas.openxmlformats.org/officeDocument/2006/relationships/image" Target="../media/image6.jpg"/><Relationship Id="rId7" Type="http://schemas.openxmlformats.org/officeDocument/2006/relationships/hyperlink" Target="https://www.hhs.gov/web/section-508/index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ocio.nih.gov/ITGovPolicy/NIH508/Pages/default.aspx" TargetMode="External"/><Relationship Id="rId5" Type="http://schemas.openxmlformats.org/officeDocument/2006/relationships/hyperlink" Target="mailto:MorinG@mail.nih.gov" TargetMode="External"/><Relationship Id="rId4" Type="http://schemas.openxmlformats.org/officeDocument/2006/relationships/hyperlink" Target="mailto:NCI508@mail.nih.gov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congress.gov/event/117th-congress/senate-event/332940" TargetMode="External"/><Relationship Id="rId3" Type="http://schemas.openxmlformats.org/officeDocument/2006/relationships/hyperlink" Target="https://assets.section508.gov/files/strategic-plan-508-compliance.pdf" TargetMode="External"/><Relationship Id="rId7" Type="http://schemas.openxmlformats.org/officeDocument/2006/relationships/hyperlink" Target="https://www.aging.senate.gov/hearings/click-here-accessible-federal-technology-for-people-with-disabilities-older-americans-and-veterans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whitehouse.gov/briefing-room/presidential-actions/2021/06/25/executive-order-on-diversity-equity-inclusion-and-accessibility-in-the-federal-workforce/" TargetMode="External"/><Relationship Id="rId5" Type="http://schemas.openxmlformats.org/officeDocument/2006/relationships/hyperlink" Target="https://www.congress.gov/bill/115th-congress/house-bill/5759/text" TargetMode="External"/><Relationship Id="rId4" Type="http://schemas.openxmlformats.org/officeDocument/2006/relationships/hyperlink" Target="https://digital.gov/resources/21st-century-integrated-digital-experience-act/" TargetMode="Externa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3.org/WAI/courses/list/" TargetMode="External"/><Relationship Id="rId3" Type="http://schemas.openxmlformats.org/officeDocument/2006/relationships/hyperlink" Target="https://digital.gov/communities/" TargetMode="External"/><Relationship Id="rId7" Type="http://schemas.openxmlformats.org/officeDocument/2006/relationships/hyperlink" Target="https://www.accessibilityassociation.org/s/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section508.gov/training-home/" TargetMode="External"/><Relationship Id="rId5" Type="http://schemas.openxmlformats.org/officeDocument/2006/relationships/hyperlink" Target="https://www.section508.gov/training/" TargetMode="External"/><Relationship Id="rId4" Type="http://schemas.openxmlformats.org/officeDocument/2006/relationships/hyperlink" Target="https://connect.educause.edu/community-home?CommunityKey=cbf79115-53ad-4797-a495-285ee543c95d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ancer.gov/about-nci/organization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hs.gov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hyperlink" Target="https://www.cancer.gov/" TargetMode="External"/><Relationship Id="rId4" Type="http://schemas.openxmlformats.org/officeDocument/2006/relationships/hyperlink" Target="https://www.nih.gov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hyperlink" Target="mailto:watkins.angela@pbgc.gov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aw.cornell.edu/uscode/text/29/chapter-18/subchapter-III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hyperlink" Target="https://www.pbgc.gov/about/who-we-are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ection508.gov/tools/playbooks/technology-accessibility-playbook-intro/play06" TargetMode="External"/><Relationship Id="rId13" Type="http://schemas.openxmlformats.org/officeDocument/2006/relationships/hyperlink" Target="https://www.section508.gov/tools/playbooks/technology-accessibility-playbook-intro/play11" TargetMode="External"/><Relationship Id="rId3" Type="http://schemas.openxmlformats.org/officeDocument/2006/relationships/hyperlink" Target="https://www.section508.gov/tools/playbooks/technology-accessibility-playbook-intro/play01" TargetMode="External"/><Relationship Id="rId7" Type="http://schemas.openxmlformats.org/officeDocument/2006/relationships/hyperlink" Target="https://www.section508.gov/tools/playbooks/technology-accessibility-playbook-intro/play05" TargetMode="External"/><Relationship Id="rId12" Type="http://schemas.openxmlformats.org/officeDocument/2006/relationships/hyperlink" Target="https://www.section508.gov/tools/playbooks/technology-accessibility-playbook-intro/play10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section508.gov/tools/playbooks/technology-accessibility-playbook-intro/play04" TargetMode="External"/><Relationship Id="rId11" Type="http://schemas.openxmlformats.org/officeDocument/2006/relationships/hyperlink" Target="https://www.section508.gov/tools/playbooks/technology-accessibility-playbook-intro/play09" TargetMode="External"/><Relationship Id="rId5" Type="http://schemas.openxmlformats.org/officeDocument/2006/relationships/hyperlink" Target="https://www.section508.gov/tools/playbooks/technology-accessibility-playbook-intro/play03" TargetMode="External"/><Relationship Id="rId10" Type="http://schemas.openxmlformats.org/officeDocument/2006/relationships/hyperlink" Target="https://www.section508.gov/tools/playbooks/technology-accessibility-playbook-intro/play08" TargetMode="External"/><Relationship Id="rId4" Type="http://schemas.openxmlformats.org/officeDocument/2006/relationships/hyperlink" Target="https://www.section508.gov/tools/playbooks/technology-accessibility-playbook-intro/play02" TargetMode="External"/><Relationship Id="rId9" Type="http://schemas.openxmlformats.org/officeDocument/2006/relationships/hyperlink" Target="https://www.section508.gov/tools/playbooks/technology-accessibility-playbook-intro/play07" TargetMode="External"/><Relationship Id="rId14" Type="http://schemas.openxmlformats.org/officeDocument/2006/relationships/hyperlink" Target="https://www.section508.gov/tools/playbooks/technology-accessibility-playbook-intro/play12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"/>
          <p:cNvSpPr txBox="1">
            <a:spLocks noGrp="1"/>
          </p:cNvSpPr>
          <p:nvPr>
            <p:ph type="title"/>
          </p:nvPr>
        </p:nvSpPr>
        <p:spPr>
          <a:xfrm>
            <a:off x="533400" y="402449"/>
            <a:ext cx="110490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en-US"/>
              <a:t>Annual Interagency Accessibility Forum</a:t>
            </a:r>
            <a:endParaRPr/>
          </a:p>
        </p:txBody>
      </p:sp>
      <p:sp>
        <p:nvSpPr>
          <p:cNvPr id="75" name="Google Shape;75;p1"/>
          <p:cNvSpPr txBox="1">
            <a:spLocks noGrp="1"/>
          </p:cNvSpPr>
          <p:nvPr>
            <p:ph type="body" idx="1"/>
          </p:nvPr>
        </p:nvSpPr>
        <p:spPr>
          <a:xfrm>
            <a:off x="533400" y="1359306"/>
            <a:ext cx="11174691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 sz="2800"/>
              <a:t>Unlocking the Power of Accessibility</a:t>
            </a:r>
            <a:endParaRPr sz="2800"/>
          </a:p>
        </p:txBody>
      </p:sp>
      <p:sp>
        <p:nvSpPr>
          <p:cNvPr id="76" name="Google Shape;76;p1"/>
          <p:cNvSpPr txBox="1">
            <a:spLocks noGrp="1"/>
          </p:cNvSpPr>
          <p:nvPr>
            <p:ph type="body" idx="2"/>
          </p:nvPr>
        </p:nvSpPr>
        <p:spPr>
          <a:xfrm>
            <a:off x="533400" y="3124200"/>
            <a:ext cx="5711825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</a:pPr>
            <a:r>
              <a:rPr lang="en-US" sz="2800"/>
              <a:t>October 11-13, 2022</a:t>
            </a:r>
            <a:endParaRPr sz="2800"/>
          </a:p>
        </p:txBody>
      </p:sp>
      <p:sp>
        <p:nvSpPr>
          <p:cNvPr id="77" name="Google Shape;77;p1"/>
          <p:cNvSpPr txBox="1">
            <a:spLocks noGrp="1"/>
          </p:cNvSpPr>
          <p:nvPr>
            <p:ph type="body" idx="4"/>
          </p:nvPr>
        </p:nvSpPr>
        <p:spPr>
          <a:xfrm>
            <a:off x="533400" y="4857736"/>
            <a:ext cx="11049000" cy="1242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197"/>
              </a:buClr>
              <a:buSzPts val="4400"/>
              <a:buNone/>
            </a:pPr>
            <a:r>
              <a:rPr lang="en-US" sz="4000" dirty="0"/>
              <a:t>Section </a:t>
            </a:r>
            <a:r>
              <a:rPr lang="en-US" sz="4000"/>
              <a:t>508 PMs: </a:t>
            </a:r>
            <a:r>
              <a:rPr lang="en-US" sz="4000" dirty="0"/>
              <a:t>What You Need To Know</a:t>
            </a:r>
          </a:p>
        </p:txBody>
      </p:sp>
      <p:sp>
        <p:nvSpPr>
          <p:cNvPr id="78" name="Google Shape;78;p1"/>
          <p:cNvSpPr txBox="1">
            <a:spLocks noGrp="1"/>
          </p:cNvSpPr>
          <p:nvPr>
            <p:ph type="body" idx="3"/>
          </p:nvPr>
        </p:nvSpPr>
        <p:spPr>
          <a:xfrm>
            <a:off x="533400" y="6115359"/>
            <a:ext cx="110490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197"/>
              </a:buClr>
              <a:buSzPts val="2400"/>
              <a:buNone/>
            </a:pPr>
            <a:r>
              <a:rPr lang="en-US"/>
              <a:t>Angela Watkins (PBGC) and Gary Morin (NIH NCI) Show You Their Way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4"/>
          <p:cNvSpPr txBox="1">
            <a:spLocks noGrp="1"/>
          </p:cNvSpPr>
          <p:nvPr>
            <p:ph type="title"/>
          </p:nvPr>
        </p:nvSpPr>
        <p:spPr>
          <a:xfrm>
            <a:off x="457200" y="317405"/>
            <a:ext cx="1051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Which Plays Work Best For You: Gary</a:t>
            </a:r>
            <a:endParaRPr/>
          </a:p>
        </p:txBody>
      </p:sp>
      <p:sp>
        <p:nvSpPr>
          <p:cNvPr id="150" name="Google Shape;150;p24"/>
          <p:cNvSpPr txBox="1">
            <a:spLocks noGrp="1"/>
          </p:cNvSpPr>
          <p:nvPr>
            <p:ph type="body" idx="1"/>
          </p:nvPr>
        </p:nvSpPr>
        <p:spPr>
          <a:xfrm>
            <a:off x="457200" y="1371600"/>
            <a:ext cx="5486400" cy="3441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064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6197"/>
              </a:buClr>
              <a:buSzPts val="2800"/>
              <a:buFont typeface="Noto Sans Symbols"/>
              <a:buChar char="▪"/>
            </a:pPr>
            <a:r>
              <a:rPr lang="en-US" sz="2600"/>
              <a:t>Plays You Like</a:t>
            </a:r>
            <a:endParaRPr/>
          </a:p>
          <a:p>
            <a:pPr marL="457200" marR="0" lvl="0" indent="-4064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6197"/>
              </a:buClr>
              <a:buSzPts val="2800"/>
              <a:buFont typeface="Noto Sans Symbols"/>
              <a:buChar char="▪"/>
            </a:pPr>
            <a:r>
              <a:rPr lang="en-US" sz="2600"/>
              <a:t>Plays Do You Need To Prep For</a:t>
            </a:r>
            <a:endParaRPr/>
          </a:p>
          <a:p>
            <a:pPr marL="457200" marR="0" lvl="0" indent="-4064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6197"/>
              </a:buClr>
              <a:buSzPts val="2800"/>
              <a:buFont typeface="Noto Sans Symbols"/>
              <a:buChar char="▪"/>
            </a:pPr>
            <a:r>
              <a:rPr lang="en-US" sz="2600"/>
              <a:t>Plays You Adapt Quickly To</a:t>
            </a:r>
            <a:endParaRPr/>
          </a:p>
        </p:txBody>
      </p:sp>
      <p:sp>
        <p:nvSpPr>
          <p:cNvPr id="151" name="Google Shape;151;p24"/>
          <p:cNvSpPr txBox="1">
            <a:spLocks noGrp="1"/>
          </p:cNvSpPr>
          <p:nvPr>
            <p:ph type="body" idx="2"/>
          </p:nvPr>
        </p:nvSpPr>
        <p:spPr>
          <a:xfrm>
            <a:off x="6248400" y="1371600"/>
            <a:ext cx="54864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SzPts val="2800"/>
              <a:buChar char="▪"/>
            </a:pPr>
            <a:r>
              <a:rPr lang="en-US" sz="2000" b="0" i="0" u="sng">
                <a:solidFill>
                  <a:srgbClr val="1E6AD6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Play 12: Educate the workforce</a:t>
            </a:r>
            <a:endParaRPr sz="2000" b="0" i="0">
              <a:solidFill>
                <a:srgbClr val="1E6AD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406400" algn="l" rtl="0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SzPts val="2800"/>
              <a:buChar char="▪"/>
            </a:pPr>
            <a:r>
              <a:rPr lang="en-US" sz="2000" b="0" i="0" u="sng">
                <a:solidFill>
                  <a:srgbClr val="1E6AD6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Play 4: Establish a Section 508 Policy</a:t>
            </a:r>
            <a:endParaRPr sz="2000" b="0" i="0">
              <a:solidFill>
                <a:srgbClr val="1B1B1B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406400" algn="l" rtl="0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SzPts val="2800"/>
              <a:buChar char="▪"/>
            </a:pPr>
            <a:r>
              <a:rPr lang="en-US" sz="2000" b="0" i="0" u="sng">
                <a:solidFill>
                  <a:srgbClr val="1E6AD6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Play 8: Integrate accessibility needs into market research and acquisition processes</a:t>
            </a:r>
            <a:endParaRPr sz="2000" b="0" i="0">
              <a:solidFill>
                <a:srgbClr val="1B1B1B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406400" algn="l" rtl="0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SzPts val="2800"/>
              <a:buChar char="▪"/>
            </a:pPr>
            <a:r>
              <a:rPr lang="en-US" sz="2000" u="sng">
                <a:solidFill>
                  <a:srgbClr val="1E6AD6"/>
                </a:solidFill>
                <a:latin typeface="Arial"/>
                <a:ea typeface="Arial"/>
                <a:cs typeface="Arial"/>
                <a:sym typeface="Arial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Play 6: Collaborate with the federal accessibility community</a:t>
            </a:r>
            <a:endParaRPr sz="2000">
              <a:solidFill>
                <a:srgbClr val="1B1B1B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406400" algn="l" rtl="0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SzPts val="2800"/>
              <a:buChar char="▪"/>
            </a:pPr>
            <a:r>
              <a:rPr lang="en-US" sz="2000" b="0" i="0" u="sng">
                <a:solidFill>
                  <a:srgbClr val="1E6AD6"/>
                </a:solidFill>
                <a:latin typeface="Arial"/>
                <a:ea typeface="Arial"/>
                <a:cs typeface="Arial"/>
                <a:sym typeface="Arial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Play 5: Develop a Section 508 Program Team</a:t>
            </a:r>
            <a:endParaRPr sz="2000" b="0" i="0">
              <a:solidFill>
                <a:srgbClr val="1B1B1B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28600" algn="l" rtl="0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SzPts val="2800"/>
              <a:buNone/>
            </a:pPr>
            <a:endParaRPr sz="2000"/>
          </a:p>
        </p:txBody>
      </p:sp>
      <p:sp>
        <p:nvSpPr>
          <p:cNvPr id="152" name="Google Shape;152;p24"/>
          <p:cNvSpPr txBox="1">
            <a:spLocks noGrp="1"/>
          </p:cNvSpPr>
          <p:nvPr>
            <p:ph type="sldNum" idx="12"/>
          </p:nvPr>
        </p:nvSpPr>
        <p:spPr>
          <a:xfrm>
            <a:off x="11465983" y="6492240"/>
            <a:ext cx="268817" cy="18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5"/>
          <p:cNvSpPr txBox="1">
            <a:spLocks noGrp="1"/>
          </p:cNvSpPr>
          <p:nvPr>
            <p:ph type="title"/>
          </p:nvPr>
        </p:nvSpPr>
        <p:spPr>
          <a:xfrm>
            <a:off x="457200" y="317405"/>
            <a:ext cx="1051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Which Plays Work Best For You: Angela</a:t>
            </a:r>
            <a:endParaRPr/>
          </a:p>
        </p:txBody>
      </p:sp>
      <p:sp>
        <p:nvSpPr>
          <p:cNvPr id="158" name="Google Shape;158;p25"/>
          <p:cNvSpPr txBox="1">
            <a:spLocks noGrp="1"/>
          </p:cNvSpPr>
          <p:nvPr>
            <p:ph type="body" idx="1"/>
          </p:nvPr>
        </p:nvSpPr>
        <p:spPr>
          <a:xfrm>
            <a:off x="457200" y="1371600"/>
            <a:ext cx="5486400" cy="3537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064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6197"/>
              </a:buClr>
              <a:buSzPts val="2800"/>
              <a:buFont typeface="Noto Sans Symbols"/>
              <a:buChar char="▪"/>
            </a:pPr>
            <a:r>
              <a:rPr lang="en-US" sz="2600"/>
              <a:t>Plays You Like</a:t>
            </a:r>
            <a:endParaRPr/>
          </a:p>
          <a:p>
            <a:pPr marL="457200" marR="0" lvl="0" indent="-4064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6197"/>
              </a:buClr>
              <a:buSzPts val="2800"/>
              <a:buFont typeface="Noto Sans Symbols"/>
              <a:buChar char="▪"/>
            </a:pPr>
            <a:r>
              <a:rPr lang="en-US" sz="2600"/>
              <a:t>Plays Do You Need To Prep For</a:t>
            </a:r>
            <a:endParaRPr/>
          </a:p>
          <a:p>
            <a:pPr marL="457200" marR="0" lvl="0" indent="-4064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6197"/>
              </a:buClr>
              <a:buSzPts val="2800"/>
              <a:buFont typeface="Noto Sans Symbols"/>
              <a:buChar char="▪"/>
            </a:pPr>
            <a:r>
              <a:rPr lang="en-US" sz="2600"/>
              <a:t>Plays You Adapt Quickly To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6197"/>
              </a:buClr>
              <a:buSzPts val="2800"/>
              <a:buFont typeface="Noto Sans Symbols"/>
              <a:buNone/>
            </a:pPr>
            <a:endParaRPr sz="2600"/>
          </a:p>
        </p:txBody>
      </p:sp>
      <p:sp>
        <p:nvSpPr>
          <p:cNvPr id="159" name="Google Shape;159;p25"/>
          <p:cNvSpPr txBox="1">
            <a:spLocks noGrp="1"/>
          </p:cNvSpPr>
          <p:nvPr>
            <p:ph type="sldNum" idx="12"/>
          </p:nvPr>
        </p:nvSpPr>
        <p:spPr>
          <a:xfrm>
            <a:off x="11465983" y="6492240"/>
            <a:ext cx="268817" cy="18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sp>
        <p:nvSpPr>
          <p:cNvPr id="160" name="Google Shape;160;p25"/>
          <p:cNvSpPr txBox="1">
            <a:spLocks noGrp="1"/>
          </p:cNvSpPr>
          <p:nvPr>
            <p:ph type="body" idx="2"/>
          </p:nvPr>
        </p:nvSpPr>
        <p:spPr>
          <a:xfrm>
            <a:off x="6248400" y="1371600"/>
            <a:ext cx="54864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SzPts val="2800"/>
              <a:buChar char="▪"/>
            </a:pPr>
            <a:r>
              <a:rPr lang="en-US" sz="1800" b="0" i="0" u="sng">
                <a:solidFill>
                  <a:srgbClr val="1E6AD6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Play 5: Develop a Section 508 Program Team</a:t>
            </a:r>
            <a:endParaRPr sz="1800" b="0" i="0">
              <a:solidFill>
                <a:srgbClr val="1B1B1B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406400" algn="l" rtl="0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SzPts val="2800"/>
              <a:buChar char="▪"/>
            </a:pPr>
            <a:r>
              <a:rPr lang="en-US" sz="1800" b="0" i="0" u="sng">
                <a:solidFill>
                  <a:srgbClr val="1E6AD6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Play 12: Educate the workforce</a:t>
            </a:r>
            <a:endParaRPr sz="1800" b="0" i="0">
              <a:solidFill>
                <a:srgbClr val="1E6AD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406400" algn="l" rtl="0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SzPts val="2800"/>
              <a:buChar char="▪"/>
            </a:pPr>
            <a:r>
              <a:rPr lang="en-US" sz="1800" u="sng">
                <a:solidFill>
                  <a:srgbClr val="1E6AD6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Play 6: Collaborate with the federal accessibility community</a:t>
            </a:r>
            <a:endParaRPr sz="1800">
              <a:solidFill>
                <a:srgbClr val="1E6AD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406400" algn="l" rtl="0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SzPts val="2800"/>
              <a:buChar char="▪"/>
            </a:pPr>
            <a:r>
              <a:rPr lang="en-US" sz="1800" b="0" i="0" u="sng">
                <a:solidFill>
                  <a:srgbClr val="1E6AD6"/>
                </a:solidFill>
                <a:latin typeface="Arial"/>
                <a:ea typeface="Arial"/>
                <a:cs typeface="Arial"/>
                <a:sym typeface="Arial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Play 11: Track and resolve accessibility issues</a:t>
            </a:r>
            <a:endParaRPr sz="1800" b="0" i="0">
              <a:solidFill>
                <a:srgbClr val="1B1B1B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406400" algn="l" rtl="0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SzPts val="2800"/>
              <a:buChar char="▪"/>
            </a:pPr>
            <a:r>
              <a:rPr lang="en-US" sz="1800" b="0" i="0" u="sng">
                <a:solidFill>
                  <a:srgbClr val="1E6AD6"/>
                </a:solidFill>
                <a:latin typeface="Arial"/>
                <a:ea typeface="Arial"/>
                <a:cs typeface="Arial"/>
                <a:sym typeface="Arial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Play 2: Assess your Section 508 program maturity</a:t>
            </a:r>
            <a:endParaRPr sz="1800" b="0" i="0">
              <a:solidFill>
                <a:srgbClr val="1E6AD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406400" algn="l" rtl="0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SzPts val="2800"/>
              <a:buChar char="▪"/>
            </a:pPr>
            <a:r>
              <a:rPr lang="en-US" sz="1800" b="0" i="0" u="sng">
                <a:solidFill>
                  <a:srgbClr val="1E6AD6"/>
                </a:solidFill>
                <a:latin typeface="Arial"/>
                <a:ea typeface="Arial"/>
                <a:cs typeface="Arial"/>
                <a:sym typeface="Arial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Play 4: Establish a Section 508 Policy</a:t>
            </a:r>
            <a:endParaRPr sz="1800" b="0" i="0">
              <a:solidFill>
                <a:srgbClr val="1B1B1B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0800" lvl="0" indent="0" algn="l" rtl="0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SzPts val="2800"/>
              <a:buNone/>
            </a:pPr>
            <a:endParaRPr sz="1800" b="0" i="0">
              <a:solidFill>
                <a:srgbClr val="1B1B1B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28600" algn="l" rtl="0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SzPts val="2800"/>
              <a:buNone/>
            </a:pPr>
            <a:endParaRPr sz="1800" b="0" i="0">
              <a:solidFill>
                <a:srgbClr val="1B1B1B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28600" algn="l" rtl="0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SzPts val="2800"/>
              <a:buNone/>
            </a:pPr>
            <a:endParaRPr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6"/>
          <p:cNvSpPr txBox="1">
            <a:spLocks noGrp="1"/>
          </p:cNvSpPr>
          <p:nvPr>
            <p:ph type="title"/>
          </p:nvPr>
        </p:nvSpPr>
        <p:spPr>
          <a:xfrm>
            <a:off x="457200" y="317405"/>
            <a:ext cx="1051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Let’s Take a Poll (#2)</a:t>
            </a:r>
            <a:endParaRPr/>
          </a:p>
        </p:txBody>
      </p:sp>
      <p:sp>
        <p:nvSpPr>
          <p:cNvPr id="167" name="Google Shape;167;p26"/>
          <p:cNvSpPr txBox="1">
            <a:spLocks noGrp="1"/>
          </p:cNvSpPr>
          <p:nvPr>
            <p:ph type="body" idx="1"/>
          </p:nvPr>
        </p:nvSpPr>
        <p:spPr>
          <a:xfrm>
            <a:off x="457200" y="1371600"/>
            <a:ext cx="5486400" cy="4937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064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6197"/>
              </a:buClr>
              <a:buSzPts val="2800"/>
              <a:buFont typeface="Noto Sans Symbols"/>
              <a:buChar char="▪"/>
            </a:pPr>
            <a:r>
              <a:rPr lang="en-US"/>
              <a:t>Which of the twelve Program Manager Plays is the most important?</a:t>
            </a:r>
            <a:endParaRPr/>
          </a:p>
          <a:p>
            <a:pPr marL="914400" lvl="1" indent="-3937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2600"/>
              <a:buChar char="▪"/>
            </a:pPr>
            <a:r>
              <a:rPr lang="en-US"/>
              <a:t>Provide your answer: 1-12</a:t>
            </a:r>
            <a:endParaRPr/>
          </a:p>
        </p:txBody>
      </p:sp>
      <p:sp>
        <p:nvSpPr>
          <p:cNvPr id="168" name="Google Shape;168;p26"/>
          <p:cNvSpPr txBox="1">
            <a:spLocks noGrp="1"/>
          </p:cNvSpPr>
          <p:nvPr>
            <p:ph type="body" idx="2"/>
          </p:nvPr>
        </p:nvSpPr>
        <p:spPr>
          <a:xfrm>
            <a:off x="6248400" y="1371600"/>
            <a:ext cx="54864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064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6197"/>
              </a:buClr>
              <a:buSzPts val="2800"/>
              <a:buFont typeface="Noto Sans Symbols"/>
              <a:buChar char="▪"/>
            </a:pPr>
            <a:r>
              <a:rPr lang="en-US"/>
              <a:t>Do the twelve plays need to be played in order?</a:t>
            </a:r>
            <a:endParaRPr/>
          </a:p>
          <a:p>
            <a:pPr marL="914400" lvl="1" indent="-3937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2600"/>
              <a:buChar char="▪"/>
            </a:pPr>
            <a:r>
              <a:rPr lang="en-US"/>
              <a:t>Provide your answer: Yes/No</a:t>
            </a:r>
            <a:endParaRPr/>
          </a:p>
        </p:txBody>
      </p:sp>
      <p:sp>
        <p:nvSpPr>
          <p:cNvPr id="169" name="Google Shape;169;p26"/>
          <p:cNvSpPr txBox="1">
            <a:spLocks noGrp="1"/>
          </p:cNvSpPr>
          <p:nvPr>
            <p:ph type="sldNum" idx="12"/>
          </p:nvPr>
        </p:nvSpPr>
        <p:spPr>
          <a:xfrm>
            <a:off x="11465983" y="6492240"/>
            <a:ext cx="268817" cy="18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7"/>
          <p:cNvSpPr txBox="1">
            <a:spLocks noGrp="1"/>
          </p:cNvSpPr>
          <p:nvPr>
            <p:ph type="title"/>
          </p:nvPr>
        </p:nvSpPr>
        <p:spPr>
          <a:xfrm>
            <a:off x="457200" y="317405"/>
            <a:ext cx="1051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We All Wear a Uniform</a:t>
            </a:r>
            <a:endParaRPr/>
          </a:p>
        </p:txBody>
      </p:sp>
      <p:sp>
        <p:nvSpPr>
          <p:cNvPr id="175" name="Google Shape;175;p27"/>
          <p:cNvSpPr txBox="1">
            <a:spLocks noGrp="1"/>
          </p:cNvSpPr>
          <p:nvPr>
            <p:ph type="body" idx="1"/>
          </p:nvPr>
        </p:nvSpPr>
        <p:spPr>
          <a:xfrm>
            <a:off x="457200" y="1371600"/>
            <a:ext cx="11277600" cy="4937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We’re All Here to Win the Best Way Possible</a:t>
            </a:r>
            <a:endParaRPr/>
          </a:p>
          <a:p>
            <a:pPr marL="457200" lvl="0" indent="-4064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Let’s define “winning”</a:t>
            </a: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2800"/>
              <a:buNone/>
            </a:pPr>
            <a:endParaRPr/>
          </a:p>
        </p:txBody>
      </p:sp>
      <p:sp>
        <p:nvSpPr>
          <p:cNvPr id="176" name="Google Shape;176;p27"/>
          <p:cNvSpPr txBox="1">
            <a:spLocks noGrp="1"/>
          </p:cNvSpPr>
          <p:nvPr>
            <p:ph type="sldNum" idx="12"/>
          </p:nvPr>
        </p:nvSpPr>
        <p:spPr>
          <a:xfrm>
            <a:off x="11465983" y="6492240"/>
            <a:ext cx="268817" cy="18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8"/>
          <p:cNvSpPr txBox="1">
            <a:spLocks noGrp="1"/>
          </p:cNvSpPr>
          <p:nvPr>
            <p:ph type="title"/>
          </p:nvPr>
        </p:nvSpPr>
        <p:spPr>
          <a:xfrm>
            <a:off x="457200" y="317405"/>
            <a:ext cx="1051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Communication</a:t>
            </a:r>
            <a:endParaRPr/>
          </a:p>
        </p:txBody>
      </p:sp>
      <p:sp>
        <p:nvSpPr>
          <p:cNvPr id="182" name="Google Shape;182;p28"/>
          <p:cNvSpPr txBox="1">
            <a:spLocks noGrp="1"/>
          </p:cNvSpPr>
          <p:nvPr>
            <p:ph type="body" idx="1"/>
          </p:nvPr>
        </p:nvSpPr>
        <p:spPr>
          <a:xfrm>
            <a:off x="457200" y="1371600"/>
            <a:ext cx="11277600" cy="4937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It’s not always linear</a:t>
            </a:r>
            <a:endParaRPr/>
          </a:p>
          <a:p>
            <a:pPr marL="457200" lvl="0" indent="-4064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Cultivating Relationships</a:t>
            </a:r>
            <a:endParaRPr/>
          </a:p>
          <a:p>
            <a:pPr marL="457200" lvl="0" indent="-4064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Authority by Reputation – and what that means</a:t>
            </a: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2800"/>
              <a:buNone/>
            </a:pP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2800"/>
              <a:buNone/>
            </a:pPr>
            <a:endParaRPr/>
          </a:p>
        </p:txBody>
      </p:sp>
      <p:sp>
        <p:nvSpPr>
          <p:cNvPr id="183" name="Google Shape;183;p28"/>
          <p:cNvSpPr txBox="1">
            <a:spLocks noGrp="1"/>
          </p:cNvSpPr>
          <p:nvPr>
            <p:ph type="sldNum" idx="12"/>
          </p:nvPr>
        </p:nvSpPr>
        <p:spPr>
          <a:xfrm>
            <a:off x="11465983" y="6492240"/>
            <a:ext cx="268817" cy="18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9"/>
          <p:cNvSpPr txBox="1">
            <a:spLocks noGrp="1"/>
          </p:cNvSpPr>
          <p:nvPr>
            <p:ph type="title"/>
          </p:nvPr>
        </p:nvSpPr>
        <p:spPr>
          <a:xfrm>
            <a:off x="457200" y="317405"/>
            <a:ext cx="1051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Communication – What It Really Looks Like</a:t>
            </a:r>
            <a:endParaRPr/>
          </a:p>
        </p:txBody>
      </p:sp>
      <p:sp>
        <p:nvSpPr>
          <p:cNvPr id="189" name="Google Shape;189;p29"/>
          <p:cNvSpPr txBox="1">
            <a:spLocks noGrp="1"/>
          </p:cNvSpPr>
          <p:nvPr>
            <p:ph type="body" idx="1"/>
          </p:nvPr>
        </p:nvSpPr>
        <p:spPr>
          <a:xfrm>
            <a:off x="419367" y="1303420"/>
            <a:ext cx="5486400" cy="4937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-US"/>
              <a:t>Communications via </a:t>
            </a:r>
            <a:br>
              <a:rPr lang="en-US"/>
            </a:br>
            <a:r>
              <a:rPr lang="en-US"/>
              <a:t>“Expected Hierarchy</a:t>
            </a:r>
            <a:r>
              <a:rPr lang="en-US" sz="2200"/>
              <a:t>”</a:t>
            </a:r>
            <a:endParaRPr/>
          </a:p>
          <a:p>
            <a:pPr marL="228594" lvl="0" indent="-88892" algn="l" rtl="0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200"/>
              <a:buNone/>
            </a:pPr>
            <a:endParaRPr sz="2200"/>
          </a:p>
          <a:p>
            <a:pPr marL="228594" lvl="0" indent="-88892" algn="l" rtl="0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200"/>
              <a:buNone/>
            </a:pPr>
            <a:endParaRPr sz="2200"/>
          </a:p>
        </p:txBody>
      </p:sp>
      <p:grpSp>
        <p:nvGrpSpPr>
          <p:cNvPr id="190" name="Google Shape;190;p29" descr="Expected Hierarchy: Executive (Department Director), Department heads (Scientist, Division Manager), and Division/Roles (Section 508, Security, Privacy)"/>
          <p:cNvGrpSpPr/>
          <p:nvPr/>
        </p:nvGrpSpPr>
        <p:grpSpPr>
          <a:xfrm>
            <a:off x="724829" y="2516498"/>
            <a:ext cx="4486136" cy="2257671"/>
            <a:chOff x="0" y="366542"/>
            <a:chExt cx="4486136" cy="2257671"/>
          </a:xfrm>
        </p:grpSpPr>
        <p:sp>
          <p:nvSpPr>
            <p:cNvPr id="191" name="Google Shape;191;p29"/>
            <p:cNvSpPr/>
            <p:nvPr/>
          </p:nvSpPr>
          <p:spPr>
            <a:xfrm>
              <a:off x="0" y="1946912"/>
              <a:ext cx="4486136" cy="677301"/>
            </a:xfrm>
            <a:prstGeom prst="roundRect">
              <a:avLst>
                <a:gd name="adj" fmla="val 10000"/>
              </a:avLst>
            </a:prstGeom>
            <a:solidFill>
              <a:srgbClr val="D2D6EA"/>
            </a:solidFill>
            <a:ln>
              <a:noFill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9"/>
            <p:cNvSpPr txBox="1"/>
            <p:nvPr/>
          </p:nvSpPr>
          <p:spPr>
            <a:xfrm>
              <a:off x="0" y="1946912"/>
              <a:ext cx="1345840" cy="6773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2450" tIns="92450" rIns="92450" bIns="924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lang="en-US" sz="13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Divisions/Roles</a:t>
              </a:r>
              <a:endParaRPr/>
            </a:p>
          </p:txBody>
        </p:sp>
        <p:sp>
          <p:nvSpPr>
            <p:cNvPr id="193" name="Google Shape;193;p29"/>
            <p:cNvSpPr/>
            <p:nvPr/>
          </p:nvSpPr>
          <p:spPr>
            <a:xfrm>
              <a:off x="0" y="1156727"/>
              <a:ext cx="4486136" cy="677301"/>
            </a:xfrm>
            <a:prstGeom prst="roundRect">
              <a:avLst>
                <a:gd name="adj" fmla="val 10000"/>
              </a:avLst>
            </a:prstGeom>
            <a:solidFill>
              <a:srgbClr val="D2D6EA"/>
            </a:solidFill>
            <a:ln>
              <a:noFill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9"/>
            <p:cNvSpPr txBox="1"/>
            <p:nvPr/>
          </p:nvSpPr>
          <p:spPr>
            <a:xfrm>
              <a:off x="0" y="1156727"/>
              <a:ext cx="1345840" cy="6773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2450" tIns="92450" rIns="92450" bIns="924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lang="en-US" sz="13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Department Heads</a:t>
              </a:r>
              <a:endParaRPr/>
            </a:p>
          </p:txBody>
        </p:sp>
        <p:sp>
          <p:nvSpPr>
            <p:cNvPr id="195" name="Google Shape;195;p29"/>
            <p:cNvSpPr/>
            <p:nvPr/>
          </p:nvSpPr>
          <p:spPr>
            <a:xfrm>
              <a:off x="0" y="366542"/>
              <a:ext cx="4486136" cy="677301"/>
            </a:xfrm>
            <a:prstGeom prst="roundRect">
              <a:avLst>
                <a:gd name="adj" fmla="val 10000"/>
              </a:avLst>
            </a:prstGeom>
            <a:solidFill>
              <a:srgbClr val="D2D6EA"/>
            </a:solidFill>
            <a:ln>
              <a:noFill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9"/>
            <p:cNvSpPr txBox="1"/>
            <p:nvPr/>
          </p:nvSpPr>
          <p:spPr>
            <a:xfrm>
              <a:off x="0" y="366542"/>
              <a:ext cx="1345840" cy="6773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2450" tIns="92450" rIns="92450" bIns="924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lang="en-US" sz="13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Executives</a:t>
              </a:r>
              <a:endParaRPr/>
            </a:p>
          </p:txBody>
        </p:sp>
        <p:sp>
          <p:nvSpPr>
            <p:cNvPr id="197" name="Google Shape;197;p29"/>
            <p:cNvSpPr/>
            <p:nvPr/>
          </p:nvSpPr>
          <p:spPr>
            <a:xfrm>
              <a:off x="2722967" y="422984"/>
              <a:ext cx="846626" cy="564417"/>
            </a:xfrm>
            <a:prstGeom prst="roundRect">
              <a:avLst>
                <a:gd name="adj" fmla="val 10000"/>
              </a:avLst>
            </a:prstGeom>
            <a:gradFill>
              <a:gsLst>
                <a:gs pos="0">
                  <a:srgbClr val="A5B4FF"/>
                </a:gs>
                <a:gs pos="35000">
                  <a:srgbClr val="BFC9FF"/>
                </a:gs>
                <a:gs pos="100000">
                  <a:srgbClr val="E5ECFF"/>
                </a:gs>
              </a:gsLst>
              <a:lin ang="16200000" scaled="0"/>
            </a:gradFill>
            <a:ln>
              <a:noFill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9"/>
            <p:cNvSpPr txBox="1"/>
            <p:nvPr/>
          </p:nvSpPr>
          <p:spPr>
            <a:xfrm>
              <a:off x="2739498" y="439515"/>
              <a:ext cx="813564" cy="5313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-US" sz="10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Department Director</a:t>
              </a:r>
              <a:endParaRPr/>
            </a:p>
          </p:txBody>
        </p:sp>
        <p:sp>
          <p:nvSpPr>
            <p:cNvPr id="199" name="Google Shape;199;p29"/>
            <p:cNvSpPr/>
            <p:nvPr/>
          </p:nvSpPr>
          <p:spPr>
            <a:xfrm>
              <a:off x="2320819" y="987402"/>
              <a:ext cx="825461" cy="22576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120000" y="60000"/>
                  </a:lnTo>
                  <a:lnTo>
                    <a:pt x="0" y="60000"/>
                  </a:lnTo>
                  <a:lnTo>
                    <a:pt x="0" y="120000"/>
                  </a:lnTo>
                </a:path>
              </a:pathLst>
            </a:custGeom>
            <a:noFill/>
            <a:ln w="25400" cap="flat" cmpd="sng">
              <a:solidFill>
                <a:srgbClr val="50619C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200" name="Google Shape;200;p29"/>
            <p:cNvSpPr/>
            <p:nvPr/>
          </p:nvSpPr>
          <p:spPr>
            <a:xfrm>
              <a:off x="1897506" y="1213169"/>
              <a:ext cx="846626" cy="564417"/>
            </a:xfrm>
            <a:prstGeom prst="roundRect">
              <a:avLst>
                <a:gd name="adj" fmla="val 10000"/>
              </a:avLst>
            </a:prstGeom>
            <a:gradFill>
              <a:gsLst>
                <a:gs pos="0">
                  <a:srgbClr val="A5B4FF"/>
                </a:gs>
                <a:gs pos="35000">
                  <a:srgbClr val="BFC9FF"/>
                </a:gs>
                <a:gs pos="100000">
                  <a:srgbClr val="E5ECFF"/>
                </a:gs>
              </a:gsLst>
              <a:lin ang="16200000" scaled="0"/>
            </a:gradFill>
            <a:ln>
              <a:noFill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9"/>
            <p:cNvSpPr txBox="1"/>
            <p:nvPr/>
          </p:nvSpPr>
          <p:spPr>
            <a:xfrm>
              <a:off x="1914037" y="1229700"/>
              <a:ext cx="813564" cy="5313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-US" sz="10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Scientist</a:t>
              </a:r>
              <a:endParaRPr/>
            </a:p>
          </p:txBody>
        </p:sp>
        <p:sp>
          <p:nvSpPr>
            <p:cNvPr id="202" name="Google Shape;202;p29"/>
            <p:cNvSpPr/>
            <p:nvPr/>
          </p:nvSpPr>
          <p:spPr>
            <a:xfrm>
              <a:off x="1770512" y="1777587"/>
              <a:ext cx="550307" cy="22576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120000" y="60000"/>
                  </a:lnTo>
                  <a:lnTo>
                    <a:pt x="0" y="60000"/>
                  </a:lnTo>
                  <a:lnTo>
                    <a:pt x="0" y="120000"/>
                  </a:lnTo>
                </a:path>
              </a:pathLst>
            </a:custGeom>
            <a:noFill/>
            <a:ln w="25400" cap="flat" cmpd="sng">
              <a:solidFill>
                <a:srgbClr val="5C6FB2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203" name="Google Shape;203;p29"/>
            <p:cNvSpPr/>
            <p:nvPr/>
          </p:nvSpPr>
          <p:spPr>
            <a:xfrm>
              <a:off x="1347198" y="2003354"/>
              <a:ext cx="846626" cy="564417"/>
            </a:xfrm>
            <a:prstGeom prst="roundRect">
              <a:avLst>
                <a:gd name="adj" fmla="val 10000"/>
              </a:avLst>
            </a:prstGeom>
            <a:gradFill>
              <a:gsLst>
                <a:gs pos="0">
                  <a:srgbClr val="A5B4FF"/>
                </a:gs>
                <a:gs pos="35000">
                  <a:srgbClr val="BFC9FF"/>
                </a:gs>
                <a:gs pos="100000">
                  <a:srgbClr val="E5ECFF"/>
                </a:gs>
              </a:gsLst>
              <a:lin ang="16200000" scaled="0"/>
            </a:gradFill>
            <a:ln>
              <a:noFill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9"/>
            <p:cNvSpPr txBox="1"/>
            <p:nvPr/>
          </p:nvSpPr>
          <p:spPr>
            <a:xfrm>
              <a:off x="1363729" y="2019885"/>
              <a:ext cx="813564" cy="5313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-US" sz="10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Section 508</a:t>
              </a:r>
              <a:endParaRPr/>
            </a:p>
          </p:txBody>
        </p:sp>
        <p:sp>
          <p:nvSpPr>
            <p:cNvPr id="205" name="Google Shape;205;p29"/>
            <p:cNvSpPr/>
            <p:nvPr/>
          </p:nvSpPr>
          <p:spPr>
            <a:xfrm>
              <a:off x="2320819" y="1777587"/>
              <a:ext cx="550307" cy="22576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60000"/>
                  </a:lnTo>
                  <a:lnTo>
                    <a:pt x="120000" y="60000"/>
                  </a:lnTo>
                  <a:lnTo>
                    <a:pt x="120000" y="120000"/>
                  </a:lnTo>
                </a:path>
              </a:pathLst>
            </a:custGeom>
            <a:noFill/>
            <a:ln w="25400" cap="flat" cmpd="sng">
              <a:solidFill>
                <a:srgbClr val="5C6FB2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206" name="Google Shape;206;p29"/>
            <p:cNvSpPr/>
            <p:nvPr/>
          </p:nvSpPr>
          <p:spPr>
            <a:xfrm>
              <a:off x="2447813" y="2003354"/>
              <a:ext cx="846626" cy="564417"/>
            </a:xfrm>
            <a:prstGeom prst="roundRect">
              <a:avLst>
                <a:gd name="adj" fmla="val 10000"/>
              </a:avLst>
            </a:prstGeom>
            <a:gradFill>
              <a:gsLst>
                <a:gs pos="0">
                  <a:srgbClr val="A5B4FF"/>
                </a:gs>
                <a:gs pos="35000">
                  <a:srgbClr val="BFC9FF"/>
                </a:gs>
                <a:gs pos="100000">
                  <a:srgbClr val="E5ECFF"/>
                </a:gs>
              </a:gsLst>
              <a:lin ang="16200000" scaled="0"/>
            </a:gradFill>
            <a:ln>
              <a:noFill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9"/>
            <p:cNvSpPr txBox="1"/>
            <p:nvPr/>
          </p:nvSpPr>
          <p:spPr>
            <a:xfrm>
              <a:off x="2464344" y="2019885"/>
              <a:ext cx="813564" cy="5313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-US" sz="10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Security</a:t>
              </a:r>
              <a:endParaRPr/>
            </a:p>
          </p:txBody>
        </p:sp>
        <p:sp>
          <p:nvSpPr>
            <p:cNvPr id="208" name="Google Shape;208;p29"/>
            <p:cNvSpPr/>
            <p:nvPr/>
          </p:nvSpPr>
          <p:spPr>
            <a:xfrm>
              <a:off x="3146280" y="987402"/>
              <a:ext cx="825461" cy="22576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60000"/>
                  </a:lnTo>
                  <a:lnTo>
                    <a:pt x="120000" y="60000"/>
                  </a:lnTo>
                  <a:lnTo>
                    <a:pt x="120000" y="120000"/>
                  </a:lnTo>
                </a:path>
              </a:pathLst>
            </a:custGeom>
            <a:noFill/>
            <a:ln w="25400" cap="flat" cmpd="sng">
              <a:solidFill>
                <a:srgbClr val="50619C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209" name="Google Shape;209;p29"/>
            <p:cNvSpPr/>
            <p:nvPr/>
          </p:nvSpPr>
          <p:spPr>
            <a:xfrm>
              <a:off x="3548428" y="1213169"/>
              <a:ext cx="846626" cy="564417"/>
            </a:xfrm>
            <a:prstGeom prst="roundRect">
              <a:avLst>
                <a:gd name="adj" fmla="val 10000"/>
              </a:avLst>
            </a:prstGeom>
            <a:gradFill>
              <a:gsLst>
                <a:gs pos="0">
                  <a:srgbClr val="A5B4FF"/>
                </a:gs>
                <a:gs pos="35000">
                  <a:srgbClr val="BFC9FF"/>
                </a:gs>
                <a:gs pos="100000">
                  <a:srgbClr val="E5ECFF"/>
                </a:gs>
              </a:gsLst>
              <a:lin ang="16200000" scaled="0"/>
            </a:gradFill>
            <a:ln>
              <a:noFill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9"/>
            <p:cNvSpPr txBox="1"/>
            <p:nvPr/>
          </p:nvSpPr>
          <p:spPr>
            <a:xfrm>
              <a:off x="3564959" y="1229700"/>
              <a:ext cx="813564" cy="5313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-US" sz="10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Division Manager</a:t>
              </a:r>
              <a:endParaRPr dirty="0"/>
            </a:p>
          </p:txBody>
        </p:sp>
        <p:sp>
          <p:nvSpPr>
            <p:cNvPr id="211" name="Google Shape;211;p29"/>
            <p:cNvSpPr/>
            <p:nvPr/>
          </p:nvSpPr>
          <p:spPr>
            <a:xfrm>
              <a:off x="3926021" y="1777587"/>
              <a:ext cx="91440" cy="22576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0"/>
                  </a:moveTo>
                  <a:lnTo>
                    <a:pt x="60000" y="120000"/>
                  </a:lnTo>
                </a:path>
              </a:pathLst>
            </a:custGeom>
            <a:noFill/>
            <a:ln w="25400" cap="flat" cmpd="sng">
              <a:solidFill>
                <a:srgbClr val="5C6FB2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212" name="Google Shape;212;p29"/>
            <p:cNvSpPr/>
            <p:nvPr/>
          </p:nvSpPr>
          <p:spPr>
            <a:xfrm>
              <a:off x="3548428" y="2003354"/>
              <a:ext cx="846626" cy="564417"/>
            </a:xfrm>
            <a:prstGeom prst="roundRect">
              <a:avLst>
                <a:gd name="adj" fmla="val 10000"/>
              </a:avLst>
            </a:prstGeom>
            <a:gradFill>
              <a:gsLst>
                <a:gs pos="0">
                  <a:srgbClr val="A5B4FF"/>
                </a:gs>
                <a:gs pos="35000">
                  <a:srgbClr val="BFC9FF"/>
                </a:gs>
                <a:gs pos="100000">
                  <a:srgbClr val="E5ECFF"/>
                </a:gs>
              </a:gsLst>
              <a:lin ang="16200000" scaled="0"/>
            </a:gradFill>
            <a:ln>
              <a:noFill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9"/>
            <p:cNvSpPr txBox="1"/>
            <p:nvPr/>
          </p:nvSpPr>
          <p:spPr>
            <a:xfrm>
              <a:off x="3564959" y="2019885"/>
              <a:ext cx="813564" cy="5313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-US" sz="10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Privacy</a:t>
              </a:r>
              <a:endParaRPr/>
            </a:p>
          </p:txBody>
        </p:sp>
      </p:grpSp>
      <p:sp>
        <p:nvSpPr>
          <p:cNvPr id="214" name="Google Shape;214;p29"/>
          <p:cNvSpPr txBox="1">
            <a:spLocks noGrp="1"/>
          </p:cNvSpPr>
          <p:nvPr>
            <p:ph type="body" idx="2"/>
          </p:nvPr>
        </p:nvSpPr>
        <p:spPr>
          <a:xfrm>
            <a:off x="6096000" y="1175607"/>
            <a:ext cx="5486400" cy="35283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0800" lvl="0" indent="0" algn="ctr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2800"/>
              <a:buNone/>
            </a:pPr>
            <a:r>
              <a:rPr lang="en-US" dirty="0"/>
              <a:t>Communications via </a:t>
            </a:r>
            <a:br>
              <a:rPr lang="en-US" dirty="0"/>
            </a:br>
            <a:r>
              <a:rPr lang="en-US" dirty="0"/>
              <a:t>Actual Relationships</a:t>
            </a:r>
            <a:endParaRPr dirty="0"/>
          </a:p>
          <a:p>
            <a:pPr marL="50800" lvl="0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2800"/>
              <a:buNone/>
            </a:pPr>
            <a:endParaRPr dirty="0"/>
          </a:p>
        </p:txBody>
      </p:sp>
      <p:grpSp>
        <p:nvGrpSpPr>
          <p:cNvPr id="2" name="Group 1" descr="Communications via Actual Relationships is the Expected Hierarchy, but with the Section 508 role on the third level, going around and skipping directly to the Department Director role. ">
            <a:extLst>
              <a:ext uri="{FF2B5EF4-FFF2-40B4-BE49-F238E27FC236}">
                <a16:creationId xmlns:a16="http://schemas.microsoft.com/office/drawing/2014/main" id="{51B9F1E5-BA2C-E609-7B1D-0A86475B6597}"/>
              </a:ext>
            </a:extLst>
          </p:cNvPr>
          <p:cNvGrpSpPr/>
          <p:nvPr/>
        </p:nvGrpSpPr>
        <p:grpSpPr>
          <a:xfrm>
            <a:off x="6748532" y="2496143"/>
            <a:ext cx="4486136" cy="2278026"/>
            <a:chOff x="6748532" y="2496143"/>
            <a:chExt cx="4486136" cy="2278026"/>
          </a:xfrm>
        </p:grpSpPr>
        <p:sp>
          <p:nvSpPr>
            <p:cNvPr id="215" name="Google Shape;215;p29"/>
            <p:cNvSpPr/>
            <p:nvPr/>
          </p:nvSpPr>
          <p:spPr>
            <a:xfrm>
              <a:off x="6748532" y="2516498"/>
              <a:ext cx="4486136" cy="677301"/>
            </a:xfrm>
            <a:custGeom>
              <a:avLst/>
              <a:gdLst/>
              <a:ahLst/>
              <a:cxnLst/>
              <a:rect l="l" t="t" r="r" b="b"/>
              <a:pathLst>
                <a:path w="4486136" h="677301" extrusionOk="0">
                  <a:moveTo>
                    <a:pt x="0" y="67730"/>
                  </a:moveTo>
                  <a:cubicBezTo>
                    <a:pt x="0" y="30324"/>
                    <a:pt x="30324" y="0"/>
                    <a:pt x="67730" y="0"/>
                  </a:cubicBezTo>
                  <a:lnTo>
                    <a:pt x="4418406" y="0"/>
                  </a:lnTo>
                  <a:cubicBezTo>
                    <a:pt x="4455812" y="0"/>
                    <a:pt x="4486136" y="30324"/>
                    <a:pt x="4486136" y="67730"/>
                  </a:cubicBezTo>
                  <a:lnTo>
                    <a:pt x="4486136" y="609571"/>
                  </a:lnTo>
                  <a:cubicBezTo>
                    <a:pt x="4486136" y="646977"/>
                    <a:pt x="4455812" y="677301"/>
                    <a:pt x="4418406" y="677301"/>
                  </a:cubicBezTo>
                  <a:lnTo>
                    <a:pt x="67730" y="677301"/>
                  </a:lnTo>
                  <a:cubicBezTo>
                    <a:pt x="30324" y="677301"/>
                    <a:pt x="0" y="646977"/>
                    <a:pt x="0" y="609571"/>
                  </a:cubicBezTo>
                  <a:lnTo>
                    <a:pt x="0" y="67730"/>
                  </a:lnTo>
                  <a:close/>
                </a:path>
              </a:pathLst>
            </a:custGeom>
            <a:solidFill>
              <a:srgbClr val="D2D6EA"/>
            </a:solidFill>
            <a:ln>
              <a:noFill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92450" tIns="92450" rIns="3232750" bIns="924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lang="en-US" sz="13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Executives</a:t>
              </a:r>
              <a:endParaRPr dirty="0"/>
            </a:p>
          </p:txBody>
        </p:sp>
        <p:sp>
          <p:nvSpPr>
            <p:cNvPr id="216" name="Google Shape;216;p29"/>
            <p:cNvSpPr/>
            <p:nvPr/>
          </p:nvSpPr>
          <p:spPr>
            <a:xfrm>
              <a:off x="6748532" y="3325551"/>
              <a:ext cx="4486136" cy="677301"/>
            </a:xfrm>
            <a:custGeom>
              <a:avLst/>
              <a:gdLst/>
              <a:ahLst/>
              <a:cxnLst/>
              <a:rect l="l" t="t" r="r" b="b"/>
              <a:pathLst>
                <a:path w="4486136" h="677301" extrusionOk="0">
                  <a:moveTo>
                    <a:pt x="0" y="67730"/>
                  </a:moveTo>
                  <a:cubicBezTo>
                    <a:pt x="0" y="30324"/>
                    <a:pt x="30324" y="0"/>
                    <a:pt x="67730" y="0"/>
                  </a:cubicBezTo>
                  <a:lnTo>
                    <a:pt x="4418406" y="0"/>
                  </a:lnTo>
                  <a:cubicBezTo>
                    <a:pt x="4455812" y="0"/>
                    <a:pt x="4486136" y="30324"/>
                    <a:pt x="4486136" y="67730"/>
                  </a:cubicBezTo>
                  <a:lnTo>
                    <a:pt x="4486136" y="609571"/>
                  </a:lnTo>
                  <a:cubicBezTo>
                    <a:pt x="4486136" y="646977"/>
                    <a:pt x="4455812" y="677301"/>
                    <a:pt x="4418406" y="677301"/>
                  </a:cubicBezTo>
                  <a:lnTo>
                    <a:pt x="67730" y="677301"/>
                  </a:lnTo>
                  <a:cubicBezTo>
                    <a:pt x="30324" y="677301"/>
                    <a:pt x="0" y="646977"/>
                    <a:pt x="0" y="609571"/>
                  </a:cubicBezTo>
                  <a:lnTo>
                    <a:pt x="0" y="67730"/>
                  </a:lnTo>
                  <a:close/>
                </a:path>
              </a:pathLst>
            </a:custGeom>
            <a:solidFill>
              <a:srgbClr val="D2D6EA"/>
            </a:solidFill>
            <a:ln>
              <a:noFill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92450" tIns="92450" rIns="3232750" bIns="924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lang="en-US" sz="13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Department Heads</a:t>
              </a:r>
              <a:endParaRPr dirty="0"/>
            </a:p>
          </p:txBody>
        </p:sp>
        <p:sp>
          <p:nvSpPr>
            <p:cNvPr id="217" name="Google Shape;217;p29"/>
            <p:cNvSpPr/>
            <p:nvPr/>
          </p:nvSpPr>
          <p:spPr>
            <a:xfrm>
              <a:off x="6748532" y="4096868"/>
              <a:ext cx="4486136" cy="677301"/>
            </a:xfrm>
            <a:custGeom>
              <a:avLst/>
              <a:gdLst/>
              <a:ahLst/>
              <a:cxnLst/>
              <a:rect l="l" t="t" r="r" b="b"/>
              <a:pathLst>
                <a:path w="4486136" h="677301" extrusionOk="0">
                  <a:moveTo>
                    <a:pt x="0" y="67730"/>
                  </a:moveTo>
                  <a:cubicBezTo>
                    <a:pt x="0" y="30324"/>
                    <a:pt x="30324" y="0"/>
                    <a:pt x="67730" y="0"/>
                  </a:cubicBezTo>
                  <a:lnTo>
                    <a:pt x="4418406" y="0"/>
                  </a:lnTo>
                  <a:cubicBezTo>
                    <a:pt x="4455812" y="0"/>
                    <a:pt x="4486136" y="30324"/>
                    <a:pt x="4486136" y="67730"/>
                  </a:cubicBezTo>
                  <a:lnTo>
                    <a:pt x="4486136" y="609571"/>
                  </a:lnTo>
                  <a:cubicBezTo>
                    <a:pt x="4486136" y="646977"/>
                    <a:pt x="4455812" y="677301"/>
                    <a:pt x="4418406" y="677301"/>
                  </a:cubicBezTo>
                  <a:lnTo>
                    <a:pt x="67730" y="677301"/>
                  </a:lnTo>
                  <a:cubicBezTo>
                    <a:pt x="30324" y="677301"/>
                    <a:pt x="0" y="646977"/>
                    <a:pt x="0" y="609571"/>
                  </a:cubicBezTo>
                  <a:lnTo>
                    <a:pt x="0" y="67730"/>
                  </a:lnTo>
                  <a:close/>
                </a:path>
              </a:pathLst>
            </a:custGeom>
            <a:solidFill>
              <a:srgbClr val="D2D6EA"/>
            </a:solidFill>
            <a:ln>
              <a:noFill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92450" tIns="92450" rIns="3232750" bIns="924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lang="en-US" sz="13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Divisions/Roles</a:t>
              </a:r>
              <a:endParaRPr/>
            </a:p>
          </p:txBody>
        </p:sp>
        <p:grpSp>
          <p:nvGrpSpPr>
            <p:cNvPr id="218" name="Google Shape;218;p29" descr="Roles in Communication Relationship: Department Director, Scientist, Division manager, section 508, Security Privacy"/>
            <p:cNvGrpSpPr/>
            <p:nvPr/>
          </p:nvGrpSpPr>
          <p:grpSpPr>
            <a:xfrm>
              <a:off x="8095730" y="2572940"/>
              <a:ext cx="3047856" cy="2144787"/>
              <a:chOff x="8095730" y="2572940"/>
              <a:chExt cx="3047856" cy="2144787"/>
            </a:xfrm>
          </p:grpSpPr>
          <p:sp>
            <p:nvSpPr>
              <p:cNvPr id="219" name="Google Shape;219;p29"/>
              <p:cNvSpPr/>
              <p:nvPr/>
            </p:nvSpPr>
            <p:spPr>
              <a:xfrm>
                <a:off x="9471499" y="2572940"/>
                <a:ext cx="846626" cy="564417"/>
              </a:xfrm>
              <a:custGeom>
                <a:avLst/>
                <a:gdLst/>
                <a:ahLst/>
                <a:cxnLst/>
                <a:rect l="l" t="t" r="r" b="b"/>
                <a:pathLst>
                  <a:path w="846626" h="564417" extrusionOk="0">
                    <a:moveTo>
                      <a:pt x="0" y="56442"/>
                    </a:moveTo>
                    <a:cubicBezTo>
                      <a:pt x="0" y="25270"/>
                      <a:pt x="25270" y="0"/>
                      <a:pt x="56442" y="0"/>
                    </a:cubicBezTo>
                    <a:lnTo>
                      <a:pt x="790184" y="0"/>
                    </a:lnTo>
                    <a:cubicBezTo>
                      <a:pt x="821356" y="0"/>
                      <a:pt x="846626" y="25270"/>
                      <a:pt x="846626" y="56442"/>
                    </a:cubicBezTo>
                    <a:lnTo>
                      <a:pt x="846626" y="507975"/>
                    </a:lnTo>
                    <a:cubicBezTo>
                      <a:pt x="846626" y="539147"/>
                      <a:pt x="821356" y="564417"/>
                      <a:pt x="790184" y="564417"/>
                    </a:cubicBezTo>
                    <a:lnTo>
                      <a:pt x="56442" y="564417"/>
                    </a:lnTo>
                    <a:cubicBezTo>
                      <a:pt x="25270" y="564417"/>
                      <a:pt x="0" y="539147"/>
                      <a:pt x="0" y="507975"/>
                    </a:cubicBezTo>
                    <a:lnTo>
                      <a:pt x="0" y="56442"/>
                    </a:lnTo>
                    <a:close/>
                  </a:path>
                </a:pathLst>
              </a:custGeom>
              <a:gradFill>
                <a:gsLst>
                  <a:gs pos="0">
                    <a:srgbClr val="A5B4FF"/>
                  </a:gs>
                  <a:gs pos="35000">
                    <a:srgbClr val="BFC9FF"/>
                  </a:gs>
                  <a:gs pos="100000">
                    <a:srgbClr val="E5ECFF"/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0000" dir="5400000" rotWithShape="0">
                  <a:srgbClr val="000000">
                    <a:alpha val="37647"/>
                  </a:srgbClr>
                </a:outerShdw>
              </a:effectLst>
            </p:spPr>
            <p:txBody>
              <a:bodyPr spcFirstLastPara="1" wrap="square" lIns="54625" tIns="54625" rIns="54625" bIns="546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lang="en-US" sz="10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Department Director</a:t>
                </a:r>
                <a:endParaRPr/>
              </a:p>
            </p:txBody>
          </p:sp>
          <p:sp>
            <p:nvSpPr>
              <p:cNvPr id="220" name="Google Shape;220;p29"/>
              <p:cNvSpPr/>
              <p:nvPr/>
            </p:nvSpPr>
            <p:spPr>
              <a:xfrm>
                <a:off x="9069351" y="3137358"/>
                <a:ext cx="825461" cy="225767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120000" y="0"/>
                    </a:moveTo>
                    <a:lnTo>
                      <a:pt x="120000" y="60000"/>
                    </a:lnTo>
                    <a:lnTo>
                      <a:pt x="0" y="60000"/>
                    </a:lnTo>
                    <a:lnTo>
                      <a:pt x="0" y="120000"/>
                    </a:lnTo>
                  </a:path>
                </a:pathLst>
              </a:custGeom>
              <a:noFill/>
              <a:ln w="25400" cap="flat" cmpd="sng">
                <a:solidFill>
                  <a:srgbClr val="50619C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221" name="Google Shape;221;p29"/>
              <p:cNvSpPr/>
              <p:nvPr/>
            </p:nvSpPr>
            <p:spPr>
              <a:xfrm>
                <a:off x="8646038" y="3363125"/>
                <a:ext cx="846626" cy="564417"/>
              </a:xfrm>
              <a:custGeom>
                <a:avLst/>
                <a:gdLst/>
                <a:ahLst/>
                <a:cxnLst/>
                <a:rect l="l" t="t" r="r" b="b"/>
                <a:pathLst>
                  <a:path w="846626" h="564417" extrusionOk="0">
                    <a:moveTo>
                      <a:pt x="0" y="56442"/>
                    </a:moveTo>
                    <a:cubicBezTo>
                      <a:pt x="0" y="25270"/>
                      <a:pt x="25270" y="0"/>
                      <a:pt x="56442" y="0"/>
                    </a:cubicBezTo>
                    <a:lnTo>
                      <a:pt x="790184" y="0"/>
                    </a:lnTo>
                    <a:cubicBezTo>
                      <a:pt x="821356" y="0"/>
                      <a:pt x="846626" y="25270"/>
                      <a:pt x="846626" y="56442"/>
                    </a:cubicBezTo>
                    <a:lnTo>
                      <a:pt x="846626" y="507975"/>
                    </a:lnTo>
                    <a:cubicBezTo>
                      <a:pt x="846626" y="539147"/>
                      <a:pt x="821356" y="564417"/>
                      <a:pt x="790184" y="564417"/>
                    </a:cubicBezTo>
                    <a:lnTo>
                      <a:pt x="56442" y="564417"/>
                    </a:lnTo>
                    <a:cubicBezTo>
                      <a:pt x="25270" y="564417"/>
                      <a:pt x="0" y="539147"/>
                      <a:pt x="0" y="507975"/>
                    </a:cubicBezTo>
                    <a:lnTo>
                      <a:pt x="0" y="56442"/>
                    </a:lnTo>
                    <a:close/>
                  </a:path>
                </a:pathLst>
              </a:custGeom>
              <a:gradFill>
                <a:gsLst>
                  <a:gs pos="0">
                    <a:srgbClr val="A5B4FF"/>
                  </a:gs>
                  <a:gs pos="35000">
                    <a:srgbClr val="BFC9FF"/>
                  </a:gs>
                  <a:gs pos="100000">
                    <a:srgbClr val="E5ECFF"/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0000" dir="5400000" rotWithShape="0">
                  <a:srgbClr val="000000">
                    <a:alpha val="37647"/>
                  </a:srgbClr>
                </a:outerShdw>
              </a:effectLst>
            </p:spPr>
            <p:txBody>
              <a:bodyPr spcFirstLastPara="1" wrap="square" lIns="54625" tIns="54625" rIns="54625" bIns="546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lang="en-US" sz="10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Scientist</a:t>
                </a:r>
                <a:endParaRPr/>
              </a:p>
            </p:txBody>
          </p:sp>
          <p:sp>
            <p:nvSpPr>
              <p:cNvPr id="222" name="Google Shape;222;p29"/>
              <p:cNvSpPr/>
              <p:nvPr/>
            </p:nvSpPr>
            <p:spPr>
              <a:xfrm>
                <a:off x="8095730" y="4153310"/>
                <a:ext cx="846626" cy="564417"/>
              </a:xfrm>
              <a:custGeom>
                <a:avLst/>
                <a:gdLst/>
                <a:ahLst/>
                <a:cxnLst/>
                <a:rect l="l" t="t" r="r" b="b"/>
                <a:pathLst>
                  <a:path w="846626" h="564417" extrusionOk="0">
                    <a:moveTo>
                      <a:pt x="0" y="56442"/>
                    </a:moveTo>
                    <a:cubicBezTo>
                      <a:pt x="0" y="25270"/>
                      <a:pt x="25270" y="0"/>
                      <a:pt x="56442" y="0"/>
                    </a:cubicBezTo>
                    <a:lnTo>
                      <a:pt x="790184" y="0"/>
                    </a:lnTo>
                    <a:cubicBezTo>
                      <a:pt x="821356" y="0"/>
                      <a:pt x="846626" y="25270"/>
                      <a:pt x="846626" y="56442"/>
                    </a:cubicBezTo>
                    <a:lnTo>
                      <a:pt x="846626" y="507975"/>
                    </a:lnTo>
                    <a:cubicBezTo>
                      <a:pt x="846626" y="539147"/>
                      <a:pt x="821356" y="564417"/>
                      <a:pt x="790184" y="564417"/>
                    </a:cubicBezTo>
                    <a:lnTo>
                      <a:pt x="56442" y="564417"/>
                    </a:lnTo>
                    <a:cubicBezTo>
                      <a:pt x="25270" y="564417"/>
                      <a:pt x="0" y="539147"/>
                      <a:pt x="0" y="507975"/>
                    </a:cubicBezTo>
                    <a:lnTo>
                      <a:pt x="0" y="56442"/>
                    </a:lnTo>
                    <a:close/>
                  </a:path>
                </a:pathLst>
              </a:custGeom>
              <a:gradFill>
                <a:gsLst>
                  <a:gs pos="0">
                    <a:srgbClr val="A5B4FF"/>
                  </a:gs>
                  <a:gs pos="35000">
                    <a:srgbClr val="BFC9FF"/>
                  </a:gs>
                  <a:gs pos="100000">
                    <a:srgbClr val="E5ECFF"/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0000" dir="5400000" rotWithShape="0">
                  <a:srgbClr val="000000">
                    <a:alpha val="37647"/>
                  </a:srgbClr>
                </a:outerShdw>
              </a:effectLst>
            </p:spPr>
            <p:txBody>
              <a:bodyPr spcFirstLastPara="1" wrap="square" lIns="54625" tIns="54625" rIns="54625" bIns="546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lang="en-US" sz="10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Section 508</a:t>
                </a:r>
                <a:endParaRPr/>
              </a:p>
            </p:txBody>
          </p:sp>
          <p:sp>
            <p:nvSpPr>
              <p:cNvPr id="223" name="Google Shape;223;p29"/>
              <p:cNvSpPr/>
              <p:nvPr/>
            </p:nvSpPr>
            <p:spPr>
              <a:xfrm>
                <a:off x="9196345" y="4153310"/>
                <a:ext cx="846626" cy="564417"/>
              </a:xfrm>
              <a:custGeom>
                <a:avLst/>
                <a:gdLst/>
                <a:ahLst/>
                <a:cxnLst/>
                <a:rect l="l" t="t" r="r" b="b"/>
                <a:pathLst>
                  <a:path w="846626" h="564417" extrusionOk="0">
                    <a:moveTo>
                      <a:pt x="0" y="56442"/>
                    </a:moveTo>
                    <a:cubicBezTo>
                      <a:pt x="0" y="25270"/>
                      <a:pt x="25270" y="0"/>
                      <a:pt x="56442" y="0"/>
                    </a:cubicBezTo>
                    <a:lnTo>
                      <a:pt x="790184" y="0"/>
                    </a:lnTo>
                    <a:cubicBezTo>
                      <a:pt x="821356" y="0"/>
                      <a:pt x="846626" y="25270"/>
                      <a:pt x="846626" y="56442"/>
                    </a:cubicBezTo>
                    <a:lnTo>
                      <a:pt x="846626" y="507975"/>
                    </a:lnTo>
                    <a:cubicBezTo>
                      <a:pt x="846626" y="539147"/>
                      <a:pt x="821356" y="564417"/>
                      <a:pt x="790184" y="564417"/>
                    </a:cubicBezTo>
                    <a:lnTo>
                      <a:pt x="56442" y="564417"/>
                    </a:lnTo>
                    <a:cubicBezTo>
                      <a:pt x="25270" y="564417"/>
                      <a:pt x="0" y="539147"/>
                      <a:pt x="0" y="507975"/>
                    </a:cubicBezTo>
                    <a:lnTo>
                      <a:pt x="0" y="56442"/>
                    </a:lnTo>
                    <a:close/>
                  </a:path>
                </a:pathLst>
              </a:custGeom>
              <a:gradFill>
                <a:gsLst>
                  <a:gs pos="0">
                    <a:srgbClr val="A5B4FF"/>
                  </a:gs>
                  <a:gs pos="35000">
                    <a:srgbClr val="BFC9FF"/>
                  </a:gs>
                  <a:gs pos="100000">
                    <a:srgbClr val="E5ECFF"/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0000" dir="5400000" rotWithShape="0">
                  <a:srgbClr val="000000">
                    <a:alpha val="37647"/>
                  </a:srgbClr>
                </a:outerShdw>
              </a:effectLst>
            </p:spPr>
            <p:txBody>
              <a:bodyPr spcFirstLastPara="1" wrap="square" lIns="54625" tIns="54625" rIns="54625" bIns="546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lang="en-US" sz="10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Security</a:t>
                </a:r>
                <a:endParaRPr/>
              </a:p>
            </p:txBody>
          </p:sp>
          <p:sp>
            <p:nvSpPr>
              <p:cNvPr id="224" name="Google Shape;224;p29"/>
              <p:cNvSpPr/>
              <p:nvPr/>
            </p:nvSpPr>
            <p:spPr>
              <a:xfrm>
                <a:off x="9894812" y="3137358"/>
                <a:ext cx="825461" cy="225767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0" y="0"/>
                    </a:moveTo>
                    <a:lnTo>
                      <a:pt x="0" y="60000"/>
                    </a:lnTo>
                    <a:lnTo>
                      <a:pt x="120000" y="60000"/>
                    </a:lnTo>
                    <a:lnTo>
                      <a:pt x="120000" y="120000"/>
                    </a:lnTo>
                  </a:path>
                </a:pathLst>
              </a:custGeom>
              <a:noFill/>
              <a:ln w="25400" cap="flat" cmpd="sng">
                <a:solidFill>
                  <a:srgbClr val="50619C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225" name="Google Shape;225;p29"/>
              <p:cNvSpPr/>
              <p:nvPr/>
            </p:nvSpPr>
            <p:spPr>
              <a:xfrm>
                <a:off x="10296960" y="3363125"/>
                <a:ext cx="846626" cy="564417"/>
              </a:xfrm>
              <a:custGeom>
                <a:avLst/>
                <a:gdLst/>
                <a:ahLst/>
                <a:cxnLst/>
                <a:rect l="l" t="t" r="r" b="b"/>
                <a:pathLst>
                  <a:path w="846626" h="564417" extrusionOk="0">
                    <a:moveTo>
                      <a:pt x="0" y="56442"/>
                    </a:moveTo>
                    <a:cubicBezTo>
                      <a:pt x="0" y="25270"/>
                      <a:pt x="25270" y="0"/>
                      <a:pt x="56442" y="0"/>
                    </a:cubicBezTo>
                    <a:lnTo>
                      <a:pt x="790184" y="0"/>
                    </a:lnTo>
                    <a:cubicBezTo>
                      <a:pt x="821356" y="0"/>
                      <a:pt x="846626" y="25270"/>
                      <a:pt x="846626" y="56442"/>
                    </a:cubicBezTo>
                    <a:lnTo>
                      <a:pt x="846626" y="507975"/>
                    </a:lnTo>
                    <a:cubicBezTo>
                      <a:pt x="846626" y="539147"/>
                      <a:pt x="821356" y="564417"/>
                      <a:pt x="790184" y="564417"/>
                    </a:cubicBezTo>
                    <a:lnTo>
                      <a:pt x="56442" y="564417"/>
                    </a:lnTo>
                    <a:cubicBezTo>
                      <a:pt x="25270" y="564417"/>
                      <a:pt x="0" y="539147"/>
                      <a:pt x="0" y="507975"/>
                    </a:cubicBezTo>
                    <a:lnTo>
                      <a:pt x="0" y="56442"/>
                    </a:lnTo>
                    <a:close/>
                  </a:path>
                </a:pathLst>
              </a:custGeom>
              <a:gradFill>
                <a:gsLst>
                  <a:gs pos="0">
                    <a:srgbClr val="A5B4FF"/>
                  </a:gs>
                  <a:gs pos="35000">
                    <a:srgbClr val="BFC9FF"/>
                  </a:gs>
                  <a:gs pos="100000">
                    <a:srgbClr val="E5ECFF"/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0000" dir="5400000" rotWithShape="0">
                  <a:srgbClr val="000000">
                    <a:alpha val="37647"/>
                  </a:srgbClr>
                </a:outerShdw>
              </a:effectLst>
            </p:spPr>
            <p:txBody>
              <a:bodyPr spcFirstLastPara="1" wrap="square" lIns="54625" tIns="54625" rIns="54625" bIns="546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lang="en-US" sz="10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Division Manager</a:t>
                </a:r>
                <a:endParaRPr/>
              </a:p>
            </p:txBody>
          </p:sp>
          <p:sp>
            <p:nvSpPr>
              <p:cNvPr id="226" name="Google Shape;226;p29"/>
              <p:cNvSpPr/>
              <p:nvPr/>
            </p:nvSpPr>
            <p:spPr>
              <a:xfrm>
                <a:off x="10296960" y="4153310"/>
                <a:ext cx="846626" cy="564417"/>
              </a:xfrm>
              <a:custGeom>
                <a:avLst/>
                <a:gdLst/>
                <a:ahLst/>
                <a:cxnLst/>
                <a:rect l="l" t="t" r="r" b="b"/>
                <a:pathLst>
                  <a:path w="846626" h="564417" extrusionOk="0">
                    <a:moveTo>
                      <a:pt x="0" y="56442"/>
                    </a:moveTo>
                    <a:cubicBezTo>
                      <a:pt x="0" y="25270"/>
                      <a:pt x="25270" y="0"/>
                      <a:pt x="56442" y="0"/>
                    </a:cubicBezTo>
                    <a:lnTo>
                      <a:pt x="790184" y="0"/>
                    </a:lnTo>
                    <a:cubicBezTo>
                      <a:pt x="821356" y="0"/>
                      <a:pt x="846626" y="25270"/>
                      <a:pt x="846626" y="56442"/>
                    </a:cubicBezTo>
                    <a:lnTo>
                      <a:pt x="846626" y="507975"/>
                    </a:lnTo>
                    <a:cubicBezTo>
                      <a:pt x="846626" y="539147"/>
                      <a:pt x="821356" y="564417"/>
                      <a:pt x="790184" y="564417"/>
                    </a:cubicBezTo>
                    <a:lnTo>
                      <a:pt x="56442" y="564417"/>
                    </a:lnTo>
                    <a:cubicBezTo>
                      <a:pt x="25270" y="564417"/>
                      <a:pt x="0" y="539147"/>
                      <a:pt x="0" y="507975"/>
                    </a:cubicBezTo>
                    <a:lnTo>
                      <a:pt x="0" y="56442"/>
                    </a:lnTo>
                    <a:close/>
                  </a:path>
                </a:pathLst>
              </a:custGeom>
              <a:gradFill>
                <a:gsLst>
                  <a:gs pos="0">
                    <a:srgbClr val="A5B4FF"/>
                  </a:gs>
                  <a:gs pos="35000">
                    <a:srgbClr val="BFC9FF"/>
                  </a:gs>
                  <a:gs pos="100000">
                    <a:srgbClr val="E5ECFF"/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0000" dir="5400000" rotWithShape="0">
                  <a:srgbClr val="000000">
                    <a:alpha val="37647"/>
                  </a:srgbClr>
                </a:outerShdw>
              </a:effectLst>
            </p:spPr>
            <p:txBody>
              <a:bodyPr spcFirstLastPara="1" wrap="square" lIns="54625" tIns="54625" rIns="54625" bIns="546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lang="en-US" sz="10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Privacy</a:t>
                </a:r>
                <a:endParaRPr/>
              </a:p>
            </p:txBody>
          </p:sp>
        </p:grpSp>
        <p:sp>
          <p:nvSpPr>
            <p:cNvPr id="227" name="Google Shape;227;p29"/>
            <p:cNvSpPr/>
            <p:nvPr/>
          </p:nvSpPr>
          <p:spPr>
            <a:xfrm>
              <a:off x="9069351" y="3927543"/>
              <a:ext cx="550307" cy="22576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60000"/>
                  </a:lnTo>
                  <a:lnTo>
                    <a:pt x="120000" y="60000"/>
                  </a:lnTo>
                  <a:lnTo>
                    <a:pt x="120000" y="120000"/>
                  </a:lnTo>
                </a:path>
              </a:pathLst>
            </a:custGeom>
            <a:noFill/>
            <a:ln w="25400" cap="flat" cmpd="sng">
              <a:solidFill>
                <a:srgbClr val="5C6FB2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228" name="Google Shape;228;p29"/>
            <p:cNvSpPr/>
            <p:nvPr/>
          </p:nvSpPr>
          <p:spPr>
            <a:xfrm>
              <a:off x="10674553" y="3927543"/>
              <a:ext cx="91440" cy="22576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0"/>
                  </a:moveTo>
                  <a:lnTo>
                    <a:pt x="60000" y="120000"/>
                  </a:lnTo>
                </a:path>
              </a:pathLst>
            </a:custGeom>
            <a:noFill/>
            <a:ln w="25400" cap="flat" cmpd="sng">
              <a:solidFill>
                <a:srgbClr val="5C6FB2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229" name="Google Shape;229;p29" descr="Zig Zag communication coordination from 508 to Dept Dire"/>
            <p:cNvSpPr/>
            <p:nvPr/>
          </p:nvSpPr>
          <p:spPr>
            <a:xfrm rot="10800000">
              <a:off x="8307537" y="3777083"/>
              <a:ext cx="768442" cy="37622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5936" y="0"/>
                  </a:moveTo>
                  <a:lnTo>
                    <a:pt x="85936" y="36005"/>
                  </a:lnTo>
                  <a:lnTo>
                    <a:pt x="0" y="36005"/>
                  </a:lnTo>
                  <a:lnTo>
                    <a:pt x="0" y="72010"/>
                  </a:lnTo>
                </a:path>
              </a:pathLst>
            </a:custGeom>
            <a:noFill/>
            <a:ln w="25400" cap="flat" cmpd="sng">
              <a:solidFill>
                <a:srgbClr val="5C6FB2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230" name="Google Shape;230;p29" descr="Communication Arc based on relationship"/>
            <p:cNvSpPr/>
            <p:nvPr/>
          </p:nvSpPr>
          <p:spPr>
            <a:xfrm flipH="1">
              <a:off x="7933930" y="2496143"/>
              <a:ext cx="1862897" cy="1761532"/>
            </a:xfrm>
            <a:prstGeom prst="arc">
              <a:avLst>
                <a:gd name="adj1" fmla="val 13546641"/>
                <a:gd name="adj2" fmla="val 4286642"/>
              </a:avLst>
            </a:prstGeom>
            <a:noFill/>
            <a:ln w="28575" cap="flat" cmpd="sng">
              <a:solidFill>
                <a:srgbClr val="6076C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29" descr="Department Director Role X Mark"/>
            <p:cNvSpPr/>
            <p:nvPr/>
          </p:nvSpPr>
          <p:spPr>
            <a:xfrm>
              <a:off x="9344504" y="2614199"/>
              <a:ext cx="265001" cy="212729"/>
            </a:xfrm>
            <a:prstGeom prst="mathMultiply">
              <a:avLst>
                <a:gd name="adj1" fmla="val 23520"/>
              </a:avLst>
            </a:prstGeom>
            <a:solidFill>
              <a:schemeClr val="dk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29" descr="S508 Role x Mark"/>
            <p:cNvSpPr/>
            <p:nvPr/>
          </p:nvSpPr>
          <p:spPr>
            <a:xfrm>
              <a:off x="8323483" y="4065301"/>
              <a:ext cx="265001" cy="212729"/>
            </a:xfrm>
            <a:prstGeom prst="mathMultiply">
              <a:avLst>
                <a:gd name="adj1" fmla="val 23520"/>
              </a:avLst>
            </a:prstGeom>
            <a:solidFill>
              <a:schemeClr val="dk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3" name="Google Shape;233;p29"/>
          <p:cNvSpPr txBox="1">
            <a:spLocks noGrp="1"/>
          </p:cNvSpPr>
          <p:nvPr>
            <p:ph type="sldNum" idx="12"/>
          </p:nvPr>
        </p:nvSpPr>
        <p:spPr>
          <a:xfrm>
            <a:off x="11465983" y="6492240"/>
            <a:ext cx="268817" cy="18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0"/>
          <p:cNvSpPr txBox="1">
            <a:spLocks noGrp="1"/>
          </p:cNvSpPr>
          <p:nvPr>
            <p:ph type="title"/>
          </p:nvPr>
        </p:nvSpPr>
        <p:spPr>
          <a:xfrm>
            <a:off x="457200" y="317405"/>
            <a:ext cx="1051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When the Play Goes Wrong</a:t>
            </a:r>
            <a:endParaRPr/>
          </a:p>
        </p:txBody>
      </p:sp>
      <p:sp>
        <p:nvSpPr>
          <p:cNvPr id="239" name="Google Shape;239;p30"/>
          <p:cNvSpPr txBox="1">
            <a:spLocks noGrp="1"/>
          </p:cNvSpPr>
          <p:nvPr>
            <p:ph type="body" idx="1"/>
          </p:nvPr>
        </p:nvSpPr>
        <p:spPr>
          <a:xfrm>
            <a:off x="457200" y="1371600"/>
            <a:ext cx="11277600" cy="4937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How do we recover</a:t>
            </a:r>
            <a:endParaRPr/>
          </a:p>
          <a:p>
            <a:pPr marL="457200" lvl="0" indent="-4064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How to educate and not offend and stay in the game</a:t>
            </a: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2800"/>
              <a:buNone/>
            </a:pPr>
            <a:endParaRPr/>
          </a:p>
        </p:txBody>
      </p:sp>
      <p:sp>
        <p:nvSpPr>
          <p:cNvPr id="240" name="Google Shape;240;p30"/>
          <p:cNvSpPr txBox="1">
            <a:spLocks noGrp="1"/>
          </p:cNvSpPr>
          <p:nvPr>
            <p:ph type="sldNum" idx="12"/>
          </p:nvPr>
        </p:nvSpPr>
        <p:spPr>
          <a:xfrm>
            <a:off x="11465983" y="6492240"/>
            <a:ext cx="268817" cy="18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1"/>
          <p:cNvSpPr txBox="1">
            <a:spLocks noGrp="1"/>
          </p:cNvSpPr>
          <p:nvPr>
            <p:ph type="title"/>
          </p:nvPr>
        </p:nvSpPr>
        <p:spPr>
          <a:xfrm>
            <a:off x="457200" y="317405"/>
            <a:ext cx="1051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Playing Your Best Game</a:t>
            </a:r>
            <a:endParaRPr/>
          </a:p>
        </p:txBody>
      </p:sp>
      <p:sp>
        <p:nvSpPr>
          <p:cNvPr id="246" name="Google Shape;246;p31"/>
          <p:cNvSpPr txBox="1">
            <a:spLocks noGrp="1"/>
          </p:cNvSpPr>
          <p:nvPr>
            <p:ph type="body" idx="1"/>
          </p:nvPr>
        </p:nvSpPr>
        <p:spPr>
          <a:xfrm>
            <a:off x="457200" y="1371600"/>
            <a:ext cx="11277600" cy="4937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064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6197"/>
              </a:buClr>
              <a:buSzPts val="2800"/>
              <a:buFont typeface="Noto Sans Symbols"/>
              <a:buChar char="▪"/>
            </a:pPr>
            <a:r>
              <a:rPr lang="en-US"/>
              <a:t>Prep Yourself</a:t>
            </a:r>
            <a:endParaRPr/>
          </a:p>
          <a:p>
            <a:pPr marL="457200" marR="0" lvl="0" indent="-4064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6197"/>
              </a:buClr>
              <a:buSzPts val="2800"/>
              <a:buFont typeface="Noto Sans Symbols"/>
              <a:buChar char="▪"/>
            </a:pPr>
            <a:r>
              <a:rPr lang="en-US"/>
              <a:t>Prep Others</a:t>
            </a:r>
            <a:endParaRPr/>
          </a:p>
          <a:p>
            <a:pPr marL="457200" marR="0" lvl="0" indent="-4064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6197"/>
              </a:buClr>
              <a:buSzPts val="2800"/>
              <a:buFont typeface="Noto Sans Symbols"/>
              <a:buChar char="▪"/>
            </a:pPr>
            <a:r>
              <a:rPr lang="en-US"/>
              <a:t>Learn From Every Play</a:t>
            </a:r>
            <a:endParaRPr/>
          </a:p>
          <a:p>
            <a:pPr marL="457200" marR="0" lvl="0" indent="-4064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6197"/>
              </a:buClr>
              <a:buSzPts val="2800"/>
              <a:buFont typeface="Noto Sans Symbols"/>
              <a:buChar char="▪"/>
            </a:pPr>
            <a:r>
              <a:rPr lang="en-US"/>
              <a:t>Celebrate Every Win</a:t>
            </a: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2800"/>
              <a:buNone/>
            </a:pPr>
            <a:endParaRPr/>
          </a:p>
        </p:txBody>
      </p:sp>
      <p:sp>
        <p:nvSpPr>
          <p:cNvPr id="247" name="Google Shape;247;p31"/>
          <p:cNvSpPr txBox="1">
            <a:spLocks noGrp="1"/>
          </p:cNvSpPr>
          <p:nvPr>
            <p:ph type="sldNum" idx="12"/>
          </p:nvPr>
        </p:nvSpPr>
        <p:spPr>
          <a:xfrm>
            <a:off x="11465983" y="6492240"/>
            <a:ext cx="268817" cy="18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2"/>
          <p:cNvSpPr txBox="1">
            <a:spLocks noGrp="1"/>
          </p:cNvSpPr>
          <p:nvPr>
            <p:ph type="title"/>
          </p:nvPr>
        </p:nvSpPr>
        <p:spPr>
          <a:xfrm>
            <a:off x="457200" y="317405"/>
            <a:ext cx="1051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Let’s Take a Poll (#3)</a:t>
            </a:r>
            <a:endParaRPr/>
          </a:p>
        </p:txBody>
      </p:sp>
      <p:sp>
        <p:nvSpPr>
          <p:cNvPr id="254" name="Google Shape;254;p32"/>
          <p:cNvSpPr txBox="1">
            <a:spLocks noGrp="1"/>
          </p:cNvSpPr>
          <p:nvPr>
            <p:ph type="body" idx="1"/>
          </p:nvPr>
        </p:nvSpPr>
        <p:spPr>
          <a:xfrm>
            <a:off x="457200" y="1371600"/>
            <a:ext cx="10515600" cy="4937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064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6197"/>
              </a:buClr>
              <a:buSzPts val="2800"/>
              <a:buFont typeface="Noto Sans Symbols"/>
              <a:buChar char="▪"/>
            </a:pPr>
            <a:r>
              <a:rPr lang="en-US"/>
              <a:t>How do you see your role/position</a:t>
            </a:r>
            <a:endParaRPr/>
          </a:p>
          <a:p>
            <a:pPr marL="914400" lvl="1" indent="-3937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2600"/>
              <a:buChar char="▪"/>
            </a:pPr>
            <a:r>
              <a:rPr lang="en-US"/>
              <a:t>Provide your answer (via letter): </a:t>
            </a:r>
            <a:endParaRPr/>
          </a:p>
          <a:p>
            <a:pPr marL="1371600" lvl="2" indent="-381000" algn="l" rtl="0">
              <a:lnSpc>
                <a:spcPct val="100000"/>
              </a:lnSpc>
              <a:spcBef>
                <a:spcPts val="65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a.	Coach (directing the plays)</a:t>
            </a:r>
            <a:endParaRPr/>
          </a:p>
          <a:p>
            <a:pPr marL="1371600" lvl="2" indent="-381000" algn="l" rtl="0">
              <a:lnSpc>
                <a:spcPct val="100000"/>
              </a:lnSpc>
              <a:spcBef>
                <a:spcPts val="65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b.	On the field  (In the Game - regardless of the position)</a:t>
            </a:r>
            <a:endParaRPr/>
          </a:p>
          <a:p>
            <a:pPr marL="1371600" lvl="2" indent="-381000" algn="l" rtl="0">
              <a:lnSpc>
                <a:spcPct val="100000"/>
              </a:lnSpc>
              <a:spcBef>
                <a:spcPts val="65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c.	Cheerleader (cheering others from the Sidelines)</a:t>
            </a:r>
            <a:endParaRPr/>
          </a:p>
          <a:p>
            <a:pPr marL="1371600" lvl="2" indent="-381000" algn="l" rtl="0">
              <a:lnSpc>
                <a:spcPct val="100000"/>
              </a:lnSpc>
              <a:spcBef>
                <a:spcPts val="65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d.	Team Owner 😊 (working to fill the other roles)</a:t>
            </a:r>
            <a:endParaRPr/>
          </a:p>
          <a:p>
            <a:pPr marL="1371600" lvl="2" indent="-381000" algn="l" rtl="0">
              <a:lnSpc>
                <a:spcPct val="100000"/>
              </a:lnSpc>
              <a:spcBef>
                <a:spcPts val="65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e.	Referee (watching to make sure everyone is playing fair - blowing the whistle when they’re not) </a:t>
            </a:r>
            <a:endParaRPr/>
          </a:p>
          <a:p>
            <a:pPr marL="1371600" lvl="2" indent="-228600" algn="l" rtl="0">
              <a:lnSpc>
                <a:spcPct val="100000"/>
              </a:lnSpc>
              <a:spcBef>
                <a:spcPts val="650"/>
              </a:spcBef>
              <a:spcAft>
                <a:spcPts val="0"/>
              </a:spcAft>
              <a:buSzPts val="2400"/>
              <a:buNone/>
            </a:pPr>
            <a:endParaRPr/>
          </a:p>
        </p:txBody>
      </p:sp>
      <p:sp>
        <p:nvSpPr>
          <p:cNvPr id="255" name="Google Shape;255;p32"/>
          <p:cNvSpPr txBox="1">
            <a:spLocks noGrp="1"/>
          </p:cNvSpPr>
          <p:nvPr>
            <p:ph type="sldNum" idx="12"/>
          </p:nvPr>
        </p:nvSpPr>
        <p:spPr>
          <a:xfrm>
            <a:off x="11465983" y="6492240"/>
            <a:ext cx="268817" cy="18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3"/>
          <p:cNvSpPr txBox="1">
            <a:spLocks noGrp="1"/>
          </p:cNvSpPr>
          <p:nvPr>
            <p:ph type="title"/>
          </p:nvPr>
        </p:nvSpPr>
        <p:spPr>
          <a:xfrm>
            <a:off x="457200" y="317405"/>
            <a:ext cx="11277600" cy="461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Get in the Game with the Best Plays That Work For You</a:t>
            </a:r>
            <a:endParaRPr/>
          </a:p>
        </p:txBody>
      </p:sp>
      <p:sp>
        <p:nvSpPr>
          <p:cNvPr id="261" name="Google Shape;261;p33"/>
          <p:cNvSpPr txBox="1">
            <a:spLocks noGrp="1"/>
          </p:cNvSpPr>
          <p:nvPr>
            <p:ph type="body" idx="1"/>
          </p:nvPr>
        </p:nvSpPr>
        <p:spPr>
          <a:xfrm>
            <a:off x="457200" y="1371600"/>
            <a:ext cx="8965580" cy="4937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2800"/>
              <a:buChar char="▪"/>
            </a:pPr>
            <a:r>
              <a:rPr lang="en-US" sz="1600" b="0" i="0" u="sng">
                <a:solidFill>
                  <a:srgbClr val="1E6AD6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Play 1: Establish a Section 508 Program Manager to lead compliance efforts</a:t>
            </a:r>
            <a:endParaRPr sz="1600" b="0" i="0">
              <a:solidFill>
                <a:srgbClr val="1B1B1B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4064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2800"/>
              <a:buChar char="▪"/>
            </a:pPr>
            <a:r>
              <a:rPr lang="en-US" sz="1600" b="0" i="0" u="sng">
                <a:solidFill>
                  <a:srgbClr val="1E6AD6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Play 2: Assess your Section 508 program maturity</a:t>
            </a:r>
            <a:endParaRPr sz="1600" b="0" i="0">
              <a:solidFill>
                <a:srgbClr val="1B1B1B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4064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2800"/>
              <a:buChar char="▪"/>
            </a:pPr>
            <a:r>
              <a:rPr lang="en-US" sz="1600" b="0" i="0" u="sng">
                <a:solidFill>
                  <a:srgbClr val="1E6AD6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Play 3: Develop a Section 508 Accessibility Roadmap</a:t>
            </a:r>
            <a:endParaRPr sz="1600" b="0" i="0">
              <a:solidFill>
                <a:srgbClr val="1B1B1B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4064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2800"/>
              <a:buChar char="▪"/>
            </a:pPr>
            <a:r>
              <a:rPr lang="en-US" sz="1600" b="0" i="0" u="sng">
                <a:solidFill>
                  <a:srgbClr val="1E6AD6"/>
                </a:solidFill>
                <a:latin typeface="Arial"/>
                <a:ea typeface="Arial"/>
                <a:cs typeface="Arial"/>
                <a:sym typeface="Arial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Play 4: Establish a Section 508 Policy</a:t>
            </a:r>
            <a:endParaRPr sz="1600" b="0" i="0">
              <a:solidFill>
                <a:srgbClr val="1B1B1B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4064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2800"/>
              <a:buChar char="▪"/>
            </a:pPr>
            <a:r>
              <a:rPr lang="en-US" sz="1600" b="0" i="0" u="sng">
                <a:solidFill>
                  <a:srgbClr val="1E6AD6"/>
                </a:solidFill>
                <a:latin typeface="Arial"/>
                <a:ea typeface="Arial"/>
                <a:cs typeface="Arial"/>
                <a:sym typeface="Arial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Play 5: Develop a Section 508 Program Team</a:t>
            </a:r>
            <a:endParaRPr sz="1600" b="0" i="0">
              <a:solidFill>
                <a:srgbClr val="1B1B1B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4064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2800"/>
              <a:buChar char="▪"/>
            </a:pPr>
            <a:r>
              <a:rPr lang="en-US" sz="1600" b="0" i="0" u="sng">
                <a:solidFill>
                  <a:srgbClr val="1E6AD6"/>
                </a:solidFill>
                <a:latin typeface="Arial"/>
                <a:ea typeface="Arial"/>
                <a:cs typeface="Arial"/>
                <a:sym typeface="Arial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Play 6: Collaborate with the federal accessibility community</a:t>
            </a:r>
            <a:endParaRPr sz="1600" b="0" i="0">
              <a:solidFill>
                <a:srgbClr val="1B1B1B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4064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2800"/>
              <a:buChar char="▪"/>
            </a:pPr>
            <a:r>
              <a:rPr lang="en-US" sz="1600" b="0" i="0" u="sng">
                <a:solidFill>
                  <a:srgbClr val="1E6AD6"/>
                </a:solidFill>
                <a:latin typeface="Arial"/>
                <a:ea typeface="Arial"/>
                <a:cs typeface="Arial"/>
                <a:sym typeface="Arial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Play 7: Integrate accessibility needs into requirements and design processes</a:t>
            </a:r>
            <a:endParaRPr sz="1600" b="0" i="0">
              <a:solidFill>
                <a:srgbClr val="1B1B1B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4064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2800"/>
              <a:buChar char="▪"/>
            </a:pPr>
            <a:r>
              <a:rPr lang="en-US" sz="1600" b="0" i="0" u="sng">
                <a:solidFill>
                  <a:srgbClr val="1E6AD6"/>
                </a:solidFill>
                <a:latin typeface="Arial"/>
                <a:ea typeface="Arial"/>
                <a:cs typeface="Arial"/>
                <a:sym typeface="Arial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Play 8: Integrate accessibility needs into market research and acquisition processes</a:t>
            </a:r>
            <a:endParaRPr sz="1600" b="0" i="0">
              <a:solidFill>
                <a:srgbClr val="1B1B1B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4064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2800"/>
              <a:buChar char="▪"/>
            </a:pPr>
            <a:r>
              <a:rPr lang="en-US" sz="1600" b="0" i="0" u="sng">
                <a:solidFill>
                  <a:srgbClr val="1E6AD6"/>
                </a:solidFill>
                <a:latin typeface="Arial"/>
                <a:ea typeface="Arial"/>
                <a:cs typeface="Arial"/>
                <a:sym typeface="Arial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Play 9: Integrate accessibility needs into development processes</a:t>
            </a:r>
            <a:endParaRPr sz="1600" b="0" i="0">
              <a:solidFill>
                <a:srgbClr val="1B1B1B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4064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2800"/>
              <a:buChar char="▪"/>
            </a:pPr>
            <a:r>
              <a:rPr lang="en-US" sz="1600" b="0" i="0" u="sng">
                <a:solidFill>
                  <a:srgbClr val="1E6AD6"/>
                </a:solidFill>
                <a:latin typeface="Arial"/>
                <a:ea typeface="Arial"/>
                <a:cs typeface="Arial"/>
                <a:sym typeface="Arial"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Play 10: Conduct Section 508 testing</a:t>
            </a:r>
            <a:endParaRPr sz="1600" b="0" i="0">
              <a:solidFill>
                <a:srgbClr val="1B1B1B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4064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2800"/>
              <a:buChar char="▪"/>
            </a:pPr>
            <a:r>
              <a:rPr lang="en-US" sz="1600" b="0" i="0" u="sng">
                <a:solidFill>
                  <a:srgbClr val="1E6AD6"/>
                </a:solidFill>
                <a:latin typeface="Arial"/>
                <a:ea typeface="Arial"/>
                <a:cs typeface="Arial"/>
                <a:sym typeface="Arial"/>
                <a:hlinkClick r:id="rId1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Play 11: Track and resolve accessibility issues</a:t>
            </a:r>
            <a:endParaRPr sz="1600" b="0" i="0">
              <a:solidFill>
                <a:srgbClr val="1B1B1B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4064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2800"/>
              <a:buChar char="▪"/>
            </a:pPr>
            <a:r>
              <a:rPr lang="en-US" sz="1600" b="0" i="0" u="sng">
                <a:solidFill>
                  <a:srgbClr val="1E6AD6"/>
                </a:solidFill>
                <a:latin typeface="Arial"/>
                <a:ea typeface="Arial"/>
                <a:cs typeface="Arial"/>
                <a:sym typeface="Arial"/>
                <a:hlinkClick r:id="rId1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Play 12: Educate the workforce</a:t>
            </a:r>
            <a:endParaRPr sz="1600" b="0" i="0">
              <a:solidFill>
                <a:srgbClr val="1B1B1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33"/>
          <p:cNvSpPr txBox="1">
            <a:spLocks noGrp="1"/>
          </p:cNvSpPr>
          <p:nvPr>
            <p:ph type="sldNum" idx="12"/>
          </p:nvPr>
        </p:nvSpPr>
        <p:spPr>
          <a:xfrm>
            <a:off x="11465983" y="6492240"/>
            <a:ext cx="268817" cy="18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>
            <a:spLocks noGrp="1"/>
          </p:cNvSpPr>
          <p:nvPr>
            <p:ph type="title"/>
          </p:nvPr>
        </p:nvSpPr>
        <p:spPr>
          <a:xfrm>
            <a:off x="457200" y="317405"/>
            <a:ext cx="1051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Gary M. Morin, Section 508 Coordinator</a:t>
            </a:r>
            <a:endParaRPr/>
          </a:p>
        </p:txBody>
      </p:sp>
      <p:sp>
        <p:nvSpPr>
          <p:cNvPr id="84" name="Google Shape;84;p16"/>
          <p:cNvSpPr txBox="1">
            <a:spLocks noGrp="1"/>
          </p:cNvSpPr>
          <p:nvPr>
            <p:ph type="body" idx="1"/>
          </p:nvPr>
        </p:nvSpPr>
        <p:spPr>
          <a:xfrm>
            <a:off x="457200" y="1371600"/>
            <a:ext cx="11277600" cy="4937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I am… </a:t>
            </a: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2800"/>
              <a:buNone/>
            </a:pPr>
            <a:endParaRPr/>
          </a:p>
        </p:txBody>
      </p:sp>
      <p:pic>
        <p:nvPicPr>
          <p:cNvPr id="85" name="Google Shape;85;p16" descr="A smiling Gary Morin, in a white shirt and blue flowered tie. This photo is ages old - but don't let looks deceive you!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8548" y="1975916"/>
            <a:ext cx="2534304" cy="3729128"/>
          </a:xfrm>
          <a:prstGeom prst="rect">
            <a:avLst/>
          </a:prstGeom>
          <a:noFill/>
          <a:ln w="9525" cap="flat" cmpd="sng">
            <a:solidFill>
              <a:srgbClr val="677DC7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86" name="Google Shape;86;p16"/>
          <p:cNvSpPr txBox="1"/>
          <p:nvPr/>
        </p:nvSpPr>
        <p:spPr>
          <a:xfrm>
            <a:off x="5441329" y="1371600"/>
            <a:ext cx="5477849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0E3D"/>
              </a:buClr>
              <a:buSzPts val="2800"/>
              <a:buFont typeface="Arial"/>
              <a:buNone/>
            </a:pPr>
            <a:r>
              <a:rPr lang="en-US" sz="16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rPr>
              <a:t>NIH National Cancer Institute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B0E3D"/>
              </a:buClr>
              <a:buSzPts val="2800"/>
              <a:buFont typeface="Arial"/>
              <a:buNone/>
            </a:pPr>
            <a:r>
              <a:rPr lang="en-US" sz="16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rPr>
              <a:t>NCI Office of Communications and Public Liaison (OCPL)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B0E3D"/>
              </a:buClr>
              <a:buSzPts val="2800"/>
              <a:buFont typeface="Arial"/>
              <a:buNone/>
            </a:pPr>
            <a:r>
              <a:rPr lang="en-US" sz="16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rPr>
              <a:t>NCI Shady Grove Campus, Room 2E-568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B0E3D"/>
              </a:buClr>
              <a:buSzPts val="2800"/>
              <a:buFont typeface="Arial"/>
              <a:buNone/>
            </a:pPr>
            <a:r>
              <a:rPr lang="en-US" sz="16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rPr>
              <a:t>9609 Medical Center Drive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B0E3D"/>
              </a:buClr>
              <a:buSzPts val="2800"/>
              <a:buFont typeface="Arial"/>
              <a:buNone/>
            </a:pPr>
            <a:r>
              <a:rPr lang="en-US" sz="16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rPr>
              <a:t>Rockville, MD 20850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B0E3D"/>
              </a:buClr>
              <a:buSzPts val="2800"/>
              <a:buFont typeface="Arial"/>
              <a:buNone/>
            </a:pPr>
            <a:r>
              <a:rPr lang="en-US" sz="16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rPr>
              <a:t>(240) 276-6920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B0E3D"/>
              </a:buClr>
              <a:buSzPts val="2800"/>
              <a:buFont typeface="Arial"/>
              <a:buNone/>
            </a:pPr>
            <a:r>
              <a:rPr lang="en-US" sz="16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rPr>
              <a:t>NCI Section 508 Coordinator </a:t>
            </a:r>
            <a:r>
              <a:rPr lang="en-US" sz="1600" b="0" i="0" u="sng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NCI508@mail.nih.gov</a:t>
            </a:r>
            <a:endParaRPr sz="1600" b="0" i="0" u="none" strike="noStrike" cap="none">
              <a:solidFill>
                <a:srgbClr val="00619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B0E3D"/>
              </a:buClr>
              <a:buSzPts val="2800"/>
              <a:buFont typeface="Arial"/>
              <a:buNone/>
            </a:pPr>
            <a:r>
              <a:rPr lang="en-US" sz="16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rPr>
              <a:t>Gary Morin (NIH/NCI) </a:t>
            </a:r>
            <a:r>
              <a:rPr lang="en-US" sz="1600" b="0" i="0" u="sng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MorinG@mail.nih.gov</a:t>
            </a:r>
            <a:endParaRPr sz="1600" b="0" i="0" u="none" strike="noStrike" cap="none">
              <a:solidFill>
                <a:srgbClr val="00619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B0E3D"/>
              </a:buClr>
              <a:buSzPts val="2800"/>
              <a:buFont typeface="Arial"/>
              <a:buNone/>
            </a:pPr>
            <a:endParaRPr sz="1600" b="0" i="0" u="none" strike="noStrike" cap="none">
              <a:solidFill>
                <a:srgbClr val="00619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B0E3D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rPr>
              <a:t>NCI Home Page for Section 508 Guidance</a:t>
            </a:r>
            <a:endParaRPr sz="1600" b="0" i="0" u="none" strike="noStrike" cap="none">
              <a:solidFill>
                <a:srgbClr val="00619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B0E3D"/>
              </a:buClr>
              <a:buSzPts val="1600"/>
              <a:buFont typeface="Arial"/>
              <a:buNone/>
            </a:pPr>
            <a:r>
              <a:rPr lang="en-US" sz="1600" b="0" i="0" u="sng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Section 508: Accessibility at NIH</a:t>
            </a:r>
            <a:endParaRPr sz="1600" b="0" i="0" u="none" strike="noStrike" cap="none">
              <a:solidFill>
                <a:srgbClr val="00619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B0E3D"/>
              </a:buClr>
              <a:buSzPts val="1600"/>
              <a:buFont typeface="Arial"/>
              <a:buNone/>
            </a:pPr>
            <a:r>
              <a:rPr lang="en-US" sz="1600" b="0" i="0" u="sng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Section 508: Accessibility @ HHS</a:t>
            </a:r>
            <a:endParaRPr sz="1600" b="0" i="0" u="none" strike="noStrike" cap="none">
              <a:solidFill>
                <a:srgbClr val="00619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04792" marR="0" lvl="1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B0E3D"/>
              </a:buClr>
              <a:buSzPts val="1600"/>
              <a:buFont typeface="Arial"/>
              <a:buNone/>
            </a:pPr>
            <a:r>
              <a:rPr lang="en-US" sz="1600" b="0" i="0" u="sng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HHS Policy for Section 508 Compliance and Accessibility of Information and Communications Technology (ICT)</a:t>
            </a:r>
            <a:endParaRPr sz="1600" b="0" i="0" u="none" strike="noStrike" cap="none">
              <a:solidFill>
                <a:srgbClr val="00619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6"/>
          <p:cNvSpPr txBox="1">
            <a:spLocks noGrp="1"/>
          </p:cNvSpPr>
          <p:nvPr>
            <p:ph type="sldNum" idx="12"/>
          </p:nvPr>
        </p:nvSpPr>
        <p:spPr>
          <a:xfrm>
            <a:off x="11465983" y="6492240"/>
            <a:ext cx="268817" cy="18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4"/>
          <p:cNvSpPr txBox="1">
            <a:spLocks noGrp="1"/>
          </p:cNvSpPr>
          <p:nvPr>
            <p:ph type="title"/>
          </p:nvPr>
        </p:nvSpPr>
        <p:spPr>
          <a:xfrm>
            <a:off x="457200" y="317405"/>
            <a:ext cx="1051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Q&amp;A in Next Session</a:t>
            </a:r>
            <a:endParaRPr/>
          </a:p>
        </p:txBody>
      </p:sp>
      <p:sp>
        <p:nvSpPr>
          <p:cNvPr id="268" name="Google Shape;268;p34"/>
          <p:cNvSpPr txBox="1">
            <a:spLocks noGrp="1"/>
          </p:cNvSpPr>
          <p:nvPr>
            <p:ph type="body" idx="1"/>
          </p:nvPr>
        </p:nvSpPr>
        <p:spPr>
          <a:xfrm>
            <a:off x="457200" y="1371600"/>
            <a:ext cx="11277600" cy="4937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After a short commercial break, we’ll be available for questions</a:t>
            </a:r>
            <a:endParaRPr/>
          </a:p>
        </p:txBody>
      </p:sp>
      <p:sp>
        <p:nvSpPr>
          <p:cNvPr id="269" name="Google Shape;269;p34"/>
          <p:cNvSpPr txBox="1">
            <a:spLocks noGrp="1"/>
          </p:cNvSpPr>
          <p:nvPr>
            <p:ph type="sldNum" idx="12"/>
          </p:nvPr>
        </p:nvSpPr>
        <p:spPr>
          <a:xfrm>
            <a:off x="11465983" y="6492240"/>
            <a:ext cx="268817" cy="18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5"/>
          <p:cNvSpPr txBox="1">
            <a:spLocks noGrp="1"/>
          </p:cNvSpPr>
          <p:nvPr>
            <p:ph type="title"/>
          </p:nvPr>
        </p:nvSpPr>
        <p:spPr>
          <a:xfrm>
            <a:off x="457200" y="317405"/>
            <a:ext cx="1051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Resource Information</a:t>
            </a:r>
            <a:endParaRPr/>
          </a:p>
        </p:txBody>
      </p:sp>
      <p:sp>
        <p:nvSpPr>
          <p:cNvPr id="275" name="Google Shape;275;p35"/>
          <p:cNvSpPr txBox="1">
            <a:spLocks noGrp="1"/>
          </p:cNvSpPr>
          <p:nvPr>
            <p:ph type="body" idx="1"/>
          </p:nvPr>
        </p:nvSpPr>
        <p:spPr>
          <a:xfrm>
            <a:off x="457200" y="1371600"/>
            <a:ext cx="11277600" cy="4937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2800"/>
              <a:buChar char="▪"/>
            </a:pPr>
            <a:r>
              <a:rPr lang="en-US" sz="2000" u="sng">
                <a:solidFill>
                  <a:schemeClr val="hlink"/>
                </a:solidFill>
                <a:hlinkClick r:id="rId3"/>
              </a:rPr>
              <a:t>Strategic Plan: Improving Management of Section 508 of the Rehabilitation Act</a:t>
            </a:r>
            <a:r>
              <a:rPr lang="en-US" sz="2000"/>
              <a:t> (2013)</a:t>
            </a:r>
            <a:endParaRPr/>
          </a:p>
          <a:p>
            <a:pPr marL="457200" lvl="0" indent="-4064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2800"/>
              <a:buChar char="▪"/>
            </a:pPr>
            <a:r>
              <a:rPr lang="en-US" sz="2000" u="sng">
                <a:solidFill>
                  <a:schemeClr val="hlink"/>
                </a:solidFill>
                <a:hlinkClick r:id="rId4"/>
              </a:rPr>
              <a:t>21st Century Integrated Digital Experience Act – Digital.gov</a:t>
            </a:r>
            <a:r>
              <a:rPr lang="en-US" sz="2000"/>
              <a:t> (2018); </a:t>
            </a:r>
            <a:r>
              <a:rPr lang="en-US" sz="2000" u="sng">
                <a:solidFill>
                  <a:schemeClr val="hlink"/>
                </a:solidFill>
                <a:hlinkClick r:id="rId5"/>
              </a:rPr>
              <a:t>H.R.5759 - 115th Congress (2017-2018): 21st Century Integrated Digital Experience Act | Congress.gov | Library of Congress</a:t>
            </a:r>
            <a:endParaRPr sz="2000"/>
          </a:p>
          <a:p>
            <a:pPr marL="457200" lvl="0" indent="-4064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2800"/>
              <a:buChar char="▪"/>
            </a:pPr>
            <a:r>
              <a:rPr lang="en-US" sz="2000" u="sng">
                <a:solidFill>
                  <a:schemeClr val="hlink"/>
                </a:solidFill>
                <a:hlinkClick r:id="rId6"/>
              </a:rPr>
              <a:t>Executive Order on Diversity, Equity, Inclusion, and Accessibility in the Federal Workforce - The White House</a:t>
            </a:r>
            <a:r>
              <a:rPr lang="en-US" sz="2000"/>
              <a:t> (2021 06 25)</a:t>
            </a:r>
            <a:endParaRPr/>
          </a:p>
          <a:p>
            <a:pPr marL="457200" lvl="0" indent="-4064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2800"/>
              <a:buChar char="▪"/>
            </a:pPr>
            <a:r>
              <a:rPr lang="en-US" sz="2000" u="sng">
                <a:solidFill>
                  <a:schemeClr val="hlink"/>
                </a:solidFill>
                <a:hlinkClick r:id="rId7"/>
              </a:rPr>
              <a:t>Accessible Federal Technology for People with Disabilities, Older Americans, and Veterans</a:t>
            </a:r>
            <a:r>
              <a:rPr lang="en-US" sz="2000"/>
              <a:t> (2022)</a:t>
            </a:r>
            <a:endParaRPr/>
          </a:p>
          <a:p>
            <a:pPr marL="457200" lvl="0" indent="-4064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2800"/>
              <a:buChar char="▪"/>
            </a:pPr>
            <a:r>
              <a:rPr lang="en-US" sz="2000" u="sng">
                <a:solidFill>
                  <a:schemeClr val="hlink"/>
                </a:solidFill>
                <a:hlinkClick r:id="rId8"/>
              </a:rPr>
              <a:t>Hearings to examine accessible Federal technology for people with disabilities, older Americans, and veterans. | Congress.gov | Library of Congress</a:t>
            </a:r>
            <a:r>
              <a:rPr lang="en-US" sz="2000"/>
              <a:t> (2022)</a:t>
            </a:r>
            <a:endParaRPr sz="2000"/>
          </a:p>
        </p:txBody>
      </p:sp>
      <p:sp>
        <p:nvSpPr>
          <p:cNvPr id="276" name="Google Shape;276;p35"/>
          <p:cNvSpPr txBox="1">
            <a:spLocks noGrp="1"/>
          </p:cNvSpPr>
          <p:nvPr>
            <p:ph type="sldNum" idx="12"/>
          </p:nvPr>
        </p:nvSpPr>
        <p:spPr>
          <a:xfrm>
            <a:off x="11465983" y="6492240"/>
            <a:ext cx="268817" cy="18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6"/>
          <p:cNvSpPr txBox="1">
            <a:spLocks noGrp="1"/>
          </p:cNvSpPr>
          <p:nvPr>
            <p:ph type="title"/>
          </p:nvPr>
        </p:nvSpPr>
        <p:spPr>
          <a:xfrm>
            <a:off x="457200" y="317405"/>
            <a:ext cx="1051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Resource Information (continued)</a:t>
            </a:r>
            <a:endParaRPr/>
          </a:p>
        </p:txBody>
      </p:sp>
      <p:sp>
        <p:nvSpPr>
          <p:cNvPr id="282" name="Google Shape;282;p36"/>
          <p:cNvSpPr txBox="1">
            <a:spLocks noGrp="1"/>
          </p:cNvSpPr>
          <p:nvPr>
            <p:ph type="body" idx="1"/>
          </p:nvPr>
        </p:nvSpPr>
        <p:spPr>
          <a:xfrm>
            <a:off x="457200" y="1371600"/>
            <a:ext cx="11277600" cy="4937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064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6197"/>
              </a:buClr>
              <a:buSzPts val="2800"/>
              <a:buFont typeface="Noto Sans Symbols"/>
              <a:buChar char="▪"/>
            </a:pPr>
            <a:r>
              <a:rPr lang="en-US" sz="2000"/>
              <a:t>Listservs, such as </a:t>
            </a:r>
            <a:r>
              <a:rPr lang="en-US" sz="2000" u="sng">
                <a:solidFill>
                  <a:schemeClr val="hlink"/>
                </a:solidFill>
                <a:hlinkClick r:id="rId3"/>
              </a:rPr>
              <a:t>Digital.gov Communities of Practice – Digital.gov</a:t>
            </a:r>
            <a:r>
              <a:rPr lang="en-US" sz="2000"/>
              <a:t> and </a:t>
            </a:r>
            <a:r>
              <a:rPr lang="en-US" sz="2000" u="sng">
                <a:solidFill>
                  <a:schemeClr val="hlink"/>
                </a:solidFill>
                <a:hlinkClick r:id="rId4"/>
              </a:rPr>
              <a:t>IT Accessibility - EDUCAUSE Connect</a:t>
            </a:r>
            <a:endParaRPr sz="2000"/>
          </a:p>
          <a:p>
            <a:pPr marL="457200" marR="0" lvl="0" indent="-4064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6197"/>
              </a:buClr>
              <a:buSzPts val="2800"/>
              <a:buFont typeface="Noto Sans Symbols"/>
              <a:buChar char="▪"/>
            </a:pPr>
            <a:r>
              <a:rPr lang="en-US" sz="2000" u="sng">
                <a:solidFill>
                  <a:schemeClr val="hlink"/>
                </a:solidFill>
                <a:hlinkClick r:id="rId5"/>
              </a:rPr>
              <a:t>Accessibility Training, Tools, and Events | Section508.gov</a:t>
            </a:r>
            <a:endParaRPr sz="2000"/>
          </a:p>
          <a:p>
            <a:pPr marL="914400" lvl="1" indent="-3937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2600"/>
              <a:buChar char="▪"/>
            </a:pPr>
            <a:r>
              <a:rPr lang="en-US" sz="2000" u="sng">
                <a:solidFill>
                  <a:schemeClr val="hlink"/>
                </a:solidFill>
                <a:hlinkClick r:id="rId6"/>
              </a:rPr>
              <a:t>Courses that cover various aspect of Section 508 compliance and best practices</a:t>
            </a:r>
            <a:endParaRPr sz="2000"/>
          </a:p>
          <a:p>
            <a:pPr marL="914400" lvl="1" indent="-3937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2600"/>
              <a:buChar char="▪"/>
            </a:pPr>
            <a:r>
              <a:rPr lang="en-US" sz="2000" u="sng">
                <a:solidFill>
                  <a:schemeClr val="hlink"/>
                </a:solidFill>
                <a:hlinkClick r:id="rId6"/>
              </a:rPr>
              <a:t>Conformance for Documents, Presentations, PDFs, and more</a:t>
            </a:r>
            <a:endParaRPr sz="2000"/>
          </a:p>
          <a:p>
            <a:pPr marL="457200" marR="0" lvl="0" indent="-4064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6197"/>
              </a:buClr>
              <a:buSzPts val="2800"/>
              <a:buFont typeface="Noto Sans Symbols"/>
              <a:buChar char="▪"/>
            </a:pPr>
            <a:r>
              <a:rPr lang="en-US" sz="2000" u="sng">
                <a:solidFill>
                  <a:schemeClr val="hlink"/>
                </a:solidFill>
                <a:hlinkClick r:id="rId7"/>
              </a:rPr>
              <a:t>IAAP | International Association of Accessibility Professionals (accessibilityassociation.org)</a:t>
            </a:r>
            <a:endParaRPr sz="2000"/>
          </a:p>
          <a:p>
            <a:pPr marL="457200" marR="0" lvl="0" indent="-4064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6197"/>
              </a:buClr>
              <a:buSzPts val="2800"/>
              <a:buFont typeface="Noto Sans Symbols"/>
              <a:buChar char="▪"/>
            </a:pPr>
            <a:r>
              <a:rPr lang="en-US" sz="2000" u="sng">
                <a:solidFill>
                  <a:schemeClr val="hlink"/>
                </a:solidFill>
                <a:hlinkClick r:id="rId8"/>
              </a:rPr>
              <a:t>Course List: Digital Accessibility Education, Training, and Certification (Web Accessibility Initiative (WAI) | W3C)</a:t>
            </a:r>
            <a:endParaRPr sz="2000"/>
          </a:p>
          <a:p>
            <a:pPr marL="50800" lvl="0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2800"/>
              <a:buNone/>
            </a:pPr>
            <a:endParaRPr sz="2000"/>
          </a:p>
        </p:txBody>
      </p:sp>
      <p:sp>
        <p:nvSpPr>
          <p:cNvPr id="283" name="Google Shape;283;p36"/>
          <p:cNvSpPr txBox="1">
            <a:spLocks noGrp="1"/>
          </p:cNvSpPr>
          <p:nvPr>
            <p:ph type="sldNum" idx="12"/>
          </p:nvPr>
        </p:nvSpPr>
        <p:spPr>
          <a:xfrm>
            <a:off x="11465983" y="6492240"/>
            <a:ext cx="268817" cy="18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>
            <a:spLocks noGrp="1"/>
          </p:cNvSpPr>
          <p:nvPr>
            <p:ph type="title"/>
          </p:nvPr>
        </p:nvSpPr>
        <p:spPr>
          <a:xfrm>
            <a:off x="457200" y="317405"/>
            <a:ext cx="1051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My role as a Section 508 Program Manager – Gary Morin</a:t>
            </a:r>
            <a:endParaRPr/>
          </a:p>
        </p:txBody>
      </p:sp>
      <p:sp>
        <p:nvSpPr>
          <p:cNvPr id="93" name="Google Shape;93;p17"/>
          <p:cNvSpPr txBox="1">
            <a:spLocks noGrp="1"/>
          </p:cNvSpPr>
          <p:nvPr>
            <p:ph type="body" idx="1"/>
          </p:nvPr>
        </p:nvSpPr>
        <p:spPr>
          <a:xfrm>
            <a:off x="457200" y="1371600"/>
            <a:ext cx="5486400" cy="4937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 sz="2800"/>
              <a:t>NCI Internal Communications</a:t>
            </a:r>
            <a:endParaRPr/>
          </a:p>
          <a:p>
            <a:pPr marL="457200" lvl="0" indent="-4064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Char char="▪"/>
            </a:pPr>
            <a:r>
              <a:rPr lang="en-US" sz="2800"/>
              <a:t>NCI External Communications</a:t>
            </a:r>
            <a:endParaRPr/>
          </a:p>
          <a:p>
            <a:pPr marL="457200" lvl="0" indent="-4064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Char char="▪"/>
            </a:pPr>
            <a:r>
              <a:rPr lang="en-US" sz="2800"/>
              <a:t>NCI Software Systems and Applications</a:t>
            </a:r>
            <a:endParaRPr/>
          </a:p>
          <a:p>
            <a:pPr marL="457200" lvl="0" indent="-4064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Char char="▪"/>
            </a:pPr>
            <a:r>
              <a:rPr lang="en-US" sz="2800"/>
              <a:t>NCI Acquisitions and Contracts</a:t>
            </a:r>
            <a:endParaRPr/>
          </a:p>
          <a:p>
            <a:pPr marL="50800" lvl="0" indent="0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SzPts val="2800"/>
              <a:buNone/>
            </a:pPr>
            <a:endParaRPr/>
          </a:p>
        </p:txBody>
      </p:sp>
      <p:sp>
        <p:nvSpPr>
          <p:cNvPr id="94" name="Google Shape;94;p17"/>
          <p:cNvSpPr txBox="1">
            <a:spLocks noGrp="1"/>
          </p:cNvSpPr>
          <p:nvPr>
            <p:ph type="sldNum" idx="12"/>
          </p:nvPr>
        </p:nvSpPr>
        <p:spPr>
          <a:xfrm>
            <a:off x="11465983" y="6492240"/>
            <a:ext cx="268817" cy="18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pic>
        <p:nvPicPr>
          <p:cNvPr id="95" name="Google Shape;95;p17" descr="NCI has twenty Divisions, Organizations, and Centers, in addition to its Office of the Director. Picture links to About NCI Organization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943600" y="1839953"/>
            <a:ext cx="5837811" cy="26304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>
            <a:spLocks noGrp="1"/>
          </p:cNvSpPr>
          <p:nvPr>
            <p:ph type="title"/>
          </p:nvPr>
        </p:nvSpPr>
        <p:spPr>
          <a:xfrm>
            <a:off x="457200" y="317405"/>
            <a:ext cx="1051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Gary and the National Cancer Institute</a:t>
            </a:r>
            <a:endParaRPr/>
          </a:p>
        </p:txBody>
      </p:sp>
      <p:sp>
        <p:nvSpPr>
          <p:cNvPr id="102" name="Google Shape;102;p18"/>
          <p:cNvSpPr txBox="1">
            <a:spLocks noGrp="1"/>
          </p:cNvSpPr>
          <p:nvPr>
            <p:ph type="body" idx="1"/>
          </p:nvPr>
        </p:nvSpPr>
        <p:spPr>
          <a:xfrm>
            <a:off x="457199" y="1371600"/>
            <a:ext cx="6286501" cy="4937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594" marR="0" lvl="0" indent="-228594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▪"/>
            </a:pPr>
            <a:r>
              <a:rPr lang="en-US" sz="2400" b="0" i="0" u="sng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Department of Health &amp; Human Services</a:t>
            </a: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(HHS)</a:t>
            </a:r>
            <a:endParaRPr/>
          </a:p>
          <a:p>
            <a:pPr marL="685794" marR="0" lvl="1" indent="-228594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▪"/>
            </a:pPr>
            <a:r>
              <a:rPr lang="en-US" sz="2200" b="0" i="0" u="sng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National Institutes of Health</a:t>
            </a:r>
            <a:r>
              <a:rPr lang="en-US" sz="2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(NIH)</a:t>
            </a:r>
            <a:endParaRPr/>
          </a:p>
          <a:p>
            <a:pPr marL="1142994" marR="0" lvl="2" indent="-228594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▪"/>
            </a:pPr>
            <a:r>
              <a:rPr lang="en-US" sz="2200" b="0" i="0" u="sng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National Cancer Institute</a:t>
            </a:r>
            <a:r>
              <a:rPr lang="en-US" sz="2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(NCI)</a:t>
            </a:r>
            <a:endParaRPr/>
          </a:p>
          <a:p>
            <a:pPr marL="228594" marR="0" lvl="0" indent="-228594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▪"/>
            </a:pP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HHS: 11 agencies or Operating Divisions</a:t>
            </a:r>
            <a:endParaRPr/>
          </a:p>
          <a:p>
            <a:pPr marL="685794" lvl="1" indent="-228594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▪"/>
            </a:pPr>
            <a:r>
              <a:rPr lang="en-US" sz="2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NIH: 27 Institutes and Center </a:t>
            </a:r>
            <a:endParaRPr/>
          </a:p>
          <a:p>
            <a:pPr marL="1142994" lvl="2" indent="-228594" algn="l" rtl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SzPts val="2200"/>
              <a:buFont typeface="Arial"/>
              <a:buChar char="▪"/>
            </a:pPr>
            <a:r>
              <a:rPr lang="en-US" sz="2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NCI: Principal agency for cancer research and training</a:t>
            </a:r>
            <a:endParaRPr sz="2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8"/>
          <p:cNvSpPr txBox="1">
            <a:spLocks noGrp="1"/>
          </p:cNvSpPr>
          <p:nvPr>
            <p:ph type="sldNum" idx="12"/>
          </p:nvPr>
        </p:nvSpPr>
        <p:spPr>
          <a:xfrm>
            <a:off x="11465983" y="6492240"/>
            <a:ext cx="268817" cy="18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pic>
        <p:nvPicPr>
          <p:cNvPr id="104" name="Google Shape;104;p18" descr="The National Cancer Center at Shady Grove's Welcome foyer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891950" y="2052508"/>
            <a:ext cx="4842850" cy="35759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>
            <a:spLocks noGrp="1"/>
          </p:cNvSpPr>
          <p:nvPr>
            <p:ph type="title"/>
          </p:nvPr>
        </p:nvSpPr>
        <p:spPr>
          <a:xfrm>
            <a:off x="457200" y="317405"/>
            <a:ext cx="1051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Angela Watkins, Section 508 Program Manager</a:t>
            </a:r>
            <a:endParaRPr/>
          </a:p>
        </p:txBody>
      </p:sp>
      <p:sp>
        <p:nvSpPr>
          <p:cNvPr id="110" name="Google Shape;110;p19"/>
          <p:cNvSpPr txBox="1">
            <a:spLocks noGrp="1"/>
          </p:cNvSpPr>
          <p:nvPr>
            <p:ph type="body" idx="1"/>
          </p:nvPr>
        </p:nvSpPr>
        <p:spPr>
          <a:xfrm>
            <a:off x="457200" y="1371600"/>
            <a:ext cx="5486400" cy="4937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594" lvl="0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▪"/>
            </a:pPr>
            <a:r>
              <a:rPr lang="en-US" sz="2200"/>
              <a:t>I am… </a:t>
            </a:r>
            <a:endParaRPr/>
          </a:p>
          <a:p>
            <a:pPr marL="228594" lvl="0" indent="-88892" algn="l" rtl="0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200"/>
              <a:buNone/>
            </a:pPr>
            <a:endParaRPr sz="2200"/>
          </a:p>
        </p:txBody>
      </p:sp>
      <p:pic>
        <p:nvPicPr>
          <p:cNvPr id="111" name="Google Shape;111;p19" descr="Angela Watkins, Section 508 Program Manager for PBGC. Smiling Black Female wearing glasses with short black hair and greying at the temples in a blue tunic.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5400000">
            <a:off x="306164" y="2573328"/>
            <a:ext cx="3379072" cy="2534304"/>
          </a:xfrm>
          <a:prstGeom prst="rect">
            <a:avLst/>
          </a:prstGeom>
          <a:noFill/>
          <a:ln w="9525" cap="flat" cmpd="sng">
            <a:solidFill>
              <a:srgbClr val="677DC7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12" name="Google Shape;112;p19"/>
          <p:cNvSpPr txBox="1">
            <a:spLocks noGrp="1"/>
          </p:cNvSpPr>
          <p:nvPr>
            <p:ph type="body" idx="2"/>
          </p:nvPr>
        </p:nvSpPr>
        <p:spPr>
          <a:xfrm>
            <a:off x="5779911" y="1371600"/>
            <a:ext cx="5954889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0E3D"/>
              </a:buClr>
              <a:buSzPts val="2800"/>
              <a:buNone/>
            </a:pPr>
            <a:r>
              <a:rPr lang="en-US" sz="1600"/>
              <a:t>Pension Benefit Guaranty Corporation (PBGC)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B0E3D"/>
              </a:buClr>
              <a:buSzPts val="2800"/>
              <a:buNone/>
            </a:pPr>
            <a:r>
              <a:rPr lang="en-US" sz="1600"/>
              <a:t>Office of Information Technology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B0E3D"/>
              </a:buClr>
              <a:buSzPts val="2800"/>
              <a:buNone/>
            </a:pPr>
            <a:r>
              <a:rPr lang="en-US" sz="1600"/>
              <a:t>Enterprise Governance Department, Policy Compliance Division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B0E3D"/>
              </a:buClr>
              <a:buSzPts val="2800"/>
              <a:buNone/>
            </a:pPr>
            <a:r>
              <a:rPr lang="en-US" sz="1600"/>
              <a:t>445 12th Street SW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B0E3D"/>
              </a:buClr>
              <a:buSzPts val="2800"/>
              <a:buNone/>
            </a:pPr>
            <a:r>
              <a:rPr lang="en-US" sz="1600"/>
              <a:t>Washington DC 20024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B0E3D"/>
              </a:buClr>
              <a:buSzPts val="2800"/>
              <a:buNone/>
            </a:pPr>
            <a:r>
              <a:rPr lang="en-US" sz="1600"/>
              <a:t>(202) 229-3188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B0E3D"/>
              </a:buClr>
              <a:buSzPts val="2800"/>
              <a:buNone/>
            </a:pPr>
            <a:r>
              <a:rPr lang="en-US" sz="1600"/>
              <a:t>Section 508 Program Manager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BB0E3D"/>
              </a:buClr>
              <a:buSzPts val="2800"/>
              <a:buNone/>
            </a:pPr>
            <a:r>
              <a:rPr lang="en-US" sz="1600"/>
              <a:t>Angela Watkins email: </a:t>
            </a:r>
            <a:r>
              <a:rPr lang="en-US" sz="1600" u="sng">
                <a:solidFill>
                  <a:schemeClr val="hlink"/>
                </a:solidFill>
                <a:hlinkClick r:id="rId4"/>
              </a:rPr>
              <a:t>watkins.angela@pbgc.gov</a:t>
            </a:r>
            <a:endParaRPr sz="1600"/>
          </a:p>
        </p:txBody>
      </p:sp>
      <p:sp>
        <p:nvSpPr>
          <p:cNvPr id="113" name="Google Shape;113;p19"/>
          <p:cNvSpPr txBox="1">
            <a:spLocks noGrp="1"/>
          </p:cNvSpPr>
          <p:nvPr>
            <p:ph type="sldNum" idx="12"/>
          </p:nvPr>
        </p:nvSpPr>
        <p:spPr>
          <a:xfrm>
            <a:off x="11465983" y="6492240"/>
            <a:ext cx="268817" cy="18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0"/>
          <p:cNvSpPr txBox="1">
            <a:spLocks noGrp="1"/>
          </p:cNvSpPr>
          <p:nvPr>
            <p:ph type="title"/>
          </p:nvPr>
        </p:nvSpPr>
        <p:spPr>
          <a:xfrm>
            <a:off x="457200" y="317405"/>
            <a:ext cx="113665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My role as a Section 508 Program Manager – Angela Watkins</a:t>
            </a:r>
            <a:endParaRPr/>
          </a:p>
        </p:txBody>
      </p:sp>
      <p:sp>
        <p:nvSpPr>
          <p:cNvPr id="120" name="Google Shape;120;p20"/>
          <p:cNvSpPr txBox="1">
            <a:spLocks noGrp="1"/>
          </p:cNvSpPr>
          <p:nvPr>
            <p:ph type="body" idx="1"/>
          </p:nvPr>
        </p:nvSpPr>
        <p:spPr>
          <a:xfrm>
            <a:off x="457200" y="1371600"/>
            <a:ext cx="5486400" cy="4937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064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6197"/>
              </a:buClr>
              <a:buSzPts val="2800"/>
              <a:buFont typeface="Noto Sans Symbols"/>
              <a:buChar char="▪"/>
            </a:pPr>
            <a:r>
              <a:rPr lang="en-US" dirty="0"/>
              <a:t>Pension Benefit Guaranty Corporation (PBGC)</a:t>
            </a:r>
            <a:endParaRPr dirty="0"/>
          </a:p>
          <a:p>
            <a:pPr marL="914400" lvl="1" indent="-3937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2600"/>
              <a:buChar char="▪"/>
            </a:pPr>
            <a:r>
              <a:rPr lang="en-US" dirty="0"/>
              <a:t>PBGC was created by the </a:t>
            </a:r>
            <a:r>
              <a:rPr lang="en-US" u="sng" dirty="0">
                <a:solidFill>
                  <a:schemeClr val="hlink"/>
                </a:solidFill>
                <a:hlinkClick r:id="rId3"/>
              </a:rPr>
              <a:t>Employee Retirement Income Security Act (ERISA) of 1974</a:t>
            </a:r>
            <a:endParaRPr dirty="0"/>
          </a:p>
          <a:p>
            <a:pPr marL="914400" lvl="1" indent="-3937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2600"/>
              <a:buChar char="▪"/>
            </a:pPr>
            <a:r>
              <a:rPr lang="en-US" dirty="0"/>
              <a:t>Ranked #1 in the Small Agency Category as “Best Places to Work in the Federal Government for 2021”</a:t>
            </a:r>
            <a:endParaRPr dirty="0"/>
          </a:p>
          <a:p>
            <a:pPr marL="457200" marR="0" lvl="0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6197"/>
              </a:buClr>
              <a:buSzPts val="2800"/>
              <a:buFont typeface="Noto Sans Symbols"/>
              <a:buNone/>
            </a:pPr>
            <a:endParaRPr dirty="0"/>
          </a:p>
        </p:txBody>
      </p:sp>
      <p:pic>
        <p:nvPicPr>
          <p:cNvPr id="121" name="Google Shape;121;p20" descr="PBGC Organizational Chart from pbgc.gov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508634" y="1371600"/>
            <a:ext cx="4508732" cy="4819898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0"/>
          <p:cNvSpPr txBox="1">
            <a:spLocks noGrp="1"/>
          </p:cNvSpPr>
          <p:nvPr>
            <p:ph type="sldNum" idx="12"/>
          </p:nvPr>
        </p:nvSpPr>
        <p:spPr>
          <a:xfrm>
            <a:off x="11465983" y="6492240"/>
            <a:ext cx="268817" cy="18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1"/>
          <p:cNvSpPr txBox="1">
            <a:spLocks noGrp="1"/>
          </p:cNvSpPr>
          <p:nvPr>
            <p:ph type="title"/>
          </p:nvPr>
        </p:nvSpPr>
        <p:spPr>
          <a:xfrm>
            <a:off x="457200" y="317405"/>
            <a:ext cx="1051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Let’s Take a Poll (#1)</a:t>
            </a:r>
            <a:endParaRPr/>
          </a:p>
        </p:txBody>
      </p:sp>
      <p:sp>
        <p:nvSpPr>
          <p:cNvPr id="129" name="Google Shape;129;p21"/>
          <p:cNvSpPr txBox="1">
            <a:spLocks noGrp="1"/>
          </p:cNvSpPr>
          <p:nvPr>
            <p:ph type="body" idx="1"/>
          </p:nvPr>
        </p:nvSpPr>
        <p:spPr>
          <a:xfrm>
            <a:off x="457200" y="1371600"/>
            <a:ext cx="9174480" cy="43342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064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6197"/>
              </a:buClr>
              <a:buSzPts val="2800"/>
              <a:buFont typeface="Noto Sans Symbols"/>
              <a:buChar char="▪"/>
            </a:pPr>
            <a:r>
              <a:rPr lang="en-US"/>
              <a:t>Who’s here with us?</a:t>
            </a:r>
            <a:endParaRPr/>
          </a:p>
          <a:p>
            <a:pPr marL="914400" lvl="1" indent="-3937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2600"/>
              <a:buChar char="▪"/>
            </a:pPr>
            <a:r>
              <a:rPr lang="en-US"/>
              <a:t>Provide your answer (via letter): </a:t>
            </a:r>
            <a:endParaRPr/>
          </a:p>
          <a:p>
            <a:pPr marL="1371600" lvl="2" indent="-381000" algn="l" rtl="0">
              <a:lnSpc>
                <a:spcPct val="100000"/>
              </a:lnSpc>
              <a:spcBef>
                <a:spcPts val="65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a. Program Manager/Coordinator</a:t>
            </a:r>
            <a:endParaRPr/>
          </a:p>
          <a:p>
            <a:pPr marL="1371600" lvl="2" indent="-381000" algn="l" rtl="0">
              <a:lnSpc>
                <a:spcPct val="100000"/>
              </a:lnSpc>
              <a:spcBef>
                <a:spcPts val="65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b. Team member</a:t>
            </a:r>
            <a:endParaRPr/>
          </a:p>
          <a:p>
            <a:pPr marL="1371600" lvl="2" indent="-381000" algn="l" rtl="0">
              <a:lnSpc>
                <a:spcPct val="100000"/>
              </a:lnSpc>
              <a:spcBef>
                <a:spcPts val="65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c. Champion</a:t>
            </a:r>
            <a:endParaRPr/>
          </a:p>
          <a:p>
            <a:pPr marL="1371600" lvl="2" indent="-381000" algn="l" rtl="0">
              <a:lnSpc>
                <a:spcPct val="100000"/>
              </a:lnSpc>
              <a:spcBef>
                <a:spcPts val="65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d. Content owner or program staff</a:t>
            </a:r>
            <a:endParaRPr/>
          </a:p>
          <a:p>
            <a:pPr marL="1371600" lvl="2" indent="-381000" algn="l" rtl="0">
              <a:lnSpc>
                <a:spcPct val="100000"/>
              </a:lnSpc>
              <a:spcBef>
                <a:spcPts val="65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e. Acquisitions, Procurement, Contracts</a:t>
            </a:r>
            <a:endParaRPr/>
          </a:p>
          <a:p>
            <a:pPr marL="1371600" lvl="2" indent="-381000" algn="l" rtl="0">
              <a:lnSpc>
                <a:spcPct val="100000"/>
              </a:lnSpc>
              <a:spcBef>
                <a:spcPts val="65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f. Executive</a:t>
            </a:r>
            <a:endParaRPr/>
          </a:p>
          <a:p>
            <a:pPr marL="1371600" lvl="2" indent="-228600" algn="l" rtl="0">
              <a:lnSpc>
                <a:spcPct val="100000"/>
              </a:lnSpc>
              <a:spcBef>
                <a:spcPts val="650"/>
              </a:spcBef>
              <a:spcAft>
                <a:spcPts val="0"/>
              </a:spcAft>
              <a:buSzPts val="2400"/>
              <a:buNone/>
            </a:pPr>
            <a:endParaRPr/>
          </a:p>
        </p:txBody>
      </p:sp>
      <p:sp>
        <p:nvSpPr>
          <p:cNvPr id="130" name="Google Shape;130;p21"/>
          <p:cNvSpPr txBox="1">
            <a:spLocks noGrp="1"/>
          </p:cNvSpPr>
          <p:nvPr>
            <p:ph type="sldNum" idx="12"/>
          </p:nvPr>
        </p:nvSpPr>
        <p:spPr>
          <a:xfrm>
            <a:off x="11465983" y="6492240"/>
            <a:ext cx="268817" cy="18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2"/>
          <p:cNvSpPr txBox="1">
            <a:spLocks noGrp="1"/>
          </p:cNvSpPr>
          <p:nvPr>
            <p:ph type="title"/>
          </p:nvPr>
        </p:nvSpPr>
        <p:spPr>
          <a:xfrm>
            <a:off x="457200" y="317405"/>
            <a:ext cx="1051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The Playbook is a Guide - </a:t>
            </a:r>
            <a:endParaRPr/>
          </a:p>
        </p:txBody>
      </p:sp>
      <p:sp>
        <p:nvSpPr>
          <p:cNvPr id="136" name="Google Shape;136;p22"/>
          <p:cNvSpPr txBox="1">
            <a:spLocks noGrp="1"/>
          </p:cNvSpPr>
          <p:nvPr>
            <p:ph type="body" idx="1"/>
          </p:nvPr>
        </p:nvSpPr>
        <p:spPr>
          <a:xfrm>
            <a:off x="457200" y="1371600"/>
            <a:ext cx="11277600" cy="4937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You’re not expected to know all the plays</a:t>
            </a:r>
            <a:endParaRPr/>
          </a:p>
          <a:p>
            <a:pPr marL="914400" lvl="1" indent="-3937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2600"/>
              <a:buChar char="▪"/>
            </a:pPr>
            <a:r>
              <a:rPr lang="en-US"/>
              <a:t>Or use them in a specific order </a:t>
            </a:r>
            <a:endParaRPr/>
          </a:p>
          <a:p>
            <a:pPr marL="457200" lvl="0" indent="-4064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They work in the best order for your environment</a:t>
            </a:r>
            <a:endParaRPr/>
          </a:p>
          <a:p>
            <a:pPr marL="457200" lvl="0" indent="-4064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The Playbook - When &amp; Where to Use It</a:t>
            </a:r>
            <a:endParaRPr/>
          </a:p>
          <a:p>
            <a:pPr marL="457200" lvl="0" indent="-4064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Match your skillset to the play</a:t>
            </a:r>
            <a:endParaRPr/>
          </a:p>
          <a:p>
            <a:pPr marL="914400" lvl="1" indent="-3937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2600"/>
              <a:buChar char="▪"/>
            </a:pPr>
            <a:r>
              <a:rPr lang="en-US"/>
              <a:t>Contain it</a:t>
            </a:r>
            <a:endParaRPr/>
          </a:p>
          <a:p>
            <a:pPr marL="914400" lvl="1" indent="-3937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2600"/>
              <a:buChar char="▪"/>
            </a:pPr>
            <a:r>
              <a:rPr lang="en-US"/>
              <a:t>Absorb it</a:t>
            </a:r>
            <a:endParaRPr/>
          </a:p>
          <a:p>
            <a:pPr marL="914400" lvl="1" indent="-3937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2600"/>
              <a:buChar char="▪"/>
            </a:pPr>
            <a:r>
              <a:rPr lang="en-US"/>
              <a:t>Use it to pace yourself</a:t>
            </a: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2800"/>
              <a:buNone/>
            </a:pPr>
            <a:endParaRPr/>
          </a:p>
        </p:txBody>
      </p:sp>
      <p:sp>
        <p:nvSpPr>
          <p:cNvPr id="137" name="Google Shape;137;p22"/>
          <p:cNvSpPr txBox="1">
            <a:spLocks noGrp="1"/>
          </p:cNvSpPr>
          <p:nvPr>
            <p:ph type="sldNum" idx="12"/>
          </p:nvPr>
        </p:nvSpPr>
        <p:spPr>
          <a:xfrm>
            <a:off x="11465983" y="6492240"/>
            <a:ext cx="268817" cy="18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3"/>
          <p:cNvSpPr txBox="1">
            <a:spLocks noGrp="1"/>
          </p:cNvSpPr>
          <p:nvPr>
            <p:ph type="title"/>
          </p:nvPr>
        </p:nvSpPr>
        <p:spPr>
          <a:xfrm>
            <a:off x="457200" y="317405"/>
            <a:ext cx="1051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Links to the Section 508 Playbook</a:t>
            </a:r>
            <a:endParaRPr/>
          </a:p>
        </p:txBody>
      </p:sp>
      <p:sp>
        <p:nvSpPr>
          <p:cNvPr id="143" name="Google Shape;143;p23"/>
          <p:cNvSpPr txBox="1">
            <a:spLocks noGrp="1"/>
          </p:cNvSpPr>
          <p:nvPr>
            <p:ph type="body" idx="1"/>
          </p:nvPr>
        </p:nvSpPr>
        <p:spPr>
          <a:xfrm>
            <a:off x="457199" y="1371600"/>
            <a:ext cx="8496301" cy="4937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2800"/>
              <a:buChar char="▪"/>
            </a:pPr>
            <a:r>
              <a:rPr lang="en-US" sz="1600" b="0" i="0" u="sng">
                <a:solidFill>
                  <a:srgbClr val="1E6AD6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Play 1: Establish a Section 508 Program Manager to lead compliance efforts</a:t>
            </a:r>
            <a:endParaRPr sz="1600" b="0" i="0">
              <a:solidFill>
                <a:srgbClr val="1B1B1B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4064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2800"/>
              <a:buChar char="▪"/>
            </a:pPr>
            <a:r>
              <a:rPr lang="en-US" sz="1600" b="0" i="0" u="sng">
                <a:solidFill>
                  <a:srgbClr val="1E6AD6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Play 2: Assess your Section 508 program maturity</a:t>
            </a:r>
            <a:endParaRPr sz="1600" b="0" i="0">
              <a:solidFill>
                <a:srgbClr val="1B1B1B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4064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2800"/>
              <a:buChar char="▪"/>
            </a:pPr>
            <a:r>
              <a:rPr lang="en-US" sz="1600" b="0" i="0" u="sng">
                <a:solidFill>
                  <a:srgbClr val="1E6AD6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Play 3: Develop a Section 508 Accessibility Roadmap</a:t>
            </a:r>
            <a:endParaRPr sz="1600" b="0" i="0">
              <a:solidFill>
                <a:srgbClr val="1B1B1B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4064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2800"/>
              <a:buChar char="▪"/>
            </a:pPr>
            <a:r>
              <a:rPr lang="en-US" sz="1600" b="0" i="0" u="sng">
                <a:solidFill>
                  <a:srgbClr val="1E6AD6"/>
                </a:solidFill>
                <a:latin typeface="Arial"/>
                <a:ea typeface="Arial"/>
                <a:cs typeface="Arial"/>
                <a:sym typeface="Arial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Play 4: Establish a Section 508 Policy</a:t>
            </a:r>
            <a:endParaRPr sz="1600" b="0" i="0">
              <a:solidFill>
                <a:srgbClr val="1B1B1B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4064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2800"/>
              <a:buChar char="▪"/>
            </a:pPr>
            <a:r>
              <a:rPr lang="en-US" sz="1600" b="0" i="0" u="sng">
                <a:solidFill>
                  <a:srgbClr val="1E6AD6"/>
                </a:solidFill>
                <a:latin typeface="Arial"/>
                <a:ea typeface="Arial"/>
                <a:cs typeface="Arial"/>
                <a:sym typeface="Arial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Play 5: Develop a Section 508 Program Team</a:t>
            </a:r>
            <a:endParaRPr sz="1600" b="0" i="0">
              <a:solidFill>
                <a:srgbClr val="1B1B1B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4064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2800"/>
              <a:buChar char="▪"/>
            </a:pPr>
            <a:r>
              <a:rPr lang="en-US" sz="1600" b="0" i="0" u="sng">
                <a:solidFill>
                  <a:srgbClr val="1E6AD6"/>
                </a:solidFill>
                <a:latin typeface="Arial"/>
                <a:ea typeface="Arial"/>
                <a:cs typeface="Arial"/>
                <a:sym typeface="Arial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Play 6: Collaborate with the federal accessibility community</a:t>
            </a:r>
            <a:endParaRPr sz="1600" b="0" i="0">
              <a:solidFill>
                <a:srgbClr val="1B1B1B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4064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2800"/>
              <a:buChar char="▪"/>
            </a:pPr>
            <a:r>
              <a:rPr lang="en-US" sz="1600" b="0" i="0" u="sng">
                <a:solidFill>
                  <a:srgbClr val="1E6AD6"/>
                </a:solidFill>
                <a:latin typeface="Arial"/>
                <a:ea typeface="Arial"/>
                <a:cs typeface="Arial"/>
                <a:sym typeface="Arial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Play 7: Integrate accessibility needs into requirements and design processes</a:t>
            </a:r>
            <a:endParaRPr sz="1600" b="0" i="0">
              <a:solidFill>
                <a:srgbClr val="1B1B1B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4064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2800"/>
              <a:buChar char="▪"/>
            </a:pPr>
            <a:r>
              <a:rPr lang="en-US" sz="1600" b="0" i="0" u="sng">
                <a:solidFill>
                  <a:srgbClr val="1E6AD6"/>
                </a:solidFill>
                <a:latin typeface="Arial"/>
                <a:ea typeface="Arial"/>
                <a:cs typeface="Arial"/>
                <a:sym typeface="Arial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Play 8: Integrate accessibility needs into market research and acquisition processes</a:t>
            </a:r>
            <a:endParaRPr sz="1600" b="0" i="0">
              <a:solidFill>
                <a:srgbClr val="1B1B1B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4064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2800"/>
              <a:buChar char="▪"/>
            </a:pPr>
            <a:r>
              <a:rPr lang="en-US" sz="1600" b="0" i="0" u="sng">
                <a:solidFill>
                  <a:srgbClr val="1E6AD6"/>
                </a:solidFill>
                <a:latin typeface="Arial"/>
                <a:ea typeface="Arial"/>
                <a:cs typeface="Arial"/>
                <a:sym typeface="Arial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Play 9: Integrate accessibility needs into development processes</a:t>
            </a:r>
            <a:endParaRPr sz="1600" b="0" i="0">
              <a:solidFill>
                <a:srgbClr val="1B1B1B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4064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2800"/>
              <a:buChar char="▪"/>
            </a:pPr>
            <a:r>
              <a:rPr lang="en-US" sz="1600" b="0" i="0" u="sng">
                <a:solidFill>
                  <a:srgbClr val="1E6AD6"/>
                </a:solidFill>
                <a:latin typeface="Arial"/>
                <a:ea typeface="Arial"/>
                <a:cs typeface="Arial"/>
                <a:sym typeface="Arial"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Play 10: Conduct Section 508 testing</a:t>
            </a:r>
            <a:endParaRPr sz="1600" b="0" i="0">
              <a:solidFill>
                <a:srgbClr val="1B1B1B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4064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2800"/>
              <a:buChar char="▪"/>
            </a:pPr>
            <a:r>
              <a:rPr lang="en-US" sz="1600" b="0" i="0" u="sng">
                <a:solidFill>
                  <a:srgbClr val="1E6AD6"/>
                </a:solidFill>
                <a:latin typeface="Arial"/>
                <a:ea typeface="Arial"/>
                <a:cs typeface="Arial"/>
                <a:sym typeface="Arial"/>
                <a:hlinkClick r:id="rId1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Play 11: Track and resolve accessibility issues</a:t>
            </a:r>
            <a:endParaRPr sz="1600" b="0" i="0">
              <a:solidFill>
                <a:srgbClr val="1B1B1B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4064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2800"/>
              <a:buChar char="▪"/>
            </a:pPr>
            <a:r>
              <a:rPr lang="en-US" sz="1600" b="0" i="0" u="sng">
                <a:solidFill>
                  <a:srgbClr val="1E6AD6"/>
                </a:solidFill>
                <a:latin typeface="Arial"/>
                <a:ea typeface="Arial"/>
                <a:cs typeface="Arial"/>
                <a:sym typeface="Arial"/>
                <a:hlinkClick r:id="rId1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Play 12: Educate the workforce</a:t>
            </a:r>
            <a:endParaRPr sz="1600" b="0" i="0">
              <a:solidFill>
                <a:srgbClr val="1B1B1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23"/>
          <p:cNvSpPr txBox="1">
            <a:spLocks noGrp="1"/>
          </p:cNvSpPr>
          <p:nvPr>
            <p:ph type="sldNum" idx="12"/>
          </p:nvPr>
        </p:nvSpPr>
        <p:spPr>
          <a:xfrm>
            <a:off x="11465983" y="6492240"/>
            <a:ext cx="268817" cy="18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aster Cover Slide">
  <a:themeElements>
    <a:clrScheme name="Custom 3">
      <a:dk1>
        <a:srgbClr val="000000"/>
      </a:dk1>
      <a:lt1>
        <a:srgbClr val="FFFFFF"/>
      </a:lt1>
      <a:dk2>
        <a:srgbClr val="0023A0"/>
      </a:dk2>
      <a:lt2>
        <a:srgbClr val="B2B2B2"/>
      </a:lt2>
      <a:accent1>
        <a:srgbClr val="667BC6"/>
      </a:accent1>
      <a:accent2>
        <a:srgbClr val="B2BDE3"/>
      </a:accent2>
      <a:accent3>
        <a:srgbClr val="FFFFFF"/>
      </a:accent3>
      <a:accent4>
        <a:srgbClr val="000000"/>
      </a:accent4>
      <a:accent5>
        <a:srgbClr val="B8BFDF"/>
      </a:accent5>
      <a:accent6>
        <a:srgbClr val="A1ABCE"/>
      </a:accent6>
      <a:hlink>
        <a:srgbClr val="0432FF"/>
      </a:hlink>
      <a:folHlink>
        <a:srgbClr val="0432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 Layout">
  <a:themeElements>
    <a:clrScheme name="Custom 3">
      <a:dk1>
        <a:srgbClr val="000000"/>
      </a:dk1>
      <a:lt1>
        <a:srgbClr val="FFFFFF"/>
      </a:lt1>
      <a:dk2>
        <a:srgbClr val="0023A0"/>
      </a:dk2>
      <a:lt2>
        <a:srgbClr val="B2B2B2"/>
      </a:lt2>
      <a:accent1>
        <a:srgbClr val="667BC6"/>
      </a:accent1>
      <a:accent2>
        <a:srgbClr val="B2BDE3"/>
      </a:accent2>
      <a:accent3>
        <a:srgbClr val="FFFFFF"/>
      </a:accent3>
      <a:accent4>
        <a:srgbClr val="000000"/>
      </a:accent4>
      <a:accent5>
        <a:srgbClr val="B8BFDF"/>
      </a:accent5>
      <a:accent6>
        <a:srgbClr val="A1ABCE"/>
      </a:accent6>
      <a:hlink>
        <a:srgbClr val="0432FF"/>
      </a:hlink>
      <a:folHlink>
        <a:srgbClr val="0432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1404</Words>
  <Application>Microsoft Macintosh PowerPoint</Application>
  <PresentationFormat>Widescreen</PresentationFormat>
  <Paragraphs>212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Calibri</vt:lpstr>
      <vt:lpstr>Arial</vt:lpstr>
      <vt:lpstr>Public Sans</vt:lpstr>
      <vt:lpstr>Noto Sans Symbols</vt:lpstr>
      <vt:lpstr>Helvetica Neue</vt:lpstr>
      <vt:lpstr>Master Cover Slide</vt:lpstr>
      <vt:lpstr>Content Layout</vt:lpstr>
      <vt:lpstr>Annual Interagency Accessibility Forum</vt:lpstr>
      <vt:lpstr>Gary M. Morin, Section 508 Coordinator</vt:lpstr>
      <vt:lpstr>My role as a Section 508 Program Manager – Gary Morin</vt:lpstr>
      <vt:lpstr>Gary and the National Cancer Institute</vt:lpstr>
      <vt:lpstr>Angela Watkins, Section 508 Program Manager</vt:lpstr>
      <vt:lpstr>My role as a Section 508 Program Manager – Angela Watkins</vt:lpstr>
      <vt:lpstr>Let’s Take a Poll (#1)</vt:lpstr>
      <vt:lpstr>The Playbook is a Guide - </vt:lpstr>
      <vt:lpstr>Links to the Section 508 Playbook</vt:lpstr>
      <vt:lpstr>Which Plays Work Best For You: Gary</vt:lpstr>
      <vt:lpstr>Which Plays Work Best For You: Angela</vt:lpstr>
      <vt:lpstr>Let’s Take a Poll (#2)</vt:lpstr>
      <vt:lpstr>We All Wear a Uniform</vt:lpstr>
      <vt:lpstr>Communication</vt:lpstr>
      <vt:lpstr>Communication – What It Really Looks Like</vt:lpstr>
      <vt:lpstr>When the Play Goes Wrong</vt:lpstr>
      <vt:lpstr>Playing Your Best Game</vt:lpstr>
      <vt:lpstr>Let’s Take a Poll (#3)</vt:lpstr>
      <vt:lpstr>Get in the Game with the Best Plays That Work For You</vt:lpstr>
      <vt:lpstr>Q&amp;A in Next Session</vt:lpstr>
      <vt:lpstr>Resource Information</vt:lpstr>
      <vt:lpstr>Resource Information (continued)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Section 508 PMs: What You Need To Know</dc:title>
  <dc:subject/>
  <dc:creator/>
  <cp:keywords/>
  <dc:description/>
  <cp:lastModifiedBy>Michael Horton</cp:lastModifiedBy>
  <cp:revision>7</cp:revision>
  <dcterms:created xsi:type="dcterms:W3CDTF">2022-08-30T12:32:18Z</dcterms:created>
  <dcterms:modified xsi:type="dcterms:W3CDTF">2022-10-06T19:53:54Z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nguage">
    <vt:lpwstr>English</vt:lpwstr>
  </property>
  <property fmtid="{D5CDD505-2E9C-101B-9397-08002B2CF9AE}" pid="3" name="ContentTypeId">
    <vt:lpwstr>0x010100DCAA683A458BAF4991DB08B5E74D4E88</vt:lpwstr>
  </property>
</Properties>
</file>