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8" r:id="rId3"/>
  </p:sldMasterIdLst>
  <p:notesMasterIdLst>
    <p:notesMasterId r:id="rId19"/>
  </p:notesMasterIdLst>
  <p:sldIdLst>
    <p:sldId id="256" r:id="rId4"/>
    <p:sldId id="263" r:id="rId5"/>
    <p:sldId id="261" r:id="rId6"/>
    <p:sldId id="259" r:id="rId7"/>
    <p:sldId id="283" r:id="rId8"/>
    <p:sldId id="264" r:id="rId9"/>
    <p:sldId id="265" r:id="rId10"/>
    <p:sldId id="266" r:id="rId11"/>
    <p:sldId id="267" r:id="rId12"/>
    <p:sldId id="268" r:id="rId13"/>
    <p:sldId id="272" r:id="rId14"/>
    <p:sldId id="273" r:id="rId15"/>
    <p:sldId id="271" r:id="rId16"/>
    <p:sldId id="282" r:id="rId17"/>
    <p:sldId id="274" r:id="rId18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73067" autoAdjust="0"/>
  </p:normalViewPr>
  <p:slideViewPr>
    <p:cSldViewPr snapToGrid="0">
      <p:cViewPr varScale="1">
        <p:scale>
          <a:sx n="145" d="100"/>
          <a:sy n="145" d="100"/>
        </p:scale>
        <p:origin x="380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478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775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001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11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Tx/>
              <a:buNone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291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759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11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99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136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Tx/>
              <a:buChar char="-"/>
            </a:pPr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079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967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69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0376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462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E58512-B065-0175-0271-842372DA7D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1218" y="3106002"/>
            <a:ext cx="1453896" cy="913191"/>
          </a:xfrm>
          <a:prstGeom prst="rect">
            <a:avLst/>
          </a:prstGeom>
        </p:spPr>
      </p:pic>
      <p:pic>
        <p:nvPicPr>
          <p:cNvPr id="4" name="Google Shape;19;p4" descr="GSA Starmark logo">
            <a:extLst>
              <a:ext uri="{FF2B5EF4-FFF2-40B4-BE49-F238E27FC236}">
                <a16:creationId xmlns:a16="http://schemas.microsoft.com/office/drawing/2014/main" id="{6F9AE0DF-CF1E-1E03-E9A7-B2071461982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850133" y="31115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;p4" descr="Seal of the CIO Council">
            <a:extLst>
              <a:ext uri="{FF2B5EF4-FFF2-40B4-BE49-F238E27FC236}">
                <a16:creationId xmlns:a16="http://schemas.microsoft.com/office/drawing/2014/main" id="{2901BAB4-B08A-E502-17D1-5ECE7744979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591800" y="3073563"/>
            <a:ext cx="979610" cy="978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97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931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2022  /  General Services Administration  /  National Institutes of Health  /  Federal CIO Council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Unlocking the Power of Accessibility</a:t>
            </a:r>
            <a:endParaRPr sz="2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October 11-13, 2022</a:t>
            </a:r>
            <a:endParaRPr sz="28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Striving for Universal Access: Image Descriptions at the National Gallery of Art</a:t>
            </a:r>
            <a:endParaRPr sz="4000" dirty="0"/>
          </a:p>
        </p:txBody>
      </p:sp>
      <p:sp>
        <p:nvSpPr>
          <p:cNvPr id="7" name="Google Shape;90;p1">
            <a:extLst>
              <a:ext uri="{FF2B5EF4-FFF2-40B4-BE49-F238E27FC236}">
                <a16:creationId xmlns:a16="http://schemas.microsoft.com/office/drawing/2014/main" id="{A1D0D673-624D-49DB-87C6-99F331F8463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33400" y="6115050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sz="1800" i="0" dirty="0"/>
              <a:t>Lorena Bradford, Accessible Programs &amp; Projects, Education Division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sz="1800" i="0" dirty="0"/>
              <a:t>Deanna Wood, User Experience Designer, Digital Product &amp; Experience</a:t>
            </a:r>
            <a:endParaRPr sz="1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040"/>
            <a:ext cx="10515600" cy="457200"/>
          </a:xfrm>
        </p:spPr>
        <p:txBody>
          <a:bodyPr/>
          <a:lstStyle/>
          <a:p>
            <a:r>
              <a:rPr lang="en-US" dirty="0"/>
              <a:t>User Testing Phase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74216-BBE7-4A80-B6C7-DDE8AD80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 One: Low Vision and Blind Users</a:t>
            </a:r>
          </a:p>
          <a:p>
            <a:pPr lvl="1"/>
            <a:r>
              <a:rPr lang="en-US" dirty="0"/>
              <a:t>Determine the usability and access of the image descriptions for screen readers and other assistive technology</a:t>
            </a:r>
          </a:p>
          <a:p>
            <a:pPr lvl="1"/>
            <a:r>
              <a:rPr lang="en-US" dirty="0"/>
              <a:t>Moderated remote sessions over Zoom and Microsoft Teams</a:t>
            </a:r>
          </a:p>
          <a:p>
            <a:pPr lvl="1"/>
            <a:endParaRPr lang="en-US" dirty="0"/>
          </a:p>
          <a:p>
            <a:r>
              <a:rPr lang="en-US" dirty="0"/>
              <a:t>Test Two: Sighted Users</a:t>
            </a:r>
          </a:p>
          <a:p>
            <a:pPr lvl="1"/>
            <a:r>
              <a:rPr lang="en-US" dirty="0"/>
              <a:t>Determine the usability and accessibility of the image descriptions displayed on the front end for sighted users</a:t>
            </a:r>
          </a:p>
          <a:p>
            <a:pPr lvl="1"/>
            <a:r>
              <a:rPr lang="en-US" dirty="0"/>
              <a:t>Unmoderated recorded sessions through </a:t>
            </a:r>
            <a:r>
              <a:rPr lang="en-US" dirty="0" err="1"/>
              <a:t>UserTesting.com</a:t>
            </a:r>
            <a:r>
              <a:rPr lang="en-US" dirty="0"/>
              <a:t> tool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A9FD-7363-2443-9BBE-D90D732A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One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3F8B6-236E-404B-987C-A56B4E6C81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371600"/>
            <a:ext cx="5486400" cy="4937760"/>
          </a:xfrm>
        </p:spPr>
        <p:txBody>
          <a:bodyPr/>
          <a:lstStyle/>
          <a:p>
            <a:r>
              <a:rPr lang="en-US" dirty="0"/>
              <a:t>8 Participants</a:t>
            </a:r>
          </a:p>
          <a:p>
            <a:pPr lvl="1"/>
            <a:r>
              <a:rPr lang="en-US" dirty="0"/>
              <a:t>60% </a:t>
            </a:r>
            <a:r>
              <a:rPr lang="en-US" dirty="0" err="1"/>
              <a:t>Screenreader</a:t>
            </a:r>
            <a:r>
              <a:rPr lang="en-US" dirty="0"/>
              <a:t>/JAWS</a:t>
            </a:r>
          </a:p>
          <a:p>
            <a:pPr lvl="1"/>
            <a:r>
              <a:rPr lang="en-US" dirty="0"/>
              <a:t>40% Keyboard/</a:t>
            </a:r>
            <a:r>
              <a:rPr lang="en-US" dirty="0" err="1"/>
              <a:t>VoiceOver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Accessing Image Description</a:t>
            </a:r>
          </a:p>
          <a:p>
            <a:pPr lvl="1"/>
            <a:r>
              <a:rPr lang="en-US" dirty="0"/>
              <a:t>50% No issues</a:t>
            </a:r>
          </a:p>
          <a:p>
            <a:pPr lvl="1"/>
            <a:r>
              <a:rPr lang="en-US" dirty="0"/>
              <a:t>25% User issues</a:t>
            </a:r>
          </a:p>
          <a:p>
            <a:pPr lvl="1"/>
            <a:r>
              <a:rPr lang="en-US" dirty="0"/>
              <a:t>25% Usability issues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8097A-4CE0-F444-8151-13C4E214DB1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Content Feedback Quotes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ABDC-AF18-9A44-A6ED-519D688F71A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“I liked the mention of the animals and tiny details in the painting. It was very good. I can zoom into the painting, to confirm details that are being described that I might have missed.”</a:t>
            </a:r>
          </a:p>
          <a:p>
            <a:pPr marL="520700" lvl="1" indent="0">
              <a:buNone/>
            </a:pPr>
            <a:r>
              <a:rPr lang="en-US" dirty="0"/>
              <a:t>- App reader and magnifier/keyboard user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B1C3E-8654-F54A-AA2B-F087A4DD0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A9FD-7363-2443-9BBE-D90D732A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Two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3F8B6-236E-404B-987C-A56B4E6C81C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371600"/>
            <a:ext cx="5486400" cy="4937760"/>
          </a:xfrm>
        </p:spPr>
        <p:txBody>
          <a:bodyPr/>
          <a:lstStyle/>
          <a:p>
            <a:r>
              <a:rPr lang="en-US" dirty="0"/>
              <a:t>20 Participants (10 Desktop/ 10 Mobile)</a:t>
            </a:r>
          </a:p>
          <a:p>
            <a:r>
              <a:rPr lang="en-US" dirty="0"/>
              <a:t>100% able to access descriptions</a:t>
            </a:r>
          </a:p>
          <a:p>
            <a:r>
              <a:rPr lang="en-US" dirty="0"/>
              <a:t>80% expected to find the tombstone data instead</a:t>
            </a:r>
          </a:p>
          <a:p>
            <a:r>
              <a:rPr lang="en-US" dirty="0"/>
              <a:t>Majority of users had a positive experience reading the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8097A-4CE0-F444-8151-13C4E214DB1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Experience Feedback Quotes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ABDC-AF18-9A44-A6ED-519D688F71AD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“It does impact my experience…it brings the artwork to life and really defines the analogy that there is more than meets the eye.”</a:t>
            </a:r>
          </a:p>
          <a:p>
            <a:pPr marL="50800" indent="0">
              <a:buNone/>
            </a:pPr>
            <a:r>
              <a:rPr lang="en-US" dirty="0"/>
              <a:t>	- Mobile user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B1C3E-8654-F54A-AA2B-F087A4DD0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3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Usability Insights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74216-BBE7-4A80-B6C7-DDE8AD80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Ability to skip navigation</a:t>
            </a:r>
          </a:p>
          <a:p>
            <a:r>
              <a:rPr lang="en-US" dirty="0"/>
              <a:t>Zoom functionality with browser magnification tool</a:t>
            </a:r>
          </a:p>
          <a:p>
            <a:r>
              <a:rPr lang="en-US" dirty="0"/>
              <a:t>Proper header structure on webpage</a:t>
            </a:r>
          </a:p>
          <a:p>
            <a:r>
              <a:rPr lang="en-US" dirty="0"/>
              <a:t>Content structure expectation</a:t>
            </a:r>
          </a:p>
          <a:p>
            <a:pPr marL="5207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you! (We hope)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BF352A8-AEC7-4040-8D04-EED4088D421B}"/>
              </a:ext>
            </a:extLst>
          </p:cNvPr>
          <p:cNvSpPr txBox="1">
            <a:spLocks/>
          </p:cNvSpPr>
          <p:nvPr/>
        </p:nvSpPr>
        <p:spPr>
          <a:xfrm>
            <a:off x="381000" y="1295400"/>
            <a:ext cx="4769734" cy="46863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005E90"/>
                </a:solidFill>
              </a:rPr>
              <a:t>Guidelines: https://www.nga.gov/visit/accessibility/collection-image-descriptions.html</a:t>
            </a:r>
          </a:p>
          <a:p>
            <a:endParaRPr lang="en-US" sz="2400" dirty="0">
              <a:solidFill>
                <a:srgbClr val="005E90"/>
              </a:solidFill>
            </a:endParaRPr>
          </a:p>
          <a:p>
            <a:r>
              <a:rPr lang="en-US" sz="2400" dirty="0">
                <a:solidFill>
                  <a:srgbClr val="005E90"/>
                </a:solidFill>
              </a:rPr>
              <a:t>Examples: https://www.nga.gov/visit/accessibility/collection-image-descriptions/short-description-examples.html</a:t>
            </a:r>
          </a:p>
        </p:txBody>
      </p:sp>
      <p:pic>
        <p:nvPicPr>
          <p:cNvPr id="7" name="Picture 6" descr="Screenshot of webpage titled Guidelines for Image Descriptions, Web Accessibility.">
            <a:extLst>
              <a:ext uri="{FF2B5EF4-FFF2-40B4-BE49-F238E27FC236}">
                <a16:creationId xmlns:a16="http://schemas.microsoft.com/office/drawing/2014/main" id="{E337FE16-9EF9-4CAF-B788-4CC4B73A51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31" t="12779" r="31284" b="10810"/>
          <a:stretch/>
        </p:blipFill>
        <p:spPr>
          <a:xfrm>
            <a:off x="6536723" y="1121780"/>
            <a:ext cx="4436077" cy="524029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9" name="Rectangle 8" descr="Box highlighting the word Examples on the webpage screenshot.">
            <a:extLst>
              <a:ext uri="{FF2B5EF4-FFF2-40B4-BE49-F238E27FC236}">
                <a16:creationId xmlns:a16="http://schemas.microsoft.com/office/drawing/2014/main" id="{97C44674-9CE7-425C-B2C4-4CFC35DFEAB2}"/>
              </a:ext>
            </a:extLst>
          </p:cNvPr>
          <p:cNvSpPr/>
          <p:nvPr/>
        </p:nvSpPr>
        <p:spPr>
          <a:xfrm>
            <a:off x="6597569" y="2673752"/>
            <a:ext cx="659757" cy="2893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5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A7C8AA-DA43-40BE-9220-FE036E0B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webaccess@nga.gov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AD1D-C57A-4290-8CE2-E8625E77B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E95451-2519-4E33-B298-415F9EAA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The National Gallery of Art</a:t>
            </a:r>
          </a:p>
        </p:txBody>
      </p:sp>
      <p:pic>
        <p:nvPicPr>
          <p:cNvPr id="10" name="Picture 9" descr="An aerial view of the two museum buildings and outdoor sculpture garden, which together take up 6 by one city blocks.">
            <a:extLst>
              <a:ext uri="{FF2B5EF4-FFF2-40B4-BE49-F238E27FC236}">
                <a16:creationId xmlns:a16="http://schemas.microsoft.com/office/drawing/2014/main" id="{F21EE961-604A-4E69-A732-A6FF1F69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4" y="2208944"/>
            <a:ext cx="11209016" cy="296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7DDC-8925-432C-B3AD-9C665F2C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Short descriptions for the website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65AEE-51D1-4D9E-8F3E-C166BDDFB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they are</a:t>
            </a:r>
          </a:p>
          <a:p>
            <a:r>
              <a:rPr lang="en-US" dirty="0"/>
              <a:t>Where they live</a:t>
            </a:r>
          </a:p>
          <a:p>
            <a:r>
              <a:rPr lang="en-US" dirty="0"/>
              <a:t>How they are accessed</a:t>
            </a:r>
          </a:p>
          <a:p>
            <a:r>
              <a:rPr lang="en-US" dirty="0"/>
              <a:t>Timeline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Pilot phase: summer 2020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Expanding opportunities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Making the descriptions available to all</a:t>
            </a:r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FEEE8-D1F4-451E-9D62-8263D3A338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74216-BBE7-4A80-B6C7-DDE8AD80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Generating textual descriptions/alternative format for visual information</a:t>
            </a:r>
          </a:p>
          <a:p>
            <a:r>
              <a:rPr lang="en-US" dirty="0"/>
              <a:t>Training authors to write descriptions, which builds buy-in, passion, and capacity in an ever-growing group of colleagues and volunteers across every department of the museum</a:t>
            </a:r>
          </a:p>
          <a:p>
            <a:r>
              <a:rPr lang="en-US" dirty="0"/>
              <a:t>Packaging the training/onboarding system to offer to others (other museums, institutions, businesses)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74216-BBE7-4A80-B6C7-DDE8AD801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and informational overview (60 minutes)</a:t>
            </a:r>
          </a:p>
          <a:p>
            <a:r>
              <a:rPr lang="en-US" dirty="0"/>
              <a:t>Authors draft two descriptions; I provide feedback</a:t>
            </a:r>
          </a:p>
          <a:p>
            <a:r>
              <a:rPr lang="en-US" dirty="0"/>
              <a:t>Authors attend an interactive workshop (2 hours) where we edit a description draft together</a:t>
            </a:r>
          </a:p>
          <a:p>
            <a:r>
              <a:rPr lang="en-US" dirty="0"/>
              <a:t>On their own timeline to continue writing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7E220F1-FEC8-4A56-5609-50B00DEC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71" y="-388880"/>
            <a:ext cx="11165841" cy="213361"/>
          </a:xfrm>
        </p:spPr>
        <p:txBody>
          <a:bodyPr/>
          <a:lstStyle/>
          <a:p>
            <a:r>
              <a:rPr lang="en-US" sz="1000" dirty="0"/>
              <a:t>Webpage Example</a:t>
            </a:r>
            <a:r>
              <a:rPr lang="en-US" sz="1000" baseline="0" dirty="0"/>
              <a:t> 1</a:t>
            </a:r>
            <a:endParaRPr lang="en-US" sz="1000" dirty="0"/>
          </a:p>
        </p:txBody>
      </p:sp>
      <p:pic>
        <p:nvPicPr>
          <p:cNvPr id="12" name="Picture 11" descr="A webpage, showing the name of the artist, painting, date, and other identifying information. The painting illustrated shows three sailboats floating among ice floes and icebergs. ">
            <a:extLst>
              <a:ext uri="{FF2B5EF4-FFF2-40B4-BE49-F238E27FC236}">
                <a16:creationId xmlns:a16="http://schemas.microsoft.com/office/drawing/2014/main" id="{822B6C08-2B06-48C1-9565-35663EB6B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52" t="13513" r="17399" b="6847"/>
          <a:stretch/>
        </p:blipFill>
        <p:spPr>
          <a:xfrm>
            <a:off x="1721708" y="220702"/>
            <a:ext cx="8748584" cy="61574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3E5559-1D53-402F-69A9-52F18028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59" y="-388881"/>
            <a:ext cx="11165841" cy="213361"/>
          </a:xfrm>
        </p:spPr>
        <p:txBody>
          <a:bodyPr/>
          <a:lstStyle/>
          <a:p>
            <a:r>
              <a:rPr lang="en-US" sz="1000" dirty="0"/>
              <a:t>Webpage Example</a:t>
            </a:r>
            <a:r>
              <a:rPr lang="en-US" sz="1000" baseline="0" dirty="0"/>
              <a:t> 2</a:t>
            </a:r>
            <a:endParaRPr lang="en-US" sz="1000" dirty="0"/>
          </a:p>
        </p:txBody>
      </p:sp>
      <p:pic>
        <p:nvPicPr>
          <p:cNvPr id="7" name="Picture 6" descr="A view of the same object page but with the image description field expanded beneath the painting of the sailboats and icebergs. ">
            <a:extLst>
              <a:ext uri="{FF2B5EF4-FFF2-40B4-BE49-F238E27FC236}">
                <a16:creationId xmlns:a16="http://schemas.microsoft.com/office/drawing/2014/main" id="{3657CED3-9571-4636-A79A-870BD26D7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25" t="13152" r="29055" b="5333"/>
          <a:stretch/>
        </p:blipFill>
        <p:spPr>
          <a:xfrm>
            <a:off x="3544962" y="295442"/>
            <a:ext cx="5102075" cy="59952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2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Research and Design Process</a:t>
            </a:r>
          </a:p>
        </p:txBody>
      </p:sp>
      <p:sp>
        <p:nvSpPr>
          <p:cNvPr id="12" name="label 1">
            <a:extLst>
              <a:ext uri="{FF2B5EF4-FFF2-40B4-BE49-F238E27FC236}">
                <a16:creationId xmlns:a16="http://schemas.microsoft.com/office/drawing/2014/main" id="{45E35AFF-0ED7-3E47-B28A-4C2C4A61705C}"/>
              </a:ext>
            </a:extLst>
          </p:cNvPr>
          <p:cNvSpPr txBox="1">
            <a:spLocks/>
          </p:cNvSpPr>
          <p:nvPr/>
        </p:nvSpPr>
        <p:spPr>
          <a:xfrm>
            <a:off x="355216" y="1980968"/>
            <a:ext cx="1823157" cy="55399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E90"/>
                </a:solidFill>
                <a:latin typeface="+mn-lt"/>
              </a:rPr>
              <a:t>Empathize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859977-D6C4-E7CD-1C94-F7B27C9AD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5216" y="2618824"/>
            <a:ext cx="1519046" cy="1335643"/>
            <a:chOff x="355216" y="2618824"/>
            <a:chExt cx="1519046" cy="1335643"/>
          </a:xfrm>
        </p:grpSpPr>
        <p:sp>
          <p:nvSpPr>
            <p:cNvPr id="9" name="purple">
              <a:extLst>
                <a:ext uri="{FF2B5EF4-FFF2-40B4-BE49-F238E27FC236}">
                  <a16:creationId xmlns:a16="http://schemas.microsoft.com/office/drawing/2014/main" id="{1D52F729-FA71-984C-B20D-33D9DDFA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5216" y="2618824"/>
              <a:ext cx="1519046" cy="1335643"/>
            </a:xfrm>
            <a:prstGeom prst="roundRect">
              <a:avLst/>
            </a:prstGeom>
            <a:solidFill>
              <a:srgbClr val="4C3F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heart">
              <a:extLst>
                <a:ext uri="{FF2B5EF4-FFF2-40B4-BE49-F238E27FC236}">
                  <a16:creationId xmlns:a16="http://schemas.microsoft.com/office/drawing/2014/main" id="{BC61E48E-E635-C145-BB9F-E9740D1E3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7539" y="2836488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 1">
            <a:extLst>
              <a:ext uri="{FF2B5EF4-FFF2-40B4-BE49-F238E27FC236}">
                <a16:creationId xmlns:a16="http://schemas.microsoft.com/office/drawing/2014/main" id="{98057E2B-519E-3C49-8027-D962D2A82F92}"/>
              </a:ext>
            </a:extLst>
          </p:cNvPr>
          <p:cNvSpPr txBox="1">
            <a:spLocks/>
          </p:cNvSpPr>
          <p:nvPr/>
        </p:nvSpPr>
        <p:spPr>
          <a:xfrm>
            <a:off x="355216" y="4073183"/>
            <a:ext cx="1823157" cy="201282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j-lt"/>
              </a:rPr>
              <a:t>Define user personas and priority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j-lt"/>
              </a:rPr>
              <a:t>Conduct user research </a:t>
            </a:r>
          </a:p>
        </p:txBody>
      </p:sp>
      <p:pic>
        <p:nvPicPr>
          <p:cNvPr id="26" name="arrow 1">
            <a:extLst>
              <a:ext uri="{FF2B5EF4-FFF2-40B4-BE49-F238E27FC236}">
                <a16:creationId xmlns:a16="http://schemas.microsoft.com/office/drawing/2014/main" id="{50CA6994-85B9-8747-AA67-4C67B888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7760" y="2798818"/>
            <a:ext cx="619879" cy="914400"/>
          </a:xfrm>
          <a:prstGeom prst="rect">
            <a:avLst/>
          </a:prstGeom>
        </p:spPr>
      </p:pic>
      <p:sp>
        <p:nvSpPr>
          <p:cNvPr id="15" name="label 2">
            <a:extLst>
              <a:ext uri="{FF2B5EF4-FFF2-40B4-BE49-F238E27FC236}">
                <a16:creationId xmlns:a16="http://schemas.microsoft.com/office/drawing/2014/main" id="{E9A2307C-73BE-654B-BC51-3F12E83A6876}"/>
              </a:ext>
            </a:extLst>
          </p:cNvPr>
          <p:cNvSpPr txBox="1">
            <a:spLocks/>
          </p:cNvSpPr>
          <p:nvPr/>
        </p:nvSpPr>
        <p:spPr>
          <a:xfrm>
            <a:off x="3135439" y="1971947"/>
            <a:ext cx="1188380" cy="55399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E90"/>
                </a:solidFill>
                <a:latin typeface="+mn-lt"/>
              </a:rPr>
              <a:t>Define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9DD71-FB7F-B2CC-931E-D59EB52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10598" y="2635471"/>
            <a:ext cx="1513222" cy="1330522"/>
            <a:chOff x="2810598" y="2635471"/>
            <a:chExt cx="1513222" cy="1330522"/>
          </a:xfrm>
        </p:grpSpPr>
        <p:sp>
          <p:nvSpPr>
            <p:cNvPr id="10" name="pink">
              <a:extLst>
                <a:ext uri="{FF2B5EF4-FFF2-40B4-BE49-F238E27FC236}">
                  <a16:creationId xmlns:a16="http://schemas.microsoft.com/office/drawing/2014/main" id="{42C12E85-00FC-4540-ABDA-7BFA8409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810598" y="2635471"/>
              <a:ext cx="1513222" cy="1330522"/>
            </a:xfrm>
            <a:prstGeom prst="roundRect">
              <a:avLst/>
            </a:prstGeom>
            <a:solidFill>
              <a:srgbClr val="D600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encil">
              <a:extLst>
                <a:ext uri="{FF2B5EF4-FFF2-40B4-BE49-F238E27FC236}">
                  <a16:creationId xmlns:a16="http://schemas.microsoft.com/office/drawing/2014/main" id="{32155FC3-4AB3-2645-BBAF-13BAFF4C1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49691" y="2836488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text 2">
            <a:extLst>
              <a:ext uri="{FF2B5EF4-FFF2-40B4-BE49-F238E27FC236}">
                <a16:creationId xmlns:a16="http://schemas.microsoft.com/office/drawing/2014/main" id="{279A3C5E-8DB2-FA43-852A-EA160EE03F96}"/>
              </a:ext>
            </a:extLst>
          </p:cNvPr>
          <p:cNvSpPr txBox="1">
            <a:spLocks/>
          </p:cNvSpPr>
          <p:nvPr/>
        </p:nvSpPr>
        <p:spPr>
          <a:xfrm>
            <a:off x="2779566" y="4236285"/>
            <a:ext cx="1990203" cy="201282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n-lt"/>
              </a:rPr>
              <a:t>Define the problem or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n-lt"/>
              </a:rPr>
              <a:t>Identify user goals, pain points and opportunities</a:t>
            </a:r>
          </a:p>
        </p:txBody>
      </p:sp>
      <p:pic>
        <p:nvPicPr>
          <p:cNvPr id="25" name="arrow 2">
            <a:extLst>
              <a:ext uri="{FF2B5EF4-FFF2-40B4-BE49-F238E27FC236}">
                <a16:creationId xmlns:a16="http://schemas.microsoft.com/office/drawing/2014/main" id="{2FFEF3AC-B867-C845-B86B-BB31D079D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0874" y="2798818"/>
            <a:ext cx="619879" cy="914400"/>
          </a:xfrm>
          <a:prstGeom prst="rect">
            <a:avLst/>
          </a:prstGeom>
        </p:spPr>
      </p:pic>
      <p:sp>
        <p:nvSpPr>
          <p:cNvPr id="14" name="label 3">
            <a:extLst>
              <a:ext uri="{FF2B5EF4-FFF2-40B4-BE49-F238E27FC236}">
                <a16:creationId xmlns:a16="http://schemas.microsoft.com/office/drawing/2014/main" id="{C9FE5533-8E70-5F4A-90F5-35FA4CFD4EF3}"/>
              </a:ext>
            </a:extLst>
          </p:cNvPr>
          <p:cNvSpPr txBox="1">
            <a:spLocks/>
          </p:cNvSpPr>
          <p:nvPr/>
        </p:nvSpPr>
        <p:spPr>
          <a:xfrm>
            <a:off x="5641843" y="1971947"/>
            <a:ext cx="1259679" cy="55399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E90"/>
                </a:solidFill>
                <a:latin typeface="+mn-lt"/>
              </a:rPr>
              <a:t>Ideate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C60AEF2-F694-589B-38E6-FCEBBA2E4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9520" y="2633225"/>
            <a:ext cx="1519046" cy="1335643"/>
            <a:chOff x="5339520" y="2633225"/>
            <a:chExt cx="1519046" cy="1335643"/>
          </a:xfrm>
        </p:grpSpPr>
        <p:sp>
          <p:nvSpPr>
            <p:cNvPr id="7" name="green">
              <a:extLst>
                <a:ext uri="{FF2B5EF4-FFF2-40B4-BE49-F238E27FC236}">
                  <a16:creationId xmlns:a16="http://schemas.microsoft.com/office/drawing/2014/main" id="{E514819E-E895-6947-89B2-7AD8175ED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39520" y="2633225"/>
              <a:ext cx="1519046" cy="1335643"/>
            </a:xfrm>
            <a:prstGeom prst="roundRect">
              <a:avLst/>
            </a:prstGeom>
            <a:solidFill>
              <a:srgbClr val="00D7A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light">
              <a:extLst>
                <a:ext uri="{FF2B5EF4-FFF2-40B4-BE49-F238E27FC236}">
                  <a16:creationId xmlns:a16="http://schemas.microsoft.com/office/drawing/2014/main" id="{85BBEE6C-A589-C94F-8580-E3B35958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41843" y="2813320"/>
              <a:ext cx="914400" cy="914400"/>
            </a:xfrm>
            <a:prstGeom prst="rect">
              <a:avLst/>
            </a:prstGeom>
          </p:spPr>
        </p:pic>
      </p:grpSp>
      <p:sp>
        <p:nvSpPr>
          <p:cNvPr id="28" name="text 3">
            <a:extLst>
              <a:ext uri="{FF2B5EF4-FFF2-40B4-BE49-F238E27FC236}">
                <a16:creationId xmlns:a16="http://schemas.microsoft.com/office/drawing/2014/main" id="{88AF7CC3-CB34-D34A-8D4C-A19A98B2E534}"/>
              </a:ext>
            </a:extLst>
          </p:cNvPr>
          <p:cNvSpPr txBox="1">
            <a:spLocks/>
          </p:cNvSpPr>
          <p:nvPr/>
        </p:nvSpPr>
        <p:spPr>
          <a:xfrm>
            <a:off x="5339520" y="4076550"/>
            <a:ext cx="1823157" cy="200945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n-lt"/>
              </a:rPr>
              <a:t>Brainstorm design solutions and areas for user centered innovation</a:t>
            </a:r>
          </a:p>
        </p:txBody>
      </p:sp>
      <p:pic>
        <p:nvPicPr>
          <p:cNvPr id="24" name="arrow 3">
            <a:extLst>
              <a:ext uri="{FF2B5EF4-FFF2-40B4-BE49-F238E27FC236}">
                <a16:creationId xmlns:a16="http://schemas.microsoft.com/office/drawing/2014/main" id="{A0D3164F-9065-3742-9BF0-26A02A57A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8037" y="2843532"/>
            <a:ext cx="619879" cy="914400"/>
          </a:xfrm>
          <a:prstGeom prst="rect">
            <a:avLst/>
          </a:prstGeom>
        </p:spPr>
      </p:pic>
      <p:sp>
        <p:nvSpPr>
          <p:cNvPr id="17" name="label 4">
            <a:extLst>
              <a:ext uri="{FF2B5EF4-FFF2-40B4-BE49-F238E27FC236}">
                <a16:creationId xmlns:a16="http://schemas.microsoft.com/office/drawing/2014/main" id="{DA4435FA-76FE-A64B-BF50-0B6D68D06F98}"/>
              </a:ext>
            </a:extLst>
          </p:cNvPr>
          <p:cNvSpPr txBox="1">
            <a:spLocks/>
          </p:cNvSpPr>
          <p:nvPr/>
        </p:nvSpPr>
        <p:spPr>
          <a:xfrm>
            <a:off x="7868183" y="1980968"/>
            <a:ext cx="1606334" cy="55399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E90"/>
                </a:solidFill>
                <a:latin typeface="+mn-lt"/>
              </a:rPr>
              <a:t>Prototype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75912D-ED3E-57D2-EB8B-FF60121B4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89078" y="2625720"/>
            <a:ext cx="1513222" cy="1330522"/>
            <a:chOff x="7789078" y="2625720"/>
            <a:chExt cx="1513222" cy="1330522"/>
          </a:xfrm>
        </p:grpSpPr>
        <p:sp>
          <p:nvSpPr>
            <p:cNvPr id="11" name="blue">
              <a:extLst>
                <a:ext uri="{FF2B5EF4-FFF2-40B4-BE49-F238E27FC236}">
                  <a16:creationId xmlns:a16="http://schemas.microsoft.com/office/drawing/2014/main" id="{9629B286-9E46-7A4F-9CEE-A61E1C3E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89078" y="2625720"/>
              <a:ext cx="1513222" cy="1330522"/>
            </a:xfrm>
            <a:prstGeom prst="roundRect">
              <a:avLst/>
            </a:prstGeom>
            <a:solidFill>
              <a:srgbClr val="0A9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c">
              <a:extLst>
                <a:ext uri="{FF2B5EF4-FFF2-40B4-BE49-F238E27FC236}">
                  <a16:creationId xmlns:a16="http://schemas.microsoft.com/office/drawing/2014/main" id="{6B5B5E9A-87EE-154C-AC83-0A29F5CE2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88489" y="2819180"/>
              <a:ext cx="914400" cy="914400"/>
            </a:xfrm>
            <a:prstGeom prst="rect">
              <a:avLst/>
            </a:prstGeom>
          </p:spPr>
        </p:pic>
      </p:grpSp>
      <p:sp>
        <p:nvSpPr>
          <p:cNvPr id="29" name="text 4">
            <a:extLst>
              <a:ext uri="{FF2B5EF4-FFF2-40B4-BE49-F238E27FC236}">
                <a16:creationId xmlns:a16="http://schemas.microsoft.com/office/drawing/2014/main" id="{D9E6106D-A513-2D43-919B-B3A170F9A222}"/>
              </a:ext>
            </a:extLst>
          </p:cNvPr>
          <p:cNvSpPr txBox="1">
            <a:spLocks/>
          </p:cNvSpPr>
          <p:nvPr/>
        </p:nvSpPr>
        <p:spPr>
          <a:xfrm>
            <a:off x="7763870" y="4073183"/>
            <a:ext cx="1823157" cy="217592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n-lt"/>
              </a:rPr>
              <a:t>Design low fidelity wireframes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n-lt"/>
              </a:rPr>
              <a:t>Design high fidelity clickable prototypes </a:t>
            </a:r>
          </a:p>
        </p:txBody>
      </p:sp>
      <p:pic>
        <p:nvPicPr>
          <p:cNvPr id="23" name="arrow 4">
            <a:extLst>
              <a:ext uri="{FF2B5EF4-FFF2-40B4-BE49-F238E27FC236}">
                <a16:creationId xmlns:a16="http://schemas.microsoft.com/office/drawing/2014/main" id="{70F050F8-3B15-0043-9515-CFD4FF2F9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28687" y="2841831"/>
            <a:ext cx="619879" cy="914400"/>
          </a:xfrm>
          <a:prstGeom prst="rect">
            <a:avLst/>
          </a:prstGeom>
        </p:spPr>
      </p:pic>
      <p:sp>
        <p:nvSpPr>
          <p:cNvPr id="13" name="label 5">
            <a:extLst>
              <a:ext uri="{FF2B5EF4-FFF2-40B4-BE49-F238E27FC236}">
                <a16:creationId xmlns:a16="http://schemas.microsoft.com/office/drawing/2014/main" id="{3568FDC5-030D-244A-9BCB-3972CA80E2AA}"/>
              </a:ext>
            </a:extLst>
          </p:cNvPr>
          <p:cNvSpPr txBox="1">
            <a:spLocks/>
          </p:cNvSpPr>
          <p:nvPr/>
        </p:nvSpPr>
        <p:spPr>
          <a:xfrm>
            <a:off x="10534290" y="1980968"/>
            <a:ext cx="881706" cy="553998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5E90"/>
                </a:solidFill>
                <a:latin typeface="+mn-lt"/>
              </a:rPr>
              <a:t>Test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FE14A5-140D-C074-1C3B-491D822B7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129023" y="2618709"/>
            <a:ext cx="1519046" cy="1335643"/>
            <a:chOff x="10129023" y="2618709"/>
            <a:chExt cx="1519046" cy="1335643"/>
          </a:xfrm>
        </p:grpSpPr>
        <p:sp>
          <p:nvSpPr>
            <p:cNvPr id="8" name="yello">
              <a:extLst>
                <a:ext uri="{FF2B5EF4-FFF2-40B4-BE49-F238E27FC236}">
                  <a16:creationId xmlns:a16="http://schemas.microsoft.com/office/drawing/2014/main" id="{D15335CA-D331-B24E-A3C1-7A7A1D138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29023" y="2618709"/>
              <a:ext cx="1519046" cy="1335643"/>
            </a:xfrm>
            <a:prstGeom prst="roundRect">
              <a:avLst/>
            </a:prstGeom>
            <a:solidFill>
              <a:srgbClr val="FFB30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B304"/>
                </a:solidFill>
              </a:endParaRPr>
            </a:p>
          </p:txBody>
        </p:sp>
        <p:pic>
          <p:nvPicPr>
            <p:cNvPr id="22" name="check">
              <a:extLst>
                <a:ext uri="{FF2B5EF4-FFF2-40B4-BE49-F238E27FC236}">
                  <a16:creationId xmlns:a16="http://schemas.microsoft.com/office/drawing/2014/main" id="{ACAB3412-EE0E-E448-8B44-969BB9614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31346" y="2798818"/>
              <a:ext cx="914400" cy="914400"/>
            </a:xfrm>
            <a:prstGeom prst="rect">
              <a:avLst/>
            </a:prstGeom>
          </p:spPr>
        </p:pic>
      </p:grpSp>
      <p:sp>
        <p:nvSpPr>
          <p:cNvPr id="30" name="text 5">
            <a:extLst>
              <a:ext uri="{FF2B5EF4-FFF2-40B4-BE49-F238E27FC236}">
                <a16:creationId xmlns:a16="http://schemas.microsoft.com/office/drawing/2014/main" id="{D0E38F26-C245-2F4C-8D5F-5D8E34BDF6CE}"/>
              </a:ext>
            </a:extLst>
          </p:cNvPr>
          <p:cNvSpPr txBox="1">
            <a:spLocks/>
          </p:cNvSpPr>
          <p:nvPr/>
        </p:nvSpPr>
        <p:spPr>
          <a:xfrm>
            <a:off x="10129023" y="4073183"/>
            <a:ext cx="1823157" cy="201282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54" rtl="0" eaLnBrk="1" latinLnBrk="0" hangingPunct="1">
              <a:defRPr sz="95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n-lt"/>
              </a:rPr>
              <a:t>Develop user testing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rgbClr val="005E90"/>
                </a:solidFill>
                <a:latin typeface="+mn-lt"/>
              </a:rPr>
              <a:t>Evaluate design solutions with real life users</a:t>
            </a:r>
          </a:p>
        </p:txBody>
      </p:sp>
      <p:pic>
        <p:nvPicPr>
          <p:cNvPr id="31" name="arrow return" descr="Line arrow: Counter-clockwise curve outline">
            <a:extLst>
              <a:ext uri="{FF2B5EF4-FFF2-40B4-BE49-F238E27FC236}">
                <a16:creationId xmlns:a16="http://schemas.microsoft.com/office/drawing/2014/main" id="{E41F0BA8-89DE-4048-8DE7-E2BB8DA8ECC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7150952">
            <a:off x="9331011" y="1191874"/>
            <a:ext cx="1095883" cy="10958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60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5EDC-FD7C-4573-B3BC-B35C0A2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Phase</a:t>
            </a:r>
          </a:p>
        </p:txBody>
      </p:sp>
      <p:pic>
        <p:nvPicPr>
          <p:cNvPr id="7" name="Picture 6" descr="Webpage showing identifying information about and illustration of an oval-shaped medallion. Here, the image description field is an icon under the image.">
            <a:extLst>
              <a:ext uri="{FF2B5EF4-FFF2-40B4-BE49-F238E27FC236}">
                <a16:creationId xmlns:a16="http://schemas.microsoft.com/office/drawing/2014/main" id="{0B4A7600-AE88-CE4F-95D6-E04A3F43E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17" y="1266669"/>
            <a:ext cx="4829168" cy="4937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ame webpage with the medallion showing the image description field as a pull-down text box under the image.">
            <a:extLst>
              <a:ext uri="{FF2B5EF4-FFF2-40B4-BE49-F238E27FC236}">
                <a16:creationId xmlns:a16="http://schemas.microsoft.com/office/drawing/2014/main" id="{BC0D3BE5-778E-5C45-B3C2-FF3D9998B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617" y="1266669"/>
            <a:ext cx="4829168" cy="4937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 descr="Box highlighting the Image Description icon. ">
            <a:extLst>
              <a:ext uri="{FF2B5EF4-FFF2-40B4-BE49-F238E27FC236}">
                <a16:creationId xmlns:a16="http://schemas.microsoft.com/office/drawing/2014/main" id="{37B4DD8A-357E-456B-A888-A5C29BCE4102}"/>
              </a:ext>
            </a:extLst>
          </p:cNvPr>
          <p:cNvSpPr/>
          <p:nvPr/>
        </p:nvSpPr>
        <p:spPr>
          <a:xfrm>
            <a:off x="2355925" y="3606457"/>
            <a:ext cx="494852" cy="2581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 descr="Box highlighting the Image Description pulldown menu">
            <a:extLst>
              <a:ext uri="{FF2B5EF4-FFF2-40B4-BE49-F238E27FC236}">
                <a16:creationId xmlns:a16="http://schemas.microsoft.com/office/drawing/2014/main" id="{FDC9680F-3766-419D-B438-4A739A7D5579}"/>
              </a:ext>
            </a:extLst>
          </p:cNvPr>
          <p:cNvSpPr/>
          <p:nvPr/>
        </p:nvSpPr>
        <p:spPr>
          <a:xfrm>
            <a:off x="6906409" y="3786692"/>
            <a:ext cx="1904104" cy="3227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13F96-7921-46E0-8474-AE80DE10E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103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11052E70-64B7-C745-8D75-244A448AD29B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1658</TotalTime>
  <Words>570</Words>
  <Application>Microsoft Macintosh PowerPoint</Application>
  <PresentationFormat>Widescreen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Helvetica Neue</vt:lpstr>
      <vt:lpstr>Noto Sans Symbols</vt:lpstr>
      <vt:lpstr>Master Cover Slide</vt:lpstr>
      <vt:lpstr>Content Layout</vt:lpstr>
      <vt:lpstr>Breaker Layout</vt:lpstr>
      <vt:lpstr>Annual Interagency Accessibility Forum</vt:lpstr>
      <vt:lpstr>The National Gallery of Art</vt:lpstr>
      <vt:lpstr>Short descriptions for the website</vt:lpstr>
      <vt:lpstr>Goals of the project</vt:lpstr>
      <vt:lpstr>Onboarding process</vt:lpstr>
      <vt:lpstr>Webpage Example 1</vt:lpstr>
      <vt:lpstr>Webpage Example 2</vt:lpstr>
      <vt:lpstr>UX Research and Design Process</vt:lpstr>
      <vt:lpstr>Design Phase</vt:lpstr>
      <vt:lpstr>User Testing Phase</vt:lpstr>
      <vt:lpstr>Test One Findings</vt:lpstr>
      <vt:lpstr>Test Two Findings</vt:lpstr>
      <vt:lpstr>Additional Usability Insights</vt:lpstr>
      <vt:lpstr>Resources for you! (We hope)</vt:lpstr>
      <vt:lpstr>Thank you!  webaccess@nga.gov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Striving for Universal Access: Image Descriptions at the National Gallery of Art  </dc:title>
  <dc:subject/>
  <dc:creator/>
  <cp:keywords/>
  <dc:description/>
  <cp:lastModifiedBy>Michael Horton</cp:lastModifiedBy>
  <cp:revision>21</cp:revision>
  <dcterms:created xsi:type="dcterms:W3CDTF">2022-08-30T12:32:18Z</dcterms:created>
  <dcterms:modified xsi:type="dcterms:W3CDTF">2022-10-11T22:06:49Z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