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7"/>
  </p:notesMasterIdLst>
  <p:sldIdLst>
    <p:sldId id="256" r:id="rId3"/>
    <p:sldId id="257" r:id="rId4"/>
    <p:sldId id="258" r:id="rId5"/>
    <p:sldId id="260" r:id="rId6"/>
    <p:sldId id="306" r:id="rId7"/>
    <p:sldId id="261" r:id="rId8"/>
    <p:sldId id="305" r:id="rId9"/>
    <p:sldId id="259" r:id="rId10"/>
    <p:sldId id="302" r:id="rId11"/>
    <p:sldId id="307" r:id="rId12"/>
    <p:sldId id="308" r:id="rId13"/>
    <p:sldId id="309" r:id="rId14"/>
    <p:sldId id="303" r:id="rId15"/>
    <p:sldId id="310" r:id="rId16"/>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iqgGVw2oa+8993I+jqBGvzHq759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2F48D2-D9A9-D31E-84B7-6B4B0B5E2AE0}" name="Andrew Nielson" initials="AN" userId="507afa906a7a983b" providerId="Windows Live"/>
  <p188:author id="{97A39DD3-0FEF-947B-C4EA-292BF08F4EA7}" name="Fuoco, Angie" initials="FA" userId="S::Fuoco.Angie@epa.gov::d2623806-2df8-4b65-a1bb-4100cbf03b8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197"/>
    <a:srgbClr val="0D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47DC7-D63D-46F1-B1D0-178E72AD59EA}" v="442" dt="2022-10-10T19:21:16.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08" autoAdjust="0"/>
    <p:restoredTop sz="80562" autoAdjust="0"/>
  </p:normalViewPr>
  <p:slideViewPr>
    <p:cSldViewPr snapToGrid="0">
      <p:cViewPr varScale="1">
        <p:scale>
          <a:sx n="120" d="100"/>
          <a:sy n="120" d="100"/>
        </p:scale>
        <p:origin x="872" y="192"/>
      </p:cViewPr>
      <p:guideLst>
        <p:guide orient="horz" pos="2160"/>
        <p:guide pos="3840"/>
      </p:guideLst>
    </p:cSldViewPr>
  </p:slideViewPr>
  <p:outlineViewPr>
    <p:cViewPr>
      <p:scale>
        <a:sx n="33" d="100"/>
        <a:sy n="33" d="100"/>
      </p:scale>
      <p:origin x="0" y="-15888"/>
    </p:cViewPr>
  </p:outlineViewPr>
  <p:notesTextViewPr>
    <p:cViewPr>
      <p:scale>
        <a:sx n="1" d="1"/>
        <a:sy n="1" d="1"/>
      </p:scale>
      <p:origin x="0" y="0"/>
    </p:cViewPr>
  </p:notesTextViewPr>
  <p:notesViewPr>
    <p:cSldViewPr snapToGrid="0">
      <p:cViewPr varScale="1">
        <p:scale>
          <a:sx n="50" d="100"/>
          <a:sy n="50" d="100"/>
        </p:scale>
        <p:origin x="2684" y="2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oco, Angie" userId="d2623806-2df8-4b65-a1bb-4100cbf03b8e" providerId="ADAL" clId="{8F8F5384-1DAD-44FB-A4B2-05EE0C1EAD42}"/>
    <pc:docChg chg="custSel modSld">
      <pc:chgData name="Fuoco, Angie" userId="d2623806-2df8-4b65-a1bb-4100cbf03b8e" providerId="ADAL" clId="{8F8F5384-1DAD-44FB-A4B2-05EE0C1EAD42}" dt="2022-10-11T02:46:31.572" v="5"/>
      <pc:docMkLst>
        <pc:docMk/>
      </pc:docMkLst>
      <pc:sldChg chg="modSp mod">
        <pc:chgData name="Fuoco, Angie" userId="d2623806-2df8-4b65-a1bb-4100cbf03b8e" providerId="ADAL" clId="{8F8F5384-1DAD-44FB-A4B2-05EE0C1EAD42}" dt="2022-10-11T02:45:30.638" v="1" actId="207"/>
        <pc:sldMkLst>
          <pc:docMk/>
          <pc:sldMk cId="0" sldId="257"/>
        </pc:sldMkLst>
        <pc:spChg chg="mod">
          <ac:chgData name="Fuoco, Angie" userId="d2623806-2df8-4b65-a1bb-4100cbf03b8e" providerId="ADAL" clId="{8F8F5384-1DAD-44FB-A4B2-05EE0C1EAD42}" dt="2022-10-11T02:45:30.638" v="1" actId="207"/>
          <ac:spMkLst>
            <pc:docMk/>
            <pc:sldMk cId="0" sldId="257"/>
            <ac:spMk id="97" creationId="{00000000-0000-0000-0000-000000000000}"/>
          </ac:spMkLst>
        </pc:spChg>
      </pc:sldChg>
      <pc:sldChg chg="delSp modSp mod addCm">
        <pc:chgData name="Fuoco, Angie" userId="d2623806-2df8-4b65-a1bb-4100cbf03b8e" providerId="ADAL" clId="{8F8F5384-1DAD-44FB-A4B2-05EE0C1EAD42}" dt="2022-10-11T02:46:31.572" v="5"/>
        <pc:sldMkLst>
          <pc:docMk/>
          <pc:sldMk cId="1978100695" sldId="302"/>
        </pc:sldMkLst>
        <pc:spChg chg="del mod">
          <ac:chgData name="Fuoco, Angie" userId="d2623806-2df8-4b65-a1bb-4100cbf03b8e" providerId="ADAL" clId="{8F8F5384-1DAD-44FB-A4B2-05EE0C1EAD42}" dt="2022-10-11T02:46:26.240" v="4" actId="478"/>
          <ac:spMkLst>
            <pc:docMk/>
            <pc:sldMk cId="1978100695" sldId="302"/>
            <ac:spMk id="10" creationId="{465EB786-E5BF-4F19-9BB6-0209E0F4629D}"/>
          </ac:spMkLst>
        </pc:spChg>
      </pc:sldChg>
      <pc:sldChg chg="modSp mod">
        <pc:chgData name="Fuoco, Angie" userId="d2623806-2df8-4b65-a1bb-4100cbf03b8e" providerId="ADAL" clId="{8F8F5384-1DAD-44FB-A4B2-05EE0C1EAD42}" dt="2022-10-11T02:45:53.095" v="2" actId="1076"/>
        <pc:sldMkLst>
          <pc:docMk/>
          <pc:sldMk cId="3572227632" sldId="309"/>
        </pc:sldMkLst>
        <pc:spChg chg="mod">
          <ac:chgData name="Fuoco, Angie" userId="d2623806-2df8-4b65-a1bb-4100cbf03b8e" providerId="ADAL" clId="{8F8F5384-1DAD-44FB-A4B2-05EE0C1EAD42}" dt="2022-10-11T02:45:53.095" v="2" actId="1076"/>
          <ac:spMkLst>
            <pc:docMk/>
            <pc:sldMk cId="3572227632" sldId="309"/>
            <ac:spMk id="5" creationId="{E6130D71-25BA-53D6-990E-8EC1D76C00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r>
              <a:rPr lang="en-US" dirty="0"/>
              <a:t>AN</a:t>
            </a: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a:t>
            </a:r>
          </a:p>
          <a:p>
            <a:r>
              <a:rPr lang="en-US" dirty="0"/>
              <a:t>These types of Aggressions, the Micro and the Macro are experienced similarly by people who experience other types of discrimination too. </a:t>
            </a:r>
          </a:p>
          <a:p>
            <a:r>
              <a:rPr lang="en-US" dirty="0"/>
              <a:t>But some of these you’ll notice are very unique for ableism and people with disabilities, </a:t>
            </a:r>
            <a:r>
              <a:rPr lang="en-US" dirty="0" err="1"/>
              <a:t>neurodivergencies</a:t>
            </a:r>
            <a:r>
              <a:rPr lang="en-US" dirty="0"/>
              <a:t>, and communication differences.</a:t>
            </a:r>
            <a:endParaRPr lang="en-US" b="0" i="0" dirty="0">
              <a:solidFill>
                <a:srgbClr val="202124"/>
              </a:solidFill>
              <a:effectLst/>
              <a:latin typeface="Roboto" panose="02000000000000000000" pitchFamily="2" charset="0"/>
            </a:endParaRPr>
          </a:p>
          <a:p>
            <a:endParaRPr lang="en-US" b="0" i="0" dirty="0">
              <a:solidFill>
                <a:srgbClr val="202124"/>
              </a:solidFill>
              <a:effectLst/>
              <a:latin typeface="Roboto" panose="02000000000000000000" pitchFamily="2" charset="0"/>
            </a:endParaRPr>
          </a:p>
          <a:p>
            <a:r>
              <a:rPr lang="en-US" b="0" i="0" dirty="0">
                <a:solidFill>
                  <a:srgbClr val="202124"/>
                </a:solidFill>
                <a:effectLst/>
                <a:latin typeface="Roboto" panose="02000000000000000000" pitchFamily="2" charset="0"/>
              </a:rPr>
              <a:t>Microaggressions affect individuals and they are caused by our internal biases, beliefs, attitudes, and behaviors. </a:t>
            </a:r>
          </a:p>
          <a:p>
            <a:r>
              <a:rPr lang="en-US" b="0" i="0" dirty="0">
                <a:solidFill>
                  <a:srgbClr val="202124"/>
                </a:solidFill>
                <a:effectLst/>
                <a:latin typeface="Roboto" panose="02000000000000000000" pitchFamily="2" charset="0"/>
              </a:rPr>
              <a:t>Macroaggressions affect whole classes or groups of people and come out from where they start - society’s or an institution’s programs, policies, customs</a:t>
            </a:r>
          </a:p>
          <a:p>
            <a:endParaRPr lang="en-US" b="0" i="0" dirty="0">
              <a:solidFill>
                <a:srgbClr val="202124"/>
              </a:solidFill>
              <a:effectLst/>
              <a:latin typeface="Roboto" panose="02000000000000000000" pitchFamily="2" charset="0"/>
            </a:endParaRPr>
          </a:p>
          <a:p>
            <a:pPr marL="731520" lvl="1" defTabSz="685800">
              <a:lnSpc>
                <a:spcPct val="110000"/>
              </a:lnSpc>
              <a:buSzPct val="95000"/>
              <a:buFont typeface="Wingdings" panose="05000000000000000000" pitchFamily="2" charset="2"/>
              <a:buChar char="ü"/>
            </a:pPr>
            <a:r>
              <a:rPr lang="en-US" sz="1600" b="1" dirty="0"/>
              <a:t>Emergency Info </a:t>
            </a:r>
            <a:r>
              <a:rPr lang="en-US" sz="1600" dirty="0"/>
              <a:t>- ADA &amp; Rehab Act - pre-Internet. ADA regulates States. All 50 gave pandemic info in ASL. NAD had to sue Office of the President (won in Sept. 2020) under Rehab Act Section 504 for not using ASL. </a:t>
            </a:r>
          </a:p>
          <a:p>
            <a:pPr marL="731520" lvl="1" defTabSz="685800">
              <a:lnSpc>
                <a:spcPct val="110000"/>
              </a:lnSpc>
              <a:buSzPct val="95000"/>
              <a:buFont typeface="Wingdings" panose="05000000000000000000" pitchFamily="2" charset="2"/>
              <a:buChar char="ü"/>
            </a:pPr>
            <a:r>
              <a:rPr lang="en-US" sz="1600" b="1" dirty="0"/>
              <a:t>Inaccessible Internet </a:t>
            </a:r>
            <a:r>
              <a:rPr lang="en-US" sz="1600" dirty="0"/>
              <a:t>- Many websites are inaccessible to blind</a:t>
            </a:r>
            <a:r>
              <a:rPr lang="en-US" sz="700" dirty="0"/>
              <a:t> </a:t>
            </a:r>
            <a:r>
              <a:rPr lang="en-US" sz="1600" dirty="0"/>
              <a:t>/</a:t>
            </a:r>
            <a:r>
              <a:rPr lang="en-US" sz="700" dirty="0"/>
              <a:t> </a:t>
            </a:r>
            <a:r>
              <a:rPr lang="en-US" sz="1600" dirty="0"/>
              <a:t>low vision users. Most TV stations caption live broadcasts, but captions often don’t make it to Internet recordings. Some of us get our only news here.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9761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a:t>
            </a:r>
          </a:p>
          <a:p>
            <a:r>
              <a:rPr lang="en-US" dirty="0"/>
              <a:t>Your Functioning in the specific setting… it’s like the setting you find yourself in is not built for you at the time you’re in it. This is a specific kind of microaggression not found in the other ISMs because it’s related to a person’s health and functioning.</a:t>
            </a:r>
          </a:p>
          <a:p>
            <a:r>
              <a:rPr lang="en-US" dirty="0"/>
              <a:t>Lots of factors coming into play here… You may need services or stuff that isn’t present or isn’t working. Your own self may not be operating at its best. Even if you don’t have a mental health disability, your emotions come into play as soon as you realize that things aren’t right for you. This engages cortisol, the stress hormone. Your reaction to the stress of the situation can get you into trouble, even though you didn’t do anything wrong.</a:t>
            </a:r>
          </a:p>
          <a:p>
            <a:r>
              <a:rPr lang="en-US" dirty="0"/>
              <a:t>Chaos and non-compliance causes a lot of CAN’Ts – </a:t>
            </a:r>
          </a:p>
          <a:p>
            <a:endParaRPr lang="en-US" dirty="0"/>
          </a:p>
          <a:p>
            <a:r>
              <a:rPr lang="en-US" dirty="0"/>
              <a:t>I can’t do this task I need to in my job.</a:t>
            </a:r>
          </a:p>
          <a:p>
            <a:r>
              <a:rPr lang="en-US" dirty="0"/>
              <a:t>I can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11382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a:t>
            </a:r>
          </a:p>
          <a:p>
            <a:r>
              <a:rPr lang="en-US" dirty="0"/>
              <a:t>Close your eyes if you can hear me well and let the hurtful sounds of these microaggressions fill your ears as I read these true stories of microaggressions in many federal agencies . .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265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AF</a:t>
            </a:r>
          </a:p>
          <a:p>
            <a:r>
              <a:rPr lang="en-US" baseline="0" dirty="0"/>
              <a:t>This last part, having inequitable workloads or emotional toll – considers the Ableism Equation with its extra load of microaggressions on people with disabilities – the physical barriers, inequitable workloads and emotional toll due to noncompliance.</a:t>
            </a:r>
          </a:p>
          <a:p>
            <a:endParaRPr lang="en-US" baseline="0" dirty="0"/>
          </a:p>
          <a:p>
            <a:r>
              <a:rPr lang="en-US" baseline="0" dirty="0"/>
              <a:t>And now, I’ll turn over to Andrew who will lead us into the exit of our first ride today… but remember you can ride again soon.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4543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a:t>
            </a:r>
          </a:p>
          <a:p>
            <a:r>
              <a:rPr lang="en-US" dirty="0"/>
              <a:t>And these are just a few cursory definitions of Accessibility. </a:t>
            </a:r>
          </a:p>
          <a:p>
            <a:r>
              <a:rPr lang="en-US" dirty="0"/>
              <a:t>Accessibility means so many things to so many people.</a:t>
            </a:r>
          </a:p>
          <a:p>
            <a:r>
              <a:rPr lang="en-US" dirty="0"/>
              <a:t>We want to know what it means to you.</a:t>
            </a:r>
          </a:p>
          <a:p>
            <a:endParaRPr lang="en-US" dirty="0"/>
          </a:p>
          <a:p>
            <a:r>
              <a:rPr lang="en-US" dirty="0"/>
              <a:t>AN to lead discussion &amp; questions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0815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r>
              <a:rPr lang="en-US" dirty="0"/>
              <a:t>AF - Everyone, I want you to take the pause before we start to climb the first hill.</a:t>
            </a:r>
          </a:p>
          <a:p>
            <a:r>
              <a:rPr lang="en-US" dirty="0"/>
              <a:t>Sighted folks, you can close your eyes if you can hear me and don’t need to watch me or the captions.</a:t>
            </a:r>
          </a:p>
          <a:p>
            <a:r>
              <a:rPr lang="en-US" dirty="0"/>
              <a:t>Take a deep breath in and a deep breath out. </a:t>
            </a:r>
          </a:p>
          <a:p>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0800" indent="0">
              <a:spcAft>
                <a:spcPts val="1200"/>
              </a:spcAft>
              <a:buNone/>
            </a:pPr>
            <a:r>
              <a:rPr lang="en-US" sz="1600" b="1" dirty="0"/>
              <a:t>SO before, leave our welcome and safety bay and embark on our ride…</a:t>
            </a:r>
          </a:p>
          <a:p>
            <a:pPr marL="50800" indent="0">
              <a:spcAft>
                <a:spcPts val="1200"/>
              </a:spcAft>
              <a:buNone/>
            </a:pPr>
            <a:endParaRPr lang="en-US" sz="1600" b="1" dirty="0"/>
          </a:p>
          <a:p>
            <a:pPr marL="50800" indent="0">
              <a:spcAft>
                <a:spcPts val="1200"/>
              </a:spcAft>
              <a:buNone/>
            </a:pPr>
            <a:r>
              <a:rPr lang="en-US" sz="1600" b="1" dirty="0"/>
              <a:t>Let’s take a moment to breathe and recognize our common privilege and express gratitude for our many other abilities. </a:t>
            </a:r>
          </a:p>
          <a:p>
            <a:pPr marL="50800" indent="0">
              <a:spcAft>
                <a:spcPts val="1200"/>
              </a:spcAft>
              <a:buNone/>
            </a:pPr>
            <a:endParaRPr lang="en-US" sz="1600" b="1" dirty="0"/>
          </a:p>
          <a:p>
            <a:pPr marL="50800" indent="0">
              <a:spcAft>
                <a:spcPts val="1200"/>
              </a:spcAft>
              <a:buNone/>
            </a:pPr>
            <a:endParaRPr lang="en-US" sz="1600" b="1" dirty="0"/>
          </a:p>
          <a:p>
            <a:pPr marL="50800" indent="0">
              <a:spcAft>
                <a:spcPts val="1200"/>
              </a:spcAft>
              <a:buNone/>
            </a:pPr>
            <a:endParaRPr lang="en-US" sz="1600" b="1" dirty="0"/>
          </a:p>
          <a:p>
            <a:pPr marL="50800" indent="0">
              <a:spcAft>
                <a:spcPts val="1200"/>
              </a:spcAft>
              <a:buNone/>
            </a:pPr>
            <a:r>
              <a:rPr lang="en-US" sz="1600" b="1" dirty="0"/>
              <a:t>Let’s recognize our common privilege – the incredible privilege everyone on this call has – Ability Privilege</a:t>
            </a:r>
          </a:p>
          <a:p>
            <a:pPr marL="50800" indent="0">
              <a:spcAft>
                <a:spcPts val="1200"/>
              </a:spcAft>
              <a:buNone/>
            </a:pPr>
            <a:r>
              <a:rPr lang="en-US" sz="1600" b="1" dirty="0"/>
              <a:t>Now with abilities. Some of us have more, some of us have fewer. </a:t>
            </a:r>
          </a:p>
          <a:p>
            <a:pPr marL="50800" indent="0">
              <a:spcAft>
                <a:spcPts val="1200"/>
              </a:spcAft>
              <a:buNone/>
            </a:pPr>
            <a:r>
              <a:rPr lang="en-US" sz="1600" b="1" dirty="0"/>
              <a:t>All of us have the 4 “L”s.</a:t>
            </a:r>
          </a:p>
          <a:p>
            <a:r>
              <a:rPr lang="en-US" dirty="0"/>
              <a:t>Life - an ability to live &amp; breathe on our own - </a:t>
            </a:r>
            <a:r>
              <a:rPr lang="en-US" b="1" i="1" dirty="0"/>
              <a:t>today</a:t>
            </a:r>
          </a:p>
          <a:p>
            <a:pPr>
              <a:spcBef>
                <a:spcPts val="1200"/>
              </a:spcBef>
            </a:pPr>
            <a:r>
              <a:rPr lang="en-US" dirty="0"/>
              <a:t>Language(s) - signed, spoken, combination - great people connector</a:t>
            </a:r>
          </a:p>
          <a:p>
            <a:pPr>
              <a:spcBef>
                <a:spcPts val="1200"/>
              </a:spcBef>
            </a:pPr>
            <a:r>
              <a:rPr lang="en-US" dirty="0"/>
              <a:t>Learn - technical things and new ways of acting/responding/kindness</a:t>
            </a:r>
          </a:p>
          <a:p>
            <a:pPr>
              <a:spcBef>
                <a:spcPts val="1200"/>
              </a:spcBef>
            </a:pPr>
            <a:r>
              <a:rPr lang="en-US" dirty="0"/>
              <a:t>Love - people, pets, planet and everything we get to do on it (work!)</a:t>
            </a:r>
          </a:p>
          <a:p>
            <a:endParaRPr lang="en-US" dirty="0"/>
          </a:p>
          <a:p>
            <a:r>
              <a:rPr lang="en-US" dirty="0"/>
              <a:t>Transition to AN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550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 Read definitions. – Note how US definition is applicable to both ADA &amp; Rehabilitation Act (that governs federal agencies)</a:t>
            </a:r>
          </a:p>
          <a:p>
            <a:r>
              <a:rPr lang="en-US" dirty="0"/>
              <a:t>May want to talk about which governs which here? ADA governing much of society: private sector, state/local agencies 50+ employees &amp; Rehabilitation Act affecting federal government agencies and those who receive funds from or contract with government agencies. </a:t>
            </a:r>
          </a:p>
          <a:p>
            <a:endParaRPr lang="en-US" dirty="0"/>
          </a:p>
          <a:p>
            <a:r>
              <a:rPr lang="en-US" dirty="0"/>
              <a:t>Emphasize how US definition is broad, but leaves it with the person. Brazil’s and WHO’s talk about barriers and participation and interaction with environment.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816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AN</a:t>
            </a: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Disability is extremely diverse and our definition of it is ever-changing. We mentioned Long Covid before. Concussions didn’t used to be considered disabling, but now we see how multiple ones and not allowing the brain to rest can cause extreme damage and disability to people who play in </a:t>
            </a:r>
            <a:r>
              <a:rPr lang="en-US" sz="1600" dirty="0" err="1">
                <a:solidFill>
                  <a:prstClr val="black"/>
                </a:solidFill>
                <a:latin typeface="Calibri" panose="020F0502020204030204"/>
              </a:rPr>
              <a:t>hight</a:t>
            </a:r>
            <a:r>
              <a:rPr lang="en-US" sz="1600" dirty="0">
                <a:solidFill>
                  <a:prstClr val="black"/>
                </a:solidFill>
                <a:latin typeface="Calibri" panose="020F0502020204030204"/>
              </a:rPr>
              <a:t> impact sports. </a:t>
            </a: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Disabilities include over ten thousands conditions that are “normal” expressions of the human genome. And disabilities include limitless possibilities of injury to various parts of the body and mind. Every disability is on its own spectrum or degree. And aging typically brings on more and different kinds of disabilities.</a:t>
            </a: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Disabilities can be permanent or life-long, temporary (like a broken leg), or situational (such as photosensitivity and hyper-sound sensitivities, vertigo attacks and anxiety attacks.). Any disability can require care over a lifetime or for certain periods of a person’s life.</a:t>
            </a: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 Eighty percent of disabilities happen or are made known during a person’s working years.</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prstClr val="black"/>
                </a:solidFill>
                <a:latin typeface="Calibri" panose="020F0502020204030204"/>
              </a:rPr>
              <a:t>- So most of us are aware of disabilities happening and they stop us dead in our tracks, not only knocking out some function we rely on at work, but also causing us the grief of loss. Loss of a sense. Loss of a limb. Loss of a part of ourselves. And when there’s a loss like grief, people go through various stages, such as denial, anger, bargaining, depression &amp; acceptance. Then, at work, it causes you chaos, because now things need to be different for you than before. Oftentimes, you employer might be well-intentioned but not know how to help. And you don’t know how to tell them to help you. You may need an accommodations but may not even know what to ask for. No one is prepared for a disability. And if your employer is not prepared to walk you through it, it can cause you much chaos as you navigate your work life now with a disability. Developing a disability on the job can be very disabling.</a:t>
            </a:r>
          </a:p>
          <a:p>
            <a:pPr marL="285750" marR="0" lvl="0" indent="-285750" algn="l" defTabSz="914400" rtl="0" eaLnBrk="1" fontAlgn="auto" latinLnBrk="0" hangingPunct="1">
              <a:lnSpc>
                <a:spcPct val="120000"/>
              </a:lnSpc>
              <a:spcBef>
                <a:spcPts val="0"/>
              </a:spcBef>
              <a:spcAft>
                <a:spcPts val="0"/>
              </a:spcAft>
              <a:buClrTx/>
              <a:buSzTx/>
              <a:buFontTx/>
              <a:buChar char="-"/>
              <a:tabLst/>
              <a:defRPr/>
            </a:pPr>
            <a:endParaRPr lang="en-US"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 Then, 70-80% of disabilities are invisible. Often, they are unknown to the people they develop in and can remain unknown for a very long period of time. Developing a disability can be confusing. There’s no black and white line, with any type of disability, where you wake up one day and realize “Oh, it’s here. Now I know I have a disability in this area.” Think about how many times we struggle just to get a correct diagnosis for certain health situations. We go to many different specialists. Sometimes different answers. We feel something is different about us, but we don’t know how to name it or what to do about it.</a:t>
            </a: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endParaRPr lang="en-US"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en-US" sz="1600" dirty="0">
                <a:solidFill>
                  <a:prstClr val="black"/>
                </a:solidFill>
                <a:latin typeface="Calibri" panose="020F0502020204030204"/>
              </a:rPr>
              <a:t>And the number of conditions people have is always changing and increasing.</a:t>
            </a:r>
          </a:p>
          <a:p>
            <a:pPr marL="228600" marR="0" lvl="0" indent="-2286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endParaRPr lang="en-US" sz="1600" dirty="0">
              <a:solidFill>
                <a:prstClr val="black"/>
              </a:solidFill>
              <a:latin typeface="Calibri" panose="020F0502020204030204"/>
            </a:endParaRPr>
          </a:p>
          <a:p>
            <a:pPr marL="228600" marR="0" lvl="0" indent="-2286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Anyone can join the “disability club” anyone can join at any time, always unwillingly, sometimes unknowingly, often traumatic</a:t>
            </a:r>
          </a:p>
          <a:p>
            <a:pPr marL="228600" marR="0" lvl="0" indent="-2286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And what we call “disability” may be just a communication or brain processing difference (such as Deafness or various neurodiverse conditions).</a:t>
            </a:r>
          </a:p>
          <a:p>
            <a:pPr marL="228600" marR="0" lvl="0" indent="-2286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Deaf people - in the Deaf cultural world and typically users of a signed language consider Deafness a good thing &amp; have a very proud identity.</a:t>
            </a:r>
          </a:p>
          <a:p>
            <a:pPr marL="228600" marR="0" lvl="0" indent="-2286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Now people who start out life in the hearing world and lose hearing – this changes a hearing person into a deafened or hard of hearing person who must still function, now with no or a lot less hearing, in the hearing world. This, Angie tells me is pretty traumatic and very “disabling.”</a:t>
            </a:r>
          </a:p>
          <a:p>
            <a:pPr marL="228600" marR="0" lvl="0" indent="-2286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en-US" sz="1600" dirty="0">
                <a:solidFill>
                  <a:prstClr val="black"/>
                </a:solidFill>
                <a:latin typeface="Calibri" panose="020F0502020204030204"/>
              </a:rPr>
              <a:t>Then there’s the range of neurodiversity we have in our world, which really isn’t disability, per se, but which we can call disabilities for tracking purposes.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8968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effectLst>
                  <a:outerShdw blurRad="38100" dist="38100" dir="2700000" algn="tl">
                    <a:srgbClr val="000000">
                      <a:alpha val="43137"/>
                    </a:srgbClr>
                  </a:outerShdw>
                </a:effectLst>
              </a:rPr>
              <a:t>AN - Number of people with disabilities is unknown and is constantly evolving… always the largest minority in the world and the workplace.</a:t>
            </a:r>
          </a:p>
          <a:p>
            <a:endParaRPr lang="en-US" sz="1600" b="1" dirty="0">
              <a:effectLst>
                <a:outerShdw blurRad="38100" dist="38100" dir="2700000" algn="tl">
                  <a:srgbClr val="000000">
                    <a:alpha val="43137"/>
                  </a:srgbClr>
                </a:outerShdw>
              </a:effectLst>
            </a:endParaRPr>
          </a:p>
          <a:p>
            <a:r>
              <a:rPr lang="en-US" sz="1600" b="1" dirty="0">
                <a:effectLst>
                  <a:outerShdw blurRad="38100" dist="38100" dir="2700000" algn="tl">
                    <a:srgbClr val="000000">
                      <a:alpha val="43137"/>
                    </a:srgbClr>
                  </a:outerShdw>
                </a:effectLst>
              </a:rPr>
              <a:t>The W.H.O. says over 1 billion have one or more disabilities, but what does this mean? </a:t>
            </a:r>
          </a:p>
          <a:p>
            <a:endParaRPr lang="en-US" sz="1600" b="1" dirty="0">
              <a:effectLst>
                <a:outerShdw blurRad="38100" dist="38100" dir="2700000" algn="tl">
                  <a:srgbClr val="000000">
                    <a:alpha val="43137"/>
                  </a:srgbClr>
                </a:outerShdw>
              </a:effectLst>
            </a:endParaRPr>
          </a:p>
          <a:p>
            <a:r>
              <a:rPr lang="en-US" sz="1600" b="1" dirty="0">
                <a:effectLst>
                  <a:outerShdw blurRad="38100" dist="38100" dir="2700000" algn="tl">
                    <a:srgbClr val="000000">
                      <a:alpha val="43137"/>
                    </a:srgbClr>
                  </a:outerShdw>
                </a:effectLst>
              </a:rPr>
              <a:t>These numbers are derived using different systems and aren’t additive.  We may never know true numbers, but alas Microsoft has stepped in.</a:t>
            </a:r>
          </a:p>
          <a:p>
            <a:endParaRPr lang="en-US" sz="1600" b="1" dirty="0">
              <a:effectLst>
                <a:outerShdw blurRad="38100" dist="38100" dir="2700000" algn="tl">
                  <a:srgbClr val="000000">
                    <a:alpha val="43137"/>
                  </a:srgbClr>
                </a:outerShdw>
              </a:effectLst>
            </a:endParaRPr>
          </a:p>
          <a:p>
            <a:r>
              <a:rPr lang="en-US" sz="1600" b="1" dirty="0">
                <a:effectLst>
                  <a:outerShdw blurRad="38100" dist="38100" dir="2700000" algn="tl">
                    <a:srgbClr val="000000">
                      <a:alpha val="43137"/>
                    </a:srgbClr>
                  </a:outerShdw>
                </a:effectLst>
              </a:rPr>
              <a:t>AN: Read off data points</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sz="1600" dirty="0"/>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dirty="0"/>
              <a:t>The W.H.O. has no answer. Last year, Microsoft announced a worldwide initiative to get it in five years – that means by 2026 we may have more accurate data. </a:t>
            </a:r>
          </a:p>
          <a:p>
            <a:endParaRPr lang="en-US" sz="1600" b="1" dirty="0">
              <a:effectLst>
                <a:outerShdw blurRad="38100" dist="38100" dir="2700000" algn="tl">
                  <a:srgbClr val="000000">
                    <a:alpha val="43137"/>
                  </a:srgbClr>
                </a:outerShdw>
              </a:effectLst>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970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32263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 Vanessa will be our Moderator</a:t>
            </a:r>
          </a:p>
          <a:p>
            <a:r>
              <a:rPr lang="en-US" dirty="0"/>
              <a:t>What is Ableism:  simply put it’s discrimination against people with disabilities or varying abilities.</a:t>
            </a:r>
          </a:p>
          <a:p>
            <a:r>
              <a:rPr lang="en-US" dirty="0"/>
              <a:t>Now, let’s watch this short video of </a:t>
            </a:r>
            <a:r>
              <a:rPr lang="en-US" dirty="0" err="1"/>
              <a:t>Measha</a:t>
            </a:r>
            <a:r>
              <a:rPr lang="en-US" dirty="0"/>
              <a:t> Poore, Vice President of West Virginia University’s Division of Diversity, Equity and Inclusion.</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And now, Angie will help us learn how Ableism is its own unique form of discrimination or –ISM and how. </a:t>
            </a:r>
          </a:p>
          <a:p>
            <a:endParaRPr lang="en-US" dirty="0"/>
          </a:p>
          <a:p>
            <a:endParaRPr lang="en-US" dirty="0"/>
          </a:p>
          <a:p>
            <a:r>
              <a:rPr lang="en-US" dirty="0"/>
              <a:t>Transition to AF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4689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dirty="0"/>
              <a:t>Unlimited opportunities to discriminate by ability to do X…</a:t>
            </a:r>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sz="1600" dirty="0"/>
          </a:p>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dirty="0"/>
              <a:t>And when I say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929536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20" name="Google Shape;20;p4" descr="Seal of the CIO Council"/>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10602790" y="3059817"/>
            <a:ext cx="979610" cy="978070"/>
          </a:xfrm>
          <a:prstGeom prst="rect">
            <a:avLst/>
          </a:prstGeom>
          <a:noFill/>
          <a:ln>
            <a:noFill/>
          </a:ln>
        </p:spPr>
      </p:pic>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2" name="Picture 1" descr="A picture containing text, clipart&#10;&#10;Description automatically generated">
            <a:extLst>
              <a:ext uri="{FF2B5EF4-FFF2-40B4-BE49-F238E27FC236}">
                <a16:creationId xmlns:a16="http://schemas.microsoft.com/office/drawing/2014/main" id="{72E3D1DE-020A-CEF6-6835-A954EEAD3078}"/>
              </a:ext>
            </a:extLst>
          </p:cNvPr>
          <p:cNvPicPr>
            <a:picLocks noChangeAspect="1"/>
          </p:cNvPicPr>
          <p:nvPr userDrawn="1"/>
        </p:nvPicPr>
        <p:blipFill>
          <a:blip r:embed="rId3"/>
          <a:stretch>
            <a:fillRect/>
          </a:stretch>
        </p:blipFill>
        <p:spPr>
          <a:xfrm>
            <a:off x="8951218" y="3106002"/>
            <a:ext cx="1453896" cy="913191"/>
          </a:xfrm>
          <a:prstGeom prst="rect">
            <a:avLst/>
          </a:prstGeom>
        </p:spPr>
      </p:pic>
      <p:pic>
        <p:nvPicPr>
          <p:cNvPr id="4" name="Google Shape;19;p4" descr="GSA Starmark logo">
            <a:extLst>
              <a:ext uri="{FF2B5EF4-FFF2-40B4-BE49-F238E27FC236}">
                <a16:creationId xmlns:a16="http://schemas.microsoft.com/office/drawing/2014/main" id="{29CC9AB8-7047-A429-080A-F7BDB6A91D85}"/>
              </a:ext>
            </a:extLst>
          </p:cNvPr>
          <p:cNvPicPr preferRelativeResize="0"/>
          <p:nvPr userDrawn="1"/>
        </p:nvPicPr>
        <p:blipFill rotWithShape="1">
          <a:blip r:embed="rId4">
            <a:alphaModFix/>
          </a:blip>
          <a:srcRect/>
          <a:stretch/>
        </p:blipFill>
        <p:spPr>
          <a:xfrm>
            <a:off x="7850133" y="3111500"/>
            <a:ext cx="914400"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4">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2022  /  General Services Administration  /  National Institutes of Health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aywhatclub.org/hop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linkedin.com/posts/qatarfoundation_%D8%B3%D9%84%D8%B3%D9%84%D8%A9-%D9%85%D8%AD%D8%A7%D8%B6%D8%B1%D8%A7%D8%AA-%D8%A7%D9%84%D9%85%D8%AF%D9%8A%D9%86%D8%A9-%D8%A7%D9%84%D8%AA%D8%B9%D9%84%D9%8A%D9%85%D9%8A%D8%A9-%D8%AF-%D9%81%D9%8A%D9%83%D8%AA%D9%88%D8%B1-activity-6984789000947404801-yMjm?utm_source=share&amp;utm_medium=member_desktop" TargetMode="External"/><Relationship Id="rId5" Type="http://schemas.openxmlformats.org/officeDocument/2006/relationships/hyperlink" Target="https://www.chrc-ccdp.gc.ca/en/resources/people-disabilities-bearing-the-brunt-travel-woes" TargetMode="External"/><Relationship Id="rId4" Type="http://schemas.openxmlformats.org/officeDocument/2006/relationships/hyperlink" Target="https://docs.google.com/spreadsheets/d/1HZ6YLtXzRNiEsu2RCfEUb1WmsCwM4Pn89ikpAwE4b-Q/edit#gid=151994202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politico.com/news/2022/08/21/congress-people-with-disabilities-00052955"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whitehouse.gov/briefing-room/presidential-actions/2021/06/25/executive-order-on-diversity-equity-inclusion-and-accessibility-in-the-federal-workfor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valuable500.com/campaign/the-truth-about-disability#:~:text=80%25%20of%20disabilities%20are%20acquired,and%2064%20%E2%80%93%20the%20workforce%20age.&amp;text=Only%204%25%20of%20businesses%20are,making%20offerings%20inclusive%20of%20disability."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invisibledisabilities.org/what-is-an-invisible-disability/"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news.yahoo.com/long-covid-going-change-talk-214153433.html"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www.geekwire.com/2022/as-disability-numbers-rise-see-long-covid-for-one-microsoft-helps-global-effort-to-track-disabilities/" TargetMode="External"/><Relationship Id="rId5" Type="http://schemas.openxmlformats.org/officeDocument/2006/relationships/hyperlink" Target="https://www.who.int/news/item/02-03-2022-covid-19-pandemic-triggers-25-increase-in-prevalence-of-anxiety-and-depression-worldwide" TargetMode="External"/><Relationship Id="rId4" Type="http://schemas.openxmlformats.org/officeDocument/2006/relationships/hyperlink" Target="https://finance.yahoo.com/m/ba05afaa-fdd1-3082-9842-364824544f71/long-covid-is-not-just-a.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gQQ-1TmCaQ"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EKczvFQGsF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xfrm>
            <a:off x="533400" y="1359306"/>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Unlocking the Power of Accessibility</a:t>
            </a:r>
            <a:endParaRPr sz="2800" dirty="0"/>
          </a:p>
        </p:txBody>
      </p:sp>
      <p:sp>
        <p:nvSpPr>
          <p:cNvPr id="89" name="Google Shape;89;p1"/>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October 11-13, 2022</a:t>
            </a:r>
            <a:endParaRPr sz="2800" dirty="0"/>
          </a:p>
        </p:txBody>
      </p:sp>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0"/>
              </a:spcBef>
              <a:spcAft>
                <a:spcPts val="0"/>
              </a:spcAft>
              <a:buClr>
                <a:srgbClr val="006197"/>
              </a:buClr>
              <a:buSzPts val="4400"/>
              <a:buNone/>
            </a:pPr>
            <a:r>
              <a:rPr lang="en-US" sz="3500" dirty="0"/>
              <a:t>The Human Reason for Accessibility: Why?</a:t>
            </a:r>
          </a:p>
          <a:p>
            <a:pPr marL="0" lvl="0" indent="0" algn="ctr" rtl="0">
              <a:lnSpc>
                <a:spcPct val="120000"/>
              </a:lnSpc>
              <a:spcBef>
                <a:spcPts val="0"/>
              </a:spcBef>
              <a:spcAft>
                <a:spcPts val="0"/>
              </a:spcAft>
              <a:buClr>
                <a:srgbClr val="006197"/>
              </a:buClr>
              <a:buSzPts val="4400"/>
              <a:buNone/>
            </a:pPr>
            <a:r>
              <a:rPr lang="en-US" sz="2800" dirty="0"/>
              <a:t>(Part 1)</a:t>
            </a:r>
            <a:endParaRPr sz="2800" dirty="0"/>
          </a:p>
        </p:txBody>
      </p:sp>
      <p:sp>
        <p:nvSpPr>
          <p:cNvPr id="90" name="Google Shape;90;p1"/>
          <p:cNvSpPr txBox="1">
            <a:spLocks noGrp="1"/>
          </p:cNvSpPr>
          <p:nvPr>
            <p:ph type="body" idx="3"/>
          </p:nvPr>
        </p:nvSpPr>
        <p:spPr>
          <a:xfrm>
            <a:off x="2700337" y="6100270"/>
            <a:ext cx="6715125"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Andrew Nielsen, GSA and Angie Fuoco, EPA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p:txBody>
          <a:bodyPr/>
          <a:lstStyle/>
          <a:p>
            <a:r>
              <a:rPr lang="en-US" dirty="0"/>
              <a:t>Ableism’s Aggressions - Individual + Institution</a:t>
            </a:r>
            <a:r>
              <a:rPr lang="en-US" sz="1000" dirty="0"/>
              <a:t> </a:t>
            </a:r>
            <a:r>
              <a:rPr lang="en-US" dirty="0"/>
              <a:t>/</a:t>
            </a:r>
            <a:r>
              <a:rPr lang="en-US" sz="1000" dirty="0"/>
              <a:t> </a:t>
            </a:r>
            <a:r>
              <a:rPr lang="en-US" dirty="0"/>
              <a:t>Society</a:t>
            </a:r>
          </a:p>
        </p:txBody>
      </p:sp>
      <p:sp>
        <p:nvSpPr>
          <p:cNvPr id="3" name="Text Placeholder 2">
            <a:extLst>
              <a:ext uri="{FF2B5EF4-FFF2-40B4-BE49-F238E27FC236}">
                <a16:creationId xmlns:a16="http://schemas.microsoft.com/office/drawing/2014/main" id="{5F42D1F4-7420-4240-9794-7B99C3847F95}"/>
              </a:ext>
            </a:extLst>
          </p:cNvPr>
          <p:cNvSpPr>
            <a:spLocks noGrp="1"/>
          </p:cNvSpPr>
          <p:nvPr>
            <p:ph type="body" idx="1"/>
          </p:nvPr>
        </p:nvSpPr>
        <p:spPr>
          <a:xfrm>
            <a:off x="372532" y="1072572"/>
            <a:ext cx="11722485" cy="5135187"/>
          </a:xfrm>
        </p:spPr>
        <p:txBody>
          <a:bodyPr/>
          <a:lstStyle/>
          <a:p>
            <a:pPr marL="50800" lvl="0" indent="0">
              <a:spcBef>
                <a:spcPts val="0"/>
              </a:spcBef>
              <a:spcAft>
                <a:spcPts val="1200"/>
              </a:spcAft>
              <a:buNone/>
            </a:pPr>
            <a:r>
              <a:rPr lang="en-US" sz="3200" b="1" dirty="0"/>
              <a:t>A</a:t>
            </a:r>
            <a:r>
              <a:rPr lang="en-US" sz="3200" b="1" baseline="-25000" dirty="0"/>
              <a:t> Total</a:t>
            </a:r>
            <a:r>
              <a:rPr lang="en-US" sz="3200" b="1" dirty="0"/>
              <a:t> </a:t>
            </a:r>
            <a:r>
              <a:rPr lang="en-US" sz="3200" dirty="0"/>
              <a:t>= </a:t>
            </a:r>
            <a:r>
              <a:rPr lang="en-US" sz="3200" b="1" dirty="0"/>
              <a:t>A</a:t>
            </a:r>
            <a:r>
              <a:rPr lang="en-US" sz="3200" b="1" baseline="-25000" dirty="0"/>
              <a:t> Individual </a:t>
            </a:r>
            <a:r>
              <a:rPr lang="en-US" sz="3200" b="1" baseline="-25000" dirty="0">
                <a:solidFill>
                  <a:schemeClr val="tx1"/>
                </a:solidFill>
              </a:rPr>
              <a:t>(Internal)</a:t>
            </a:r>
            <a:r>
              <a:rPr lang="en-US" sz="3200" b="1" dirty="0">
                <a:solidFill>
                  <a:schemeClr val="tx1"/>
                </a:solidFill>
              </a:rPr>
              <a:t> </a:t>
            </a:r>
            <a:r>
              <a:rPr lang="en-US" sz="3200" dirty="0"/>
              <a:t>+ </a:t>
            </a:r>
            <a:r>
              <a:rPr lang="en-US" sz="3200" b="1" dirty="0"/>
              <a:t>A</a:t>
            </a:r>
            <a:r>
              <a:rPr lang="en-US" sz="3200" baseline="-25000" dirty="0"/>
              <a:t> </a:t>
            </a:r>
            <a:r>
              <a:rPr lang="en-US" sz="3200" b="1" baseline="-25000" dirty="0"/>
              <a:t>Institution or Society… </a:t>
            </a:r>
            <a:r>
              <a:rPr lang="en-US" sz="3200" b="1" baseline="-25000" dirty="0">
                <a:solidFill>
                  <a:schemeClr val="tx1"/>
                </a:solidFill>
              </a:rPr>
              <a:t>(Systemic)</a:t>
            </a:r>
            <a:endParaRPr lang="en-US" sz="3200" b="1" dirty="0">
              <a:solidFill>
                <a:schemeClr val="tx1"/>
              </a:solidFill>
            </a:endParaRPr>
          </a:p>
          <a:p>
            <a:pPr marL="50800" lvl="0" indent="0">
              <a:spcBef>
                <a:spcPts val="0"/>
              </a:spcBef>
              <a:buNone/>
            </a:pPr>
            <a:r>
              <a:rPr lang="en-US" sz="3200" b="1" dirty="0"/>
              <a:t>A</a:t>
            </a:r>
            <a:r>
              <a:rPr lang="en-US" sz="3200" b="1" baseline="-25000" dirty="0"/>
              <a:t> Individual </a:t>
            </a:r>
            <a:r>
              <a:rPr lang="en-US" sz="3200" b="1" baseline="-25000" dirty="0">
                <a:solidFill>
                  <a:schemeClr val="tx1"/>
                </a:solidFill>
              </a:rPr>
              <a:t>(Microaggressions)</a:t>
            </a:r>
            <a:r>
              <a:rPr lang="en-US" sz="3200" b="1" dirty="0">
                <a:solidFill>
                  <a:schemeClr val="tx1"/>
                </a:solidFill>
              </a:rPr>
              <a:t> </a:t>
            </a:r>
            <a:r>
              <a:rPr lang="en-US" sz="2000" dirty="0"/>
              <a:t>- 1-on-1, cumulative, hurtful words/gestures - “wear on the soul”</a:t>
            </a:r>
            <a:endParaRPr lang="en-US" sz="2200" dirty="0"/>
          </a:p>
          <a:p>
            <a:pPr marL="519113" lvl="1" defTabSz="548640">
              <a:spcBef>
                <a:spcPts val="900"/>
              </a:spcBef>
              <a:buSzPct val="95000"/>
              <a:buFont typeface="Wingdings" panose="05000000000000000000" pitchFamily="2" charset="2"/>
              <a:buChar char="ü"/>
              <a:tabLst>
                <a:tab pos="182880" algn="l"/>
                <a:tab pos="228600" algn="l"/>
                <a:tab pos="320040" algn="l"/>
              </a:tabLst>
            </a:pPr>
            <a:r>
              <a:rPr lang="en-US" sz="1600" dirty="0"/>
              <a:t>Mobility disabilities: Been dancing lately? (in mock-tone) - “You walk funny, did you have your hip replaced?”</a:t>
            </a:r>
          </a:p>
          <a:p>
            <a:pPr marL="519113" lvl="1" defTabSz="548640">
              <a:spcBef>
                <a:spcPts val="900"/>
              </a:spcBef>
              <a:buSzPct val="95000"/>
              <a:buFont typeface="Wingdings" panose="05000000000000000000" pitchFamily="2" charset="2"/>
              <a:buChar char="ü"/>
              <a:tabLst>
                <a:tab pos="182880" algn="l"/>
                <a:tab pos="228600" algn="l"/>
                <a:tab pos="320040" algn="l"/>
              </a:tabLst>
            </a:pPr>
            <a:r>
              <a:rPr lang="en-US" sz="1600" dirty="0"/>
              <a:t>Visible disabilities: What’s wrong with you? - I wouldn’t want to live like you. Child running from disfigurement… </a:t>
            </a:r>
          </a:p>
          <a:p>
            <a:pPr marL="519113" lvl="1" defTabSz="548640">
              <a:spcBef>
                <a:spcPts val="900"/>
              </a:spcBef>
              <a:buSzPct val="95000"/>
              <a:buFont typeface="Wingdings" panose="05000000000000000000" pitchFamily="2" charset="2"/>
              <a:buChar char="ü"/>
              <a:tabLst>
                <a:tab pos="182880" algn="l"/>
                <a:tab pos="228600" algn="l"/>
                <a:tab pos="320040" algn="l"/>
              </a:tabLst>
            </a:pPr>
            <a:r>
              <a:rPr lang="en-US" sz="1600" dirty="0"/>
              <a:t>Hearing loss: You heard that, why not this? - Just read my lips! (Pointing / not making sound.) </a:t>
            </a:r>
            <a:r>
              <a:rPr lang="en-US" sz="1600" dirty="0">
                <a:hlinkClick r:id="rId3"/>
              </a:rPr>
              <a:t>Hope</a:t>
            </a:r>
            <a:r>
              <a:rPr lang="en-US" sz="1600" dirty="0"/>
              <a:t> by A. Fuoco</a:t>
            </a:r>
          </a:p>
          <a:p>
            <a:pPr marL="519113" lvl="1" defTabSz="548640">
              <a:spcBef>
                <a:spcPts val="900"/>
              </a:spcBef>
              <a:buSzPct val="95000"/>
              <a:buFont typeface="Wingdings" panose="05000000000000000000" pitchFamily="2" charset="2"/>
              <a:buChar char="ü"/>
              <a:tabLst>
                <a:tab pos="182880" algn="l"/>
                <a:tab pos="228600" algn="l"/>
                <a:tab pos="320040" algn="l"/>
              </a:tabLst>
            </a:pPr>
            <a:r>
              <a:rPr lang="en-US" sz="1600" dirty="0"/>
              <a:t>Mental Health / Neurodiversity: cards / other products mock; folks refer to “how I’m acting” today</a:t>
            </a:r>
          </a:p>
          <a:p>
            <a:pPr marL="519113" lvl="1" defTabSz="548640">
              <a:spcBef>
                <a:spcPts val="900"/>
              </a:spcBef>
              <a:buSzPct val="95000"/>
              <a:buFont typeface="Wingdings" panose="05000000000000000000" pitchFamily="2" charset="2"/>
              <a:buChar char="ü"/>
              <a:tabLst>
                <a:tab pos="182880" algn="l"/>
                <a:tab pos="228600" algn="l"/>
                <a:tab pos="320040" algn="l"/>
              </a:tabLst>
            </a:pPr>
            <a:r>
              <a:rPr lang="en-US" sz="1600" dirty="0"/>
              <a:t>Any:  Child-speak! - Person goes into “teaching-mode” - “Wait, let me get someone else.” - “Have you tried: (fix)?”</a:t>
            </a:r>
          </a:p>
          <a:p>
            <a:pPr marL="50800" indent="0" defTabSz="685800">
              <a:spcBef>
                <a:spcPts val="1200"/>
              </a:spcBef>
              <a:buNone/>
              <a:tabLst>
                <a:tab pos="228600" algn="l"/>
                <a:tab pos="320040" algn="l"/>
              </a:tabLst>
            </a:pPr>
            <a:r>
              <a:rPr lang="en-US" sz="3200" b="1" dirty="0"/>
              <a:t>A</a:t>
            </a:r>
            <a:r>
              <a:rPr lang="en-US" sz="3200" b="1" baseline="-25000" dirty="0"/>
              <a:t> Institution/Society </a:t>
            </a:r>
            <a:r>
              <a:rPr lang="en-US" sz="3200" b="1" baseline="-25000" dirty="0">
                <a:solidFill>
                  <a:schemeClr val="tx1">
                    <a:lumMod val="75000"/>
                    <a:lumOff val="25000"/>
                  </a:schemeClr>
                </a:solidFill>
              </a:rPr>
              <a:t>(Macroaggressions)</a:t>
            </a:r>
            <a:r>
              <a:rPr lang="en-US" dirty="0"/>
              <a:t> </a:t>
            </a:r>
            <a:r>
              <a:rPr lang="en-US" sz="2000" dirty="0"/>
              <a:t>- noncompliance with law or not using best practices </a:t>
            </a:r>
          </a:p>
          <a:p>
            <a:pPr marL="519113" lvl="1" defTabSz="685800">
              <a:lnSpc>
                <a:spcPct val="110000"/>
              </a:lnSpc>
              <a:spcBef>
                <a:spcPts val="800"/>
              </a:spcBef>
              <a:buSzPct val="95000"/>
              <a:buFont typeface="Wingdings" panose="05000000000000000000" pitchFamily="2" charset="2"/>
              <a:buChar char="ü"/>
            </a:pPr>
            <a:r>
              <a:rPr lang="en-US" sz="1600" dirty="0"/>
              <a:t>Emergencies, Healthcare, Prisons, Education, Housing, Transportation, Telecommunications, Internet</a:t>
            </a:r>
          </a:p>
          <a:p>
            <a:pPr marL="519113" lvl="1" defTabSz="685800">
              <a:lnSpc>
                <a:spcPct val="110000"/>
              </a:lnSpc>
              <a:spcBef>
                <a:spcPts val="800"/>
              </a:spcBef>
              <a:buSzPct val="95000"/>
              <a:buFont typeface="Wingdings" panose="05000000000000000000" pitchFamily="2" charset="2"/>
              <a:buChar char="ü"/>
            </a:pPr>
            <a:r>
              <a:rPr lang="en-US" sz="1600" dirty="0">
                <a:hlinkClick r:id="rId4"/>
              </a:rPr>
              <a:t>Police</a:t>
            </a:r>
            <a:r>
              <a:rPr lang="en-US" sz="1600" dirty="0"/>
              <a:t> </a:t>
            </a:r>
            <a:r>
              <a:rPr lang="en-US" sz="1600" b="1" i="1" dirty="0"/>
              <a:t>kill and injure </a:t>
            </a:r>
            <a:r>
              <a:rPr lang="en-US" sz="1600" dirty="0"/>
              <a:t>Deaf / </a:t>
            </a:r>
            <a:r>
              <a:rPr lang="en-US" sz="1600" dirty="0" err="1"/>
              <a:t>HoH</a:t>
            </a:r>
            <a:r>
              <a:rPr lang="en-US" sz="1600" dirty="0"/>
              <a:t> people of all ages, genders, races who do not respond to them. </a:t>
            </a:r>
          </a:p>
          <a:p>
            <a:pPr marL="519113" lvl="1" defTabSz="685800">
              <a:spcBef>
                <a:spcPts val="800"/>
              </a:spcBef>
              <a:buSzPct val="95000"/>
              <a:buFont typeface="Wingdings" panose="05000000000000000000" pitchFamily="2" charset="2"/>
              <a:buChar char="ü"/>
            </a:pPr>
            <a:r>
              <a:rPr lang="en-US" sz="1600" dirty="0"/>
              <a:t>Wheelchair users / others </a:t>
            </a:r>
            <a:r>
              <a:rPr lang="en-US" sz="1600" b="1" i="1" dirty="0"/>
              <a:t>die, become ill, lose life-sustaining devices </a:t>
            </a:r>
            <a:r>
              <a:rPr lang="en-US" sz="1600" dirty="0"/>
              <a:t>while traveling. </a:t>
            </a:r>
            <a:r>
              <a:rPr lang="en-US" sz="1600" dirty="0">
                <a:hlinkClick r:id="rId5"/>
              </a:rPr>
              <a:t>CAN: human rights</a:t>
            </a:r>
            <a:endParaRPr lang="en-US" sz="1600" dirty="0"/>
          </a:p>
          <a:p>
            <a:pPr marL="519113" lvl="1" defTabSz="685800">
              <a:spcBef>
                <a:spcPts val="800"/>
              </a:spcBef>
              <a:buSzPct val="95000"/>
              <a:buFont typeface="Wingdings" panose="05000000000000000000" pitchFamily="2" charset="2"/>
              <a:buChar char="ü"/>
            </a:pPr>
            <a:r>
              <a:rPr lang="en-US" sz="1600" dirty="0"/>
              <a:t>Gene editing to erase disabilities, especially those that cause suffering (</a:t>
            </a:r>
            <a:r>
              <a:rPr lang="en-US" sz="1600" dirty="0">
                <a:hlinkClick r:id="rId6"/>
              </a:rPr>
              <a:t>Qatar Foundation, Dr. Victor Pineda</a:t>
            </a:r>
            <a:r>
              <a:rPr lang="en-US" sz="1600" dirty="0"/>
              <a:t>)</a:t>
            </a:r>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52924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a:xfrm>
            <a:off x="457199" y="317405"/>
            <a:ext cx="11008783" cy="457200"/>
          </a:xfrm>
        </p:spPr>
        <p:txBody>
          <a:bodyPr/>
          <a:lstStyle/>
          <a:p>
            <a:r>
              <a:rPr lang="en-US" dirty="0"/>
              <a:t>Ableism’s Aggressions - Inaccessibility of the setting (work) </a:t>
            </a:r>
          </a:p>
        </p:txBody>
      </p:sp>
      <p:sp>
        <p:nvSpPr>
          <p:cNvPr id="3" name="Text Placeholder 2">
            <a:extLst>
              <a:ext uri="{FF2B5EF4-FFF2-40B4-BE49-F238E27FC236}">
                <a16:creationId xmlns:a16="http://schemas.microsoft.com/office/drawing/2014/main" id="{5F42D1F4-7420-4240-9794-7B99C3847F95}"/>
              </a:ext>
            </a:extLst>
          </p:cNvPr>
          <p:cNvSpPr>
            <a:spLocks noGrp="1"/>
          </p:cNvSpPr>
          <p:nvPr>
            <p:ph type="body" idx="1"/>
          </p:nvPr>
        </p:nvSpPr>
        <p:spPr>
          <a:xfrm>
            <a:off x="457200" y="1185333"/>
            <a:ext cx="9036756" cy="5124027"/>
          </a:xfrm>
        </p:spPr>
        <p:txBody>
          <a:bodyPr/>
          <a:lstStyle/>
          <a:p>
            <a:pPr marL="0" lvl="1" indent="0">
              <a:spcBef>
                <a:spcPts val="0"/>
              </a:spcBef>
              <a:spcAft>
                <a:spcPts val="1200"/>
              </a:spcAft>
              <a:buSzPct val="95000"/>
              <a:buNone/>
            </a:pPr>
            <a:r>
              <a:rPr lang="en-US" sz="3200" dirty="0"/>
              <a:t> </a:t>
            </a:r>
            <a:r>
              <a:rPr lang="en-US" sz="3200" b="1" dirty="0"/>
              <a:t>…A</a:t>
            </a:r>
            <a:r>
              <a:rPr lang="en-US" sz="3200" baseline="-25000" dirty="0"/>
              <a:t> </a:t>
            </a:r>
            <a:r>
              <a:rPr lang="en-US" sz="3200" b="1" baseline="-25000" dirty="0"/>
              <a:t>FUSS </a:t>
            </a:r>
            <a:r>
              <a:rPr lang="en-US" sz="3200" b="1" baseline="-25000" dirty="0">
                <a:solidFill>
                  <a:schemeClr val="tx1">
                    <a:lumMod val="75000"/>
                    <a:lumOff val="25000"/>
                  </a:schemeClr>
                </a:solidFill>
              </a:rPr>
              <a:t>(microaggressions of noncompliance and chaos)</a:t>
            </a:r>
            <a:endParaRPr lang="en-US" sz="3200" dirty="0"/>
          </a:p>
          <a:p>
            <a:pPr lvl="1">
              <a:buSzPct val="95000"/>
              <a:buFont typeface="Wingdings" panose="05000000000000000000" pitchFamily="2" charset="2"/>
              <a:buChar char="ü"/>
            </a:pPr>
            <a:r>
              <a:rPr lang="en-US" sz="2000" dirty="0"/>
              <a:t>bring </a:t>
            </a:r>
            <a:r>
              <a:rPr lang="en-US" sz="2000" b="1" i="1" dirty="0"/>
              <a:t>chaos</a:t>
            </a:r>
            <a:r>
              <a:rPr lang="en-US" sz="2000" dirty="0"/>
              <a:t> to workday at any random time, repeatedly</a:t>
            </a:r>
          </a:p>
          <a:p>
            <a:pPr lvl="1">
              <a:buSzPct val="95000"/>
              <a:buFont typeface="Wingdings" panose="05000000000000000000" pitchFamily="2" charset="2"/>
              <a:buChar char="ü"/>
            </a:pPr>
            <a:r>
              <a:rPr lang="en-US" sz="2000" dirty="0"/>
              <a:t>cause surprise, embarrassment, humiliation, anger, fear, dread</a:t>
            </a:r>
          </a:p>
          <a:p>
            <a:pPr lvl="1">
              <a:buSzPct val="95000"/>
              <a:buFont typeface="Wingdings" panose="05000000000000000000" pitchFamily="2" charset="2"/>
              <a:buChar char="ü"/>
            </a:pPr>
            <a:r>
              <a:rPr lang="en-US" sz="2000" dirty="0"/>
              <a:t>end up in non-solutions for you - file EEOC complaints or retire</a:t>
            </a:r>
          </a:p>
          <a:p>
            <a:pPr lvl="1">
              <a:buSzPct val="95000"/>
              <a:buFont typeface="Wingdings" panose="05000000000000000000" pitchFamily="2" charset="2"/>
              <a:buChar char="ü"/>
            </a:pPr>
            <a:r>
              <a:rPr lang="en-US" sz="2000" dirty="0"/>
              <a:t>are biggest reason people with disabilities leave their workplace</a:t>
            </a:r>
          </a:p>
          <a:p>
            <a:pPr marL="50800" indent="0">
              <a:spcBef>
                <a:spcPts val="1800"/>
              </a:spcBef>
              <a:buNone/>
            </a:pPr>
            <a:r>
              <a:rPr lang="en-US" sz="1800" dirty="0">
                <a:latin typeface="+mn-lt"/>
                <a:hlinkClick r:id="rId3"/>
              </a:rPr>
              <a:t>https://www.politico.com/news/2022/08/21/congress-people-with-disabilities-00052955</a:t>
            </a:r>
            <a:r>
              <a:rPr lang="en-US" sz="1800" dirty="0">
                <a:latin typeface="+mn-lt"/>
              </a:rPr>
              <a:t> </a:t>
            </a:r>
          </a:p>
          <a:p>
            <a:pPr marL="50800" indent="0">
              <a:spcBef>
                <a:spcPts val="0"/>
              </a:spcBef>
              <a:spcAft>
                <a:spcPts val="1800"/>
              </a:spcAft>
              <a:buNone/>
            </a:pPr>
            <a:r>
              <a:rPr lang="en-US" sz="1800" b="1" dirty="0">
                <a:latin typeface="+mn-lt"/>
              </a:rPr>
              <a:t>Congress ordered agencies to use tech that works for people with disabilities 24 years ago. Many still haven’t.</a:t>
            </a:r>
          </a:p>
          <a:p>
            <a:pPr marL="50800" indent="0">
              <a:lnSpc>
                <a:spcPct val="105000"/>
              </a:lnSpc>
              <a:spcBef>
                <a:spcPts val="1200"/>
              </a:spcBef>
              <a:buNone/>
            </a:pPr>
            <a:r>
              <a:rPr lang="en-US" sz="1800" dirty="0"/>
              <a:t>“I’m an attorney. I have a master’s degree in government and nonprofit management.</a:t>
            </a:r>
          </a:p>
          <a:p>
            <a:pPr marL="50800" indent="0">
              <a:lnSpc>
                <a:spcPct val="105000"/>
              </a:lnSpc>
              <a:spcBef>
                <a:spcPts val="600"/>
              </a:spcBef>
              <a:buNone/>
            </a:pPr>
            <a:r>
              <a:rPr lang="en-US" sz="1800" dirty="0"/>
              <a:t>“I’ve raised children. But I can’t get a damn sandwich by myself in my agency.” </a:t>
            </a:r>
          </a:p>
          <a:p>
            <a:pPr marL="50800" indent="0">
              <a:lnSpc>
                <a:spcPct val="105000"/>
              </a:lnSpc>
              <a:spcBef>
                <a:spcPts val="600"/>
              </a:spcBef>
              <a:buNone/>
            </a:pPr>
            <a:r>
              <a:rPr lang="en-US" sz="1800" b="1" dirty="0">
                <a:solidFill>
                  <a:schemeClr val="accent1">
                    <a:lumMod val="50000"/>
                  </a:schemeClr>
                </a:solidFill>
                <a:effectLst>
                  <a:outerShdw blurRad="38100" dist="38100" dir="2700000" algn="tl">
                    <a:srgbClr val="000000">
                      <a:alpha val="43137"/>
                    </a:srgbClr>
                  </a:outerShdw>
                </a:effectLst>
              </a:rPr>
              <a:t>POLITICO / August 21, 2022  - </a:t>
            </a:r>
            <a:r>
              <a:rPr lang="en-US" sz="1800" dirty="0" err="1">
                <a:solidFill>
                  <a:schemeClr val="accent1">
                    <a:lumMod val="50000"/>
                  </a:schemeClr>
                </a:solidFill>
              </a:rPr>
              <a:t>Ronza</a:t>
            </a:r>
            <a:r>
              <a:rPr lang="en-US" sz="1800" dirty="0">
                <a:solidFill>
                  <a:schemeClr val="accent1">
                    <a:lumMod val="50000"/>
                  </a:schemeClr>
                </a:solidFill>
              </a:rPr>
              <a:t> Othman, wearing hijab, speaks at mic / podium. </a:t>
            </a:r>
            <a:endParaRPr lang="en-US" sz="1800" b="1" dirty="0">
              <a:latin typeface="+mn-lt"/>
            </a:endParaRPr>
          </a:p>
          <a:p>
            <a:pPr marL="50800" indent="0">
              <a:buNone/>
            </a:pPr>
            <a:endParaRPr lang="en-US" sz="2000" dirty="0"/>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2" descr="Ronza Othman speaks at a mic &amp; dais. She is of medium-darker skin color and has Asian features. She wears a hijab (Muslim head scarf) Photo is courtesy of Ronza Othman, the woman pictured.&#10;">
            <a:extLst>
              <a:ext uri="{FF2B5EF4-FFF2-40B4-BE49-F238E27FC236}">
                <a16:creationId xmlns:a16="http://schemas.microsoft.com/office/drawing/2014/main" id="{C71627F3-816B-49E6-91D3-79529B7F99E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543749" y="2152834"/>
            <a:ext cx="2369958" cy="3557239"/>
          </a:xfrm>
          <a:prstGeom prst="rect">
            <a:avLst/>
          </a:prstGeom>
          <a:noFill/>
          <a:ln w="47625">
            <a:solidFill>
              <a:schemeClr val="accent1">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28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p:txBody>
          <a:bodyPr/>
          <a:lstStyle/>
          <a:p>
            <a:pPr algn="just"/>
            <a:r>
              <a:rPr lang="en-US" dirty="0"/>
              <a:t>Microaggressions from any federal agency (feel them)</a:t>
            </a:r>
            <a:r>
              <a:rPr lang="en-US" sz="2000" dirty="0"/>
              <a:t>  </a:t>
            </a:r>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 Placeholder 4">
            <a:extLst>
              <a:ext uri="{FF2B5EF4-FFF2-40B4-BE49-F238E27FC236}">
                <a16:creationId xmlns:a16="http://schemas.microsoft.com/office/drawing/2014/main" id="{E6130D71-25BA-53D6-990E-8EC1D76C001C}"/>
              </a:ext>
            </a:extLst>
          </p:cNvPr>
          <p:cNvSpPr>
            <a:spLocks noGrp="1"/>
          </p:cNvSpPr>
          <p:nvPr>
            <p:ph type="body" idx="1"/>
          </p:nvPr>
        </p:nvSpPr>
        <p:spPr>
          <a:xfrm>
            <a:off x="322791" y="1264722"/>
            <a:ext cx="11277600" cy="4937760"/>
          </a:xfrm>
        </p:spPr>
        <p:txBody>
          <a:bodyPr/>
          <a:lstStyle/>
          <a:p>
            <a:pPr marL="50800" indent="0">
              <a:lnSpc>
                <a:spcPct val="110000"/>
              </a:lnSpc>
              <a:buNone/>
            </a:pPr>
            <a:r>
              <a:rPr lang="en-US" sz="1800" dirty="0">
                <a:solidFill>
                  <a:schemeClr val="tx1"/>
                </a:solidFill>
              </a:rPr>
              <a:t>You are excited to roll onstage to receive an award from the agency administrator, but a stage lift doesn’t work at the last minute. An awkward situation happens in front of your peers, and </a:t>
            </a:r>
            <a:r>
              <a:rPr lang="en-US" sz="1800" b="1" i="1" dirty="0">
                <a:solidFill>
                  <a:schemeClr val="tx1"/>
                </a:solidFill>
              </a:rPr>
              <a:t>you are embarrassed</a:t>
            </a:r>
            <a:r>
              <a:rPr lang="en-US" sz="1800" dirty="0">
                <a:solidFill>
                  <a:schemeClr val="tx1"/>
                </a:solidFill>
              </a:rPr>
              <a:t>.</a:t>
            </a:r>
          </a:p>
          <a:p>
            <a:pPr marL="50800" indent="0">
              <a:lnSpc>
                <a:spcPct val="110000"/>
              </a:lnSpc>
              <a:spcBef>
                <a:spcPts val="600"/>
              </a:spcBef>
              <a:buNone/>
            </a:pPr>
            <a:r>
              <a:rPr lang="en-US" sz="1800" dirty="0">
                <a:solidFill>
                  <a:schemeClr val="tx1"/>
                </a:solidFill>
              </a:rPr>
              <a:t>You use a mobility device and are afraid you’ll be left behind in a real situation. Why? You were left alone in the building during a drill two years ago. Post-Covid, fewer people are in the building. </a:t>
            </a:r>
            <a:r>
              <a:rPr lang="en-US" sz="1800" b="1" i="1" dirty="0">
                <a:solidFill>
                  <a:schemeClr val="tx1"/>
                </a:solidFill>
              </a:rPr>
              <a:t>You feel unsafe</a:t>
            </a:r>
            <a:r>
              <a:rPr lang="en-US" sz="1800" dirty="0">
                <a:solidFill>
                  <a:schemeClr val="tx1"/>
                </a:solidFill>
              </a:rPr>
              <a:t>.</a:t>
            </a:r>
          </a:p>
          <a:p>
            <a:pPr marL="50800" indent="0">
              <a:lnSpc>
                <a:spcPct val="110000"/>
              </a:lnSpc>
              <a:spcBef>
                <a:spcPts val="600"/>
              </a:spcBef>
              <a:buNone/>
            </a:pPr>
            <a:r>
              <a:rPr lang="en-US" sz="1800" b="1" i="1" dirty="0">
                <a:solidFill>
                  <a:schemeClr val="tx1"/>
                </a:solidFill>
              </a:rPr>
              <a:t>Human </a:t>
            </a:r>
            <a:r>
              <a:rPr lang="en-US" sz="1800" dirty="0">
                <a:solidFill>
                  <a:schemeClr val="tx1"/>
                </a:solidFill>
              </a:rPr>
              <a:t>resources’ forms are inaccessible to you. When you ask HR for help, they say it’s not their job.</a:t>
            </a:r>
          </a:p>
          <a:p>
            <a:pPr marL="50800" indent="0">
              <a:lnSpc>
                <a:spcPct val="110000"/>
              </a:lnSpc>
              <a:spcBef>
                <a:spcPts val="600"/>
              </a:spcBef>
              <a:buNone/>
            </a:pPr>
            <a:r>
              <a:rPr lang="en-US" sz="1800" dirty="0">
                <a:solidFill>
                  <a:schemeClr val="tx1"/>
                </a:solidFill>
              </a:rPr>
              <a:t>The agency phone system changed. You found out from peers’ emails that your captioned phone doesn’t work with the new system. Peers consider </a:t>
            </a:r>
            <a:r>
              <a:rPr lang="en-US" sz="1800" b="1" i="1" dirty="0">
                <a:solidFill>
                  <a:schemeClr val="tx1"/>
                </a:solidFill>
              </a:rPr>
              <a:t>you to be non-responsive</a:t>
            </a:r>
            <a:r>
              <a:rPr lang="en-US" sz="1800" dirty="0">
                <a:solidFill>
                  <a:schemeClr val="tx1"/>
                </a:solidFill>
              </a:rPr>
              <a:t> and report you to your supervisor.</a:t>
            </a:r>
          </a:p>
          <a:p>
            <a:pPr marL="50800" indent="0">
              <a:lnSpc>
                <a:spcPct val="110000"/>
              </a:lnSpc>
              <a:spcBef>
                <a:spcPts val="600"/>
              </a:spcBef>
              <a:buNone/>
            </a:pPr>
            <a:r>
              <a:rPr lang="en-US" sz="1800" dirty="0">
                <a:solidFill>
                  <a:schemeClr val="tx1"/>
                </a:solidFill>
              </a:rPr>
              <a:t>The training center doesn’t have door openers you need so you wait on a colleague or security guard to open a heavy restroom door. You </a:t>
            </a:r>
            <a:r>
              <a:rPr lang="en-US" sz="1800" b="1" i="1" dirty="0">
                <a:solidFill>
                  <a:schemeClr val="tx1"/>
                </a:solidFill>
              </a:rPr>
              <a:t>skip out on training </a:t>
            </a:r>
            <a:r>
              <a:rPr lang="en-US" sz="1800" dirty="0">
                <a:solidFill>
                  <a:schemeClr val="tx1"/>
                </a:solidFill>
              </a:rPr>
              <a:t>to </a:t>
            </a:r>
            <a:r>
              <a:rPr lang="en-US" sz="1800" b="1" i="1" dirty="0">
                <a:solidFill>
                  <a:schemeClr val="tx1"/>
                </a:solidFill>
              </a:rPr>
              <a:t>avoid the indignity and toileting mishaps.</a:t>
            </a:r>
            <a:endParaRPr lang="en-US" sz="1800" dirty="0">
              <a:solidFill>
                <a:schemeClr val="tx1"/>
              </a:solidFill>
            </a:endParaRPr>
          </a:p>
          <a:p>
            <a:pPr marL="50800" indent="0">
              <a:lnSpc>
                <a:spcPct val="110000"/>
              </a:lnSpc>
              <a:spcBef>
                <a:spcPts val="600"/>
              </a:spcBef>
              <a:buNone/>
            </a:pPr>
            <a:r>
              <a:rPr lang="en-US" sz="1800" dirty="0">
                <a:solidFill>
                  <a:schemeClr val="tx1"/>
                </a:solidFill>
              </a:rPr>
              <a:t>You ask good questions in meetings and get laughed at. Others ask the same ones, but you don’t hear them. </a:t>
            </a:r>
            <a:r>
              <a:rPr lang="en-US" sz="1800" b="1" i="1" dirty="0">
                <a:solidFill>
                  <a:schemeClr val="tx1"/>
                </a:solidFill>
              </a:rPr>
              <a:t>After becoming a laughingstock,</a:t>
            </a:r>
            <a:r>
              <a:rPr lang="en-US" sz="1800" dirty="0">
                <a:solidFill>
                  <a:schemeClr val="tx1"/>
                </a:solidFill>
              </a:rPr>
              <a:t> you</a:t>
            </a:r>
            <a:r>
              <a:rPr lang="en-US" sz="1800" b="1" i="1" dirty="0">
                <a:solidFill>
                  <a:schemeClr val="tx1"/>
                </a:solidFill>
              </a:rPr>
              <a:t> learn about installed, unadvertised assistive listening</a:t>
            </a:r>
            <a:r>
              <a:rPr lang="en-US" sz="1800" dirty="0">
                <a:solidFill>
                  <a:schemeClr val="tx1"/>
                </a:solidFill>
              </a:rPr>
              <a:t>. </a:t>
            </a:r>
            <a:r>
              <a:rPr lang="en-US" sz="1800" b="1" i="1" dirty="0">
                <a:solidFill>
                  <a:schemeClr val="tx1"/>
                </a:solidFill>
              </a:rPr>
              <a:t> </a:t>
            </a:r>
          </a:p>
          <a:p>
            <a:pPr marL="50800" indent="0">
              <a:lnSpc>
                <a:spcPct val="110000"/>
              </a:lnSpc>
              <a:spcBef>
                <a:spcPts val="600"/>
              </a:spcBef>
              <a:buNone/>
            </a:pPr>
            <a:r>
              <a:rPr lang="en-US" sz="1800" dirty="0">
                <a:solidFill>
                  <a:schemeClr val="tx1"/>
                </a:solidFill>
              </a:rPr>
              <a:t>For almost two decades, </a:t>
            </a:r>
            <a:r>
              <a:rPr lang="en-US" sz="1800" b="1" i="1" dirty="0">
                <a:solidFill>
                  <a:schemeClr val="tx1"/>
                </a:solidFill>
              </a:rPr>
              <a:t>you can’t report time &amp; attendance on your own. Disgusted,</a:t>
            </a:r>
            <a:r>
              <a:rPr lang="en-US" sz="1800" dirty="0">
                <a:solidFill>
                  <a:schemeClr val="tx1"/>
                </a:solidFill>
              </a:rPr>
              <a:t> you retire asap.  </a:t>
            </a:r>
          </a:p>
          <a:p>
            <a:pPr marL="50800" indent="0">
              <a:lnSpc>
                <a:spcPct val="110000"/>
              </a:lnSpc>
              <a:spcBef>
                <a:spcPts val="600"/>
              </a:spcBef>
              <a:buNone/>
            </a:pPr>
            <a:r>
              <a:rPr lang="en-US" sz="1800" dirty="0">
                <a:solidFill>
                  <a:schemeClr val="tx1"/>
                </a:solidFill>
              </a:rPr>
              <a:t>Your agency’s training is noncompliant and inaccessible to you. Instead of giving support, your supervisor expresses </a:t>
            </a:r>
            <a:r>
              <a:rPr lang="en-US" sz="1800" b="1" i="1" dirty="0">
                <a:solidFill>
                  <a:schemeClr val="tx1"/>
                </a:solidFill>
              </a:rPr>
              <a:t>disappointment in you </a:t>
            </a:r>
            <a:r>
              <a:rPr lang="en-US" sz="1800" dirty="0">
                <a:solidFill>
                  <a:schemeClr val="tx1"/>
                </a:solidFill>
              </a:rPr>
              <a:t>that </a:t>
            </a:r>
            <a:r>
              <a:rPr lang="en-US" sz="1800" b="1" i="1" dirty="0">
                <a:solidFill>
                  <a:schemeClr val="tx1"/>
                </a:solidFill>
              </a:rPr>
              <a:t>you didn’t comply </a:t>
            </a:r>
            <a:r>
              <a:rPr lang="en-US" sz="1800" dirty="0">
                <a:solidFill>
                  <a:schemeClr val="tx1"/>
                </a:solidFill>
              </a:rPr>
              <a:t>with the agency’s training deadlines.</a:t>
            </a:r>
          </a:p>
        </p:txBody>
      </p:sp>
    </p:spTree>
    <p:extLst>
      <p:ext uri="{BB962C8B-B14F-4D97-AF65-F5344CB8AC3E}">
        <p14:creationId xmlns:p14="http://schemas.microsoft.com/office/powerpoint/2010/main" val="357222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7" end="7"/>
                                            </p:txEl>
                                          </p:spTgt>
                                        </p:tgtEl>
                                        <p:attrNameLst>
                                          <p:attrName>style.visibility</p:attrName>
                                        </p:attrNameLst>
                                      </p:cBhvr>
                                      <p:to>
                                        <p:strVal val="visible"/>
                                      </p:to>
                                    </p:set>
                                    <p:animEffect transition="in" filter="fade">
                                      <p:cBhvr>
                                        <p:cTn id="56" dur="1000"/>
                                        <p:tgtEl>
                                          <p:spTgt spid="5">
                                            <p:txEl>
                                              <p:pRg st="7" end="7"/>
                                            </p:txEl>
                                          </p:spTgt>
                                        </p:tgtEl>
                                      </p:cBhvr>
                                    </p:animEffect>
                                    <p:anim calcmode="lin" valueType="num">
                                      <p:cBhvr>
                                        <p:cTn id="5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p:txBody>
          <a:bodyPr/>
          <a:lstStyle/>
          <a:p>
            <a:r>
              <a:rPr lang="en-US" dirty="0"/>
              <a:t>Hope for Ableism</a:t>
            </a:r>
          </a:p>
        </p:txBody>
      </p:sp>
      <p:sp>
        <p:nvSpPr>
          <p:cNvPr id="3" name="Text Placeholder 2">
            <a:extLst>
              <a:ext uri="{FF2B5EF4-FFF2-40B4-BE49-F238E27FC236}">
                <a16:creationId xmlns:a16="http://schemas.microsoft.com/office/drawing/2014/main" id="{5F42D1F4-7420-4240-9794-7B99C3847F95}"/>
              </a:ext>
            </a:extLst>
          </p:cNvPr>
          <p:cNvSpPr>
            <a:spLocks noGrp="1"/>
          </p:cNvSpPr>
          <p:nvPr>
            <p:ph type="body" idx="1"/>
          </p:nvPr>
        </p:nvSpPr>
        <p:spPr>
          <a:xfrm>
            <a:off x="457198" y="1173157"/>
            <a:ext cx="11413632" cy="1157111"/>
          </a:xfrm>
        </p:spPr>
        <p:txBody>
          <a:bodyPr/>
          <a:lstStyle/>
          <a:p>
            <a:pPr marL="50800" indent="0">
              <a:lnSpc>
                <a:spcPct val="110000"/>
              </a:lnSpc>
              <a:buNone/>
            </a:pPr>
            <a:r>
              <a:rPr lang="en-US" sz="2000" dirty="0">
                <a:latin typeface="+mn-lt"/>
              </a:rPr>
              <a:t>How do we address Ableism? Interpersonal, Institution/Society, How do we make less of </a:t>
            </a:r>
            <a:r>
              <a:rPr lang="en-US" sz="2400" b="1" dirty="0">
                <a:latin typeface="+mn-lt"/>
              </a:rPr>
              <a:t>A</a:t>
            </a:r>
            <a:r>
              <a:rPr lang="en-US" sz="2400" b="1" baseline="-25000" dirty="0">
                <a:latin typeface="+mn-lt"/>
              </a:rPr>
              <a:t> FUSS</a:t>
            </a:r>
            <a:r>
              <a:rPr lang="en-US" sz="2000" dirty="0">
                <a:latin typeface="+mn-lt"/>
              </a:rPr>
              <a:t>? </a:t>
            </a:r>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8" name="Picture 4" descr="Accessbility icon">
            <a:extLst>
              <a:ext uri="{FF2B5EF4-FFF2-40B4-BE49-F238E27FC236}">
                <a16:creationId xmlns:a16="http://schemas.microsoft.com/office/drawing/2014/main" id="{4E7C7C93-2A9B-497F-8882-EBEA68244B7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77936" y="1699607"/>
            <a:ext cx="2074127" cy="207412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61EC3251-886D-FEE5-40CC-A7A82BA8DBFB}"/>
              </a:ext>
            </a:extLst>
          </p:cNvPr>
          <p:cNvSpPr txBox="1">
            <a:spLocks/>
          </p:cNvSpPr>
          <p:nvPr/>
        </p:nvSpPr>
        <p:spPr>
          <a:xfrm>
            <a:off x="457199" y="3773734"/>
            <a:ext cx="11413631" cy="29724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pPr marL="0" indent="0">
              <a:lnSpc>
                <a:spcPct val="110000"/>
              </a:lnSpc>
              <a:spcBef>
                <a:spcPts val="1200"/>
              </a:spcBef>
              <a:spcAft>
                <a:spcPts val="600"/>
              </a:spcAft>
              <a:buNone/>
            </a:pPr>
            <a:r>
              <a:rPr lang="en-US" sz="1800" b="1" dirty="0">
                <a:ea typeface="Arial" panose="020B0604020202020204" pitchFamily="34" charset="0"/>
                <a:cs typeface="Arial" panose="020B0604020202020204" pitchFamily="34" charset="0"/>
              </a:rPr>
              <a:t>Accessibility - more than making ICT (information, communication, technology) usable and easy for all.</a:t>
            </a:r>
            <a:endParaRPr lang="en-US" sz="1800" b="1" dirty="0">
              <a:ea typeface="Calibri" panose="020F0502020204030204" pitchFamily="34" charset="0"/>
              <a:cs typeface="Times New Roman" panose="02020603050405020304" pitchFamily="18" charset="0"/>
            </a:endParaRPr>
          </a:p>
          <a:p>
            <a:pPr marL="0" indent="0">
              <a:lnSpc>
                <a:spcPct val="110000"/>
              </a:lnSpc>
              <a:spcBef>
                <a:spcPts val="1200"/>
              </a:spcBef>
              <a:spcAft>
                <a:spcPts val="600"/>
              </a:spcAft>
              <a:buNone/>
            </a:pPr>
            <a:r>
              <a:rPr lang="en-US" sz="1800" u="sng" dirty="0">
                <a:ea typeface="Arial" panose="020B0604020202020204" pitchFamily="34" charset="0"/>
                <a:cs typeface="Arial" panose="020B0604020202020204" pitchFamily="34" charset="0"/>
                <a:hlinkClick r:id="rId4"/>
              </a:rPr>
              <a:t>E.O. 14035 “Accessibility</a:t>
            </a:r>
            <a:r>
              <a:rPr lang="en-US" sz="1800" dirty="0">
                <a:ea typeface="Arial" panose="020B0604020202020204" pitchFamily="34" charset="0"/>
                <a:cs typeface="Times New Roman" panose="02020603050405020304" pitchFamily="18" charset="0"/>
              </a:rPr>
              <a:t>”</a:t>
            </a:r>
            <a:r>
              <a:rPr lang="en-US" sz="1800" dirty="0">
                <a:ea typeface="Arial" panose="020B0604020202020204" pitchFamily="34" charset="0"/>
                <a:cs typeface="Arial" panose="020B0604020202020204" pitchFamily="34" charset="0"/>
              </a:rPr>
              <a:t> June 25, 2021 - (paraphrase of 92-word, two-sentence definition) making all our </a:t>
            </a:r>
            <a:r>
              <a:rPr lang="en-US" sz="1800" dirty="0">
                <a:ea typeface="Arial" panose="020B0604020202020204" pitchFamily="34" charset="0"/>
                <a:cs typeface="Times New Roman" panose="02020603050405020304" pitchFamily="18" charset="0"/>
              </a:rPr>
              <a:t>“</a:t>
            </a:r>
            <a:r>
              <a:rPr lang="en-US" sz="1800" dirty="0">
                <a:ea typeface="Arial" panose="020B0604020202020204" pitchFamily="34" charset="0"/>
                <a:cs typeface="Arial" panose="020B0604020202020204" pitchFamily="34" charset="0"/>
              </a:rPr>
              <a:t>stuff</a:t>
            </a:r>
            <a:r>
              <a:rPr lang="en-US" sz="1800" dirty="0">
                <a:ea typeface="Arial" panose="020B0604020202020204" pitchFamily="34" charset="0"/>
                <a:cs typeface="Times New Roman" panose="02020603050405020304" pitchFamily="18" charset="0"/>
              </a:rPr>
              <a:t>”</a:t>
            </a:r>
            <a:r>
              <a:rPr lang="en-US" sz="1800" dirty="0">
                <a:ea typeface="Arial" panose="020B0604020202020204" pitchFamily="34" charset="0"/>
                <a:cs typeface="Arial" panose="020B0604020202020204" pitchFamily="34" charset="0"/>
              </a:rPr>
              <a:t> work for everyone, </a:t>
            </a:r>
            <a:r>
              <a:rPr lang="en-US" sz="1800" b="1" i="1" dirty="0">
                <a:effectLst>
                  <a:outerShdw blurRad="38100" dist="38100" dir="2700000" algn="tl">
                    <a:srgbClr val="000000">
                      <a:alpha val="43000"/>
                    </a:srgbClr>
                  </a:outerShdw>
                </a:effectLst>
                <a:ea typeface="Arial" panose="020B0604020202020204" pitchFamily="34" charset="0"/>
                <a:cs typeface="Arial" panose="020B0604020202020204" pitchFamily="34" charset="0"/>
              </a:rPr>
              <a:t>including those with disabilities</a:t>
            </a:r>
            <a:r>
              <a:rPr lang="en-US" sz="1800" dirty="0">
                <a:ea typeface="Arial" panose="020B0604020202020204" pitchFamily="34" charset="0"/>
                <a:cs typeface="Arial" panose="020B0604020202020204" pitchFamily="34" charset="0"/>
              </a:rPr>
              <a:t>; providing </a:t>
            </a:r>
            <a:r>
              <a:rPr lang="en-US" sz="1800" b="1" i="1" dirty="0">
                <a:effectLst>
                  <a:outerShdw blurRad="38100" dist="38100" dir="2700000" algn="tl">
                    <a:srgbClr val="000000">
                      <a:alpha val="43000"/>
                    </a:srgbClr>
                  </a:outerShdw>
                </a:effectLst>
                <a:ea typeface="Arial" panose="020B0604020202020204" pitchFamily="34" charset="0"/>
                <a:cs typeface="Arial" panose="020B0604020202020204" pitchFamily="34" charset="0"/>
              </a:rPr>
              <a:t>accommodations</a:t>
            </a:r>
            <a:r>
              <a:rPr lang="en-US" sz="1800" dirty="0">
                <a:ea typeface="Arial" panose="020B0604020202020204" pitchFamily="34" charset="0"/>
                <a:cs typeface="Arial" panose="020B0604020202020204" pitchFamily="34" charset="0"/>
              </a:rPr>
              <a:t>; and reducing </a:t>
            </a:r>
            <a:r>
              <a:rPr lang="en-US" sz="1800" b="1" i="1" dirty="0">
                <a:effectLst>
                  <a:outerShdw blurRad="38100" dist="38100" dir="2700000" algn="tl">
                    <a:srgbClr val="000000">
                      <a:alpha val="43000"/>
                    </a:srgbClr>
                  </a:outerShdw>
                </a:effectLst>
                <a:ea typeface="Arial" panose="020B0604020202020204" pitchFamily="34" charset="0"/>
                <a:cs typeface="Arial" panose="020B0604020202020204" pitchFamily="34" charset="0"/>
              </a:rPr>
              <a:t>physical and attitudinal barriers </a:t>
            </a:r>
            <a:r>
              <a:rPr lang="en-US" sz="1800" dirty="0">
                <a:ea typeface="Arial" panose="020B0604020202020204" pitchFamily="34" charset="0"/>
                <a:cs typeface="Arial" panose="020B0604020202020204" pitchFamily="34" charset="0"/>
              </a:rPr>
              <a:t>to opportunities in internal and external activities and in our digital spaces.</a:t>
            </a:r>
            <a:endParaRPr lang="en-US" sz="1800" dirty="0">
              <a:ea typeface="Calibri" panose="020F0502020204030204" pitchFamily="34" charset="0"/>
              <a:cs typeface="Times New Roman" panose="02020603050405020304" pitchFamily="18" charset="0"/>
            </a:endParaRPr>
          </a:p>
          <a:p>
            <a:pPr marL="0" indent="0">
              <a:lnSpc>
                <a:spcPct val="110000"/>
              </a:lnSpc>
              <a:spcBef>
                <a:spcPts val="1200"/>
              </a:spcBef>
              <a:buNone/>
            </a:pPr>
            <a:r>
              <a:rPr lang="en-US" sz="1800" dirty="0">
                <a:ea typeface="Arial" panose="020B0604020202020204" pitchFamily="34" charset="0"/>
                <a:cs typeface="Arial" panose="020B0604020202020204" pitchFamily="34" charset="0"/>
              </a:rPr>
              <a:t>EPA Definition: </a:t>
            </a:r>
            <a:r>
              <a:rPr lang="en-US" sz="1800" dirty="0">
                <a:ea typeface="Arial" panose="020B0604020202020204" pitchFamily="34" charset="0"/>
                <a:cs typeface="Times New Roman" panose="02020603050405020304" pitchFamily="18" charset="0"/>
              </a:rPr>
              <a:t>Employees and those served by EPA can access EPA’s services, programs, products, spaces </a:t>
            </a:r>
            <a:r>
              <a:rPr lang="en-US" sz="1800" b="1" i="1" dirty="0">
                <a:effectLst>
                  <a:outerShdw blurRad="38100" dist="38100" dir="2700000" algn="tl">
                    <a:srgbClr val="000000">
                      <a:alpha val="43000"/>
                    </a:srgbClr>
                  </a:outerShdw>
                </a:effectLst>
                <a:ea typeface="Arial" panose="020B0604020202020204" pitchFamily="34" charset="0"/>
                <a:cs typeface="Times New Roman" panose="02020603050405020304" pitchFamily="18" charset="0"/>
              </a:rPr>
              <a:t>without physical</a:t>
            </a:r>
            <a:r>
              <a:rPr lang="en-US" sz="1800" b="1" i="1" dirty="0">
                <a:ea typeface="Arial" panose="020B0604020202020204" pitchFamily="34" charset="0"/>
                <a:cs typeface="Times New Roman" panose="02020603050405020304" pitchFamily="18" charset="0"/>
              </a:rPr>
              <a:t> </a:t>
            </a:r>
            <a:r>
              <a:rPr lang="en-US" sz="1800" dirty="0">
                <a:ea typeface="Arial" panose="020B0604020202020204" pitchFamily="34" charset="0"/>
                <a:cs typeface="Times New Roman" panose="02020603050405020304" pitchFamily="18" charset="0"/>
              </a:rPr>
              <a:t>or </a:t>
            </a:r>
            <a:r>
              <a:rPr lang="en-US" sz="1800" b="1" i="1" dirty="0">
                <a:effectLst>
                  <a:outerShdw blurRad="38100" dist="38100" dir="2700000" algn="tl">
                    <a:srgbClr val="000000">
                      <a:alpha val="43000"/>
                    </a:srgbClr>
                  </a:outerShdw>
                </a:effectLst>
                <a:ea typeface="Arial" panose="020B0604020202020204" pitchFamily="34" charset="0"/>
                <a:cs typeface="Times New Roman" panose="02020603050405020304" pitchFamily="18" charset="0"/>
              </a:rPr>
              <a:t>attitudinal barriers or </a:t>
            </a:r>
            <a:r>
              <a:rPr lang="en-US" sz="1800" dirty="0">
                <a:ea typeface="Arial" panose="020B0604020202020204" pitchFamily="34" charset="0"/>
                <a:cs typeface="Times New Roman" panose="02020603050405020304" pitchFamily="18" charset="0"/>
              </a:rPr>
              <a:t>having </a:t>
            </a:r>
            <a:r>
              <a:rPr lang="en-US" sz="1800" b="1" i="1" dirty="0">
                <a:effectLst>
                  <a:outerShdw blurRad="38100" dist="38100" dir="2700000" algn="tl">
                    <a:srgbClr val="000000">
                      <a:alpha val="43137"/>
                    </a:srgbClr>
                  </a:outerShdw>
                </a:effectLst>
                <a:ea typeface="Arial" panose="020B0604020202020204" pitchFamily="34" charset="0"/>
                <a:cs typeface="Times New Roman" panose="02020603050405020304" pitchFamily="18" charset="0"/>
              </a:rPr>
              <a:t>i</a:t>
            </a:r>
            <a:r>
              <a:rPr lang="en-US" sz="1800" b="1" i="1" dirty="0">
                <a:effectLst>
                  <a:outerShdw blurRad="38100" dist="38100" dir="2700000" algn="tl">
                    <a:srgbClr val="000000">
                      <a:alpha val="43000"/>
                    </a:srgbClr>
                  </a:outerShdw>
                </a:effectLst>
                <a:ea typeface="Arial" panose="020B0604020202020204" pitchFamily="34" charset="0"/>
                <a:cs typeface="Times New Roman" panose="02020603050405020304" pitchFamily="18" charset="0"/>
              </a:rPr>
              <a:t>nequitable workloads or emotional toll</a:t>
            </a:r>
            <a:r>
              <a:rPr lang="en-US" sz="1800" dirty="0">
                <a:ea typeface="Arial" panose="020B0604020202020204" pitchFamily="34" charset="0"/>
                <a:cs typeface="Times New Roman" panose="02020603050405020304" pitchFamily="18" charset="0"/>
              </a:rPr>
              <a:t>.</a:t>
            </a:r>
            <a:endParaRPr lang="en-US" sz="1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031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fade">
                                      <p:cBhvr>
                                        <p:cTn id="29" dur="1000"/>
                                        <p:tgtEl>
                                          <p:spTgt spid="5">
                                            <p:txEl>
                                              <p:pRg st="2" end="2"/>
                                            </p:txEl>
                                          </p:spTgt>
                                        </p:tgtEl>
                                      </p:cBhvr>
                                    </p:animEffect>
                                    <p:anim calcmode="lin" valueType="num">
                                      <p:cBhvr>
                                        <p:cTn id="3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5F37-CB7D-4071-9F0E-9D73FC00060B}"/>
              </a:ext>
            </a:extLst>
          </p:cNvPr>
          <p:cNvSpPr>
            <a:spLocks noGrp="1"/>
          </p:cNvSpPr>
          <p:nvPr>
            <p:ph type="title"/>
          </p:nvPr>
        </p:nvSpPr>
        <p:spPr/>
        <p:txBody>
          <a:bodyPr/>
          <a:lstStyle/>
          <a:p>
            <a:r>
              <a:rPr lang="en-US" dirty="0"/>
              <a:t>Next Up - Part 2</a:t>
            </a:r>
          </a:p>
        </p:txBody>
      </p:sp>
      <p:sp>
        <p:nvSpPr>
          <p:cNvPr id="5" name="Text Placeholder 4">
            <a:extLst>
              <a:ext uri="{FF2B5EF4-FFF2-40B4-BE49-F238E27FC236}">
                <a16:creationId xmlns:a16="http://schemas.microsoft.com/office/drawing/2014/main" id="{47248E3F-FD5F-4748-426B-37A929606C32}"/>
              </a:ext>
            </a:extLst>
          </p:cNvPr>
          <p:cNvSpPr>
            <a:spLocks noGrp="1"/>
          </p:cNvSpPr>
          <p:nvPr>
            <p:ph type="body" idx="1"/>
          </p:nvPr>
        </p:nvSpPr>
        <p:spPr/>
        <p:txBody>
          <a:bodyPr/>
          <a:lstStyle/>
          <a:p>
            <a:pPr marL="50800" indent="0">
              <a:buNone/>
            </a:pPr>
            <a:r>
              <a:rPr lang="en-US" dirty="0">
                <a:cs typeface="Arial" panose="020B0604020202020204" pitchFamily="34" charset="0"/>
              </a:rPr>
              <a:t>Your Definition of Accessibility</a:t>
            </a:r>
          </a:p>
          <a:p>
            <a:pPr marL="688975" indent="-350838">
              <a:spcBef>
                <a:spcPts val="0"/>
              </a:spcBef>
              <a:buFont typeface="Arial" panose="020B0604020202020204" pitchFamily="34" charset="0"/>
              <a:buChar char="•"/>
            </a:pPr>
            <a:r>
              <a:rPr lang="en-US" dirty="0">
                <a:cs typeface="Arial" panose="020B0604020202020204" pitchFamily="34" charset="0"/>
              </a:rPr>
              <a:t>using an equation</a:t>
            </a:r>
          </a:p>
          <a:p>
            <a:pPr marL="688975" indent="-350838">
              <a:spcBef>
                <a:spcPts val="0"/>
              </a:spcBef>
              <a:buFont typeface="Arial" panose="020B0604020202020204" pitchFamily="34" charset="0"/>
              <a:buChar char="•"/>
            </a:pPr>
            <a:r>
              <a:rPr lang="en-US" dirty="0">
                <a:cs typeface="Arial" panose="020B0604020202020204" pitchFamily="34" charset="0"/>
              </a:rPr>
              <a:t>in 6 or fewer plain language words </a:t>
            </a:r>
          </a:p>
          <a:p>
            <a:pPr marL="688975" indent="-350838">
              <a:spcBef>
                <a:spcPts val="0"/>
              </a:spcBef>
              <a:buFont typeface="Arial" panose="020B0604020202020204" pitchFamily="34" charset="0"/>
              <a:buChar char="•"/>
            </a:pPr>
            <a:r>
              <a:rPr lang="en-US" dirty="0">
                <a:cs typeface="Arial" panose="020B0604020202020204" pitchFamily="34" charset="0"/>
              </a:rPr>
              <a:t>by what it does (as a verb)</a:t>
            </a:r>
          </a:p>
          <a:p>
            <a:pPr marL="688975" indent="-350838">
              <a:spcBef>
                <a:spcPts val="0"/>
              </a:spcBef>
              <a:buFont typeface="Arial" panose="020B0604020202020204" pitchFamily="34" charset="0"/>
              <a:buChar char="•"/>
            </a:pPr>
            <a:r>
              <a:rPr lang="en-US" dirty="0">
                <a:cs typeface="Arial" panose="020B0604020202020204" pitchFamily="34" charset="0"/>
              </a:rPr>
              <a:t>as a drawing or picture</a:t>
            </a:r>
          </a:p>
          <a:p>
            <a:pPr marL="688975" indent="-350838">
              <a:spcBef>
                <a:spcPts val="0"/>
              </a:spcBef>
              <a:buFont typeface="Arial" panose="020B0604020202020204" pitchFamily="34" charset="0"/>
              <a:buChar char="•"/>
            </a:pPr>
            <a:r>
              <a:rPr lang="en-US" dirty="0">
                <a:cs typeface="Arial" panose="020B0604020202020204" pitchFamily="34" charset="0"/>
              </a:rPr>
              <a:t>get creative!</a:t>
            </a:r>
          </a:p>
          <a:p>
            <a:pPr marL="50800" indent="0">
              <a:spcBef>
                <a:spcPts val="2400"/>
              </a:spcBef>
              <a:buNone/>
            </a:pPr>
            <a:r>
              <a:rPr lang="en-US" dirty="0">
                <a:cs typeface="Arial" panose="020B0604020202020204" pitchFamily="34" charset="0"/>
              </a:rPr>
              <a:t>We’ll take up your definitions and continue our quest for joy.</a:t>
            </a:r>
          </a:p>
          <a:p>
            <a:pPr marL="50800" indent="0">
              <a:spcBef>
                <a:spcPts val="2400"/>
              </a:spcBef>
              <a:buNone/>
            </a:pPr>
            <a:r>
              <a:rPr lang="en-US" dirty="0">
                <a:cs typeface="Arial" panose="020B0604020202020204" pitchFamily="34" charset="0"/>
              </a:rPr>
              <a:t>Time remaining - discussion and questions</a:t>
            </a:r>
          </a:p>
        </p:txBody>
      </p:sp>
      <p:sp>
        <p:nvSpPr>
          <p:cNvPr id="3" name="Slide Number Placeholder 2">
            <a:extLst>
              <a:ext uri="{FF2B5EF4-FFF2-40B4-BE49-F238E27FC236}">
                <a16:creationId xmlns:a16="http://schemas.microsoft.com/office/drawing/2014/main" id="{018442D2-F187-46CC-A063-2E5D89B533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0162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None/>
            </a:pPr>
            <a:r>
              <a:rPr lang="en-US" dirty="0"/>
              <a:t>The Human Reason for Accessibility: Part 1 - Why?</a:t>
            </a:r>
            <a:endParaRPr dirty="0"/>
          </a:p>
        </p:txBody>
      </p:sp>
      <p:sp>
        <p:nvSpPr>
          <p:cNvPr id="97" name="Google Shape;97;p2"/>
          <p:cNvSpPr txBox="1">
            <a:spLocks noGrp="1"/>
          </p:cNvSpPr>
          <p:nvPr>
            <p:ph type="body" idx="1"/>
          </p:nvPr>
        </p:nvSpPr>
        <p:spPr>
          <a:xfrm>
            <a:off x="457200" y="1371600"/>
            <a:ext cx="11545614" cy="493776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600"/>
              </a:spcAft>
              <a:buSzPts val="2200"/>
              <a:buNone/>
            </a:pPr>
            <a:r>
              <a:rPr lang="en-US" sz="3200" dirty="0"/>
              <a:t>Part 1 - share and discuss:</a:t>
            </a:r>
          </a:p>
          <a:p>
            <a:pPr marL="342900" indent="-342900">
              <a:spcBef>
                <a:spcPts val="600"/>
              </a:spcBef>
              <a:spcAft>
                <a:spcPts val="600"/>
              </a:spcAft>
              <a:buSzPts val="2200"/>
            </a:pPr>
            <a:r>
              <a:rPr lang="en-US" sz="2400" dirty="0"/>
              <a:t>Terms and concepts</a:t>
            </a:r>
          </a:p>
          <a:p>
            <a:pPr marL="800100" lvl="1" indent="-342900">
              <a:spcBef>
                <a:spcPts val="0"/>
              </a:spcBef>
              <a:spcAft>
                <a:spcPts val="600"/>
              </a:spcAft>
              <a:buSzPts val="2200"/>
            </a:pPr>
            <a:r>
              <a:rPr lang="en-US" sz="2000" dirty="0"/>
              <a:t>Ability Privilege, Disability, Ableism and its Microaggressions</a:t>
            </a:r>
          </a:p>
          <a:p>
            <a:pPr marL="800100" lvl="1" indent="-342900">
              <a:spcBef>
                <a:spcPts val="0"/>
              </a:spcBef>
              <a:spcAft>
                <a:spcPts val="600"/>
              </a:spcAft>
              <a:buSzPts val="2200"/>
            </a:pPr>
            <a:r>
              <a:rPr lang="en-US" sz="2000" dirty="0"/>
              <a:t>Ableism in the work setting</a:t>
            </a:r>
          </a:p>
          <a:p>
            <a:pPr marL="800100" lvl="1" indent="-342900">
              <a:spcBef>
                <a:spcPts val="0"/>
              </a:spcBef>
              <a:spcAft>
                <a:spcPts val="600"/>
              </a:spcAft>
              <a:buSzPts val="2200"/>
            </a:pPr>
            <a:r>
              <a:rPr lang="en-US" sz="2000" dirty="0"/>
              <a:t>Accessibility</a:t>
            </a:r>
          </a:p>
          <a:p>
            <a:pPr marL="0" marR="0" lvl="0" indent="0" algn="l" defTabSz="914400" rtl="0" eaLnBrk="1" fontAlgn="auto" latinLnBrk="0" hangingPunct="1">
              <a:spcBef>
                <a:spcPts val="600"/>
              </a:spcBef>
              <a:spcAft>
                <a:spcPts val="600"/>
              </a:spcAft>
              <a:buClr>
                <a:srgbClr val="006197"/>
              </a:buClr>
              <a:buSzPts val="2200"/>
              <a:buFont typeface="Noto Sans Symbols"/>
              <a:buNone/>
              <a:tabLst/>
              <a:defRPr/>
            </a:pPr>
            <a:r>
              <a:rPr kumimoji="0" lang="en-US" sz="3200" b="0" i="0" u="none" strike="noStrike" kern="0" cap="none" spc="0" normalizeH="0" baseline="0" noProof="0" dirty="0">
                <a:ln>
                  <a:noFill/>
                </a:ln>
                <a:solidFill>
                  <a:srgbClr val="006197"/>
                </a:solidFill>
                <a:effectLst/>
                <a:uLnTx/>
                <a:uFillTx/>
                <a:latin typeface="Arial"/>
                <a:cs typeface="Arial"/>
                <a:sym typeface="Arial"/>
              </a:rPr>
              <a:t>Part 2 - share and discuss:</a:t>
            </a:r>
          </a:p>
          <a:p>
            <a:pPr marL="342900" indent="-342900">
              <a:spcBef>
                <a:spcPts val="0"/>
              </a:spcBef>
              <a:spcAft>
                <a:spcPts val="600"/>
              </a:spcAft>
              <a:buSzPts val="2200"/>
              <a:defRPr/>
            </a:pPr>
            <a:r>
              <a:rPr lang="en-US" sz="2400" dirty="0"/>
              <a:t>Link with diversity, equity, inclusion, safety, workplace wellness, plain language…</a:t>
            </a:r>
          </a:p>
          <a:p>
            <a:pPr marL="342900" indent="-342900">
              <a:spcBef>
                <a:spcPts val="0"/>
              </a:spcBef>
              <a:spcAft>
                <a:spcPts val="600"/>
              </a:spcAft>
              <a:buSzPts val="2200"/>
              <a:defRPr/>
            </a:pPr>
            <a:r>
              <a:rPr lang="en-US" sz="2400" dirty="0"/>
              <a:t>Accessibility benefits, how to be accessible, make better muffins and bring joy!</a:t>
            </a:r>
          </a:p>
        </p:txBody>
      </p:sp>
      <p:sp>
        <p:nvSpPr>
          <p:cNvPr id="98" name="Google Shape;98;p2"/>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p:txBody>
          <a:bodyPr/>
          <a:lstStyle/>
          <a:p>
            <a:r>
              <a:rPr lang="en-US" dirty="0"/>
              <a:t>Ability Privilege and a Gratefulness Moment</a:t>
            </a:r>
          </a:p>
        </p:txBody>
      </p:sp>
      <p:sp>
        <p:nvSpPr>
          <p:cNvPr id="3" name="Text Placeholder 2">
            <a:extLst>
              <a:ext uri="{FF2B5EF4-FFF2-40B4-BE49-F238E27FC236}">
                <a16:creationId xmlns:a16="http://schemas.microsoft.com/office/drawing/2014/main" id="{5F42D1F4-7420-4240-9794-7B99C3847F95}"/>
              </a:ext>
            </a:extLst>
          </p:cNvPr>
          <p:cNvSpPr>
            <a:spLocks noGrp="1"/>
          </p:cNvSpPr>
          <p:nvPr>
            <p:ph type="body" idx="1"/>
          </p:nvPr>
        </p:nvSpPr>
        <p:spPr>
          <a:xfrm>
            <a:off x="457199" y="1371600"/>
            <a:ext cx="11524593" cy="4937760"/>
          </a:xfrm>
        </p:spPr>
        <p:txBody>
          <a:bodyPr/>
          <a:lstStyle/>
          <a:p>
            <a:pPr marL="50800" indent="0">
              <a:spcBef>
                <a:spcPts val="0"/>
              </a:spcBef>
              <a:spcAft>
                <a:spcPts val="1200"/>
              </a:spcAft>
              <a:buNone/>
            </a:pPr>
            <a:r>
              <a:rPr lang="en-US" sz="3200" b="1" dirty="0"/>
              <a:t>Privilege of our amazing abilities as humans. </a:t>
            </a:r>
          </a:p>
          <a:p>
            <a:pPr marL="50800" indent="0">
              <a:spcBef>
                <a:spcPts val="0"/>
              </a:spcBef>
              <a:spcAft>
                <a:spcPts val="1200"/>
              </a:spcAft>
              <a:buNone/>
            </a:pPr>
            <a:r>
              <a:rPr lang="en-US" sz="3200" b="1" dirty="0"/>
              <a:t>Some of us - more. Some of us - fewer.</a:t>
            </a:r>
          </a:p>
          <a:p>
            <a:pPr marL="50800" indent="0">
              <a:spcBef>
                <a:spcPts val="0"/>
              </a:spcBef>
              <a:spcAft>
                <a:spcPts val="1200"/>
              </a:spcAft>
              <a:buNone/>
            </a:pPr>
            <a:r>
              <a:rPr lang="en-US" sz="3200" b="1" dirty="0"/>
              <a:t>All of us have the 4 “L”s.</a:t>
            </a:r>
          </a:p>
          <a:p>
            <a:r>
              <a:rPr lang="en-US" dirty="0"/>
              <a:t>Life - ability to live and breathe on our own - </a:t>
            </a:r>
            <a:r>
              <a:rPr lang="en-US" b="1" i="1" dirty="0"/>
              <a:t>today</a:t>
            </a:r>
          </a:p>
          <a:p>
            <a:pPr>
              <a:spcBef>
                <a:spcPts val="1200"/>
              </a:spcBef>
            </a:pPr>
            <a:r>
              <a:rPr lang="en-US" dirty="0"/>
              <a:t>Language(s) - signed, spoken, combination - great people connector</a:t>
            </a:r>
          </a:p>
          <a:p>
            <a:pPr>
              <a:spcBef>
                <a:spcPts val="1200"/>
              </a:spcBef>
            </a:pPr>
            <a:r>
              <a:rPr lang="en-US" dirty="0"/>
              <a:t>Learn - technical things and new ways of acting/responding/kindness</a:t>
            </a:r>
          </a:p>
          <a:p>
            <a:pPr>
              <a:spcBef>
                <a:spcPts val="1200"/>
              </a:spcBef>
            </a:pPr>
            <a:r>
              <a:rPr lang="en-US" dirty="0"/>
              <a:t>Love - people, pets, planet and everything we get to do on it</a:t>
            </a:r>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91711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06DC-EDFB-45DB-9E04-EB6E1F7643A1}"/>
              </a:ext>
            </a:extLst>
          </p:cNvPr>
          <p:cNvSpPr>
            <a:spLocks noGrp="1"/>
          </p:cNvSpPr>
          <p:nvPr>
            <p:ph type="title"/>
          </p:nvPr>
        </p:nvSpPr>
        <p:spPr/>
        <p:txBody>
          <a:bodyPr/>
          <a:lstStyle/>
          <a:p>
            <a:r>
              <a:rPr lang="en-US" dirty="0"/>
              <a:t>Defining Disability</a:t>
            </a:r>
          </a:p>
        </p:txBody>
      </p:sp>
      <p:sp>
        <p:nvSpPr>
          <p:cNvPr id="3" name="Text Placeholder 2">
            <a:extLst>
              <a:ext uri="{FF2B5EF4-FFF2-40B4-BE49-F238E27FC236}">
                <a16:creationId xmlns:a16="http://schemas.microsoft.com/office/drawing/2014/main" id="{4DA42AD4-47F7-4F61-B931-22E663EBC6DC}"/>
              </a:ext>
            </a:extLst>
          </p:cNvPr>
          <p:cNvSpPr>
            <a:spLocks noGrp="1"/>
          </p:cNvSpPr>
          <p:nvPr>
            <p:ph type="body" idx="1"/>
          </p:nvPr>
        </p:nvSpPr>
        <p:spPr/>
        <p:txBody>
          <a:bodyPr/>
          <a:lstStyle/>
          <a:p>
            <a:pPr marL="393700" lvl="1">
              <a:lnSpc>
                <a:spcPct val="110000"/>
              </a:lnSpc>
              <a:buFont typeface="Wingdings" panose="05000000000000000000" pitchFamily="2" charset="2"/>
              <a:buChar char="§"/>
              <a:tabLst>
                <a:tab pos="10748963" algn="r"/>
              </a:tabLst>
            </a:pPr>
            <a:r>
              <a:rPr lang="en-US" sz="2400" dirty="0"/>
              <a:t>U.S.A. - physical or mental </a:t>
            </a:r>
            <a:r>
              <a:rPr lang="en-US" sz="2400" b="1" i="1" dirty="0"/>
              <a:t>impairment</a:t>
            </a:r>
            <a:r>
              <a:rPr lang="en-US" sz="2400" dirty="0"/>
              <a:t>, that </a:t>
            </a:r>
            <a:r>
              <a:rPr lang="en-US" sz="2400" b="1" i="1" dirty="0"/>
              <a:t>substantially limits </a:t>
            </a:r>
            <a:r>
              <a:rPr lang="en-US" sz="2400" dirty="0"/>
              <a:t>1 or more major life activities</a:t>
            </a:r>
            <a:r>
              <a:rPr lang="en-US" sz="2400" dirty="0">
                <a:solidFill>
                  <a:srgbClr val="131415"/>
                </a:solidFill>
              </a:rPr>
              <a:t>; </a:t>
            </a:r>
            <a:r>
              <a:rPr lang="en-US" sz="2400" b="1" i="1" dirty="0"/>
              <a:t>record or history </a:t>
            </a:r>
            <a:r>
              <a:rPr lang="en-US" sz="2400" dirty="0"/>
              <a:t>of impairment, even if person does not currently have it; </a:t>
            </a:r>
            <a:r>
              <a:rPr lang="en-US" sz="2400" b="1" i="1" dirty="0"/>
              <a:t>being regarded as </a:t>
            </a:r>
            <a:r>
              <a:rPr lang="en-US" sz="2400" dirty="0"/>
              <a:t>(perceived as) having such impairment.	</a:t>
            </a:r>
          </a:p>
          <a:p>
            <a:pPr marL="393700" lvl="1">
              <a:spcBef>
                <a:spcPts val="0"/>
              </a:spcBef>
              <a:spcAft>
                <a:spcPts val="1200"/>
              </a:spcAft>
              <a:buNone/>
              <a:tabLst>
                <a:tab pos="10748963" algn="r"/>
              </a:tabLst>
            </a:pPr>
            <a:r>
              <a:rPr lang="en-US" sz="2000" i="1" dirty="0"/>
              <a:t>		- ADA &amp; Rehabilitation Act</a:t>
            </a:r>
          </a:p>
          <a:p>
            <a:pPr marL="393700" lvl="1">
              <a:lnSpc>
                <a:spcPct val="110000"/>
              </a:lnSpc>
              <a:buFont typeface="Wingdings" panose="05000000000000000000" pitchFamily="2" charset="2"/>
              <a:buChar char="§"/>
              <a:tabLst>
                <a:tab pos="10855325" algn="r"/>
              </a:tabLst>
            </a:pPr>
            <a:r>
              <a:rPr lang="en-US" sz="2400" dirty="0"/>
              <a:t>Brazil - long-term </a:t>
            </a:r>
            <a:r>
              <a:rPr lang="en-US" sz="2400" b="1" i="1" dirty="0"/>
              <a:t>impairment</a:t>
            </a:r>
            <a:r>
              <a:rPr lang="en-US" sz="2400" dirty="0"/>
              <a:t> of a physical, mental, intellectual or sensory nature, which, in </a:t>
            </a:r>
            <a:r>
              <a:rPr lang="en-US" sz="2400" b="1" i="1" dirty="0"/>
              <a:t>interaction </a:t>
            </a:r>
            <a:r>
              <a:rPr lang="en-US" sz="2400" dirty="0"/>
              <a:t>with 1 or more </a:t>
            </a:r>
            <a:r>
              <a:rPr lang="en-US" sz="2400" b="1" i="1" dirty="0"/>
              <a:t>barriers</a:t>
            </a:r>
            <a:r>
              <a:rPr lang="en-US" sz="2400" dirty="0"/>
              <a:t>, may hinder a person’s full and effective </a:t>
            </a:r>
            <a:r>
              <a:rPr lang="en-US" sz="2400" b="1" i="1" dirty="0"/>
              <a:t>participation</a:t>
            </a:r>
            <a:r>
              <a:rPr lang="en-US" sz="2400" dirty="0"/>
              <a:t> in </a:t>
            </a:r>
            <a:r>
              <a:rPr lang="en-US" sz="2400" b="1" i="1" dirty="0"/>
              <a:t>society</a:t>
            </a:r>
            <a:r>
              <a:rPr lang="en-US" sz="2400" dirty="0"/>
              <a:t> on equal terms with other people.</a:t>
            </a:r>
          </a:p>
          <a:p>
            <a:pPr marL="393700" lvl="1">
              <a:spcBef>
                <a:spcPts val="0"/>
              </a:spcBef>
              <a:spcAft>
                <a:spcPts val="1200"/>
              </a:spcAft>
              <a:buNone/>
              <a:tabLst>
                <a:tab pos="10855325" algn="r"/>
              </a:tabLst>
            </a:pPr>
            <a:r>
              <a:rPr lang="en-US" sz="2000" dirty="0"/>
              <a:t>		</a:t>
            </a:r>
            <a:r>
              <a:rPr lang="en-US" sz="2000" i="1" dirty="0"/>
              <a:t>- Brazilian Law on the Inclusion of Persons with Disabilities</a:t>
            </a:r>
          </a:p>
          <a:p>
            <a:pPr marL="393700" lvl="1">
              <a:lnSpc>
                <a:spcPct val="110000"/>
              </a:lnSpc>
              <a:buFont typeface="Wingdings" panose="05000000000000000000" pitchFamily="2" charset="2"/>
              <a:buChar char="§"/>
              <a:tabLst>
                <a:tab pos="10855325" algn="r"/>
              </a:tabLst>
            </a:pPr>
            <a:r>
              <a:rPr lang="en-US" sz="2400" dirty="0"/>
              <a:t>World Health Organization (WHO) - lack of full ability limiting an activity, communication or participation, based on interactions with others, socially-accepted/cultural “norms” or the environment.</a:t>
            </a:r>
          </a:p>
        </p:txBody>
      </p:sp>
      <p:sp>
        <p:nvSpPr>
          <p:cNvPr id="4" name="Slide Number Placeholder 3">
            <a:extLst>
              <a:ext uri="{FF2B5EF4-FFF2-40B4-BE49-F238E27FC236}">
                <a16:creationId xmlns:a16="http://schemas.microsoft.com/office/drawing/2014/main" id="{F50B2CA1-036E-4681-B311-FBDD697A8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105618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1C26-8CB0-4184-872A-8EF40A89AB58}"/>
              </a:ext>
            </a:extLst>
          </p:cNvPr>
          <p:cNvSpPr>
            <a:spLocks noGrp="1"/>
          </p:cNvSpPr>
          <p:nvPr>
            <p:ph type="title"/>
          </p:nvPr>
        </p:nvSpPr>
        <p:spPr/>
        <p:txBody>
          <a:bodyPr/>
          <a:lstStyle/>
          <a:p>
            <a:r>
              <a:rPr lang="en-US" dirty="0"/>
              <a:t>Describing Disability</a:t>
            </a:r>
          </a:p>
        </p:txBody>
      </p:sp>
      <p:sp>
        <p:nvSpPr>
          <p:cNvPr id="5" name="Text Placeholder 4">
            <a:extLst>
              <a:ext uri="{FF2B5EF4-FFF2-40B4-BE49-F238E27FC236}">
                <a16:creationId xmlns:a16="http://schemas.microsoft.com/office/drawing/2014/main" id="{EE2706FA-115B-4249-9F29-20E94C496FA1}"/>
              </a:ext>
            </a:extLst>
          </p:cNvPr>
          <p:cNvSpPr>
            <a:spLocks noGrp="1"/>
          </p:cNvSpPr>
          <p:nvPr>
            <p:ph type="body" idx="1"/>
          </p:nvPr>
        </p:nvSpPr>
        <p:spPr>
          <a:xfrm>
            <a:off x="372533" y="1128888"/>
            <a:ext cx="11599727" cy="5226756"/>
          </a:xfrm>
        </p:spPr>
        <p:txBody>
          <a:bodyPr/>
          <a:lstStyle/>
          <a:p>
            <a:pPr marL="50800" indent="0">
              <a:spcBef>
                <a:spcPts val="600"/>
              </a:spcBef>
              <a:spcAft>
                <a:spcPts val="600"/>
              </a:spcAft>
              <a:buSzPct val="95000"/>
              <a:buNone/>
            </a:pPr>
            <a:r>
              <a:rPr lang="en-US" sz="2400" dirty="0">
                <a:latin typeface="+mn-lt"/>
              </a:rPr>
              <a:t>10,000+ conditions, every one of them on its own spectrum. Aging brings on more. </a:t>
            </a:r>
          </a:p>
          <a:p>
            <a:pPr marL="50800" indent="0">
              <a:spcBef>
                <a:spcPts val="600"/>
              </a:spcBef>
              <a:spcAft>
                <a:spcPts val="600"/>
              </a:spcAft>
              <a:buSzPct val="95000"/>
              <a:buNone/>
            </a:pPr>
            <a:r>
              <a:rPr lang="en-US" sz="2400" dirty="0">
                <a:latin typeface="+mn-lt"/>
              </a:rPr>
              <a:t>Permanent, temporary, or situational  /  may require care for short time or a lifetime. </a:t>
            </a:r>
          </a:p>
          <a:p>
            <a:pPr marL="50800" indent="0">
              <a:spcBef>
                <a:spcPts val="600"/>
              </a:spcBef>
              <a:spcAft>
                <a:spcPts val="600"/>
              </a:spcAft>
              <a:buSzPct val="95000"/>
              <a:buNone/>
            </a:pPr>
            <a:r>
              <a:rPr lang="en-US" sz="2400" b="1" dirty="0">
                <a:latin typeface="+mn-lt"/>
              </a:rPr>
              <a:t>80% </a:t>
            </a:r>
            <a:r>
              <a:rPr lang="en-US" sz="2400" dirty="0">
                <a:latin typeface="+mn-lt"/>
              </a:rPr>
              <a:t>of disabilities happen in the </a:t>
            </a:r>
            <a:r>
              <a:rPr lang="en-US" sz="2400" dirty="0">
                <a:latin typeface="+mn-lt"/>
                <a:hlinkClick r:id="rId3"/>
              </a:rPr>
              <a:t>working years</a:t>
            </a:r>
            <a:r>
              <a:rPr lang="en-US" sz="2400" dirty="0">
                <a:latin typeface="+mn-lt"/>
              </a:rPr>
              <a:t> (ages 18-64).</a:t>
            </a:r>
          </a:p>
          <a:p>
            <a:pPr marL="627063" lvl="1">
              <a:spcBef>
                <a:spcPts val="600"/>
              </a:spcBef>
              <a:spcAft>
                <a:spcPts val="600"/>
              </a:spcAft>
              <a:buSzPct val="95000"/>
              <a:buFont typeface="Wingdings" panose="05000000000000000000" pitchFamily="2" charset="2"/>
              <a:buChar char="§"/>
            </a:pPr>
            <a:r>
              <a:rPr lang="en-US" sz="2000" dirty="0">
                <a:latin typeface="+mn-lt"/>
              </a:rPr>
              <a:t>Disability often accompanied by trauma (people go through five stages of grief).</a:t>
            </a:r>
          </a:p>
          <a:p>
            <a:pPr marL="627063" lvl="1">
              <a:spcBef>
                <a:spcPts val="600"/>
              </a:spcBef>
              <a:spcAft>
                <a:spcPts val="600"/>
              </a:spcAft>
              <a:buSzPct val="95000"/>
              <a:buFont typeface="Wingdings" panose="05000000000000000000" pitchFamily="2" charset="2"/>
              <a:buChar char="§"/>
            </a:pPr>
            <a:r>
              <a:rPr lang="en-US" sz="2000" dirty="0">
                <a:latin typeface="+mn-lt"/>
              </a:rPr>
              <a:t>No one is prepared for it. If your employer is not prepared, it causes </a:t>
            </a:r>
            <a:r>
              <a:rPr lang="en-US" sz="2000" b="1" i="1" dirty="0">
                <a:latin typeface="+mn-lt"/>
              </a:rPr>
              <a:t>you</a:t>
            </a:r>
            <a:r>
              <a:rPr lang="en-US" sz="2000" dirty="0">
                <a:latin typeface="+mn-lt"/>
              </a:rPr>
              <a:t> chaos.</a:t>
            </a:r>
          </a:p>
          <a:p>
            <a:pPr marL="50800" indent="0">
              <a:spcBef>
                <a:spcPts val="600"/>
              </a:spcBef>
              <a:spcAft>
                <a:spcPts val="600"/>
              </a:spcAft>
              <a:buSzPct val="95000"/>
              <a:buNone/>
            </a:pPr>
            <a:r>
              <a:rPr lang="en-US" sz="2400" b="1" dirty="0">
                <a:latin typeface="+mn-lt"/>
              </a:rPr>
              <a:t>70% </a:t>
            </a:r>
            <a:r>
              <a:rPr lang="en-US" sz="2400" dirty="0">
                <a:latin typeface="+mn-lt"/>
              </a:rPr>
              <a:t>of disabilities are </a:t>
            </a:r>
            <a:r>
              <a:rPr lang="en-US" sz="2400" dirty="0">
                <a:latin typeface="+mn-lt"/>
                <a:hlinkClick r:id="rId4"/>
              </a:rPr>
              <a:t>invisible</a:t>
            </a:r>
            <a:r>
              <a:rPr lang="en-US" sz="2400" dirty="0">
                <a:latin typeface="+mn-lt"/>
              </a:rPr>
              <a:t>.</a:t>
            </a:r>
          </a:p>
          <a:p>
            <a:pPr marL="50800" indent="0">
              <a:spcBef>
                <a:spcPts val="600"/>
              </a:spcBef>
              <a:spcAft>
                <a:spcPts val="600"/>
              </a:spcAft>
              <a:buSzPct val="95000"/>
              <a:buNone/>
            </a:pPr>
            <a:r>
              <a:rPr lang="en-US" sz="2400" dirty="0">
                <a:latin typeface="+mn-lt"/>
              </a:rPr>
              <a:t>“Disability” - can be communications or brain processing differences from most</a:t>
            </a:r>
          </a:p>
          <a:p>
            <a:pPr marL="627063" lvl="1">
              <a:spcBef>
                <a:spcPts val="600"/>
              </a:spcBef>
              <a:spcAft>
                <a:spcPts val="600"/>
              </a:spcAft>
              <a:buSzPct val="95000"/>
              <a:buFont typeface="Wingdings" panose="05000000000000000000" pitchFamily="2" charset="2"/>
              <a:buChar char="§"/>
            </a:pPr>
            <a:r>
              <a:rPr lang="en-US" sz="2000" dirty="0">
                <a:latin typeface="+mn-lt"/>
              </a:rPr>
              <a:t>Deaf (world) - proud identity (not disability) as Deaf + a direct and expressive visual language.</a:t>
            </a:r>
          </a:p>
          <a:p>
            <a:pPr marL="627063" lvl="1">
              <a:spcBef>
                <a:spcPts val="600"/>
              </a:spcBef>
              <a:spcAft>
                <a:spcPts val="600"/>
              </a:spcAft>
              <a:buSzPct val="95000"/>
              <a:buFont typeface="Wingdings" panose="05000000000000000000" pitchFamily="2" charset="2"/>
              <a:buChar char="§"/>
            </a:pPr>
            <a:r>
              <a:rPr lang="en-US" sz="2000" dirty="0">
                <a:latin typeface="+mn-lt"/>
              </a:rPr>
              <a:t>Hearing loss - “disabling” change from hearing person to a </a:t>
            </a:r>
            <a:r>
              <a:rPr lang="en-US" sz="2000" b="1" i="1" dirty="0">
                <a:latin typeface="+mn-lt"/>
              </a:rPr>
              <a:t>deafened</a:t>
            </a:r>
            <a:r>
              <a:rPr lang="en-US" sz="2000" dirty="0">
                <a:latin typeface="+mn-lt"/>
              </a:rPr>
              <a:t> person in hearing world.</a:t>
            </a:r>
          </a:p>
          <a:p>
            <a:pPr marL="627063" lvl="1">
              <a:lnSpc>
                <a:spcPct val="110000"/>
              </a:lnSpc>
              <a:spcBef>
                <a:spcPts val="600"/>
              </a:spcBef>
              <a:spcAft>
                <a:spcPts val="600"/>
              </a:spcAft>
              <a:buSzPct val="95000"/>
              <a:buFont typeface="Wingdings" panose="05000000000000000000" pitchFamily="2" charset="2"/>
              <a:buChar char="§"/>
            </a:pPr>
            <a:r>
              <a:rPr lang="en-US" sz="2000" dirty="0">
                <a:latin typeface="+mn-lt"/>
              </a:rPr>
              <a:t>Neurodiversity - difference in brain function and behavioral traits, natural variations in humans (autism, dyslexia, others). Pride/identity - many people with autism proudly identify as Autistic.</a:t>
            </a:r>
          </a:p>
        </p:txBody>
      </p:sp>
      <p:sp>
        <p:nvSpPr>
          <p:cNvPr id="4" name="Slide Number Placeholder 3">
            <a:extLst>
              <a:ext uri="{FF2B5EF4-FFF2-40B4-BE49-F238E27FC236}">
                <a16:creationId xmlns:a16="http://schemas.microsoft.com/office/drawing/2014/main" id="{D0B3D06D-D59A-4F9D-9952-95B076AC5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77836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1C26-8CB0-4184-872A-8EF40A89AB58}"/>
              </a:ext>
            </a:extLst>
          </p:cNvPr>
          <p:cNvSpPr>
            <a:spLocks noGrp="1"/>
          </p:cNvSpPr>
          <p:nvPr>
            <p:ph type="title"/>
          </p:nvPr>
        </p:nvSpPr>
        <p:spPr/>
        <p:txBody>
          <a:bodyPr/>
          <a:lstStyle/>
          <a:p>
            <a:r>
              <a:rPr lang="en-US" dirty="0"/>
              <a:t>How Many People Have a Disability?</a:t>
            </a:r>
            <a:br>
              <a:rPr lang="en-US" dirty="0"/>
            </a:br>
            <a:endParaRPr lang="en-US" dirty="0"/>
          </a:p>
        </p:txBody>
      </p:sp>
      <p:sp>
        <p:nvSpPr>
          <p:cNvPr id="6" name="Text Placeholder 5">
            <a:extLst>
              <a:ext uri="{FF2B5EF4-FFF2-40B4-BE49-F238E27FC236}">
                <a16:creationId xmlns:a16="http://schemas.microsoft.com/office/drawing/2014/main" id="{2C84F873-EFC1-4C8E-A3BE-5739204A4F5B}"/>
              </a:ext>
            </a:extLst>
          </p:cNvPr>
          <p:cNvSpPr>
            <a:spLocks noGrp="1"/>
          </p:cNvSpPr>
          <p:nvPr>
            <p:ph type="body" idx="1"/>
          </p:nvPr>
        </p:nvSpPr>
        <p:spPr/>
        <p:txBody>
          <a:bodyPr/>
          <a:lstStyle/>
          <a:p>
            <a:pPr>
              <a:lnSpc>
                <a:spcPct val="100000"/>
              </a:lnSpc>
              <a:spcAft>
                <a:spcPts val="600"/>
              </a:spcAft>
            </a:pPr>
            <a:r>
              <a:rPr lang="en-US" sz="2400" dirty="0"/>
              <a:t>WHO - More than 1 billion </a:t>
            </a:r>
            <a:r>
              <a:rPr lang="en-US" sz="2400" i="1" dirty="0"/>
              <a:t>(multiple countries’ data)</a:t>
            </a:r>
          </a:p>
          <a:p>
            <a:pPr>
              <a:lnSpc>
                <a:spcPct val="100000"/>
              </a:lnSpc>
            </a:pPr>
            <a:r>
              <a:rPr lang="en-US" sz="2400" dirty="0"/>
              <a:t>CDC - 26%, </a:t>
            </a:r>
            <a:r>
              <a:rPr lang="en-US" sz="2400" b="1" i="1" dirty="0"/>
              <a:t>answering</a:t>
            </a:r>
            <a:r>
              <a:rPr lang="en-US" sz="2400" dirty="0"/>
              <a:t> six questions in 2016 phone survey</a:t>
            </a:r>
          </a:p>
          <a:p>
            <a:pPr lvl="1">
              <a:lnSpc>
                <a:spcPct val="100000"/>
              </a:lnSpc>
              <a:buSzPct val="95000"/>
              <a:buFont typeface="Wingdings" panose="05000000000000000000" pitchFamily="2" charset="2"/>
              <a:buChar char="ü"/>
            </a:pPr>
            <a:r>
              <a:rPr lang="en-US" sz="2000" dirty="0"/>
              <a:t>seeing, hearing, cognitive function, doing errands, mobility, self-care</a:t>
            </a:r>
          </a:p>
          <a:p>
            <a:pPr lvl="1">
              <a:lnSpc>
                <a:spcPct val="100000"/>
              </a:lnSpc>
              <a:spcAft>
                <a:spcPts val="600"/>
              </a:spcAft>
              <a:buSzPct val="95000"/>
              <a:buFont typeface="Wingdings" panose="05000000000000000000" pitchFamily="2" charset="2"/>
              <a:buChar char="ü"/>
            </a:pPr>
            <a:r>
              <a:rPr lang="en-US" sz="2000" dirty="0"/>
              <a:t>biases present: admission bias, knowledge bias, representation bias . . .</a:t>
            </a:r>
          </a:p>
          <a:p>
            <a:pPr>
              <a:spcAft>
                <a:spcPts val="600"/>
              </a:spcAft>
            </a:pPr>
            <a:r>
              <a:rPr lang="en-US" sz="2400" dirty="0"/>
              <a:t>HHS/SAMHSA - 20% of adults </a:t>
            </a:r>
            <a:r>
              <a:rPr lang="en-US" sz="2400" b="1" i="1" dirty="0"/>
              <a:t>diagnosed</a:t>
            </a:r>
            <a:r>
              <a:rPr lang="en-US" sz="2400" dirty="0"/>
              <a:t> with mental illness in 2018.</a:t>
            </a:r>
          </a:p>
          <a:p>
            <a:pPr>
              <a:lnSpc>
                <a:spcPct val="110000"/>
              </a:lnSpc>
              <a:spcAft>
                <a:spcPts val="600"/>
              </a:spcAft>
            </a:pPr>
            <a:r>
              <a:rPr lang="en-US" sz="2400" dirty="0"/>
              <a:t>CDC’s national populational health survey using </a:t>
            </a:r>
            <a:r>
              <a:rPr lang="en-US" sz="2400" b="1" i="1" dirty="0"/>
              <a:t>testing</a:t>
            </a:r>
            <a:r>
              <a:rPr lang="en-US" sz="2400" dirty="0"/>
              <a:t> data - 20% of adults 12+ have hearing loss at disabling or pre-disabling levels (Johns Hopkins University, 11/14/2011).</a:t>
            </a:r>
          </a:p>
          <a:p>
            <a:pPr>
              <a:spcAft>
                <a:spcPts val="600"/>
              </a:spcAft>
            </a:pPr>
            <a:r>
              <a:rPr lang="en-US" sz="2400" dirty="0">
                <a:hlinkClick r:id="rId3"/>
              </a:rPr>
              <a:t>Emerging</a:t>
            </a:r>
            <a:r>
              <a:rPr lang="en-US" sz="2400" dirty="0"/>
              <a:t> = </a:t>
            </a:r>
            <a:r>
              <a:rPr lang="en-US" sz="2400" dirty="0">
                <a:hlinkClick r:id="rId4"/>
              </a:rPr>
              <a:t>Long Covid</a:t>
            </a:r>
            <a:r>
              <a:rPr lang="en-US" sz="2400" dirty="0"/>
              <a:t> + </a:t>
            </a:r>
            <a:r>
              <a:rPr lang="en-US" sz="2400" dirty="0">
                <a:hlinkClick r:id="rId5"/>
              </a:rPr>
              <a:t>pandemic-related mental health disabilities</a:t>
            </a:r>
            <a:r>
              <a:rPr lang="en-US" sz="2400" dirty="0"/>
              <a:t> + ?  </a:t>
            </a:r>
          </a:p>
          <a:p>
            <a:pPr>
              <a:spcAft>
                <a:spcPts val="600"/>
              </a:spcAft>
            </a:pPr>
            <a:r>
              <a:rPr lang="en-US" sz="2400" dirty="0"/>
              <a:t>WHO - no answer. Microsoft - </a:t>
            </a:r>
            <a:r>
              <a:rPr lang="en-US" sz="2400" dirty="0">
                <a:hlinkClick r:id="rId6"/>
              </a:rPr>
              <a:t>worldwide initiative</a:t>
            </a:r>
            <a:r>
              <a:rPr lang="en-US" sz="2400" dirty="0"/>
              <a:t> to get it by 2026. </a:t>
            </a:r>
          </a:p>
        </p:txBody>
      </p:sp>
      <p:pic>
        <p:nvPicPr>
          <p:cNvPr id="5" name="Graphic 4" descr="Question mark in kaleidoscope of colors">
            <a:extLst>
              <a:ext uri="{FF2B5EF4-FFF2-40B4-BE49-F238E27FC236}">
                <a16:creationId xmlns:a16="http://schemas.microsoft.com/office/drawing/2014/main" id="{3487A299-897E-4449-B733-5FF07AACA869}"/>
              </a:ext>
            </a:extLst>
          </p:cNvPr>
          <p:cNvPicPr>
            <a:picLocks noChangeAspect="1"/>
          </p:cNvPicPr>
          <p:nvPr/>
        </p:nvPicPr>
        <p:blipFill>
          <a:blip r:embed="rId7" cstate="hq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9754373" y="1188720"/>
            <a:ext cx="1846018" cy="2239768"/>
          </a:xfrm>
          <a:prstGeom prst="rect">
            <a:avLst/>
          </a:prstGeom>
        </p:spPr>
      </p:pic>
      <p:sp>
        <p:nvSpPr>
          <p:cNvPr id="4" name="Slide Number Placeholder 3">
            <a:extLst>
              <a:ext uri="{FF2B5EF4-FFF2-40B4-BE49-F238E27FC236}">
                <a16:creationId xmlns:a16="http://schemas.microsoft.com/office/drawing/2014/main" id="{D0B3D06D-D59A-4F9D-9952-95B076AC5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560348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1C26-8CB0-4184-872A-8EF40A89AB58}"/>
              </a:ext>
            </a:extLst>
          </p:cNvPr>
          <p:cNvSpPr>
            <a:spLocks noGrp="1"/>
          </p:cNvSpPr>
          <p:nvPr>
            <p:ph type="title"/>
          </p:nvPr>
        </p:nvSpPr>
        <p:spPr/>
        <p:txBody>
          <a:bodyPr/>
          <a:lstStyle/>
          <a:p>
            <a:r>
              <a:rPr lang="en-US" dirty="0"/>
              <a:t>Disability - How we think and talk about it (in general)</a:t>
            </a:r>
            <a:br>
              <a:rPr lang="en-US" dirty="0"/>
            </a:br>
            <a:endParaRPr lang="en-US" dirty="0"/>
          </a:p>
        </p:txBody>
      </p:sp>
      <p:sp>
        <p:nvSpPr>
          <p:cNvPr id="3" name="Text Placeholder 2">
            <a:extLst>
              <a:ext uri="{FF2B5EF4-FFF2-40B4-BE49-F238E27FC236}">
                <a16:creationId xmlns:a16="http://schemas.microsoft.com/office/drawing/2014/main" id="{13E15DCB-80E7-4D68-98E5-7F33F3901C20}"/>
              </a:ext>
            </a:extLst>
          </p:cNvPr>
          <p:cNvSpPr>
            <a:spLocks noGrp="1"/>
          </p:cNvSpPr>
          <p:nvPr>
            <p:ph type="body" idx="1"/>
          </p:nvPr>
        </p:nvSpPr>
        <p:spPr>
          <a:xfrm>
            <a:off x="457200" y="1743740"/>
            <a:ext cx="11277600" cy="4565620"/>
          </a:xfrm>
        </p:spPr>
        <p:txBody>
          <a:bodyPr/>
          <a:lstStyle/>
          <a:p>
            <a:pPr marL="50800" indent="0">
              <a:buNone/>
            </a:pPr>
            <a:r>
              <a:rPr lang="en-US" sz="2400" dirty="0"/>
              <a:t>Medical Model - person is disabled by “abnormalities” in their brain or body</a:t>
            </a:r>
          </a:p>
          <a:p>
            <a:pPr marL="50800" indent="0">
              <a:buNone/>
            </a:pPr>
            <a:r>
              <a:rPr lang="en-US" sz="2400" b="1" i="1" dirty="0"/>
              <a:t>Their </a:t>
            </a:r>
            <a:r>
              <a:rPr lang="en-US" sz="2400" dirty="0"/>
              <a:t>responsibility to “fit in” or be fixed - to fit in “able-bodied” environment.</a:t>
            </a:r>
          </a:p>
          <a:p>
            <a:pPr marL="50800" indent="0">
              <a:buNone/>
            </a:pPr>
            <a:endParaRPr lang="en-US" sz="1800" dirty="0"/>
          </a:p>
          <a:p>
            <a:pPr marL="50800" indent="0">
              <a:buNone/>
            </a:pPr>
            <a:r>
              <a:rPr lang="en-US" sz="2400" dirty="0"/>
              <a:t>Social Model - </a:t>
            </a:r>
            <a:r>
              <a:rPr lang="en-US" sz="2400" dirty="0">
                <a:hlinkClick r:id="rId3"/>
              </a:rPr>
              <a:t>Let's Raise the Roof - A Social Model of Disability - YouTube</a:t>
            </a:r>
            <a:endParaRPr lang="en-US" sz="2400" dirty="0"/>
          </a:p>
          <a:p>
            <a:pPr marL="50800" indent="0">
              <a:buNone/>
            </a:pPr>
            <a:r>
              <a:rPr lang="en-US" sz="2400" b="1" i="1" dirty="0"/>
              <a:t>Government</a:t>
            </a:r>
            <a:r>
              <a:rPr lang="en-US" sz="2400" dirty="0"/>
              <a:t> or </a:t>
            </a:r>
            <a:r>
              <a:rPr lang="en-US" sz="2400" b="1" i="1" dirty="0"/>
              <a:t>society’s </a:t>
            </a:r>
            <a:r>
              <a:rPr lang="en-US" sz="2400" dirty="0"/>
              <a:t>responsibility to fit the environment we build to all.</a:t>
            </a:r>
            <a:endParaRPr lang="en-US" dirty="0"/>
          </a:p>
        </p:txBody>
      </p:sp>
      <p:sp>
        <p:nvSpPr>
          <p:cNvPr id="4" name="Slide Number Placeholder 3">
            <a:extLst>
              <a:ext uri="{FF2B5EF4-FFF2-40B4-BE49-F238E27FC236}">
                <a16:creationId xmlns:a16="http://schemas.microsoft.com/office/drawing/2014/main" id="{D0B3D06D-D59A-4F9D-9952-95B076AC5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3627805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p:txBody>
          <a:bodyPr/>
          <a:lstStyle/>
          <a:p>
            <a:r>
              <a:rPr lang="en-US" dirty="0"/>
              <a:t>Ableism</a:t>
            </a:r>
          </a:p>
        </p:txBody>
      </p:sp>
      <p:sp>
        <p:nvSpPr>
          <p:cNvPr id="3" name="Text Placeholder 2">
            <a:extLst>
              <a:ext uri="{FF2B5EF4-FFF2-40B4-BE49-F238E27FC236}">
                <a16:creationId xmlns:a16="http://schemas.microsoft.com/office/drawing/2014/main" id="{5F42D1F4-7420-4240-9794-7B99C3847F95}"/>
              </a:ext>
            </a:extLst>
          </p:cNvPr>
          <p:cNvSpPr>
            <a:spLocks noGrp="1"/>
          </p:cNvSpPr>
          <p:nvPr>
            <p:ph type="body" idx="1"/>
          </p:nvPr>
        </p:nvSpPr>
        <p:spPr/>
        <p:txBody>
          <a:bodyPr/>
          <a:lstStyle/>
          <a:p>
            <a:pPr marL="50800" indent="0">
              <a:spcBef>
                <a:spcPts val="0"/>
              </a:spcBef>
              <a:buNone/>
            </a:pPr>
            <a:r>
              <a:rPr lang="en-US" sz="2400" dirty="0"/>
              <a:t>Discrimination against people with disabilities or varying abilities.</a:t>
            </a:r>
          </a:p>
          <a:p>
            <a:pPr marL="50800" indent="0">
              <a:spcBef>
                <a:spcPts val="0"/>
              </a:spcBef>
              <a:buNone/>
            </a:pPr>
            <a:r>
              <a:rPr lang="en-US" sz="2400" dirty="0">
                <a:hlinkClick r:id="rId3"/>
              </a:rPr>
              <a:t>https://www.youtube.com/watch?v=EKczvFQGsFM</a:t>
            </a:r>
            <a:endParaRPr lang="en-US" sz="2400" dirty="0"/>
          </a:p>
          <a:p>
            <a:pPr marL="50800" indent="0">
              <a:spcBef>
                <a:spcPts val="1800"/>
              </a:spcBef>
              <a:buNone/>
            </a:pPr>
            <a:r>
              <a:rPr lang="en-US" b="1" dirty="0"/>
              <a:t>Type in Chat</a:t>
            </a:r>
          </a:p>
          <a:p>
            <a:pPr marL="50800" indent="0">
              <a:spcBef>
                <a:spcPts val="600"/>
              </a:spcBef>
              <a:spcAft>
                <a:spcPts val="600"/>
              </a:spcAft>
              <a:buNone/>
            </a:pPr>
            <a:r>
              <a:rPr lang="en-US" sz="2400" dirty="0"/>
              <a:t>What does Ableism mean to you?  </a:t>
            </a:r>
          </a:p>
          <a:p>
            <a:pPr marL="50800" indent="0">
              <a:spcBef>
                <a:spcPts val="600"/>
              </a:spcBef>
              <a:spcAft>
                <a:spcPts val="600"/>
              </a:spcAft>
              <a:buNone/>
            </a:pPr>
            <a:r>
              <a:rPr lang="en-US" sz="2400" dirty="0"/>
              <a:t>Is Ableism the same or different than other forms of discrimination?</a:t>
            </a:r>
          </a:p>
          <a:p>
            <a:pPr marL="50800" indent="0">
              <a:spcBef>
                <a:spcPts val="600"/>
              </a:spcBef>
              <a:spcAft>
                <a:spcPts val="600"/>
              </a:spcAft>
              <a:buNone/>
            </a:pPr>
            <a:r>
              <a:rPr lang="en-US" sz="2400" dirty="0"/>
              <a:t>If different, how?</a:t>
            </a:r>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45848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7ED5-897F-429B-A0F6-A84A4F442612}"/>
              </a:ext>
            </a:extLst>
          </p:cNvPr>
          <p:cNvSpPr>
            <a:spLocks noGrp="1"/>
          </p:cNvSpPr>
          <p:nvPr>
            <p:ph type="title"/>
          </p:nvPr>
        </p:nvSpPr>
        <p:spPr/>
        <p:txBody>
          <a:bodyPr/>
          <a:lstStyle/>
          <a:p>
            <a:r>
              <a:rPr lang="en-US" dirty="0"/>
              <a:t>Ableism - Unique “ism” and Equation</a:t>
            </a:r>
          </a:p>
        </p:txBody>
      </p:sp>
      <p:sp>
        <p:nvSpPr>
          <p:cNvPr id="3" name="Text Placeholder 2">
            <a:extLst>
              <a:ext uri="{FF2B5EF4-FFF2-40B4-BE49-F238E27FC236}">
                <a16:creationId xmlns:a16="http://schemas.microsoft.com/office/drawing/2014/main" id="{5F42D1F4-7420-4240-9794-7B99C3847F95}"/>
              </a:ext>
            </a:extLst>
          </p:cNvPr>
          <p:cNvSpPr>
            <a:spLocks noGrp="1"/>
          </p:cNvSpPr>
          <p:nvPr>
            <p:ph type="body" idx="1"/>
          </p:nvPr>
        </p:nvSpPr>
        <p:spPr>
          <a:xfrm>
            <a:off x="112888" y="1196622"/>
            <a:ext cx="12011377" cy="5112738"/>
          </a:xfrm>
        </p:spPr>
        <p:txBody>
          <a:bodyPr/>
          <a:lstStyle/>
          <a:p>
            <a:pPr marL="50800" indent="0">
              <a:spcBef>
                <a:spcPts val="0"/>
              </a:spcBef>
              <a:spcAft>
                <a:spcPts val="600"/>
              </a:spcAft>
              <a:buNone/>
            </a:pPr>
            <a:r>
              <a:rPr lang="en-US" dirty="0"/>
              <a:t>Other “-isms”: </a:t>
            </a:r>
            <a:r>
              <a:rPr lang="en-US" b="1" dirty="0"/>
              <a:t>D</a:t>
            </a:r>
            <a:r>
              <a:rPr lang="en-US" b="1" baseline="-25000" dirty="0"/>
              <a:t> Total</a:t>
            </a:r>
            <a:r>
              <a:rPr lang="en-US" baseline="-25000" dirty="0"/>
              <a:t> </a:t>
            </a:r>
            <a:r>
              <a:rPr lang="en-US" dirty="0"/>
              <a:t>= </a:t>
            </a:r>
            <a:r>
              <a:rPr lang="en-US" b="1" dirty="0"/>
              <a:t>D</a:t>
            </a:r>
            <a:r>
              <a:rPr lang="en-US" b="1" baseline="-25000" dirty="0"/>
              <a:t> Interpersonal</a:t>
            </a:r>
            <a:r>
              <a:rPr lang="en-US" baseline="-25000" dirty="0"/>
              <a:t> </a:t>
            </a:r>
            <a:r>
              <a:rPr lang="en-US" dirty="0"/>
              <a:t>+ </a:t>
            </a:r>
            <a:r>
              <a:rPr lang="en-US" b="1" dirty="0"/>
              <a:t>D</a:t>
            </a:r>
            <a:r>
              <a:rPr lang="en-US" b="1" baseline="-25000" dirty="0"/>
              <a:t> Institution or society</a:t>
            </a:r>
            <a:r>
              <a:rPr lang="en-US" b="1" dirty="0"/>
              <a:t>	</a:t>
            </a:r>
          </a:p>
          <a:p>
            <a:pPr marL="2111375" indent="-2060575">
              <a:spcBef>
                <a:spcPts val="1200"/>
              </a:spcBef>
              <a:spcAft>
                <a:spcPts val="600"/>
              </a:spcAft>
              <a:buNone/>
            </a:pPr>
            <a:r>
              <a:rPr lang="en-US" b="1" dirty="0"/>
              <a:t>D</a:t>
            </a:r>
            <a:r>
              <a:rPr lang="en-US" b="1" baseline="-25000" dirty="0"/>
              <a:t> Interpersonal </a:t>
            </a:r>
            <a:r>
              <a:rPr lang="en-US" sz="1800" dirty="0"/>
              <a:t>- internal bias and beliefs against group discriminated against, is expressed between individuals</a:t>
            </a:r>
            <a:endParaRPr lang="en-US" sz="1600" dirty="0"/>
          </a:p>
          <a:p>
            <a:pPr marL="2855913" indent="-2805113">
              <a:spcBef>
                <a:spcPts val="600"/>
              </a:spcBef>
              <a:buNone/>
            </a:pPr>
            <a:r>
              <a:rPr lang="en-US" b="1" dirty="0"/>
              <a:t>D</a:t>
            </a:r>
            <a:r>
              <a:rPr lang="en-US" b="1" baseline="-25000" dirty="0"/>
              <a:t> Institution or society </a:t>
            </a:r>
            <a:r>
              <a:rPr lang="en-US" sz="1800" dirty="0"/>
              <a:t>- institutions and society itself (comprising many institutions, systems, and structures) use unfair policies/practices, give discriminatory treatment, create inequitable opportunities.</a:t>
            </a:r>
          </a:p>
          <a:p>
            <a:pPr marL="50800" indent="0">
              <a:spcBef>
                <a:spcPts val="600"/>
              </a:spcBef>
              <a:spcAft>
                <a:spcPts val="1200"/>
              </a:spcAft>
              <a:buNone/>
            </a:pPr>
            <a:r>
              <a:rPr lang="en-US" sz="1800" dirty="0"/>
              <a:t>(where D = the Discrimination)</a:t>
            </a:r>
          </a:p>
          <a:p>
            <a:pPr marL="50800" indent="0">
              <a:spcBef>
                <a:spcPts val="1800"/>
              </a:spcBef>
              <a:buNone/>
            </a:pPr>
            <a:r>
              <a:rPr lang="en-US" b="1" dirty="0"/>
              <a:t>A</a:t>
            </a:r>
            <a:r>
              <a:rPr lang="en-US" b="1" baseline="-25000" dirty="0"/>
              <a:t> Total</a:t>
            </a:r>
            <a:r>
              <a:rPr lang="en-US" dirty="0"/>
              <a:t> = </a:t>
            </a:r>
            <a:r>
              <a:rPr lang="en-US" b="1" dirty="0"/>
              <a:t>A</a:t>
            </a:r>
            <a:r>
              <a:rPr lang="en-US" b="1" baseline="-25000" dirty="0"/>
              <a:t> Interpersonal</a:t>
            </a:r>
            <a:r>
              <a:rPr lang="en-US" baseline="-25000" dirty="0"/>
              <a:t> </a:t>
            </a:r>
            <a:r>
              <a:rPr lang="en-US" dirty="0"/>
              <a:t>+ </a:t>
            </a:r>
            <a:r>
              <a:rPr lang="en-US" b="1" dirty="0"/>
              <a:t>A</a:t>
            </a:r>
            <a:r>
              <a:rPr lang="en-US" baseline="-25000" dirty="0"/>
              <a:t> </a:t>
            </a:r>
            <a:r>
              <a:rPr lang="en-US" b="1" baseline="-25000" dirty="0"/>
              <a:t>Institution or Society…</a:t>
            </a:r>
            <a:r>
              <a:rPr lang="en-US" b="1" dirty="0"/>
              <a:t> </a:t>
            </a:r>
            <a:r>
              <a:rPr lang="en-US" dirty="0"/>
              <a:t>+ </a:t>
            </a:r>
            <a:r>
              <a:rPr lang="en-US" b="1" dirty="0"/>
              <a:t>A</a:t>
            </a:r>
            <a:r>
              <a:rPr lang="en-US" b="1" baseline="-25000" dirty="0"/>
              <a:t> Function in Unwelcome Setting/Situation</a:t>
            </a:r>
          </a:p>
          <a:p>
            <a:pPr marL="0" indent="0">
              <a:spcBef>
                <a:spcPts val="1800"/>
              </a:spcBef>
              <a:buNone/>
            </a:pPr>
            <a:r>
              <a:rPr lang="en-US" dirty="0"/>
              <a:t>Reasons for </a:t>
            </a:r>
            <a:r>
              <a:rPr lang="en-US" b="1" dirty="0"/>
              <a:t>A </a:t>
            </a:r>
            <a:r>
              <a:rPr lang="en-US" b="1" baseline="-25000" dirty="0"/>
              <a:t>FUSS</a:t>
            </a:r>
            <a:endParaRPr lang="en-US" b="1" dirty="0"/>
          </a:p>
          <a:p>
            <a:pPr indent="-457200"/>
            <a:r>
              <a:rPr lang="en-US" sz="1800" dirty="0"/>
              <a:t>Health and functioning of an individual is involved, along a time spectrum of disability</a:t>
            </a:r>
          </a:p>
          <a:p>
            <a:pPr indent="-457200"/>
            <a:r>
              <a:rPr lang="en-US" sz="1800" dirty="0"/>
              <a:t>Noncompliance/chaos - systems don’t work / services and stuff not provided / people</a:t>
            </a:r>
          </a:p>
        </p:txBody>
      </p:sp>
      <p:sp>
        <p:nvSpPr>
          <p:cNvPr id="4" name="Slide Number Placeholder 3">
            <a:extLst>
              <a:ext uri="{FF2B5EF4-FFF2-40B4-BE49-F238E27FC236}">
                <a16:creationId xmlns:a16="http://schemas.microsoft.com/office/drawing/2014/main" id="{58F20A78-4FF6-461A-8853-37AF6CB91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781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Cover Slide</Template>
  <TotalTime>4676</TotalTime>
  <Words>3474</Words>
  <Application>Microsoft Macintosh PowerPoint</Application>
  <PresentationFormat>Widescreen</PresentationFormat>
  <Paragraphs>235</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Helvetica Neue</vt:lpstr>
      <vt:lpstr>Noto Sans Symbols</vt:lpstr>
      <vt:lpstr>Roboto</vt:lpstr>
      <vt:lpstr>Wingdings</vt:lpstr>
      <vt:lpstr>Master Cover Slide</vt:lpstr>
      <vt:lpstr>Content Layout</vt:lpstr>
      <vt:lpstr>Annual Interagency Accessibility Forum</vt:lpstr>
      <vt:lpstr>The Human Reason for Accessibility: Part 1 - Why?</vt:lpstr>
      <vt:lpstr>Ability Privilege and a Gratefulness Moment</vt:lpstr>
      <vt:lpstr>Defining Disability</vt:lpstr>
      <vt:lpstr>Describing Disability</vt:lpstr>
      <vt:lpstr>How Many People Have a Disability? </vt:lpstr>
      <vt:lpstr>Disability - How we think and talk about it (in general) </vt:lpstr>
      <vt:lpstr>Ableism</vt:lpstr>
      <vt:lpstr>Ableism - Unique “ism” and Equation</vt:lpstr>
      <vt:lpstr>Ableism’s Aggressions - Individual + Institution / Society</vt:lpstr>
      <vt:lpstr>Ableism’s Aggressions - Inaccessibility of the setting (work) </vt:lpstr>
      <vt:lpstr>Microaggressions from any federal agency (feel them)  </vt:lpstr>
      <vt:lpstr>Hope for Ableism</vt:lpstr>
      <vt:lpstr>Next Up - Part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Interagency Accessibility Forum</dc:title>
  <dc:subject/>
  <dc:creator>Michael Horton</dc:creator>
  <cp:keywords/>
  <dc:description/>
  <cp:lastModifiedBy>Andrew Nielson</cp:lastModifiedBy>
  <cp:revision>134</cp:revision>
  <dcterms:created xsi:type="dcterms:W3CDTF">2022-08-30T12:32:18Z</dcterms:created>
  <dcterms:modified xsi:type="dcterms:W3CDTF">2022-10-11T15:17:29Z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