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  <p:sldMasterId id="2147483658" r:id="rId3"/>
  </p:sldMasterIdLst>
  <p:notesMasterIdLst>
    <p:notesMasterId r:id="rId12"/>
  </p:notesMasterIdLst>
  <p:sldIdLst>
    <p:sldId id="256" r:id="rId4"/>
    <p:sldId id="258" r:id="rId5"/>
    <p:sldId id="259" r:id="rId6"/>
    <p:sldId id="260" r:id="rId7"/>
    <p:sldId id="261" r:id="rId8"/>
    <p:sldId id="263" r:id="rId9"/>
    <p:sldId id="264" r:id="rId10"/>
    <p:sldId id="266" r:id="rId11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iqgGVw2oa+8993I+jqBGvzHq75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87CBD-6258-4CC0-A786-D058476B82BD}" v="8" dt="2022-09-19T17:03:35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1"/>
    <p:restoredTop sz="96327"/>
  </p:normalViewPr>
  <p:slideViewPr>
    <p:cSldViewPr snapToGrid="0">
      <p:cViewPr varScale="1">
        <p:scale>
          <a:sx n="124" d="100"/>
          <a:sy n="124" d="100"/>
        </p:scale>
        <p:origin x="91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customschemas.google.com/relationships/presentationmetadata" Target="metadata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2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2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533400" y="402449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533400" y="1891357"/>
            <a:ext cx="10058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2"/>
          </p:nvPr>
        </p:nvSpPr>
        <p:spPr>
          <a:xfrm>
            <a:off x="533400" y="3124200"/>
            <a:ext cx="571182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3"/>
          </p:nvPr>
        </p:nvSpPr>
        <p:spPr>
          <a:xfrm>
            <a:off x="533400" y="6115359"/>
            <a:ext cx="1104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Arial"/>
              <a:buNone/>
              <a:defRPr sz="2400" b="1" i="1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4"/>
          </p:nvPr>
        </p:nvSpPr>
        <p:spPr>
          <a:xfrm>
            <a:off x="533400" y="4857736"/>
            <a:ext cx="11049000" cy="124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880"/>
              </a:spcBef>
              <a:spcAft>
                <a:spcPts val="0"/>
              </a:spcAft>
              <a:buClr>
                <a:srgbClr val="006197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13090D3-CCAD-DF74-82D5-9B9177E2CC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51218" y="3106002"/>
            <a:ext cx="1453896" cy="913191"/>
          </a:xfrm>
          <a:prstGeom prst="rect">
            <a:avLst/>
          </a:prstGeom>
        </p:spPr>
      </p:pic>
      <p:pic>
        <p:nvPicPr>
          <p:cNvPr id="4" name="Google Shape;19;p4" descr="GSA Starmark logo">
            <a:extLst>
              <a:ext uri="{FF2B5EF4-FFF2-40B4-BE49-F238E27FC236}">
                <a16:creationId xmlns:a16="http://schemas.microsoft.com/office/drawing/2014/main" id="{77E3A8AC-FA67-D037-94E6-2DF73991371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7850133" y="31115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;p4" descr="Seal of the CIO Council">
            <a:extLst>
              <a:ext uri="{FF2B5EF4-FFF2-40B4-BE49-F238E27FC236}">
                <a16:creationId xmlns:a16="http://schemas.microsoft.com/office/drawing/2014/main" id="{30377C98-E25C-AE0D-7C29-543A606695AD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10591800" y="3073563"/>
            <a:ext cx="979610" cy="978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No Logos">
  <p:cSld name="Title Slide No Logo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533400" y="402449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533400" y="1891357"/>
            <a:ext cx="10058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2"/>
          </p:nvPr>
        </p:nvSpPr>
        <p:spPr>
          <a:xfrm>
            <a:off x="533400" y="3124200"/>
            <a:ext cx="571182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3"/>
          </p:nvPr>
        </p:nvSpPr>
        <p:spPr>
          <a:xfrm>
            <a:off x="533400" y="6115359"/>
            <a:ext cx="1104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Arial"/>
              <a:buNone/>
              <a:defRPr sz="2400" b="1" i="1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4"/>
          </p:nvPr>
        </p:nvSpPr>
        <p:spPr>
          <a:xfrm>
            <a:off x="533400" y="4857736"/>
            <a:ext cx="11049000" cy="124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880"/>
              </a:spcBef>
              <a:spcAft>
                <a:spcPts val="0"/>
              </a:spcAft>
              <a:buClr>
                <a:srgbClr val="006197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11277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 Columns">
  <p:cSld name="Title and 2 Content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54864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6248400" y="1371600"/>
            <a:ext cx="5486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 Columns + Headings">
  <p:cSld name="Title and 2 Content Columns + Heading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57200" y="2286000"/>
            <a:ext cx="5486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3"/>
          </p:nvPr>
        </p:nvSpPr>
        <p:spPr>
          <a:xfrm>
            <a:off x="6250806" y="1371600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4"/>
          </p:nvPr>
        </p:nvSpPr>
        <p:spPr>
          <a:xfrm>
            <a:off x="6248400" y="2286000"/>
            <a:ext cx="5486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Content Columns">
  <p:cSld name="Title and 3 Content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347472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4358640" y="1371600"/>
            <a:ext cx="347472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3"/>
          </p:nvPr>
        </p:nvSpPr>
        <p:spPr>
          <a:xfrm>
            <a:off x="8229600" y="1371600"/>
            <a:ext cx="347472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Content Columns + Headings">
  <p:cSld name="Title and 3 Content Columns + Heading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347472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2"/>
          </p:nvPr>
        </p:nvSpPr>
        <p:spPr>
          <a:xfrm>
            <a:off x="457200" y="2286000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3"/>
          </p:nvPr>
        </p:nvSpPr>
        <p:spPr>
          <a:xfrm>
            <a:off x="4358640" y="1374808"/>
            <a:ext cx="347472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4"/>
          </p:nvPr>
        </p:nvSpPr>
        <p:spPr>
          <a:xfrm>
            <a:off x="4358640" y="2286000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5"/>
          </p:nvPr>
        </p:nvSpPr>
        <p:spPr>
          <a:xfrm>
            <a:off x="8229600" y="1371600"/>
            <a:ext cx="347472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6"/>
          </p:nvPr>
        </p:nvSpPr>
        <p:spPr>
          <a:xfrm>
            <a:off x="8229600" y="2286000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 Title Only ">
  <p:cSld name="Breaker Title Only 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508001" y="2553101"/>
            <a:ext cx="11165841" cy="224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11582399" y="6477000"/>
            <a:ext cx="152401" cy="2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0" y="4572000"/>
            <a:ext cx="12192000" cy="2133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elvetica Neue"/>
              <a:buNone/>
            </a:pPr>
            <a:r>
              <a:rPr lang="en-US" sz="4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Click to edit Master title style</a:t>
            </a:r>
            <a:endParaRPr sz="45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3"/>
          <p:cNvSpPr txBox="1"/>
          <p:nvPr/>
        </p:nvSpPr>
        <p:spPr>
          <a:xfrm>
            <a:off x="838200" y="1752600"/>
            <a:ext cx="10515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i="1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Click to edit Subtitle</a:t>
            </a:r>
            <a:endParaRPr sz="3000" b="1" i="1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45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12188952" cy="106764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2" name="Google Shape;32;p5" descr="graphic line"/>
          <p:cNvCxnSpPr/>
          <p:nvPr/>
        </p:nvCxnSpPr>
        <p:spPr>
          <a:xfrm>
            <a:off x="460248" y="6400800"/>
            <a:ext cx="1127455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5"/>
          <p:cNvSpPr/>
          <p:nvPr/>
        </p:nvSpPr>
        <p:spPr>
          <a:xfrm>
            <a:off x="457200" y="6492240"/>
            <a:ext cx="102870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rPr>
              <a:t>IAAF 2022  /  General Services Administration  /  National Institutes of Health  /  Federal CIO Council </a:t>
            </a:r>
            <a:endParaRPr sz="800" b="0" i="0" u="none" strike="noStrike" cap="none" dirty="0">
              <a:solidFill>
                <a:srgbClr val="0061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11201401" y="6492240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3"/>
          <p:cNvGrpSpPr/>
          <p:nvPr/>
        </p:nvGrpSpPr>
        <p:grpSpPr>
          <a:xfrm>
            <a:off x="0" y="0"/>
            <a:ext cx="12188377" cy="177800"/>
            <a:chOff x="0" y="0"/>
            <a:chExt cx="9141282" cy="285750"/>
          </a:xfrm>
        </p:grpSpPr>
        <p:sp>
          <p:nvSpPr>
            <p:cNvPr id="71" name="Google Shape;71;p13"/>
            <p:cNvSpPr/>
            <p:nvPr/>
          </p:nvSpPr>
          <p:spPr>
            <a:xfrm>
              <a:off x="0" y="0"/>
              <a:ext cx="3200400" cy="285750"/>
            </a:xfrm>
            <a:prstGeom prst="rect">
              <a:avLst/>
            </a:prstGeom>
            <a:solidFill>
              <a:srgbClr val="00619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225114" y="0"/>
              <a:ext cx="5916168" cy="28575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3" name="Google Shape;73;p13" descr="graphic line"/>
          <p:cNvCxnSpPr/>
          <p:nvPr/>
        </p:nvCxnSpPr>
        <p:spPr>
          <a:xfrm>
            <a:off x="460248" y="6400800"/>
            <a:ext cx="11274552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57200" y="6492240"/>
            <a:ext cx="10409464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rPr>
              <a:t>IAAF 2022  /  General Services Administration  /  National Institutes of Health  /  Federal CIO Council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>
            <a:spLocks noGrp="1"/>
          </p:cNvSpPr>
          <p:nvPr>
            <p:ph type="title"/>
          </p:nvPr>
        </p:nvSpPr>
        <p:spPr>
          <a:xfrm>
            <a:off x="533400" y="402449"/>
            <a:ext cx="11049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dirty="0"/>
              <a:t>Annual Interagency Accessibility Forum</a:t>
            </a:r>
            <a:endParaRPr dirty="0"/>
          </a:p>
        </p:txBody>
      </p:sp>
      <p:sp>
        <p:nvSpPr>
          <p:cNvPr id="88" name="Google Shape;88;p1"/>
          <p:cNvSpPr txBox="1">
            <a:spLocks noGrp="1"/>
          </p:cNvSpPr>
          <p:nvPr>
            <p:ph type="body" idx="1"/>
          </p:nvPr>
        </p:nvSpPr>
        <p:spPr>
          <a:xfrm>
            <a:off x="533400" y="1359306"/>
            <a:ext cx="1117469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800" dirty="0"/>
              <a:t>Unlocking the Power of Accessibility</a:t>
            </a:r>
            <a:endParaRPr sz="2800"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body" idx="2"/>
          </p:nvPr>
        </p:nvSpPr>
        <p:spPr>
          <a:xfrm>
            <a:off x="533400" y="3124200"/>
            <a:ext cx="571182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2800" dirty="0"/>
              <a:t>October 11-13, 2022</a:t>
            </a:r>
            <a:endParaRPr sz="2800"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body" idx="4"/>
          </p:nvPr>
        </p:nvSpPr>
        <p:spPr>
          <a:xfrm>
            <a:off x="533400" y="4857736"/>
            <a:ext cx="11049000" cy="124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4400"/>
              <a:buNone/>
            </a:pPr>
            <a:r>
              <a:rPr lang="en-US" dirty="0"/>
              <a:t>The UniDescription Project</a:t>
            </a:r>
            <a:endParaRPr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3"/>
          </p:nvPr>
        </p:nvSpPr>
        <p:spPr>
          <a:xfrm>
            <a:off x="533400" y="6115359"/>
            <a:ext cx="1104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2400"/>
              <a:buNone/>
            </a:pPr>
            <a:r>
              <a:rPr lang="en-US" i="0" dirty="0"/>
              <a:t>Audio Describing the World, One Brochure at a Time</a:t>
            </a:r>
            <a:endParaRPr i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7317-68B8-47C8-866C-7E529130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Panelists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1E9B0-17A1-4392-9C22-E835BD5BA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9656618" cy="493776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800" dirty="0"/>
              <a:t>Michele Hartley: Media Accessibility Coordinator, Harpers Ferry Center, NPS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800" dirty="0"/>
              <a:t>Dr. Brett </a:t>
            </a:r>
            <a:r>
              <a:rPr lang="en-US" sz="2800" dirty="0" err="1"/>
              <a:t>Oppegaard</a:t>
            </a:r>
            <a:r>
              <a:rPr lang="en-US" dirty="0"/>
              <a:t>:</a:t>
            </a:r>
            <a:r>
              <a:rPr lang="en-US" sz="2800" dirty="0"/>
              <a:t> Associate Professor, University of Hawaii, School of Communication and Information</a:t>
            </a:r>
          </a:p>
          <a:p>
            <a:pPr>
              <a:spcAft>
                <a:spcPts val="1800"/>
              </a:spcAft>
            </a:pPr>
            <a:r>
              <a:rPr lang="en-US" dirty="0"/>
              <a:t>Pat Sheehan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Chief: Section 508 Office, Section 508 Program Manager, U.S. 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epartment of Veterans Affairs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17D53-0F30-46DD-8159-30E4643BD7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7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2F86-D356-40AC-934F-DA55A642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6A847-2CAD-46E2-93CD-986EE8AE2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371600"/>
            <a:ext cx="9074726" cy="3269673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Introduce UniDescription</a:t>
            </a:r>
          </a:p>
          <a:p>
            <a:pPr>
              <a:spcAft>
                <a:spcPts val="1800"/>
              </a:spcAft>
            </a:pPr>
            <a:r>
              <a:rPr lang="en-US" dirty="0"/>
              <a:t>Demonstrate the UniD platform and its resources </a:t>
            </a:r>
          </a:p>
          <a:p>
            <a:pPr>
              <a:spcAft>
                <a:spcPts val="1800"/>
              </a:spcAft>
            </a:pPr>
            <a:r>
              <a:rPr lang="en-US" dirty="0"/>
              <a:t>Learn about the iterative, </a:t>
            </a:r>
            <a:r>
              <a:rPr lang="en-US"/>
              <a:t>collaborative approach</a:t>
            </a:r>
            <a:endParaRPr lang="en-US" dirty="0"/>
          </a:p>
          <a:p>
            <a:pPr>
              <a:spcAft>
                <a:spcPts val="1800"/>
              </a:spcAft>
            </a:pPr>
            <a:r>
              <a:rPr lang="en-US"/>
              <a:t>Format</a:t>
            </a:r>
            <a:r>
              <a:rPr lang="en-US" dirty="0"/>
              <a:t>: Presentation, Demo, Conversation, 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6D465-C674-48CC-8DA3-EF42536C26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4D25-5E6B-439C-96E8-CF710B6C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UniDescription (aka UniD) Project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8C117-710D-4894-AD56-5DFB7DE5D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953" y="2046859"/>
            <a:ext cx="6396704" cy="2764282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Audio describe NPS park brochures (Other organizations and static media included too)</a:t>
            </a:r>
          </a:p>
          <a:p>
            <a:pPr>
              <a:spcAft>
                <a:spcPts val="1800"/>
              </a:spcAft>
            </a:pPr>
            <a:r>
              <a:rPr lang="en-US" dirty="0"/>
              <a:t>Conduct and apply research to ensure effective communication</a:t>
            </a:r>
          </a:p>
          <a:p>
            <a:pPr>
              <a:spcAft>
                <a:spcPts val="1800"/>
              </a:spcAft>
            </a:pPr>
            <a:endParaRPr lang="en-US" dirty="0"/>
          </a:p>
        </p:txBody>
      </p:sp>
      <p:pic>
        <p:nvPicPr>
          <p:cNvPr id="6" name="Picture 2" descr="Five park visitors outdoors in front of green foliage stand in a group holding up, pointing to and looking at a National Park Service brochure for Redwood.Young women use a park map">
            <a:extLst>
              <a:ext uri="{FF2B5EF4-FFF2-40B4-BE49-F238E27FC236}">
                <a16:creationId xmlns:a16="http://schemas.microsoft.com/office/drawing/2014/main" id="{677B34A3-6D29-44D1-B800-338D9808DA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7" b="5"/>
          <a:stretch/>
        </p:blipFill>
        <p:spPr bwMode="auto">
          <a:xfrm>
            <a:off x="6732494" y="1973973"/>
            <a:ext cx="4535661" cy="327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0A8FA-8ECD-404E-84B1-DAA9FC3B06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6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E97A-6AA1-45DE-BD10-D1663184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UniD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51FFE-7C9D-4D6B-9F33-2BA536EAB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Partnership project</a:t>
            </a:r>
          </a:p>
          <a:p>
            <a:pPr lvl="1"/>
            <a:r>
              <a:rPr lang="en-US" dirty="0"/>
              <a:t>Primarily NPS/UH, ACB and others</a:t>
            </a:r>
          </a:p>
          <a:p>
            <a:r>
              <a:rPr lang="en-US" dirty="0"/>
              <a:t>Approach: Research, collaborate, work, learn, do, play</a:t>
            </a:r>
          </a:p>
          <a:p>
            <a:r>
              <a:rPr lang="en-US" dirty="0"/>
              <a:t>Grant funded and volunteer supported</a:t>
            </a:r>
          </a:p>
          <a:p>
            <a:pPr lvl="1"/>
            <a:r>
              <a:rPr lang="en-US" dirty="0"/>
              <a:t>NPS, Google, NEH, NEA (In-kind: NPS/UH)</a:t>
            </a:r>
          </a:p>
          <a:p>
            <a:r>
              <a:rPr lang="en-US" dirty="0"/>
              <a:t>Project start: 2014</a:t>
            </a:r>
          </a:p>
          <a:p>
            <a:r>
              <a:rPr lang="en-US" dirty="0"/>
              <a:t>165 brochures audio described to date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40644-C2ED-4085-ACE6-C4523A8C74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6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1DE1F-2867-439F-9F3A-F8A241E5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Parts of UniD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CA8F1-9A1A-44D4-B3C8-B4D997F50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Information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49238-A77E-4EA4-B971-FEF6E4C4EB4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" y="2119883"/>
            <a:ext cx="3474720" cy="398997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50800" indent="0">
              <a:spcAft>
                <a:spcPts val="1200"/>
              </a:spcAft>
              <a:buNone/>
            </a:pPr>
            <a:r>
              <a:rPr lang="en-US" dirty="0"/>
              <a:t>Collect/Disseminate</a:t>
            </a:r>
          </a:p>
          <a:p>
            <a:pPr>
              <a:spcAft>
                <a:spcPts val="1200"/>
              </a:spcAft>
            </a:pPr>
            <a:r>
              <a:rPr lang="en-US" dirty="0"/>
              <a:t>Research</a:t>
            </a:r>
          </a:p>
          <a:p>
            <a:pPr>
              <a:spcAft>
                <a:spcPts val="1200"/>
              </a:spcAft>
            </a:pPr>
            <a:r>
              <a:rPr lang="en-US" dirty="0"/>
              <a:t>Resources</a:t>
            </a:r>
          </a:p>
          <a:p>
            <a:pPr>
              <a:spcAft>
                <a:spcPts val="1200"/>
              </a:spcAft>
            </a:pPr>
            <a:r>
              <a:rPr lang="en-US" dirty="0"/>
              <a:t>Asynchronous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0042C8-AC60-4709-A876-8A89C5E9A8A2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215938" y="1377391"/>
            <a:ext cx="3760124" cy="750418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Development</a:t>
            </a:r>
            <a:r>
              <a:rPr lang="en-US" dirty="0"/>
              <a:t>	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F98B17-0258-4D81-87B2-B5A029966C22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215938" y="2119882"/>
            <a:ext cx="3760124" cy="3989971"/>
          </a:xfrm>
          <a:solidFill>
            <a:schemeClr val="bg1">
              <a:lumMod val="9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/>
          <a:p>
            <a:pPr marL="50800" indent="0">
              <a:spcAft>
                <a:spcPts val="1200"/>
              </a:spcAft>
              <a:buNone/>
            </a:pPr>
            <a:r>
              <a:rPr lang="en-US" dirty="0"/>
              <a:t>Tools/Training/Writing</a:t>
            </a:r>
          </a:p>
          <a:p>
            <a:pPr>
              <a:spcAft>
                <a:spcPts val="1200"/>
              </a:spcAft>
            </a:pPr>
            <a:r>
              <a:rPr lang="en-US" dirty="0"/>
              <a:t>Editing Software</a:t>
            </a:r>
          </a:p>
          <a:p>
            <a:pPr>
              <a:spcAft>
                <a:spcPts val="1200"/>
              </a:spcAft>
            </a:pPr>
            <a:r>
              <a:rPr lang="en-US" dirty="0"/>
              <a:t>Hackathon-Style Workshopping</a:t>
            </a:r>
          </a:p>
          <a:p>
            <a:pPr>
              <a:spcAft>
                <a:spcPts val="1200"/>
              </a:spcAft>
            </a:pPr>
            <a:r>
              <a:rPr lang="en-US" dirty="0"/>
              <a:t>Descriptathon platform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2B8D66-4852-47EF-9565-D4009C6FBCA2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8260080" y="1371600"/>
            <a:ext cx="3369945" cy="771478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Content Delivery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9D5C14-C7D3-4559-A62A-73064A145284}"/>
              </a:ext>
            </a:extLst>
          </p:cNvPr>
          <p:cNvSpPr>
            <a:spLocks noGrp="1"/>
          </p:cNvSpPr>
          <p:nvPr>
            <p:ph type="body" idx="6"/>
          </p:nvPr>
        </p:nvSpPr>
        <p:spPr>
          <a:xfrm>
            <a:off x="8260080" y="2133600"/>
            <a:ext cx="3369945" cy="398997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Mobile app</a:t>
            </a:r>
          </a:p>
          <a:p>
            <a:pPr>
              <a:spcAft>
                <a:spcPts val="1200"/>
              </a:spcAft>
            </a:pPr>
            <a:r>
              <a:rPr lang="en-US" dirty="0"/>
              <a:t>UniD Website</a:t>
            </a:r>
          </a:p>
          <a:p>
            <a:pPr>
              <a:spcAft>
                <a:spcPts val="1200"/>
              </a:spcAft>
            </a:pPr>
            <a:r>
              <a:rPr lang="en-US" dirty="0"/>
              <a:t>Organizations’ websites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1DDA50-6697-4ED6-9FC6-0011B74DC9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9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F8F1A-96AC-4188-8308-E1E6D2FE5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Tour and Talk!</a:t>
            </a:r>
            <a:br>
              <a:rPr lang="en-US" dirty="0"/>
            </a:br>
            <a:r>
              <a:rPr lang="en-US" dirty="0"/>
              <a:t>www.unidescription.org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B4981-1D9B-4A0C-8310-E9441A4465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4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F8F1A-96AC-4188-8308-E1E6D2FE5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2553101"/>
            <a:ext cx="11771743" cy="2247499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/>
              <a:t>and Feedback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B4981-1D9B-4A0C-8310-E9441A4465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5630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Cover Slide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F 2022 Presentation Template" id="{C8AFD6A6-9496-1F43-AA29-213F0FB301D6}" vid="{D8EF9E1E-396C-804D-AF33-947A141BB963}"/>
    </a:ext>
  </a:extLst>
</a:theme>
</file>

<file path=ppt/theme/theme2.xml><?xml version="1.0" encoding="utf-8"?>
<a:theme xmlns:a="http://schemas.openxmlformats.org/drawingml/2006/main" name="Content Layout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F 2022 Presentation Template" id="{C8AFD6A6-9496-1F43-AA29-213F0FB301D6}" vid="{73015A22-F818-EE49-AAE1-7674B948D8A0}"/>
    </a:ext>
  </a:extLst>
</a:theme>
</file>

<file path=ppt/theme/theme3.xml><?xml version="1.0" encoding="utf-8"?>
<a:theme xmlns:a="http://schemas.openxmlformats.org/drawingml/2006/main" name="Breaker Layout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F 2022 Presentation Template" id="{C8AFD6A6-9496-1F43-AA29-213F0FB301D6}" vid="{11052E70-64B7-C745-8D75-244A448AD29B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Cover Slide</Template>
  <TotalTime>621</TotalTime>
  <Words>249</Words>
  <Application>Microsoft Macintosh PowerPoint</Application>
  <PresentationFormat>Widescreen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Helvetica Neue</vt:lpstr>
      <vt:lpstr>Noto Sans Symbols</vt:lpstr>
      <vt:lpstr>Master Cover Slide</vt:lpstr>
      <vt:lpstr>Content Layout</vt:lpstr>
      <vt:lpstr>Breaker Layout</vt:lpstr>
      <vt:lpstr>Annual Interagency Accessibility Forum</vt:lpstr>
      <vt:lpstr>Session Panelists</vt:lpstr>
      <vt:lpstr>Session Goals</vt:lpstr>
      <vt:lpstr>UniDescription (aka UniD) Project Goals</vt:lpstr>
      <vt:lpstr>UniD Details</vt:lpstr>
      <vt:lpstr>The Three Parts of UniD</vt:lpstr>
      <vt:lpstr>Let’s Tour and Talk! www.unidescription.org</vt:lpstr>
      <vt:lpstr>Questions and Feedback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UniDescription Project  </dc:title>
  <dc:subject/>
  <dc:creator/>
  <cp:keywords/>
  <dc:description/>
  <cp:lastModifiedBy>Michael Horton</cp:lastModifiedBy>
  <cp:revision>6</cp:revision>
  <dcterms:created xsi:type="dcterms:W3CDTF">2022-08-30T12:32:18Z</dcterms:created>
  <dcterms:modified xsi:type="dcterms:W3CDTF">2022-10-06T19:56:12Z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