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1" r:id="rId2"/>
  </p:sldMasterIdLst>
  <p:notesMasterIdLst>
    <p:notesMasterId r:id="rId31"/>
  </p:notesMasterIdLst>
  <p:sldIdLst>
    <p:sldId id="256" r:id="rId3"/>
    <p:sldId id="290" r:id="rId4"/>
    <p:sldId id="287" r:id="rId5"/>
    <p:sldId id="291" r:id="rId6"/>
    <p:sldId id="262" r:id="rId7"/>
    <p:sldId id="258" r:id="rId8"/>
    <p:sldId id="267" r:id="rId9"/>
    <p:sldId id="268" r:id="rId10"/>
    <p:sldId id="269" r:id="rId11"/>
    <p:sldId id="289" r:id="rId12"/>
    <p:sldId id="275" r:id="rId13"/>
    <p:sldId id="276" r:id="rId14"/>
    <p:sldId id="277" r:id="rId15"/>
    <p:sldId id="278" r:id="rId16"/>
    <p:sldId id="279" r:id="rId17"/>
    <p:sldId id="280" r:id="rId18"/>
    <p:sldId id="281" r:id="rId19"/>
    <p:sldId id="294" r:id="rId20"/>
    <p:sldId id="288" r:id="rId21"/>
    <p:sldId id="285" r:id="rId22"/>
    <p:sldId id="259" r:id="rId23"/>
    <p:sldId id="282" r:id="rId24"/>
    <p:sldId id="270" r:id="rId25"/>
    <p:sldId id="273" r:id="rId26"/>
    <p:sldId id="274" r:id="rId27"/>
    <p:sldId id="284" r:id="rId28"/>
    <p:sldId id="286" r:id="rId29"/>
    <p:sldId id="293" r:id="rId30"/>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qgGVw2oa+8993I+jqBGvzHq759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1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8"/>
    <p:restoredTop sz="82041"/>
  </p:normalViewPr>
  <p:slideViewPr>
    <p:cSldViewPr snapToGrid="0">
      <p:cViewPr varScale="1">
        <p:scale>
          <a:sx n="99" d="100"/>
          <a:sy n="99" d="100"/>
        </p:scale>
        <p:origin x="1568" y="184"/>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338" y="2"/>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3pPr>
            <a:lvl4pPr marL="1828800" marR="0" lvl="3"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4pPr>
            <a:lvl5pPr marL="2286000" marR="0" lvl="4"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p1:notes"/>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85" name="Google Shape;85;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521f5e44e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521f5e44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521f5e44e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521f5e44e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521f5e44e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521f5e44e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53ed813c5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53ed813c5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53ed813c5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53ed813c5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73847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48664d92d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48664d92d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WCAG 2.0 is organized by Principle, Guidelines, Success Criteria, and Techniques.  WCAG 3.0 is currently organized by Guidelines, Outcomes and Methods.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Guidelines</a:t>
            </a:r>
            <a:r>
              <a:rPr lang="en">
                <a:solidFill>
                  <a:schemeClr val="dk1"/>
                </a:solidFill>
              </a:rPr>
              <a:t>: high-level, plain-language version of the content for managers, policy makers, individuals who are new to accessibility. How-To sections describe the guideline.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Outcomes</a:t>
            </a:r>
            <a:r>
              <a:rPr lang="en">
                <a:solidFill>
                  <a:schemeClr val="dk1"/>
                </a:solidFill>
              </a:rPr>
              <a:t>: testable criteria that include information on how to score the outcome in an optional Conformance Claim.</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Methods</a:t>
            </a:r>
            <a:r>
              <a:rPr lang="en">
                <a:solidFill>
                  <a:schemeClr val="dk1"/>
                </a:solidFill>
              </a:rPr>
              <a:t>: detailed information on how to meet the outcome, code samples, working examples, resources, as well as information about testing and scoring the method.</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Highest level:  Guidelines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WCAG 3.0 guidelines organize the requirements and convey general expectation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Example:  Headings Organize Content</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Middle level:  Outcomes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Outcomes are the core requirements in WCAG 3.0</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Outcomes are technology neutral and are testable statements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Examples: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Content authors provide headings which are descriptive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Headings reflect the hierarchy of content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Lowest (most detailed) level:  Methods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Methods are specific to the technology</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HTML examples (paraphrased, and simplified)</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H1, H2, etc. used on web pages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No skipping Hn</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014489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44c217c09_2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44c217c09_2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2345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44c217c09_2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44c217c09_2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544c217c09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544c217c09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285750" rtl="0" fontAlgn="base">
              <a:buFont typeface="Arial" panose="020B0604020202020204" pitchFamily="34" charset="0"/>
              <a:buChar char="•"/>
            </a:pPr>
            <a:r>
              <a:rPr lang="en-US" sz="1600" b="0" i="0" u="none" strike="noStrike" cap="none" dirty="0">
                <a:solidFill>
                  <a:schemeClr val="dk1"/>
                </a:solidFill>
                <a:effectLst/>
                <a:latin typeface="Arial"/>
                <a:ea typeface="Arial"/>
                <a:cs typeface="Arial"/>
                <a:sym typeface="Arial"/>
              </a:rPr>
              <a:t>Though I have the honor to co-chair the Accessibility Guidelines Working Group of the W3C, I do not represent the W3C.  Nor am I speaking for the Library of Congress.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76728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544c217c09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44c217c09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C6C8D6-5257-F349-B85B-ADC25600876D}" type="slidenum">
              <a:rPr lang="en-US" smtClean="0"/>
              <a:t>5</a:t>
            </a:fld>
            <a:endParaRPr lang="en-US"/>
          </a:p>
        </p:txBody>
      </p:sp>
    </p:spTree>
    <p:extLst>
      <p:ext uri="{BB962C8B-B14F-4D97-AF65-F5344CB8AC3E}">
        <p14:creationId xmlns:p14="http://schemas.microsoft.com/office/powerpoint/2010/main" val="2375213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285750" rtl="0" fontAlgn="base">
              <a:buFont typeface="Arial" panose="020B0604020202020204" pitchFamily="34" charset="0"/>
              <a:buChar char="•"/>
            </a:pPr>
            <a:r>
              <a:rPr lang="en-US" sz="1600" b="0" i="0" u="none" strike="noStrike" cap="none" dirty="0">
                <a:solidFill>
                  <a:schemeClr val="dk1"/>
                </a:solidFill>
                <a:effectLst/>
                <a:latin typeface="Arial"/>
                <a:ea typeface="Arial"/>
                <a:cs typeface="Arial"/>
                <a:sym typeface="Arial"/>
              </a:rPr>
              <a:t>If you are starting work on accessibility in your organization, use WCAG 2.  </a:t>
            </a:r>
          </a:p>
          <a:p>
            <a:pPr marL="514350" indent="-285750" rtl="0" fontAlgn="base">
              <a:buFont typeface="Arial" panose="020B0604020202020204" pitchFamily="34" charset="0"/>
              <a:buChar char="•"/>
            </a:pPr>
            <a:r>
              <a:rPr lang="en-US" sz="1600" b="0" i="0" u="none" strike="noStrike" cap="none" dirty="0">
                <a:solidFill>
                  <a:schemeClr val="dk1"/>
                </a:solidFill>
                <a:effectLst/>
                <a:latin typeface="Arial"/>
                <a:ea typeface="Arial"/>
                <a:cs typeface="Arial"/>
                <a:sym typeface="Arial"/>
              </a:rPr>
              <a:t>WCAG 3.0 is under development and </a:t>
            </a:r>
            <a:r>
              <a:rPr lang="en-US" sz="1600" b="1" i="1" u="none" strike="noStrike" cap="none" dirty="0">
                <a:solidFill>
                  <a:schemeClr val="dk1"/>
                </a:solidFill>
                <a:effectLst/>
                <a:latin typeface="Arial"/>
                <a:ea typeface="Arial"/>
                <a:cs typeface="Arial"/>
                <a:sym typeface="Arial"/>
              </a:rPr>
              <a:t>is not finished</a:t>
            </a:r>
            <a:r>
              <a:rPr lang="en-US" sz="1600" b="0" i="0" u="none" strike="noStrike" cap="none" dirty="0">
                <a:solidFill>
                  <a:schemeClr val="dk1"/>
                </a:solidFill>
                <a:effectLst/>
                <a:latin typeface="Arial"/>
                <a:ea typeface="Arial"/>
                <a:cs typeface="Arial"/>
                <a:sym typeface="Arial"/>
              </a:rPr>
              <a:t> and is not ready for use</a:t>
            </a:r>
          </a:p>
          <a:p>
            <a:pPr marL="514350" indent="-285750">
              <a:buFont typeface="Arial" panose="020B0604020202020204" pitchFamily="34" charset="0"/>
              <a:buChar char="•"/>
            </a:pPr>
            <a:r>
              <a:rPr lang="en-US" sz="1600" b="0" i="0" u="none" strike="noStrike" cap="none" dirty="0">
                <a:solidFill>
                  <a:schemeClr val="dk1"/>
                </a:solidFill>
                <a:effectLst/>
                <a:latin typeface="Arial"/>
                <a:ea typeface="Arial"/>
                <a:cs typeface="Arial"/>
                <a:sym typeface="Arial"/>
              </a:rPr>
              <a:t>Anything in the WCAG3 draft today </a:t>
            </a:r>
            <a:r>
              <a:rPr lang="en-US" sz="1600" b="1" i="1" u="none" strike="noStrike" cap="none" dirty="0">
                <a:solidFill>
                  <a:schemeClr val="dk1"/>
                </a:solidFill>
                <a:effectLst/>
                <a:latin typeface="Arial"/>
                <a:ea typeface="Arial"/>
                <a:cs typeface="Arial"/>
                <a:sym typeface="Arial"/>
              </a:rPr>
              <a:t>is not ready</a:t>
            </a:r>
            <a:r>
              <a:rPr lang="en-US" sz="1600" b="0" i="0" u="none" strike="noStrike" cap="none" dirty="0">
                <a:solidFill>
                  <a:schemeClr val="dk1"/>
                </a:solidFill>
                <a:effectLst/>
                <a:latin typeface="Arial"/>
                <a:ea typeface="Arial"/>
                <a:cs typeface="Arial"/>
                <a:sym typeface="Arial"/>
              </a:rPr>
              <a:t> for implementation.  </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65884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48a281fdf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48a281fdf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48a281fdf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48a281fdf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48a281fdf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48a281fdf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48664d92d2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48664d92d2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48664d92d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48664d92d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6" name="Google Shape;16;p4"/>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7" name="Google Shape;17;p4"/>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18" name="Google Shape;18;p4"/>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1" name="Google Shape;21;p4"/>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2" name="Google Shape;22;p4"/>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pic>
        <p:nvPicPr>
          <p:cNvPr id="2" name="Picture 1" descr="A picture containing text, clipart&#10;&#10;Description automatically generated">
            <a:extLst>
              <a:ext uri="{FF2B5EF4-FFF2-40B4-BE49-F238E27FC236}">
                <a16:creationId xmlns:a16="http://schemas.microsoft.com/office/drawing/2014/main" id="{14115067-E7AC-C267-DBFE-22B3636F9014}"/>
              </a:ext>
            </a:extLst>
          </p:cNvPr>
          <p:cNvPicPr>
            <a:picLocks noChangeAspect="1"/>
          </p:cNvPicPr>
          <p:nvPr userDrawn="1"/>
        </p:nvPicPr>
        <p:blipFill>
          <a:blip r:embed="rId2"/>
          <a:stretch>
            <a:fillRect/>
          </a:stretch>
        </p:blipFill>
        <p:spPr>
          <a:xfrm>
            <a:off x="8951218" y="3106002"/>
            <a:ext cx="1453896" cy="913191"/>
          </a:xfrm>
          <a:prstGeom prst="rect">
            <a:avLst/>
          </a:prstGeom>
        </p:spPr>
      </p:pic>
      <p:pic>
        <p:nvPicPr>
          <p:cNvPr id="4" name="Google Shape;19;p4" descr="GSA Starmark logo">
            <a:extLst>
              <a:ext uri="{FF2B5EF4-FFF2-40B4-BE49-F238E27FC236}">
                <a16:creationId xmlns:a16="http://schemas.microsoft.com/office/drawing/2014/main" id="{EE6F80D2-85F0-D132-9AF2-9BD89DDCC116}"/>
              </a:ext>
            </a:extLst>
          </p:cNvPr>
          <p:cNvPicPr preferRelativeResize="0"/>
          <p:nvPr userDrawn="1"/>
        </p:nvPicPr>
        <p:blipFill rotWithShape="1">
          <a:blip r:embed="rId3">
            <a:alphaModFix/>
          </a:blip>
          <a:srcRect/>
          <a:stretch/>
        </p:blipFill>
        <p:spPr>
          <a:xfrm>
            <a:off x="7850133" y="3111500"/>
            <a:ext cx="914400" cy="914400"/>
          </a:xfrm>
          <a:prstGeom prst="rect">
            <a:avLst/>
          </a:prstGeom>
          <a:noFill/>
          <a:ln>
            <a:noFill/>
          </a:ln>
        </p:spPr>
      </p:pic>
      <p:pic>
        <p:nvPicPr>
          <p:cNvPr id="5" name="Google Shape;20;p4" descr="Seal of the CIO Council">
            <a:extLst>
              <a:ext uri="{FF2B5EF4-FFF2-40B4-BE49-F238E27FC236}">
                <a16:creationId xmlns:a16="http://schemas.microsoft.com/office/drawing/2014/main" id="{9C6EFDF5-F16C-DB8F-F3B7-30AE3CC860F5}"/>
              </a:ext>
            </a:extLst>
          </p:cNvPr>
          <p:cNvPicPr preferRelativeResize="0"/>
          <p:nvPr userDrawn="1"/>
        </p:nvPicPr>
        <p:blipFill rotWithShape="1">
          <a:blip r:embed="rId4">
            <a:alphaModFix/>
          </a:blip>
          <a:srcRect/>
          <a:stretch/>
        </p:blipFill>
        <p:spPr>
          <a:xfrm>
            <a:off x="10591800" y="3073563"/>
            <a:ext cx="979610" cy="97807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4891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4095" y="404018"/>
            <a:ext cx="10972800" cy="648167"/>
          </a:xfrm>
          <a:prstGeom prst="rect">
            <a:avLst/>
          </a:prstGeom>
        </p:spPr>
        <p:txBody>
          <a:bodyPr/>
          <a:lstStyle>
            <a:lvl1pPr>
              <a:defRPr sz="4000" b="1">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6">
                  <a:lumMod val="75000"/>
                </a:schemeClr>
              </a:buClr>
              <a:defRPr sz="3200">
                <a:latin typeface="Calibri" panose="020F0502020204030204" pitchFamily="34" charset="0"/>
                <a:cs typeface="Calibri" panose="020F0502020204030204" pitchFamily="34" charset="0"/>
              </a:defRPr>
            </a:lvl1pPr>
            <a:lvl2pPr>
              <a:buClr>
                <a:schemeClr val="accent6">
                  <a:lumMod val="75000"/>
                </a:schemeClr>
              </a:buClr>
              <a:defRPr sz="3200">
                <a:latin typeface="Calibri" panose="020F0502020204030204" pitchFamily="34" charset="0"/>
                <a:cs typeface="Calibri" panose="020F0502020204030204" pitchFamily="34" charset="0"/>
              </a:defRPr>
            </a:lvl2pPr>
            <a:lvl3pPr>
              <a:buClr>
                <a:schemeClr val="accent6">
                  <a:lumMod val="75000"/>
                </a:schemeClr>
              </a:buClr>
              <a:defRPr sz="3200">
                <a:latin typeface="Calibri" panose="020F0502020204030204" pitchFamily="34" charset="0"/>
                <a:cs typeface="Calibri" panose="020F0502020204030204" pitchFamily="34" charset="0"/>
              </a:defRPr>
            </a:lvl3pPr>
            <a:lvl4pPr>
              <a:defRPr sz="3200">
                <a:latin typeface="Calibri" panose="020F0502020204030204" pitchFamily="34" charset="0"/>
                <a:cs typeface="Calibri" panose="020F0502020204030204" pitchFamily="34" charset="0"/>
              </a:defRPr>
            </a:lvl4pPr>
            <a:lvl5pPr>
              <a:defRPr sz="32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fld id="{B5C74D67-E106-5F47-A6F6-DE1221AA26C5}" type="slidenum">
              <a:rPr lang="en-US" smtClean="0"/>
              <a:t>‹#›</a:t>
            </a:fld>
            <a:endParaRPr lang="en-US"/>
          </a:p>
        </p:txBody>
      </p:sp>
    </p:spTree>
    <p:extLst>
      <p:ext uri="{BB962C8B-B14F-4D97-AF65-F5344CB8AC3E}">
        <p14:creationId xmlns:p14="http://schemas.microsoft.com/office/powerpoint/2010/main" val="181289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No Logos">
  <p:cSld name="Title Slide No Logos">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dirty="0"/>
          </a:p>
        </p:txBody>
      </p:sp>
      <p:sp>
        <p:nvSpPr>
          <p:cNvPr id="25" name="Google Shape;25;p7"/>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6" name="Google Shape;26;p7"/>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Google Shape;27;p7"/>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8" name="Google Shape;28;p7"/>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98039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457200" y="1371600"/>
            <a:ext cx="112776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38" name="Google Shape;38;p6"/>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2 Content Columns + Headings">
  <p:cSld name="Title and 2 Content Columns + Headings">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9"/>
          <p:cNvSpPr txBox="1">
            <a:spLocks noGrp="1"/>
          </p:cNvSpPr>
          <p:nvPr>
            <p:ph type="body" idx="1"/>
          </p:nvPr>
        </p:nvSpPr>
        <p:spPr>
          <a:xfrm>
            <a:off x="457200" y="1371600"/>
            <a:ext cx="5486400" cy="762000"/>
          </a:xfrm>
          <a:prstGeom prst="rect">
            <a:avLst/>
          </a:prstGeom>
          <a:noFill/>
          <a:ln>
            <a:noFill/>
          </a:ln>
        </p:spPr>
        <p:txBody>
          <a:bodyPr spcFirstLastPara="1" wrap="square" lIns="91425" tIns="45700" rIns="91425" bIns="45700" anchor="ctr"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7" name="Google Shape;47;p9"/>
          <p:cNvSpPr txBox="1">
            <a:spLocks noGrp="1"/>
          </p:cNvSpPr>
          <p:nvPr>
            <p:ph type="body" idx="2"/>
          </p:nvPr>
        </p:nvSpPr>
        <p:spPr>
          <a:xfrm>
            <a:off x="457200" y="2286000"/>
            <a:ext cx="548640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8" name="Google Shape;48;p9"/>
          <p:cNvSpPr txBox="1">
            <a:spLocks noGrp="1"/>
          </p:cNvSpPr>
          <p:nvPr>
            <p:ph type="body" idx="3"/>
          </p:nvPr>
        </p:nvSpPr>
        <p:spPr>
          <a:xfrm>
            <a:off x="6250806" y="1371600"/>
            <a:ext cx="5486400" cy="7620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9" name="Google Shape;49;p9"/>
          <p:cNvSpPr txBox="1">
            <a:spLocks noGrp="1"/>
          </p:cNvSpPr>
          <p:nvPr>
            <p:ph type="body" idx="4"/>
          </p:nvPr>
        </p:nvSpPr>
        <p:spPr>
          <a:xfrm>
            <a:off x="6248400" y="2286000"/>
            <a:ext cx="5486400" cy="4038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0" name="Google Shape;50;p9"/>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3 Content Columns">
  <p:cSld name="Title and 3 Content Columns">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10"/>
          <p:cNvSpPr txBox="1">
            <a:spLocks noGrp="1"/>
          </p:cNvSpPr>
          <p:nvPr>
            <p:ph type="body" idx="1"/>
          </p:nvPr>
        </p:nvSpPr>
        <p:spPr>
          <a:xfrm>
            <a:off x="457200" y="1371600"/>
            <a:ext cx="347472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4" name="Google Shape;54;p10"/>
          <p:cNvSpPr txBox="1">
            <a:spLocks noGrp="1"/>
          </p:cNvSpPr>
          <p:nvPr>
            <p:ph type="body" idx="2"/>
          </p:nvPr>
        </p:nvSpPr>
        <p:spPr>
          <a:xfrm>
            <a:off x="435864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5" name="Google Shape;55;p10"/>
          <p:cNvSpPr txBox="1">
            <a:spLocks noGrp="1"/>
          </p:cNvSpPr>
          <p:nvPr>
            <p:ph type="body" idx="3"/>
          </p:nvPr>
        </p:nvSpPr>
        <p:spPr>
          <a:xfrm>
            <a:off x="822960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6" name="Google Shape;56;p10"/>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3 Content Columns + Headings">
  <p:cSld name="Title and 3 Content Columns + Headings">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9" name="Google Shape;59;p11"/>
          <p:cNvSpPr txBox="1">
            <a:spLocks noGrp="1"/>
          </p:cNvSpPr>
          <p:nvPr>
            <p:ph type="body" idx="1"/>
          </p:nvPr>
        </p:nvSpPr>
        <p:spPr>
          <a:xfrm>
            <a:off x="4572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0" name="Google Shape;60;p11"/>
          <p:cNvSpPr txBox="1">
            <a:spLocks noGrp="1"/>
          </p:cNvSpPr>
          <p:nvPr>
            <p:ph type="body" idx="2"/>
          </p:nvPr>
        </p:nvSpPr>
        <p:spPr>
          <a:xfrm>
            <a:off x="4572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1" name="Google Shape;61;p11"/>
          <p:cNvSpPr txBox="1">
            <a:spLocks noGrp="1"/>
          </p:cNvSpPr>
          <p:nvPr>
            <p:ph type="body" idx="3"/>
          </p:nvPr>
        </p:nvSpPr>
        <p:spPr>
          <a:xfrm>
            <a:off x="4358640" y="1374808"/>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2" name="Google Shape;62;p11"/>
          <p:cNvSpPr txBox="1">
            <a:spLocks noGrp="1"/>
          </p:cNvSpPr>
          <p:nvPr>
            <p:ph type="body" idx="4"/>
          </p:nvPr>
        </p:nvSpPr>
        <p:spPr>
          <a:xfrm>
            <a:off x="435864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3" name="Google Shape;63;p11"/>
          <p:cNvSpPr txBox="1">
            <a:spLocks noGrp="1"/>
          </p:cNvSpPr>
          <p:nvPr>
            <p:ph type="body" idx="5"/>
          </p:nvPr>
        </p:nvSpPr>
        <p:spPr>
          <a:xfrm>
            <a:off x="82296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4" name="Google Shape;64;p11"/>
          <p:cNvSpPr txBox="1">
            <a:spLocks noGrp="1"/>
          </p:cNvSpPr>
          <p:nvPr>
            <p:ph type="body" idx="6"/>
          </p:nvPr>
        </p:nvSpPr>
        <p:spPr>
          <a:xfrm>
            <a:off x="82296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5" name="Google Shape;65;p11"/>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8" name="Google Shape;68;p12"/>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16152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191740"/>
            <a:ext cx="11360800" cy="4926671"/>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205818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5.png"/><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0" y="4572000"/>
            <a:ext cx="12192000" cy="21332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3"/>
          <p:cNvSpPr txBox="1"/>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4500"/>
              <a:buFont typeface="Helvetica Neue"/>
              <a:buNone/>
            </a:pPr>
            <a:r>
              <a:rPr lang="en-US" sz="4500" b="1" i="0" u="none" strike="noStrike" cap="none">
                <a:solidFill>
                  <a:schemeClr val="lt1"/>
                </a:solidFill>
                <a:latin typeface="Helvetica Neue"/>
                <a:ea typeface="Helvetica Neue"/>
                <a:cs typeface="Helvetica Neue"/>
                <a:sym typeface="Helvetica Neue"/>
              </a:rPr>
              <a:t>Click to edit Master title style</a:t>
            </a:r>
            <a:endParaRPr sz="4500" b="1" i="0" u="none" strike="noStrike" cap="none">
              <a:solidFill>
                <a:schemeClr val="lt1"/>
              </a:solidFill>
              <a:latin typeface="Helvetica Neue"/>
              <a:ea typeface="Helvetica Neue"/>
              <a:cs typeface="Helvetica Neue"/>
              <a:sym typeface="Helvetica Neue"/>
            </a:endParaRPr>
          </a:p>
        </p:txBody>
      </p:sp>
      <p:sp>
        <p:nvSpPr>
          <p:cNvPr id="12" name="Google Shape;12;p3"/>
          <p:cNvSpPr txBox="1"/>
          <p:nvPr/>
        </p:nvSpPr>
        <p:spPr>
          <a:xfrm>
            <a:off x="838200" y="1752600"/>
            <a:ext cx="10515600" cy="106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1" u="none" strike="noStrike" cap="none">
                <a:solidFill>
                  <a:schemeClr val="lt1"/>
                </a:solidFill>
                <a:latin typeface="Helvetica Neue"/>
                <a:ea typeface="Helvetica Neue"/>
                <a:cs typeface="Helvetica Neue"/>
                <a:sym typeface="Helvetica Neue"/>
              </a:rPr>
              <a:t>Click to edit Subtitle</a:t>
            </a:r>
            <a:endParaRPr sz="3000" b="1" i="1" u="none" strike="noStrike" cap="none">
              <a:solidFill>
                <a:schemeClr val="lt1"/>
              </a:solidFill>
              <a:latin typeface="Helvetica Neue"/>
              <a:ea typeface="Helvetica Neue"/>
              <a:cs typeface="Helvetica Neue"/>
              <a:sym typeface="Helvetica Neue"/>
            </a:endParaRPr>
          </a:p>
        </p:txBody>
      </p:sp>
      <p:pic>
        <p:nvPicPr>
          <p:cNvPr id="13" name="Google Shape;13;p3"/>
          <p:cNvPicPr preferRelativeResize="0"/>
          <p:nvPr/>
        </p:nvPicPr>
        <p:blipFill rotWithShape="1">
          <a:blip r:embed="rId5">
            <a:alphaModFix/>
          </a:blip>
          <a:srcRect/>
          <a:stretch/>
        </p:blipFill>
        <p:spPr>
          <a:xfrm>
            <a:off x="0" y="0"/>
            <a:ext cx="12192000" cy="45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60" r:id="rId3"/>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29"/>
        <p:cNvGrpSpPr/>
        <p:nvPr/>
      </p:nvGrpSpPr>
      <p:grpSpPr>
        <a:xfrm>
          <a:off x="0" y="0"/>
          <a:ext cx="0" cy="0"/>
          <a:chOff x="0" y="0"/>
          <a:chExt cx="0" cy="0"/>
        </a:xfrm>
      </p:grpSpPr>
      <p:pic>
        <p:nvPicPr>
          <p:cNvPr id="30" name="Google Shape;30;p5"/>
          <p:cNvPicPr preferRelativeResize="0"/>
          <p:nvPr/>
        </p:nvPicPr>
        <p:blipFill rotWithShape="1">
          <a:blip r:embed="rId10">
            <a:alphaModFix/>
          </a:blip>
          <a:srcRect/>
          <a:stretch/>
        </p:blipFill>
        <p:spPr>
          <a:xfrm>
            <a:off x="0" y="0"/>
            <a:ext cx="12188952" cy="1067645"/>
          </a:xfrm>
          <a:prstGeom prst="rect">
            <a:avLst/>
          </a:prstGeom>
          <a:noFill/>
          <a:ln>
            <a:noFill/>
          </a:ln>
        </p:spPr>
      </p:pic>
      <p:sp>
        <p:nvSpPr>
          <p:cNvPr id="31" name="Google Shape;31;p5"/>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SzPts val="1400"/>
              <a:buNone/>
              <a:defRPr sz="3000" b="1" i="0" u="none" strike="noStrike" cap="none">
                <a:solidFill>
                  <a:schemeClr val="lt1"/>
                </a:solidFill>
                <a:latin typeface="Arial"/>
                <a:ea typeface="Arial"/>
                <a:cs typeface="Arial"/>
                <a:sym typeface="Arial"/>
              </a:defRPr>
            </a:lvl1pPr>
            <a:lvl2pPr marR="0" lvl="1"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9pPr>
          </a:lstStyle>
          <a:p>
            <a:endParaRPr/>
          </a:p>
        </p:txBody>
      </p:sp>
      <p:cxnSp>
        <p:nvCxnSpPr>
          <p:cNvPr id="32" name="Google Shape;32;p5" descr="graphic line"/>
          <p:cNvCxnSpPr/>
          <p:nvPr/>
        </p:nvCxnSpPr>
        <p:spPr>
          <a:xfrm>
            <a:off x="460248" y="6400800"/>
            <a:ext cx="11274552" cy="0"/>
          </a:xfrm>
          <a:prstGeom prst="straightConnector1">
            <a:avLst/>
          </a:prstGeom>
          <a:noFill/>
          <a:ln w="9525" cap="flat" cmpd="sng">
            <a:solidFill>
              <a:schemeClr val="lt2"/>
            </a:solidFill>
            <a:prstDash val="solid"/>
            <a:round/>
            <a:headEnd type="none" w="med" len="med"/>
            <a:tailEnd type="none" w="med" len="med"/>
          </a:ln>
        </p:spPr>
      </p:cxnSp>
      <p:sp>
        <p:nvSpPr>
          <p:cNvPr id="33" name="Google Shape;33;p5"/>
          <p:cNvSpPr/>
          <p:nvPr/>
        </p:nvSpPr>
        <p:spPr>
          <a:xfrm>
            <a:off x="457200" y="6492240"/>
            <a:ext cx="10287000" cy="182880"/>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800" b="0" i="0" u="none" strike="noStrike" cap="none" dirty="0">
                <a:solidFill>
                  <a:srgbClr val="006197"/>
                </a:solidFill>
                <a:latin typeface="Arial"/>
                <a:ea typeface="Arial"/>
                <a:cs typeface="Arial"/>
                <a:sym typeface="Arial"/>
              </a:rPr>
              <a:t>IAAF 2022  /  General Services Administration  /  National Institutes of Health  /  Federal CIO Council </a:t>
            </a:r>
            <a:endParaRPr sz="800" b="0" i="0" u="none" strike="noStrike" cap="none" dirty="0">
              <a:solidFill>
                <a:srgbClr val="006197"/>
              </a:solidFill>
              <a:latin typeface="Arial"/>
              <a:ea typeface="Arial"/>
              <a:cs typeface="Arial"/>
              <a:sym typeface="Arial"/>
            </a:endParaRPr>
          </a:p>
        </p:txBody>
      </p:sp>
      <p:sp>
        <p:nvSpPr>
          <p:cNvPr id="34" name="Google Shape;34;p5"/>
          <p:cNvSpPr txBox="1">
            <a:spLocks noGrp="1"/>
          </p:cNvSpPr>
          <p:nvPr>
            <p:ph type="sldNum" idx="12"/>
          </p:nvPr>
        </p:nvSpPr>
        <p:spPr>
          <a:xfrm>
            <a:off x="11201401" y="6492240"/>
            <a:ext cx="533400" cy="18288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200" b="0" i="0" u="none" strike="noStrike" cap="none">
                <a:solidFill>
                  <a:srgbClr val="006197"/>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006197"/>
                </a:solidFill>
                <a:latin typeface="Arial"/>
                <a:ea typeface="Arial"/>
                <a:cs typeface="Arial"/>
                <a:sym typeface="Aria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52" r:id="rId1"/>
    <p:sldLayoutId id="2147483654" r:id="rId2"/>
    <p:sldLayoutId id="2147483655" r:id="rId3"/>
    <p:sldLayoutId id="2147483656" r:id="rId4"/>
    <p:sldLayoutId id="2147483657" r:id="rId5"/>
    <p:sldLayoutId id="2147483658" r:id="rId6"/>
    <p:sldLayoutId id="2147483659" r:id="rId7"/>
    <p:sldLayoutId id="2147483661"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w3c/silver/issues/new"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hyperlink" Target="mailto:public-agwg-comments@w3.org?subject=WCAG%203.0%20public%20commen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hyperlink" Target="https://w3c.github.io/fast/"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title"/>
          </p:nvPr>
        </p:nvSpPr>
        <p:spPr>
          <a:xfrm>
            <a:off x="533400" y="402449"/>
            <a:ext cx="11049000" cy="13255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400"/>
              <a:buFont typeface="Arial"/>
              <a:buNone/>
            </a:pPr>
            <a:r>
              <a:rPr lang="en-US" dirty="0"/>
              <a:t>Annual Interagency Accessibility Forum</a:t>
            </a:r>
            <a:endParaRPr dirty="0"/>
          </a:p>
        </p:txBody>
      </p:sp>
      <p:sp>
        <p:nvSpPr>
          <p:cNvPr id="88" name="Google Shape;88;p1"/>
          <p:cNvSpPr txBox="1">
            <a:spLocks noGrp="1"/>
          </p:cNvSpPr>
          <p:nvPr>
            <p:ph type="body" idx="1"/>
          </p:nvPr>
        </p:nvSpPr>
        <p:spPr>
          <a:xfrm>
            <a:off x="533400" y="1359306"/>
            <a:ext cx="11174691" cy="1066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None/>
            </a:pPr>
            <a:r>
              <a:rPr lang="en-US" sz="2800" dirty="0"/>
              <a:t>Unlocking the Power of Accessibility</a:t>
            </a:r>
            <a:endParaRPr sz="2800" dirty="0"/>
          </a:p>
        </p:txBody>
      </p:sp>
      <p:sp>
        <p:nvSpPr>
          <p:cNvPr id="89" name="Google Shape;89;p1"/>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200"/>
              <a:buNone/>
            </a:pPr>
            <a:r>
              <a:rPr lang="en-US" sz="2800" dirty="0"/>
              <a:t>October 11-13, 2022</a:t>
            </a:r>
            <a:endParaRPr sz="2800" dirty="0"/>
          </a:p>
        </p:txBody>
      </p:sp>
      <p:sp>
        <p:nvSpPr>
          <p:cNvPr id="91" name="Google Shape;91;p1"/>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6197"/>
              </a:buClr>
              <a:buSzPts val="4400"/>
              <a:buNone/>
            </a:pPr>
            <a:r>
              <a:rPr lang="en-US" dirty="0"/>
              <a:t>WCAG 3</a:t>
            </a:r>
            <a:endParaRPr dirty="0"/>
          </a:p>
        </p:txBody>
      </p:sp>
      <p:sp>
        <p:nvSpPr>
          <p:cNvPr id="90" name="Google Shape;90;p1"/>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6197"/>
              </a:buClr>
              <a:buSzPts val="2400"/>
              <a:buNone/>
            </a:pPr>
            <a:r>
              <a:rPr lang="en-US" dirty="0"/>
              <a:t>Rachael Bradley Montgomery, PhD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86F5CCC-92F4-CD00-D1F2-276FE33615FF}"/>
              </a:ext>
            </a:extLst>
          </p:cNvPr>
          <p:cNvSpPr>
            <a:spLocks noGrp="1"/>
          </p:cNvSpPr>
          <p:nvPr>
            <p:ph type="title"/>
          </p:nvPr>
        </p:nvSpPr>
        <p:spPr/>
        <p:txBody>
          <a:bodyPr/>
          <a:lstStyle/>
          <a:p>
            <a:r>
              <a:rPr lang="en-US" dirty="0">
                <a:solidFill>
                  <a:schemeClr val="tx1"/>
                </a:solidFill>
              </a:rPr>
              <a:t>How to Give Feedback</a:t>
            </a:r>
          </a:p>
        </p:txBody>
      </p:sp>
      <p:sp>
        <p:nvSpPr>
          <p:cNvPr id="7" name="Slide Number Placeholder 6">
            <a:extLst>
              <a:ext uri="{FF2B5EF4-FFF2-40B4-BE49-F238E27FC236}">
                <a16:creationId xmlns:a16="http://schemas.microsoft.com/office/drawing/2014/main" id="{21446086-A6B8-8EB5-ACA1-74ED6FA5793F}"/>
              </a:ext>
            </a:extLst>
          </p:cNvPr>
          <p:cNvSpPr>
            <a:spLocks noGrp="1"/>
          </p:cNvSpPr>
          <p:nvPr>
            <p:ph type="sldNum" idx="12"/>
          </p:nvPr>
        </p:nvSpPr>
        <p:spPr>
          <a:xfrm>
            <a:off x="11034012" y="6333200"/>
            <a:ext cx="731600" cy="524800"/>
          </a:xfrm>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247649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prstGeom prst="rect">
            <a:avLst/>
          </a:prstGeom>
        </p:spPr>
        <p:txBody>
          <a:bodyPr spcFirstLastPara="1" wrap="square" lIns="121900" tIns="121900" rIns="121900" bIns="121900" anchor="ctr" anchorCtr="0">
            <a:noAutofit/>
          </a:bodyPr>
          <a:lstStyle/>
          <a:p>
            <a:pPr algn="l"/>
            <a:r>
              <a:rPr lang="en" sz="2800" dirty="0"/>
              <a:t>Editor’s vs. Working drafts</a:t>
            </a:r>
            <a:endParaRPr sz="2800" dirty="0"/>
          </a:p>
        </p:txBody>
      </p:sp>
      <p:sp>
        <p:nvSpPr>
          <p:cNvPr id="2" name="Text Placeholder 1">
            <a:extLst>
              <a:ext uri="{FF2B5EF4-FFF2-40B4-BE49-F238E27FC236}">
                <a16:creationId xmlns:a16="http://schemas.microsoft.com/office/drawing/2014/main" id="{02222099-57FF-2BCE-51AF-2FE315280F46}"/>
              </a:ext>
            </a:extLst>
          </p:cNvPr>
          <p:cNvSpPr>
            <a:spLocks noGrp="1"/>
          </p:cNvSpPr>
          <p:nvPr>
            <p:ph type="body" idx="1"/>
          </p:nvPr>
        </p:nvSpPr>
        <p:spPr/>
        <p:txBody>
          <a:bodyPr/>
          <a:lstStyle/>
          <a:p>
            <a:r>
              <a:rPr lang="en-US" dirty="0">
                <a:solidFill>
                  <a:schemeClr val="tx1"/>
                </a:solidFill>
              </a:rPr>
              <a:t>The Working Draft is the draft used to request comment from the public</a:t>
            </a:r>
          </a:p>
          <a:p>
            <a:r>
              <a:rPr lang="en-US" dirty="0">
                <a:solidFill>
                  <a:schemeClr val="tx1"/>
                </a:solidFill>
              </a:rPr>
              <a:t>The Editor’s Draft is the draft used for content that is still being worked</a:t>
            </a:r>
          </a:p>
          <a:p>
            <a:r>
              <a:rPr lang="en-US" dirty="0">
                <a:solidFill>
                  <a:schemeClr val="tx1"/>
                </a:solidFill>
              </a:rPr>
              <a:t>Historically, there has been confusion about how “final” content is within each of these drafts</a:t>
            </a:r>
          </a:p>
        </p:txBody>
      </p:sp>
      <p:sp>
        <p:nvSpPr>
          <p:cNvPr id="194" name="Google Shape;194;p32"/>
          <p:cNvSpPr txBox="1">
            <a:spLocks noGrp="1"/>
          </p:cNvSpPr>
          <p:nvPr>
            <p:ph type="sldNum" idx="12"/>
          </p:nvPr>
        </p:nvSpPr>
        <p:spPr>
          <a:prstGeom prst="rect">
            <a:avLst/>
          </a:prstGeom>
        </p:spPr>
        <p:txBody>
          <a:bodyPr spcFirstLastPara="1" wrap="square" lIns="121900" tIns="121900" rIns="121900" bIns="121900" anchor="ctr" anchorCtr="0">
            <a:noAutofit/>
          </a:bodyPr>
          <a:lstStyle/>
          <a:p>
            <a:fld id="{00000000-1234-1234-1234-123412341234}" type="slidenum">
              <a:rPr lang="en" sz="1200"/>
              <a:pPr/>
              <a:t>11</a:t>
            </a:fld>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415600" y="247004"/>
            <a:ext cx="11360800" cy="763600"/>
          </a:xfrm>
          <a:prstGeom prst="rect">
            <a:avLst/>
          </a:prstGeom>
        </p:spPr>
        <p:txBody>
          <a:bodyPr spcFirstLastPara="1" wrap="square" lIns="121900" tIns="121900" rIns="121900" bIns="121900" anchor="t" anchorCtr="0">
            <a:normAutofit/>
          </a:bodyPr>
          <a:lstStyle/>
          <a:p>
            <a:r>
              <a:rPr lang="en" dirty="0"/>
              <a:t>Maturity Levels</a:t>
            </a:r>
            <a:endParaRPr dirty="0"/>
          </a:p>
        </p:txBody>
      </p:sp>
      <p:sp>
        <p:nvSpPr>
          <p:cNvPr id="200" name="Google Shape;200;p33"/>
          <p:cNvSpPr txBox="1">
            <a:spLocks noGrp="1"/>
          </p:cNvSpPr>
          <p:nvPr>
            <p:ph type="body" idx="1"/>
          </p:nvPr>
        </p:nvSpPr>
        <p:spPr>
          <a:xfrm>
            <a:off x="163789" y="1109796"/>
            <a:ext cx="11612611" cy="5501200"/>
          </a:xfrm>
          <a:prstGeom prst="rect">
            <a:avLst/>
          </a:prstGeom>
        </p:spPr>
        <p:txBody>
          <a:bodyPr spcFirstLastPara="1" wrap="square" lIns="121900" tIns="121900" rIns="121900" bIns="121900" anchor="t" anchorCtr="0">
            <a:normAutofit/>
          </a:bodyPr>
          <a:lstStyle/>
          <a:p>
            <a:pPr marL="640506" indent="-457200">
              <a:lnSpc>
                <a:spcPct val="150000"/>
              </a:lnSpc>
              <a:spcBef>
                <a:spcPts val="600"/>
              </a:spcBef>
              <a:spcAft>
                <a:spcPts val="600"/>
              </a:spcAft>
              <a:buClr>
                <a:schemeClr val="dk1"/>
              </a:buClr>
              <a:buSzPct val="100000"/>
              <a:buFont typeface="+mj-lt"/>
              <a:buAutoNum type="arabicPeriod"/>
            </a:pPr>
            <a:r>
              <a:rPr lang="en" sz="2800" b="1" dirty="0">
                <a:solidFill>
                  <a:schemeClr val="dk1"/>
                </a:solidFill>
              </a:rPr>
              <a:t>Placeholder</a:t>
            </a:r>
            <a:r>
              <a:rPr lang="en" sz="2800" dirty="0">
                <a:solidFill>
                  <a:schemeClr val="dk1"/>
                </a:solidFill>
              </a:rPr>
              <a:t> </a:t>
            </a:r>
          </a:p>
          <a:p>
            <a:pPr marL="640506" indent="-457200">
              <a:lnSpc>
                <a:spcPct val="150000"/>
              </a:lnSpc>
              <a:spcBef>
                <a:spcPts val="600"/>
              </a:spcBef>
              <a:spcAft>
                <a:spcPts val="600"/>
              </a:spcAft>
              <a:buClr>
                <a:schemeClr val="dk1"/>
              </a:buClr>
              <a:buSzPct val="100000"/>
              <a:buFont typeface="+mj-lt"/>
              <a:buAutoNum type="arabicPeriod"/>
            </a:pPr>
            <a:r>
              <a:rPr lang="en" sz="2800" b="1" dirty="0">
                <a:solidFill>
                  <a:schemeClr val="dk1"/>
                </a:solidFill>
              </a:rPr>
              <a:t>Exploratory</a:t>
            </a:r>
          </a:p>
          <a:p>
            <a:pPr marL="640506" indent="-457200">
              <a:lnSpc>
                <a:spcPct val="150000"/>
              </a:lnSpc>
              <a:spcBef>
                <a:spcPts val="600"/>
              </a:spcBef>
              <a:spcAft>
                <a:spcPts val="600"/>
              </a:spcAft>
              <a:buClr>
                <a:schemeClr val="dk1"/>
              </a:buClr>
              <a:buSzPct val="100000"/>
              <a:buFont typeface="+mj-lt"/>
              <a:buAutoNum type="arabicPeriod"/>
            </a:pPr>
            <a:r>
              <a:rPr lang="en" sz="2800" b="1" dirty="0">
                <a:solidFill>
                  <a:schemeClr val="dk1"/>
                </a:solidFill>
              </a:rPr>
              <a:t>Developing</a:t>
            </a:r>
          </a:p>
          <a:p>
            <a:pPr marL="640506" indent="-457200">
              <a:lnSpc>
                <a:spcPct val="150000"/>
              </a:lnSpc>
              <a:spcBef>
                <a:spcPts val="600"/>
              </a:spcBef>
              <a:spcAft>
                <a:spcPts val="600"/>
              </a:spcAft>
              <a:buClr>
                <a:schemeClr val="dk1"/>
              </a:buClr>
              <a:buSzPct val="100000"/>
              <a:buFont typeface="+mj-lt"/>
              <a:buAutoNum type="arabicPeriod"/>
            </a:pPr>
            <a:r>
              <a:rPr lang="en" sz="2800" b="1" dirty="0">
                <a:solidFill>
                  <a:schemeClr val="dk1"/>
                </a:solidFill>
              </a:rPr>
              <a:t>Refining</a:t>
            </a:r>
          </a:p>
          <a:p>
            <a:pPr marL="640506" indent="-457200">
              <a:lnSpc>
                <a:spcPct val="150000"/>
              </a:lnSpc>
              <a:spcBef>
                <a:spcPts val="600"/>
              </a:spcBef>
              <a:spcAft>
                <a:spcPts val="600"/>
              </a:spcAft>
              <a:buClr>
                <a:schemeClr val="dk1"/>
              </a:buClr>
              <a:buSzPct val="100000"/>
              <a:buFont typeface="+mj-lt"/>
              <a:buAutoNum type="arabicPeriod"/>
            </a:pPr>
            <a:r>
              <a:rPr lang="en" sz="2800" b="1" dirty="0">
                <a:solidFill>
                  <a:schemeClr val="dk1"/>
                </a:solidFill>
              </a:rPr>
              <a:t>Mature</a:t>
            </a:r>
            <a:endParaRPr sz="1600" dirty="0"/>
          </a:p>
        </p:txBody>
      </p:sp>
      <p:sp>
        <p:nvSpPr>
          <p:cNvPr id="2" name="Down Arrow 1">
            <a:extLst>
              <a:ext uri="{FF2B5EF4-FFF2-40B4-BE49-F238E27FC236}">
                <a16:creationId xmlns:a16="http://schemas.microsoft.com/office/drawing/2014/main" id="{1B51BF18-7068-17D4-04AE-D371E316347C}"/>
              </a:ext>
              <a:ext uri="{C183D7F6-B498-43B3-948B-1728B52AA6E4}">
                <adec:decorative xmlns:adec="http://schemas.microsoft.com/office/drawing/2017/decorative" val="1"/>
              </a:ext>
            </a:extLst>
          </p:cNvPr>
          <p:cNvSpPr/>
          <p:nvPr/>
        </p:nvSpPr>
        <p:spPr>
          <a:xfrm>
            <a:off x="3903260" y="1405720"/>
            <a:ext cx="873457" cy="3570882"/>
          </a:xfrm>
          <a:prstGeom prst="downArrow">
            <a:avLst/>
          </a:prstGeom>
          <a:solidFill>
            <a:srgbClr val="006197"/>
          </a:solidFill>
          <a:ln>
            <a:solidFill>
              <a:srgbClr val="0061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E8B8A5E-E5FB-6F83-BDFD-2B7FACE724AB}"/>
              </a:ext>
            </a:extLst>
          </p:cNvPr>
          <p:cNvSpPr txBox="1"/>
          <p:nvPr/>
        </p:nvSpPr>
        <p:spPr>
          <a:xfrm>
            <a:off x="5365018" y="1405720"/>
            <a:ext cx="5442317" cy="1384995"/>
          </a:xfrm>
          <a:prstGeom prst="rect">
            <a:avLst/>
          </a:prstGeom>
          <a:noFill/>
        </p:spPr>
        <p:txBody>
          <a:bodyPr wrap="square" rtlCol="0">
            <a:spAutoFit/>
          </a:bodyPr>
          <a:lstStyle/>
          <a:p>
            <a:r>
              <a:rPr lang="en-US" sz="2800" dirty="0"/>
              <a:t>As we through each step, the content becomes Increasingly detailed and definite</a:t>
            </a:r>
          </a:p>
        </p:txBody>
      </p:sp>
      <p:sp>
        <p:nvSpPr>
          <p:cNvPr id="201" name="Google Shape;201;p33"/>
          <p:cNvSpPr txBox="1">
            <a:spLocks noGrp="1"/>
          </p:cNvSpPr>
          <p:nvPr>
            <p:ph type="sldNum" idx="12"/>
          </p:nvPr>
        </p:nvSpPr>
        <p:spPr>
          <a:xfrm>
            <a:off x="11044800" y="6333200"/>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pPr/>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prstGeom prst="rect">
            <a:avLst/>
          </a:prstGeom>
        </p:spPr>
        <p:txBody>
          <a:bodyPr spcFirstLastPara="1" wrap="square" lIns="121900" tIns="121900" rIns="121900" bIns="121900" anchor="t" anchorCtr="0">
            <a:normAutofit/>
          </a:bodyPr>
          <a:lstStyle/>
          <a:p>
            <a:r>
              <a:rPr lang="en" dirty="0"/>
              <a:t>Placeholder</a:t>
            </a:r>
            <a:endParaRPr sz="2400" dirty="0"/>
          </a:p>
        </p:txBody>
      </p:sp>
      <p:sp>
        <p:nvSpPr>
          <p:cNvPr id="207" name="Google Shape;207;p34"/>
          <p:cNvSpPr txBox="1">
            <a:spLocks noGrp="1"/>
          </p:cNvSpPr>
          <p:nvPr>
            <p:ph type="body" idx="1"/>
          </p:nvPr>
        </p:nvSpPr>
        <p:spPr>
          <a:prstGeom prst="rect">
            <a:avLst/>
          </a:prstGeom>
        </p:spPr>
        <p:txBody>
          <a:bodyPr spcFirstLastPara="1" wrap="square" lIns="121900" tIns="121900" rIns="121900" bIns="121900" anchor="t" anchorCtr="0">
            <a:noAutofit/>
          </a:bodyPr>
          <a:lstStyle/>
          <a:p>
            <a:pPr indent="-406390">
              <a:spcBef>
                <a:spcPts val="600"/>
              </a:spcBef>
              <a:spcAft>
                <a:spcPts val="600"/>
              </a:spcAft>
              <a:buSzPts val="1200"/>
            </a:pPr>
            <a:r>
              <a:rPr lang="en" sz="2400" b="1" dirty="0"/>
              <a:t>What it means: </a:t>
            </a:r>
            <a:r>
              <a:rPr lang="en" sz="2400" dirty="0">
                <a:solidFill>
                  <a:srgbClr val="252525"/>
                </a:solidFill>
                <a:highlight>
                  <a:srgbClr val="FFFFFF"/>
                </a:highlight>
              </a:rPr>
              <a:t>AG has identified we need content but do not yet know what it should look like</a:t>
            </a:r>
            <a:endParaRPr sz="2400" dirty="0">
              <a:solidFill>
                <a:srgbClr val="252525"/>
              </a:solidFill>
              <a:highlight>
                <a:srgbClr val="FFFFFF"/>
              </a:highlight>
            </a:endParaRPr>
          </a:p>
          <a:p>
            <a:pPr indent="-406390">
              <a:spcBef>
                <a:spcPts val="600"/>
              </a:spcBef>
              <a:spcAft>
                <a:spcPts val="600"/>
              </a:spcAft>
              <a:buSzPts val="1200"/>
            </a:pPr>
            <a:r>
              <a:rPr lang="en" sz="2400" b="1" dirty="0"/>
              <a:t>Goal: </a:t>
            </a:r>
            <a:r>
              <a:rPr lang="en" sz="2400" dirty="0">
                <a:solidFill>
                  <a:srgbClr val="252525"/>
                </a:solidFill>
                <a:highlight>
                  <a:srgbClr val="FFFFFF"/>
                </a:highlight>
              </a:rPr>
              <a:t>Identify needs and possible directions, Ensure content phrasing is appropriate to placeholder stage</a:t>
            </a:r>
            <a:endParaRPr sz="2400" dirty="0">
              <a:solidFill>
                <a:srgbClr val="252525"/>
              </a:solidFill>
            </a:endParaRPr>
          </a:p>
          <a:p>
            <a:pPr indent="-406390">
              <a:spcBef>
                <a:spcPts val="600"/>
              </a:spcBef>
              <a:spcAft>
                <a:spcPts val="600"/>
              </a:spcAft>
              <a:buSzPts val="1200"/>
            </a:pPr>
            <a:r>
              <a:rPr lang="en" sz="2400" b="1" dirty="0"/>
              <a:t>Likelihood to change: </a:t>
            </a:r>
            <a:r>
              <a:rPr lang="en" sz="2400" dirty="0"/>
              <a:t>Definite</a:t>
            </a:r>
            <a:endParaRPr sz="2400" b="1" dirty="0"/>
          </a:p>
          <a:p>
            <a:pPr indent="-406390">
              <a:spcBef>
                <a:spcPts val="600"/>
              </a:spcBef>
              <a:spcAft>
                <a:spcPts val="600"/>
              </a:spcAft>
              <a:buSzPts val="1200"/>
            </a:pPr>
            <a:r>
              <a:rPr lang="en" sz="2400" b="1" dirty="0"/>
              <a:t>Feedback Needed: </a:t>
            </a:r>
            <a:r>
              <a:rPr lang="en" sz="2400" dirty="0">
                <a:solidFill>
                  <a:schemeClr val="dk1"/>
                </a:solidFill>
              </a:rPr>
              <a:t>No feedback is needed on placeholder content.</a:t>
            </a:r>
            <a:endParaRPr lang="en" sz="2400" b="1" dirty="0"/>
          </a:p>
          <a:p>
            <a:pPr indent="-406390">
              <a:spcBef>
                <a:spcPts val="600"/>
              </a:spcBef>
              <a:spcAft>
                <a:spcPts val="600"/>
              </a:spcAft>
              <a:buSzPts val="1200"/>
            </a:pPr>
            <a:r>
              <a:rPr lang="en" sz="2400" b="1" dirty="0"/>
              <a:t>Location: </a:t>
            </a:r>
            <a:r>
              <a:rPr lang="en" sz="2400" dirty="0"/>
              <a:t>Editor’s Draft </a:t>
            </a:r>
            <a:endParaRPr sz="2400" dirty="0"/>
          </a:p>
          <a:p>
            <a:pPr indent="-406390">
              <a:spcBef>
                <a:spcPts val="600"/>
              </a:spcBef>
              <a:spcAft>
                <a:spcPts val="600"/>
              </a:spcAft>
              <a:buClr>
                <a:srgbClr val="252525"/>
              </a:buClr>
              <a:buSzPts val="1200"/>
            </a:pPr>
            <a:r>
              <a:rPr lang="en" sz="2400" b="1" dirty="0"/>
              <a:t>Editor’s note: </a:t>
            </a:r>
            <a:r>
              <a:rPr lang="en" sz="2400" dirty="0"/>
              <a:t>Optional</a:t>
            </a:r>
            <a:endParaRPr sz="2400" dirty="0"/>
          </a:p>
        </p:txBody>
      </p:sp>
      <p:sp>
        <p:nvSpPr>
          <p:cNvPr id="208" name="Google Shape;208;p34"/>
          <p:cNvSpPr txBox="1">
            <a:spLocks noGrp="1"/>
          </p:cNvSpPr>
          <p:nvPr>
            <p:ph type="sldNum" idx="12"/>
          </p:nvPr>
        </p:nvSpPr>
        <p:spPr>
          <a:xfrm>
            <a:off x="11044800" y="6314548"/>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5"/>
          <p:cNvSpPr txBox="1">
            <a:spLocks noGrp="1"/>
          </p:cNvSpPr>
          <p:nvPr>
            <p:ph type="title"/>
          </p:nvPr>
        </p:nvSpPr>
        <p:spPr>
          <a:prstGeom prst="rect">
            <a:avLst/>
          </a:prstGeom>
        </p:spPr>
        <p:txBody>
          <a:bodyPr spcFirstLastPara="1" wrap="square" lIns="121900" tIns="121900" rIns="121900" bIns="121900" anchor="t" anchorCtr="0">
            <a:normAutofit/>
          </a:bodyPr>
          <a:lstStyle/>
          <a:p>
            <a:r>
              <a:rPr lang="en" dirty="0"/>
              <a:t>Exploratory</a:t>
            </a:r>
            <a:endParaRPr dirty="0"/>
          </a:p>
        </p:txBody>
      </p:sp>
      <p:sp>
        <p:nvSpPr>
          <p:cNvPr id="214" name="Google Shape;214;p35"/>
          <p:cNvSpPr txBox="1">
            <a:spLocks noGrp="1"/>
          </p:cNvSpPr>
          <p:nvPr>
            <p:ph type="body" idx="1"/>
          </p:nvPr>
        </p:nvSpPr>
        <p:spPr>
          <a:prstGeom prst="rect">
            <a:avLst/>
          </a:prstGeom>
        </p:spPr>
        <p:txBody>
          <a:bodyPr spcFirstLastPara="1" wrap="square" lIns="121900" tIns="121900" rIns="121900" bIns="121900" anchor="t" anchorCtr="0">
            <a:noAutofit/>
          </a:bodyPr>
          <a:lstStyle/>
          <a:p>
            <a:pPr indent="-406390">
              <a:lnSpc>
                <a:spcPct val="105000"/>
              </a:lnSpc>
              <a:spcBef>
                <a:spcPts val="600"/>
              </a:spcBef>
              <a:spcAft>
                <a:spcPts val="600"/>
              </a:spcAft>
              <a:buSzPts val="1200"/>
            </a:pPr>
            <a:r>
              <a:rPr lang="en" sz="2400" b="1" dirty="0"/>
              <a:t>What it means: </a:t>
            </a:r>
            <a:r>
              <a:rPr lang="en" sz="2400" dirty="0">
                <a:solidFill>
                  <a:srgbClr val="252525"/>
                </a:solidFill>
                <a:highlight>
                  <a:srgbClr val="FFFFFF"/>
                </a:highlight>
              </a:rPr>
              <a:t>AG is exploring one or more possible directions for this content</a:t>
            </a:r>
            <a:endParaRPr sz="2400" dirty="0">
              <a:solidFill>
                <a:srgbClr val="252525"/>
              </a:solidFill>
              <a:highlight>
                <a:srgbClr val="FFFFFF"/>
              </a:highlight>
            </a:endParaRPr>
          </a:p>
          <a:p>
            <a:pPr indent="-406390">
              <a:lnSpc>
                <a:spcPct val="105000"/>
              </a:lnSpc>
              <a:spcBef>
                <a:spcPts val="600"/>
              </a:spcBef>
              <a:spcAft>
                <a:spcPts val="600"/>
              </a:spcAft>
              <a:buSzPts val="1200"/>
            </a:pPr>
            <a:r>
              <a:rPr lang="en" sz="2400" b="1" dirty="0"/>
              <a:t>Goal: </a:t>
            </a:r>
            <a:r>
              <a:rPr lang="en" sz="2400" dirty="0">
                <a:solidFill>
                  <a:srgbClr val="252525"/>
                </a:solidFill>
                <a:highlight>
                  <a:srgbClr val="FFFFFF"/>
                </a:highlight>
              </a:rPr>
              <a:t>Document direction(s)</a:t>
            </a:r>
            <a:endParaRPr sz="2400" dirty="0">
              <a:solidFill>
                <a:srgbClr val="252525"/>
              </a:solidFill>
            </a:endParaRPr>
          </a:p>
          <a:p>
            <a:pPr indent="-406390">
              <a:lnSpc>
                <a:spcPct val="105000"/>
              </a:lnSpc>
              <a:spcBef>
                <a:spcPts val="600"/>
              </a:spcBef>
              <a:spcAft>
                <a:spcPts val="600"/>
              </a:spcAft>
              <a:buSzPts val="1200"/>
            </a:pPr>
            <a:r>
              <a:rPr lang="en" sz="2400" b="1" dirty="0"/>
              <a:t>Likelihood to change: </a:t>
            </a:r>
            <a:r>
              <a:rPr lang="en" sz="2400" dirty="0"/>
              <a:t>Very likely</a:t>
            </a:r>
            <a:endParaRPr sz="2400" b="1" dirty="0"/>
          </a:p>
          <a:p>
            <a:pPr indent="-406390">
              <a:lnSpc>
                <a:spcPct val="105000"/>
              </a:lnSpc>
              <a:spcBef>
                <a:spcPts val="600"/>
              </a:spcBef>
              <a:spcAft>
                <a:spcPts val="600"/>
              </a:spcAft>
              <a:buSzPts val="1200"/>
            </a:pPr>
            <a:r>
              <a:rPr lang="en" sz="2400" b="1" dirty="0"/>
              <a:t>Feedback needed: </a:t>
            </a:r>
            <a:r>
              <a:rPr lang="en-US" sz="2400" dirty="0">
                <a:solidFill>
                  <a:schemeClr val="dk1"/>
                </a:solidFill>
              </a:rPr>
              <a:t>Feedback should be about the proposed direction</a:t>
            </a:r>
            <a:endParaRPr lang="en" sz="2400" b="1" dirty="0"/>
          </a:p>
          <a:p>
            <a:pPr indent="-406390">
              <a:lnSpc>
                <a:spcPct val="105000"/>
              </a:lnSpc>
              <a:spcBef>
                <a:spcPts val="600"/>
              </a:spcBef>
              <a:spcAft>
                <a:spcPts val="600"/>
              </a:spcAft>
              <a:buSzPts val="1200"/>
            </a:pPr>
            <a:r>
              <a:rPr lang="en" sz="2400" b="1" dirty="0"/>
              <a:t>Location: </a:t>
            </a:r>
            <a:r>
              <a:rPr lang="en" sz="2400" dirty="0"/>
              <a:t>Editor’s Draft </a:t>
            </a:r>
            <a:endParaRPr sz="2400" dirty="0"/>
          </a:p>
          <a:p>
            <a:pPr indent="-406390">
              <a:lnSpc>
                <a:spcPct val="105000"/>
              </a:lnSpc>
              <a:spcBef>
                <a:spcPts val="600"/>
              </a:spcBef>
              <a:spcAft>
                <a:spcPts val="600"/>
              </a:spcAft>
              <a:buClr>
                <a:srgbClr val="252525"/>
              </a:buClr>
              <a:buSzPts val="1200"/>
            </a:pPr>
            <a:r>
              <a:rPr lang="en" sz="2400" b="1" dirty="0"/>
              <a:t>Editor’s note: </a:t>
            </a:r>
            <a:r>
              <a:rPr lang="en" sz="2400" dirty="0">
                <a:solidFill>
                  <a:srgbClr val="252525"/>
                </a:solidFill>
              </a:rPr>
              <a:t>All outstanding questions, concerns, possible directions, etc. Include link to outstanding issues. </a:t>
            </a:r>
            <a:endParaRPr sz="2400" dirty="0"/>
          </a:p>
        </p:txBody>
      </p:sp>
      <p:sp>
        <p:nvSpPr>
          <p:cNvPr id="2" name="TextBox 1">
            <a:extLst>
              <a:ext uri="{FF2B5EF4-FFF2-40B4-BE49-F238E27FC236}">
                <a16:creationId xmlns:a16="http://schemas.microsoft.com/office/drawing/2014/main" id="{47893220-C8CD-4E25-149C-82DE47923206}"/>
              </a:ext>
            </a:extLst>
          </p:cNvPr>
          <p:cNvSpPr txBox="1"/>
          <p:nvPr/>
        </p:nvSpPr>
        <p:spPr>
          <a:xfrm>
            <a:off x="873457" y="5486400"/>
            <a:ext cx="10153934" cy="830997"/>
          </a:xfrm>
          <a:prstGeom prst="rect">
            <a:avLst/>
          </a:prstGeom>
          <a:solidFill>
            <a:srgbClr val="006197"/>
          </a:solidFill>
        </p:spPr>
        <p:txBody>
          <a:bodyPr wrap="square" rtlCol="0">
            <a:spAutoFit/>
          </a:bodyPr>
          <a:lstStyle/>
          <a:p>
            <a:pPr algn="ctr"/>
            <a:r>
              <a:rPr lang="en-US" sz="2400" dirty="0">
                <a:solidFill>
                  <a:schemeClr val="bg1">
                    <a:lumMod val="95000"/>
                  </a:schemeClr>
                </a:solidFill>
              </a:rPr>
              <a:t>Most content from the First Public Working Draft, </a:t>
            </a:r>
          </a:p>
          <a:p>
            <a:pPr algn="ctr"/>
            <a:r>
              <a:rPr lang="en-US" sz="2400" dirty="0">
                <a:solidFill>
                  <a:schemeClr val="bg1">
                    <a:lumMod val="95000"/>
                  </a:schemeClr>
                </a:solidFill>
              </a:rPr>
              <a:t>including the example guidelines, is Exploratory</a:t>
            </a:r>
          </a:p>
        </p:txBody>
      </p:sp>
      <p:sp>
        <p:nvSpPr>
          <p:cNvPr id="215" name="Google Shape;215;p35"/>
          <p:cNvSpPr txBox="1">
            <a:spLocks noGrp="1"/>
          </p:cNvSpPr>
          <p:nvPr>
            <p:ph type="sldNum" idx="12"/>
          </p:nvPr>
        </p:nvSpPr>
        <p:spPr>
          <a:xfrm>
            <a:off x="11044800" y="6333200"/>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pPr/>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6"/>
          <p:cNvSpPr txBox="1">
            <a:spLocks noGrp="1"/>
          </p:cNvSpPr>
          <p:nvPr>
            <p:ph type="title"/>
          </p:nvPr>
        </p:nvSpPr>
        <p:spPr>
          <a:prstGeom prst="rect">
            <a:avLst/>
          </a:prstGeom>
        </p:spPr>
        <p:txBody>
          <a:bodyPr spcFirstLastPara="1" wrap="square" lIns="121900" tIns="121900" rIns="121900" bIns="121900" anchor="t" anchorCtr="0">
            <a:normAutofit/>
          </a:bodyPr>
          <a:lstStyle/>
          <a:p>
            <a:r>
              <a:rPr lang="en" dirty="0"/>
              <a:t>Developing</a:t>
            </a:r>
            <a:endParaRPr sz="2400" dirty="0"/>
          </a:p>
        </p:txBody>
      </p:sp>
      <p:sp>
        <p:nvSpPr>
          <p:cNvPr id="221" name="Google Shape;221;p36"/>
          <p:cNvSpPr txBox="1">
            <a:spLocks noGrp="1"/>
          </p:cNvSpPr>
          <p:nvPr>
            <p:ph type="body" idx="1"/>
          </p:nvPr>
        </p:nvSpPr>
        <p:spPr>
          <a:prstGeom prst="rect">
            <a:avLst/>
          </a:prstGeom>
        </p:spPr>
        <p:txBody>
          <a:bodyPr spcFirstLastPara="1" wrap="square" lIns="121900" tIns="121900" rIns="121900" bIns="121900" anchor="t" anchorCtr="0">
            <a:noAutofit/>
          </a:bodyPr>
          <a:lstStyle/>
          <a:p>
            <a:pPr indent="-406390">
              <a:lnSpc>
                <a:spcPct val="105000"/>
              </a:lnSpc>
              <a:spcBef>
                <a:spcPts val="600"/>
              </a:spcBef>
              <a:spcAft>
                <a:spcPts val="600"/>
              </a:spcAft>
              <a:buSzPts val="1200"/>
            </a:pPr>
            <a:r>
              <a:rPr lang="en" sz="2400" b="1" dirty="0"/>
              <a:t>What it means: </a:t>
            </a:r>
            <a:r>
              <a:rPr lang="en" sz="2400" dirty="0">
                <a:solidFill>
                  <a:srgbClr val="252525"/>
                </a:solidFill>
              </a:rPr>
              <a:t>AG has high confidence in the direction and some confidence in the details</a:t>
            </a:r>
            <a:endParaRPr sz="2400" dirty="0">
              <a:solidFill>
                <a:srgbClr val="252525"/>
              </a:solidFill>
              <a:highlight>
                <a:srgbClr val="FFFFFF"/>
              </a:highlight>
            </a:endParaRPr>
          </a:p>
          <a:p>
            <a:pPr indent="-406390">
              <a:lnSpc>
                <a:spcPct val="105000"/>
              </a:lnSpc>
              <a:spcBef>
                <a:spcPts val="600"/>
              </a:spcBef>
              <a:spcAft>
                <a:spcPts val="600"/>
              </a:spcAft>
              <a:buSzPts val="1200"/>
            </a:pPr>
            <a:r>
              <a:rPr lang="en" sz="2400" b="1" dirty="0"/>
              <a:t>Goal: </a:t>
            </a:r>
            <a:r>
              <a:rPr lang="en" sz="2400" dirty="0">
                <a:solidFill>
                  <a:srgbClr val="252525"/>
                </a:solidFill>
                <a:highlight>
                  <a:srgbClr val="FFFFFF"/>
                </a:highlight>
              </a:rPr>
              <a:t>Work out details and address open questions</a:t>
            </a:r>
            <a:endParaRPr sz="2400" dirty="0">
              <a:solidFill>
                <a:srgbClr val="252525"/>
              </a:solidFill>
            </a:endParaRPr>
          </a:p>
          <a:p>
            <a:pPr indent="-406390">
              <a:lnSpc>
                <a:spcPct val="105000"/>
              </a:lnSpc>
              <a:spcBef>
                <a:spcPts val="600"/>
              </a:spcBef>
              <a:spcAft>
                <a:spcPts val="600"/>
              </a:spcAft>
              <a:buSzPts val="1200"/>
            </a:pPr>
            <a:r>
              <a:rPr lang="en" sz="2400" b="1" dirty="0"/>
              <a:t>Likelihood to change: </a:t>
            </a:r>
            <a:r>
              <a:rPr lang="en" sz="2400" dirty="0"/>
              <a:t>Details likely to change, overall direction unlikely to change</a:t>
            </a:r>
            <a:endParaRPr sz="2400" b="1" dirty="0"/>
          </a:p>
          <a:p>
            <a:pPr indent="-406390">
              <a:lnSpc>
                <a:spcPct val="105000"/>
              </a:lnSpc>
              <a:spcBef>
                <a:spcPts val="600"/>
              </a:spcBef>
              <a:spcAft>
                <a:spcPts val="600"/>
              </a:spcAft>
              <a:buSzPts val="1200"/>
            </a:pPr>
            <a:r>
              <a:rPr lang="en" sz="2400" b="1" dirty="0"/>
              <a:t>Feedback needed: </a:t>
            </a:r>
            <a:r>
              <a:rPr lang="en-US" sz="2400" dirty="0">
                <a:solidFill>
                  <a:schemeClr val="dk1"/>
                </a:solidFill>
              </a:rPr>
              <a:t>Feedback should be focused on ensuring the sections are usable and reasonable in a broad </a:t>
            </a:r>
            <a:r>
              <a:rPr lang="en-US" sz="2400" dirty="0" err="1">
                <a:solidFill>
                  <a:schemeClr val="dk1"/>
                </a:solidFill>
              </a:rPr>
              <a:t>sens.</a:t>
            </a:r>
            <a:endParaRPr lang="en" sz="2400" b="1" dirty="0"/>
          </a:p>
          <a:p>
            <a:pPr indent="-406390">
              <a:lnSpc>
                <a:spcPct val="105000"/>
              </a:lnSpc>
              <a:spcBef>
                <a:spcPts val="600"/>
              </a:spcBef>
              <a:spcAft>
                <a:spcPts val="600"/>
              </a:spcAft>
              <a:buSzPts val="1200"/>
            </a:pPr>
            <a:r>
              <a:rPr lang="en" sz="2400" b="1" dirty="0"/>
              <a:t>Location: </a:t>
            </a:r>
            <a:r>
              <a:rPr lang="en" sz="2400" dirty="0"/>
              <a:t>Editor’s Draft in the beginning, Working draft as it progresses</a:t>
            </a:r>
            <a:endParaRPr sz="2400" dirty="0"/>
          </a:p>
          <a:p>
            <a:pPr indent="-406390">
              <a:lnSpc>
                <a:spcPct val="105000"/>
              </a:lnSpc>
              <a:spcBef>
                <a:spcPts val="600"/>
              </a:spcBef>
              <a:spcAft>
                <a:spcPts val="600"/>
              </a:spcAft>
              <a:buClr>
                <a:srgbClr val="252525"/>
              </a:buClr>
              <a:buSzPts val="1200"/>
            </a:pPr>
            <a:r>
              <a:rPr lang="en" sz="2400" b="1" dirty="0"/>
              <a:t>Editor’s note: </a:t>
            </a:r>
            <a:r>
              <a:rPr lang="en" sz="2400" dirty="0">
                <a:solidFill>
                  <a:srgbClr val="252525"/>
                </a:solidFill>
              </a:rPr>
              <a:t>Questions that need broader feedback and details that still need work.</a:t>
            </a:r>
            <a:endParaRPr sz="2400" dirty="0"/>
          </a:p>
        </p:txBody>
      </p:sp>
      <p:sp>
        <p:nvSpPr>
          <p:cNvPr id="222" name="Google Shape;222;p36"/>
          <p:cNvSpPr txBox="1">
            <a:spLocks noGrp="1"/>
          </p:cNvSpPr>
          <p:nvPr>
            <p:ph type="sldNum" idx="12"/>
          </p:nvPr>
        </p:nvSpPr>
        <p:spPr>
          <a:xfrm>
            <a:off x="11044800" y="6333200"/>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pPr/>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title"/>
          </p:nvPr>
        </p:nvSpPr>
        <p:spPr>
          <a:prstGeom prst="rect">
            <a:avLst/>
          </a:prstGeom>
        </p:spPr>
        <p:txBody>
          <a:bodyPr spcFirstLastPara="1" wrap="square" lIns="121900" tIns="121900" rIns="121900" bIns="121900" anchor="t" anchorCtr="0">
            <a:normAutofit/>
          </a:bodyPr>
          <a:lstStyle/>
          <a:p>
            <a:r>
              <a:rPr lang="en" dirty="0"/>
              <a:t>Refining</a:t>
            </a:r>
            <a:endParaRPr dirty="0"/>
          </a:p>
        </p:txBody>
      </p:sp>
      <p:sp>
        <p:nvSpPr>
          <p:cNvPr id="228" name="Google Shape;228;p37"/>
          <p:cNvSpPr txBox="1">
            <a:spLocks noGrp="1"/>
          </p:cNvSpPr>
          <p:nvPr>
            <p:ph type="body" idx="1"/>
          </p:nvPr>
        </p:nvSpPr>
        <p:spPr>
          <a:prstGeom prst="rect">
            <a:avLst/>
          </a:prstGeom>
        </p:spPr>
        <p:txBody>
          <a:bodyPr spcFirstLastPara="1" wrap="square" lIns="121900" tIns="121900" rIns="121900" bIns="121900" anchor="t" anchorCtr="0">
            <a:noAutofit/>
          </a:bodyPr>
          <a:lstStyle/>
          <a:p>
            <a:pPr indent="-406390">
              <a:lnSpc>
                <a:spcPct val="105000"/>
              </a:lnSpc>
              <a:spcBef>
                <a:spcPts val="600"/>
              </a:spcBef>
              <a:spcAft>
                <a:spcPts val="600"/>
              </a:spcAft>
              <a:buSzPts val="1200"/>
            </a:pPr>
            <a:r>
              <a:rPr lang="en" sz="2400" b="1" dirty="0"/>
              <a:t>What it means: </a:t>
            </a:r>
            <a:r>
              <a:rPr lang="en" sz="2400" dirty="0">
                <a:solidFill>
                  <a:srgbClr val="252525"/>
                </a:solidFill>
              </a:rPr>
              <a:t>AG has high confidence in the direction and moderate confidence in the details</a:t>
            </a:r>
            <a:endParaRPr sz="2400" dirty="0">
              <a:solidFill>
                <a:srgbClr val="252525"/>
              </a:solidFill>
              <a:highlight>
                <a:srgbClr val="FFFFFF"/>
              </a:highlight>
            </a:endParaRPr>
          </a:p>
          <a:p>
            <a:pPr indent="-406390">
              <a:lnSpc>
                <a:spcPct val="105000"/>
              </a:lnSpc>
              <a:spcBef>
                <a:spcPts val="600"/>
              </a:spcBef>
              <a:spcAft>
                <a:spcPts val="600"/>
              </a:spcAft>
              <a:buSzPts val="1200"/>
            </a:pPr>
            <a:r>
              <a:rPr lang="en" sz="2400" b="1" dirty="0"/>
              <a:t>Goal: </a:t>
            </a:r>
            <a:r>
              <a:rPr lang="en" sz="2400" dirty="0">
                <a:solidFill>
                  <a:srgbClr val="252525"/>
                </a:solidFill>
                <a:highlight>
                  <a:srgbClr val="FFFFFF"/>
                </a:highlight>
              </a:rPr>
              <a:t>Get wide stakeholder feedback</a:t>
            </a:r>
            <a:endParaRPr sz="2400" dirty="0">
              <a:solidFill>
                <a:srgbClr val="252525"/>
              </a:solidFill>
            </a:endParaRPr>
          </a:p>
          <a:p>
            <a:pPr indent="-406390">
              <a:lnSpc>
                <a:spcPct val="105000"/>
              </a:lnSpc>
              <a:spcBef>
                <a:spcPts val="600"/>
              </a:spcBef>
              <a:spcAft>
                <a:spcPts val="600"/>
              </a:spcAft>
              <a:buSzPts val="1200"/>
            </a:pPr>
            <a:r>
              <a:rPr lang="en" sz="2400" b="1" dirty="0"/>
              <a:t>Likelihood to change: </a:t>
            </a:r>
            <a:r>
              <a:rPr lang="en" sz="2400" dirty="0"/>
              <a:t>Details may change, overall direction unlikely to change</a:t>
            </a:r>
            <a:endParaRPr sz="2400" b="1" dirty="0"/>
          </a:p>
          <a:p>
            <a:pPr indent="-406390">
              <a:lnSpc>
                <a:spcPct val="105000"/>
              </a:lnSpc>
              <a:spcBef>
                <a:spcPts val="600"/>
              </a:spcBef>
              <a:spcAft>
                <a:spcPts val="600"/>
              </a:spcAft>
              <a:buSzPts val="1200"/>
            </a:pPr>
            <a:r>
              <a:rPr lang="en" sz="2400" b="1" dirty="0"/>
              <a:t>Feedback needed: </a:t>
            </a:r>
            <a:r>
              <a:rPr lang="en" sz="2400" dirty="0">
                <a:solidFill>
                  <a:schemeClr val="dk1"/>
                </a:solidFill>
              </a:rPr>
              <a:t>Feedback should be focused on the feasibility and </a:t>
            </a:r>
            <a:r>
              <a:rPr lang="en" sz="2400" dirty="0" err="1">
                <a:solidFill>
                  <a:schemeClr val="dk1"/>
                </a:solidFill>
              </a:rPr>
              <a:t>implementability</a:t>
            </a:r>
            <a:endParaRPr lang="en" sz="2400" b="1" dirty="0"/>
          </a:p>
          <a:p>
            <a:pPr indent="-406390">
              <a:lnSpc>
                <a:spcPct val="105000"/>
              </a:lnSpc>
              <a:spcBef>
                <a:spcPts val="600"/>
              </a:spcBef>
              <a:spcAft>
                <a:spcPts val="600"/>
              </a:spcAft>
              <a:buSzPts val="1200"/>
            </a:pPr>
            <a:r>
              <a:rPr lang="en" sz="2400" b="1" dirty="0"/>
              <a:t>Location: </a:t>
            </a:r>
            <a:r>
              <a:rPr lang="en" sz="2400" dirty="0"/>
              <a:t>Editors and Working Draft</a:t>
            </a:r>
            <a:endParaRPr sz="2400" dirty="0"/>
          </a:p>
          <a:p>
            <a:pPr indent="-406390">
              <a:lnSpc>
                <a:spcPct val="105000"/>
              </a:lnSpc>
              <a:spcBef>
                <a:spcPts val="600"/>
              </a:spcBef>
              <a:spcAft>
                <a:spcPts val="600"/>
              </a:spcAft>
              <a:buClr>
                <a:srgbClr val="252525"/>
              </a:buClr>
              <a:buSzPts val="1200"/>
            </a:pPr>
            <a:r>
              <a:rPr lang="en" sz="2400" b="1" dirty="0"/>
              <a:t>Editor’s note: </a:t>
            </a:r>
            <a:r>
              <a:rPr lang="en" sz="2400" dirty="0">
                <a:solidFill>
                  <a:srgbClr val="252525"/>
                </a:solidFill>
              </a:rPr>
              <a:t>Questions that need broader feedback and details that still need work.</a:t>
            </a:r>
            <a:endParaRPr sz="2400" dirty="0"/>
          </a:p>
        </p:txBody>
      </p:sp>
      <p:sp>
        <p:nvSpPr>
          <p:cNvPr id="229" name="Google Shape;229;p37"/>
          <p:cNvSpPr txBox="1">
            <a:spLocks noGrp="1"/>
          </p:cNvSpPr>
          <p:nvPr>
            <p:ph type="sldNum" idx="12"/>
          </p:nvPr>
        </p:nvSpPr>
        <p:spPr>
          <a:xfrm>
            <a:off x="11044800" y="6333200"/>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pPr/>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prstGeom prst="rect">
            <a:avLst/>
          </a:prstGeom>
        </p:spPr>
        <p:txBody>
          <a:bodyPr spcFirstLastPara="1" wrap="square" lIns="121900" tIns="121900" rIns="121900" bIns="121900" anchor="t" anchorCtr="0">
            <a:normAutofit/>
          </a:bodyPr>
          <a:lstStyle/>
          <a:p>
            <a:r>
              <a:rPr lang="en" dirty="0"/>
              <a:t>Mature</a:t>
            </a:r>
            <a:endParaRPr dirty="0"/>
          </a:p>
        </p:txBody>
      </p:sp>
      <p:sp>
        <p:nvSpPr>
          <p:cNvPr id="235" name="Google Shape;235;p38"/>
          <p:cNvSpPr txBox="1">
            <a:spLocks noGrp="1"/>
          </p:cNvSpPr>
          <p:nvPr>
            <p:ph type="body" idx="1"/>
          </p:nvPr>
        </p:nvSpPr>
        <p:spPr>
          <a:prstGeom prst="rect">
            <a:avLst/>
          </a:prstGeom>
        </p:spPr>
        <p:txBody>
          <a:bodyPr spcFirstLastPara="1" wrap="square" lIns="121900" tIns="121900" rIns="121900" bIns="121900" anchor="t" anchorCtr="0">
            <a:noAutofit/>
          </a:bodyPr>
          <a:lstStyle/>
          <a:p>
            <a:pPr indent="-406390">
              <a:lnSpc>
                <a:spcPct val="105000"/>
              </a:lnSpc>
              <a:spcBef>
                <a:spcPts val="600"/>
              </a:spcBef>
              <a:spcAft>
                <a:spcPts val="600"/>
              </a:spcAft>
              <a:buSzPts val="1200"/>
            </a:pPr>
            <a:r>
              <a:rPr lang="en" sz="2400" b="1" dirty="0"/>
              <a:t>What it means: </a:t>
            </a:r>
            <a:r>
              <a:rPr lang="en" sz="2400" dirty="0"/>
              <a:t>AG believes the </a:t>
            </a:r>
            <a:r>
              <a:rPr lang="en" sz="2400" dirty="0">
                <a:solidFill>
                  <a:srgbClr val="252525"/>
                </a:solidFill>
              </a:rPr>
              <a:t>content is \ready to become a W3C Recommendation</a:t>
            </a:r>
            <a:endParaRPr sz="2400" dirty="0">
              <a:solidFill>
                <a:srgbClr val="252525"/>
              </a:solidFill>
              <a:highlight>
                <a:srgbClr val="FFFFFF"/>
              </a:highlight>
            </a:endParaRPr>
          </a:p>
          <a:p>
            <a:pPr indent="-406390">
              <a:lnSpc>
                <a:spcPct val="105000"/>
              </a:lnSpc>
              <a:spcBef>
                <a:spcPts val="600"/>
              </a:spcBef>
              <a:spcAft>
                <a:spcPts val="600"/>
              </a:spcAft>
              <a:buSzPts val="1200"/>
            </a:pPr>
            <a:r>
              <a:rPr lang="en" sz="2400" b="1" dirty="0"/>
              <a:t>Goal: </a:t>
            </a:r>
            <a:r>
              <a:rPr lang="en" sz="2400" dirty="0">
                <a:solidFill>
                  <a:srgbClr val="252525"/>
                </a:solidFill>
                <a:highlight>
                  <a:srgbClr val="FFFFFF"/>
                </a:highlight>
              </a:rPr>
              <a:t>Refine and finalize</a:t>
            </a:r>
            <a:endParaRPr sz="2400" dirty="0">
              <a:solidFill>
                <a:srgbClr val="252525"/>
              </a:solidFill>
            </a:endParaRPr>
          </a:p>
          <a:p>
            <a:pPr indent="-406390">
              <a:lnSpc>
                <a:spcPct val="105000"/>
              </a:lnSpc>
              <a:spcBef>
                <a:spcPts val="600"/>
              </a:spcBef>
              <a:spcAft>
                <a:spcPts val="600"/>
              </a:spcAft>
              <a:buSzPts val="1200"/>
            </a:pPr>
            <a:r>
              <a:rPr lang="en" sz="2400" b="1" dirty="0"/>
              <a:t>Likelihood to change: </a:t>
            </a:r>
            <a:r>
              <a:rPr lang="en" sz="2400" dirty="0"/>
              <a:t>Unlikely to change</a:t>
            </a:r>
            <a:endParaRPr sz="2400" b="1" dirty="0"/>
          </a:p>
          <a:p>
            <a:pPr indent="-406390">
              <a:lnSpc>
                <a:spcPct val="105000"/>
              </a:lnSpc>
              <a:spcBef>
                <a:spcPts val="600"/>
              </a:spcBef>
              <a:spcAft>
                <a:spcPts val="600"/>
              </a:spcAft>
              <a:buSzPts val="1200"/>
            </a:pPr>
            <a:r>
              <a:rPr lang="en" sz="2400" b="1" dirty="0"/>
              <a:t>Feedback needed: </a:t>
            </a:r>
            <a:r>
              <a:rPr lang="en" sz="2400" dirty="0">
                <a:solidFill>
                  <a:schemeClr val="dk1"/>
                </a:solidFill>
              </a:rPr>
              <a:t>Feedback should be focused on edge case scenarios the working group may not have anticipated</a:t>
            </a:r>
            <a:endParaRPr lang="en" sz="2400" b="1" dirty="0"/>
          </a:p>
          <a:p>
            <a:pPr indent="-406390">
              <a:lnSpc>
                <a:spcPct val="105000"/>
              </a:lnSpc>
              <a:spcBef>
                <a:spcPts val="600"/>
              </a:spcBef>
              <a:spcAft>
                <a:spcPts val="600"/>
              </a:spcAft>
              <a:buSzPts val="1200"/>
            </a:pPr>
            <a:r>
              <a:rPr lang="en" sz="2400" b="1" dirty="0"/>
              <a:t>Location: </a:t>
            </a:r>
            <a:r>
              <a:rPr lang="en" sz="2400" dirty="0"/>
              <a:t>Editors and Working Draft</a:t>
            </a:r>
            <a:endParaRPr sz="2400" dirty="0"/>
          </a:p>
          <a:p>
            <a:pPr indent="-406390">
              <a:lnSpc>
                <a:spcPct val="105000"/>
              </a:lnSpc>
              <a:spcBef>
                <a:spcPts val="600"/>
              </a:spcBef>
              <a:spcAft>
                <a:spcPts val="600"/>
              </a:spcAft>
              <a:buClr>
                <a:srgbClr val="252525"/>
              </a:buClr>
              <a:buSzPts val="1200"/>
            </a:pPr>
            <a:r>
              <a:rPr lang="en" sz="2400" b="1" dirty="0"/>
              <a:t>Editor’s note: </a:t>
            </a:r>
            <a:r>
              <a:rPr lang="en" sz="2400" dirty="0">
                <a:solidFill>
                  <a:srgbClr val="252525"/>
                </a:solidFill>
              </a:rPr>
              <a:t>Usually none</a:t>
            </a:r>
            <a:endParaRPr sz="2400" dirty="0"/>
          </a:p>
        </p:txBody>
      </p:sp>
      <p:sp>
        <p:nvSpPr>
          <p:cNvPr id="236" name="Google Shape;236;p38"/>
          <p:cNvSpPr txBox="1">
            <a:spLocks noGrp="1"/>
          </p:cNvSpPr>
          <p:nvPr>
            <p:ph type="sldNum" idx="12"/>
          </p:nvPr>
        </p:nvSpPr>
        <p:spPr>
          <a:xfrm>
            <a:off x="11044800" y="6323509"/>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pPr/>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5D07D-5022-D19A-2A6F-352AFCC1AE2A}"/>
              </a:ext>
            </a:extLst>
          </p:cNvPr>
          <p:cNvSpPr>
            <a:spLocks noGrp="1"/>
          </p:cNvSpPr>
          <p:nvPr>
            <p:ph type="title"/>
          </p:nvPr>
        </p:nvSpPr>
        <p:spPr/>
        <p:txBody>
          <a:bodyPr/>
          <a:lstStyle/>
          <a:p>
            <a:r>
              <a:rPr lang="en-US" dirty="0"/>
              <a:t>Ways to give feedback</a:t>
            </a:r>
          </a:p>
        </p:txBody>
      </p:sp>
      <p:sp>
        <p:nvSpPr>
          <p:cNvPr id="3" name="Text Placeholder 2">
            <a:extLst>
              <a:ext uri="{FF2B5EF4-FFF2-40B4-BE49-F238E27FC236}">
                <a16:creationId xmlns:a16="http://schemas.microsoft.com/office/drawing/2014/main" id="{F32D9F98-792A-153E-E052-6A84C6BE959A}"/>
              </a:ext>
            </a:extLst>
          </p:cNvPr>
          <p:cNvSpPr>
            <a:spLocks noGrp="1"/>
          </p:cNvSpPr>
          <p:nvPr>
            <p:ph type="body" idx="1"/>
          </p:nvPr>
        </p:nvSpPr>
        <p:spPr/>
        <p:txBody>
          <a:bodyPr>
            <a:normAutofit/>
          </a:bodyPr>
          <a:lstStyle/>
          <a:p>
            <a:pPr>
              <a:spcBef>
                <a:spcPts val="600"/>
              </a:spcBef>
              <a:spcAft>
                <a:spcPts val="600"/>
              </a:spcAft>
            </a:pPr>
            <a:r>
              <a:rPr lang="en-US" sz="2800" dirty="0">
                <a:hlinkClick r:id="rId3"/>
              </a:rPr>
              <a:t>File an issue in the W3C silver GitHub repository</a:t>
            </a:r>
            <a:r>
              <a:rPr lang="en-US" sz="2800" dirty="0"/>
              <a:t> https://</a:t>
            </a:r>
            <a:r>
              <a:rPr lang="en-US" sz="2800" dirty="0" err="1"/>
              <a:t>github.com</a:t>
            </a:r>
            <a:r>
              <a:rPr lang="en-US" sz="2800" dirty="0"/>
              <a:t>/w3c/silver/issues/new</a:t>
            </a:r>
          </a:p>
          <a:p>
            <a:pPr>
              <a:spcBef>
                <a:spcPts val="600"/>
              </a:spcBef>
              <a:spcAft>
                <a:spcPts val="600"/>
              </a:spcAft>
            </a:pPr>
            <a:r>
              <a:rPr lang="en-US" sz="2800" dirty="0">
                <a:latin typeface="Arial" panose="020B0604020202020204" pitchFamily="34" charset="0"/>
              </a:rPr>
              <a:t>S</a:t>
            </a:r>
            <a:r>
              <a:rPr lang="en-US" sz="2800" b="0" i="0" dirty="0">
                <a:solidFill>
                  <a:srgbClr val="000000"/>
                </a:solidFill>
                <a:effectLst/>
                <a:latin typeface="Arial" panose="020B0604020202020204" pitchFamily="34" charset="0"/>
              </a:rPr>
              <a:t>end email to </a:t>
            </a:r>
            <a:r>
              <a:rPr lang="en-US" sz="2800" b="0" i="0" dirty="0">
                <a:effectLst/>
                <a:latin typeface="Arial" panose="020B0604020202020204" pitchFamily="34" charset="0"/>
                <a:hlinkClick r:id="rId4"/>
              </a:rPr>
              <a:t>public-agwg-comments@w3.org</a:t>
            </a:r>
            <a:r>
              <a:rPr lang="en-US" sz="2800" b="0" i="0" dirty="0">
                <a:solidFill>
                  <a:srgbClr val="000000"/>
                </a:solidFill>
                <a:effectLst/>
                <a:latin typeface="Arial" panose="020B0604020202020204" pitchFamily="34" charset="0"/>
              </a:rPr>
              <a:t> </a:t>
            </a:r>
            <a:endParaRPr lang="en-US" sz="2800" dirty="0"/>
          </a:p>
          <a:p>
            <a:pPr>
              <a:spcBef>
                <a:spcPts val="600"/>
              </a:spcBef>
              <a:spcAft>
                <a:spcPts val="600"/>
              </a:spcAft>
            </a:pPr>
            <a:r>
              <a:rPr lang="en-US" sz="2800" dirty="0"/>
              <a:t>Please file one issue or send one email per change </a:t>
            </a:r>
          </a:p>
        </p:txBody>
      </p:sp>
      <p:sp>
        <p:nvSpPr>
          <p:cNvPr id="4" name="Slide Number Placeholder 3">
            <a:extLst>
              <a:ext uri="{FF2B5EF4-FFF2-40B4-BE49-F238E27FC236}">
                <a16:creationId xmlns:a16="http://schemas.microsoft.com/office/drawing/2014/main" id="{D592FD0D-1A7D-CE17-BD6E-2C9B8E80B331}"/>
              </a:ext>
            </a:extLst>
          </p:cNvPr>
          <p:cNvSpPr>
            <a:spLocks noGrp="1"/>
          </p:cNvSpPr>
          <p:nvPr>
            <p:ph type="sldNum" idx="12"/>
          </p:nvPr>
        </p:nvSpPr>
        <p:spPr/>
        <p:txBody>
          <a:bodyPr/>
          <a:lstStyle/>
          <a:p>
            <a:fld id="{00000000-1234-1234-1234-123412341234}" type="slidenum">
              <a:rPr lang="en" smtClean="0"/>
              <a:pPr/>
              <a:t>18</a:t>
            </a:fld>
            <a:endParaRPr lang="en"/>
          </a:p>
        </p:txBody>
      </p:sp>
    </p:spTree>
    <p:extLst>
      <p:ext uri="{BB962C8B-B14F-4D97-AF65-F5344CB8AC3E}">
        <p14:creationId xmlns:p14="http://schemas.microsoft.com/office/powerpoint/2010/main" val="3779340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94AA-3077-0BD8-B79A-3B7354588BA5}"/>
              </a:ext>
            </a:extLst>
          </p:cNvPr>
          <p:cNvSpPr>
            <a:spLocks noGrp="1"/>
          </p:cNvSpPr>
          <p:nvPr>
            <p:ph type="title"/>
          </p:nvPr>
        </p:nvSpPr>
        <p:spPr/>
        <p:txBody>
          <a:bodyPr>
            <a:normAutofit fontScale="90000"/>
          </a:bodyPr>
          <a:lstStyle/>
          <a:p>
            <a:r>
              <a:rPr lang="en-US" dirty="0">
                <a:solidFill>
                  <a:schemeClr val="tx1"/>
                </a:solidFill>
              </a:rPr>
              <a:t>Direction we are Exploring</a:t>
            </a:r>
            <a:br>
              <a:rPr lang="en-US" dirty="0">
                <a:solidFill>
                  <a:schemeClr val="tx1"/>
                </a:solidFill>
              </a:rPr>
            </a:br>
            <a:r>
              <a:rPr lang="en-US" dirty="0">
                <a:solidFill>
                  <a:schemeClr val="tx1"/>
                </a:solidFill>
              </a:rPr>
              <a:t>(Content after this is not final)</a:t>
            </a:r>
          </a:p>
        </p:txBody>
      </p:sp>
      <p:sp>
        <p:nvSpPr>
          <p:cNvPr id="3" name="Slide Number Placeholder 2">
            <a:extLst>
              <a:ext uri="{FF2B5EF4-FFF2-40B4-BE49-F238E27FC236}">
                <a16:creationId xmlns:a16="http://schemas.microsoft.com/office/drawing/2014/main" id="{FC65E8F4-E7D6-D25B-7B56-C42FB34F32D3}"/>
              </a:ext>
            </a:extLst>
          </p:cNvPr>
          <p:cNvSpPr>
            <a:spLocks noGrp="1"/>
          </p:cNvSpPr>
          <p:nvPr>
            <p:ph type="sldNum" idx="12"/>
          </p:nvPr>
        </p:nvSpPr>
        <p:spPr>
          <a:xfrm>
            <a:off x="11044800" y="6333200"/>
            <a:ext cx="731600" cy="524800"/>
          </a:xfrm>
        </p:spPr>
        <p:txBody>
          <a:bodyPr/>
          <a:lstStyle/>
          <a:p>
            <a:fld id="{00000000-1234-1234-1234-123412341234}" type="slidenum">
              <a:rPr lang="en" smtClean="0"/>
              <a:pPr/>
              <a:t>19</a:t>
            </a:fld>
            <a:endParaRPr lang="en" dirty="0"/>
          </a:p>
        </p:txBody>
      </p:sp>
    </p:spTree>
    <p:extLst>
      <p:ext uri="{BB962C8B-B14F-4D97-AF65-F5344CB8AC3E}">
        <p14:creationId xmlns:p14="http://schemas.microsoft.com/office/powerpoint/2010/main" val="338900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719889A-D693-1091-15D2-ADE3B256A1CA}"/>
              </a:ext>
            </a:extLst>
          </p:cNvPr>
          <p:cNvSpPr>
            <a:spLocks noGrp="1"/>
          </p:cNvSpPr>
          <p:nvPr>
            <p:ph type="title"/>
          </p:nvPr>
        </p:nvSpPr>
        <p:spPr/>
        <p:txBody>
          <a:bodyPr/>
          <a:lstStyle/>
          <a:p>
            <a:r>
              <a:rPr lang="en-US" dirty="0"/>
              <a:t>Speaker: Rachael Bradley Montgomery, PhD</a:t>
            </a:r>
          </a:p>
        </p:txBody>
      </p:sp>
      <p:sp>
        <p:nvSpPr>
          <p:cNvPr id="8" name="Text Placeholder 7">
            <a:extLst>
              <a:ext uri="{FF2B5EF4-FFF2-40B4-BE49-F238E27FC236}">
                <a16:creationId xmlns:a16="http://schemas.microsoft.com/office/drawing/2014/main" id="{770984B7-D815-7964-4147-729C85EB8843}"/>
              </a:ext>
            </a:extLst>
          </p:cNvPr>
          <p:cNvSpPr>
            <a:spLocks noGrp="1"/>
          </p:cNvSpPr>
          <p:nvPr>
            <p:ph type="body" idx="1"/>
          </p:nvPr>
        </p:nvSpPr>
        <p:spPr>
          <a:xfrm>
            <a:off x="415600" y="1267818"/>
            <a:ext cx="7254442" cy="4739798"/>
          </a:xfrm>
        </p:spPr>
        <p:txBody>
          <a:bodyPr>
            <a:normAutofit/>
          </a:bodyPr>
          <a:lstStyle/>
          <a:p>
            <a:pPr>
              <a:spcBef>
                <a:spcPts val="600"/>
              </a:spcBef>
            </a:pPr>
            <a:r>
              <a:rPr lang="en-US" sz="2400" dirty="0"/>
              <a:t>Digital accessibility architect at the Library of Congress</a:t>
            </a:r>
          </a:p>
          <a:p>
            <a:pPr>
              <a:spcBef>
                <a:spcPts val="600"/>
              </a:spcBef>
            </a:pPr>
            <a:r>
              <a:rPr lang="en-US" sz="2400" dirty="0"/>
              <a:t>Co-chair of the W3C Accessibility Guidelines Working Group</a:t>
            </a:r>
          </a:p>
          <a:p>
            <a:pPr>
              <a:spcBef>
                <a:spcPts val="600"/>
              </a:spcBef>
            </a:pPr>
            <a:r>
              <a:rPr lang="en-US" sz="2400" dirty="0"/>
              <a:t>Executive director of Accessible Community</a:t>
            </a:r>
          </a:p>
          <a:p>
            <a:pPr>
              <a:spcBef>
                <a:spcPts val="600"/>
              </a:spcBef>
            </a:pPr>
            <a:r>
              <a:rPr lang="en-US" sz="2400" dirty="0"/>
              <a:t>Adjunct lecturer at University of Maryland’s College of Information Studies (</a:t>
            </a:r>
            <a:r>
              <a:rPr lang="en-US" sz="2400" dirty="0" err="1"/>
              <a:t>iSchool</a:t>
            </a:r>
            <a:r>
              <a:rPr lang="en-US" sz="2400" dirty="0"/>
              <a:t>)</a:t>
            </a:r>
          </a:p>
          <a:p>
            <a:pPr>
              <a:spcBef>
                <a:spcPts val="600"/>
              </a:spcBef>
            </a:pPr>
            <a:r>
              <a:rPr lang="en-US" sz="2400" dirty="0"/>
              <a:t>Affiliate faculty with the Trace Research and Development Center</a:t>
            </a:r>
          </a:p>
        </p:txBody>
      </p:sp>
      <p:pic>
        <p:nvPicPr>
          <p:cNvPr id="10" name="Picture 9" descr="Middle age woman with gray hair and blue eyes.">
            <a:extLst>
              <a:ext uri="{FF2B5EF4-FFF2-40B4-BE49-F238E27FC236}">
                <a16:creationId xmlns:a16="http://schemas.microsoft.com/office/drawing/2014/main" id="{47922808-A8F3-EB98-EA84-2A736E183F23}"/>
              </a:ext>
            </a:extLst>
          </p:cNvPr>
          <p:cNvPicPr>
            <a:picLocks noChangeAspect="1"/>
          </p:cNvPicPr>
          <p:nvPr/>
        </p:nvPicPr>
        <p:blipFill>
          <a:blip r:embed="rId3"/>
          <a:stretch>
            <a:fillRect/>
          </a:stretch>
        </p:blipFill>
        <p:spPr>
          <a:xfrm>
            <a:off x="7878412" y="1378613"/>
            <a:ext cx="4044708" cy="4100773"/>
          </a:xfrm>
          <a:prstGeom prst="rect">
            <a:avLst/>
          </a:prstGeom>
        </p:spPr>
      </p:pic>
      <p:sp>
        <p:nvSpPr>
          <p:cNvPr id="3" name="TextBox 2">
            <a:extLst>
              <a:ext uri="{FF2B5EF4-FFF2-40B4-BE49-F238E27FC236}">
                <a16:creationId xmlns:a16="http://schemas.microsoft.com/office/drawing/2014/main" id="{6A7A98C3-E5D4-FCED-EB30-056675D6C76F}"/>
              </a:ext>
            </a:extLst>
          </p:cNvPr>
          <p:cNvSpPr txBox="1"/>
          <p:nvPr/>
        </p:nvSpPr>
        <p:spPr>
          <a:xfrm>
            <a:off x="926786" y="5742025"/>
            <a:ext cx="10153934" cy="461665"/>
          </a:xfrm>
          <a:prstGeom prst="rect">
            <a:avLst/>
          </a:prstGeom>
          <a:solidFill>
            <a:srgbClr val="006197"/>
          </a:solidFill>
        </p:spPr>
        <p:txBody>
          <a:bodyPr wrap="square" rtlCol="0">
            <a:spAutoFit/>
          </a:bodyPr>
          <a:lstStyle/>
          <a:p>
            <a:pPr algn="ctr"/>
            <a:r>
              <a:rPr lang="en-US" sz="2400" dirty="0">
                <a:solidFill>
                  <a:schemeClr val="bg1">
                    <a:lumMod val="95000"/>
                  </a:schemeClr>
                </a:solidFill>
              </a:rPr>
              <a:t>This talk represents my personal opinions </a:t>
            </a:r>
          </a:p>
        </p:txBody>
      </p:sp>
      <p:sp>
        <p:nvSpPr>
          <p:cNvPr id="11" name="Slide Number Placeholder 10">
            <a:extLst>
              <a:ext uri="{FF2B5EF4-FFF2-40B4-BE49-F238E27FC236}">
                <a16:creationId xmlns:a16="http://schemas.microsoft.com/office/drawing/2014/main" id="{617EC49E-C334-7F8B-1D79-5A5723089229}"/>
              </a:ext>
            </a:extLst>
          </p:cNvPr>
          <p:cNvSpPr>
            <a:spLocks noGrp="1"/>
          </p:cNvSpPr>
          <p:nvPr>
            <p:ph type="sldNum" idx="12"/>
          </p:nvPr>
        </p:nvSpPr>
        <p:spPr>
          <a:xfrm>
            <a:off x="11080720" y="6333200"/>
            <a:ext cx="731600" cy="524800"/>
          </a:xfrm>
        </p:spPr>
        <p:txBody>
          <a:bodyPr/>
          <a:lstStyle/>
          <a:p>
            <a:fld id="{00000000-1234-1234-1234-123412341234}" type="slidenum">
              <a:rPr lang="en" smtClean="0"/>
              <a:pPr/>
              <a:t>2</a:t>
            </a:fld>
            <a:endParaRPr lang="en"/>
          </a:p>
        </p:txBody>
      </p:sp>
    </p:spTree>
    <p:extLst>
      <p:ext uri="{BB962C8B-B14F-4D97-AF65-F5344CB8AC3E}">
        <p14:creationId xmlns:p14="http://schemas.microsoft.com/office/powerpoint/2010/main" val="1108136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703987-EE87-61DE-07AF-B33C7EE49205}"/>
              </a:ext>
            </a:extLst>
          </p:cNvPr>
          <p:cNvSpPr>
            <a:spLocks noGrp="1"/>
          </p:cNvSpPr>
          <p:nvPr>
            <p:ph type="title"/>
          </p:nvPr>
        </p:nvSpPr>
        <p:spPr>
          <a:xfrm>
            <a:off x="415600" y="161526"/>
            <a:ext cx="11360800" cy="763600"/>
          </a:xfrm>
        </p:spPr>
        <p:txBody>
          <a:bodyPr>
            <a:normAutofit fontScale="90000"/>
          </a:bodyPr>
          <a:lstStyle/>
          <a:p>
            <a:r>
              <a:rPr lang="en-US" dirty="0"/>
              <a:t>Framework for Accessible Specification of Technologies (FAST)  Editor’s DRAFT</a:t>
            </a:r>
          </a:p>
        </p:txBody>
      </p:sp>
      <p:sp>
        <p:nvSpPr>
          <p:cNvPr id="9" name="Text Placeholder 8">
            <a:extLst>
              <a:ext uri="{FF2B5EF4-FFF2-40B4-BE49-F238E27FC236}">
                <a16:creationId xmlns:a16="http://schemas.microsoft.com/office/drawing/2014/main" id="{B105BA26-AB69-D14E-E0F1-8407604574A6}"/>
              </a:ext>
            </a:extLst>
          </p:cNvPr>
          <p:cNvSpPr>
            <a:spLocks noGrp="1"/>
          </p:cNvSpPr>
          <p:nvPr>
            <p:ph type="body" idx="1"/>
          </p:nvPr>
        </p:nvSpPr>
        <p:spPr>
          <a:xfrm>
            <a:off x="415600" y="1108039"/>
            <a:ext cx="11360800" cy="4926671"/>
          </a:xfrm>
        </p:spPr>
        <p:txBody>
          <a:bodyPr>
            <a:noAutofit/>
          </a:bodyPr>
          <a:lstStyle/>
          <a:p>
            <a:pPr>
              <a:spcBef>
                <a:spcPts val="600"/>
              </a:spcBef>
              <a:spcAft>
                <a:spcPts val="600"/>
              </a:spcAft>
            </a:pPr>
            <a:r>
              <a:rPr lang="en-US" sz="2400" dirty="0">
                <a:hlinkClick r:id="rId2"/>
              </a:rPr>
              <a:t>FAST Editor’s Draft:</a:t>
            </a:r>
            <a:r>
              <a:rPr lang="en-US" sz="2400" dirty="0"/>
              <a:t> </a:t>
            </a:r>
            <a:r>
              <a:rPr lang="en-US" sz="2400" dirty="0">
                <a:hlinkClick r:id="rId2"/>
              </a:rPr>
              <a:t>https://w3c.github.io/fast/</a:t>
            </a:r>
            <a:r>
              <a:rPr lang="en-US" sz="2400" dirty="0"/>
              <a:t> - Not yet at working draft level</a:t>
            </a:r>
          </a:p>
          <a:p>
            <a:pPr>
              <a:spcBef>
                <a:spcPts val="600"/>
              </a:spcBef>
              <a:spcAft>
                <a:spcPts val="600"/>
              </a:spcAft>
            </a:pPr>
            <a:r>
              <a:rPr lang="en-US" sz="2400" dirty="0"/>
              <a:t>Expanded Functional Performance Criteria</a:t>
            </a:r>
          </a:p>
          <a:p>
            <a:pPr marL="761981" lvl="1" indent="0">
              <a:buNone/>
            </a:pPr>
            <a:r>
              <a:rPr lang="en-US" sz="2400" b="1" dirty="0"/>
              <a:t>2.3 Physical</a:t>
            </a:r>
          </a:p>
          <a:p>
            <a:pPr marL="1371565" lvl="2" indent="0">
              <a:buNone/>
            </a:pPr>
            <a:r>
              <a:rPr lang="en-US" sz="2400" b="1" dirty="0"/>
              <a:t>2.3.4 Speech</a:t>
            </a:r>
          </a:p>
          <a:p>
            <a:pPr marL="1981150" lvl="3" indent="0">
              <a:buNone/>
            </a:pPr>
            <a:r>
              <a:rPr lang="en-US" sz="2400" b="1" dirty="0"/>
              <a:t>2.3.4.1 Use without vocalization</a:t>
            </a:r>
          </a:p>
          <a:p>
            <a:pPr marL="1981150" lvl="3" indent="0">
              <a:buNone/>
            </a:pPr>
            <a:r>
              <a:rPr lang="en-US" sz="2400" b="1" dirty="0"/>
              <a:t>2.3.4.2 Use with limited vocalization or volume</a:t>
            </a:r>
            <a:endParaRPr lang="en-US" sz="2400" dirty="0"/>
          </a:p>
          <a:p>
            <a:pPr>
              <a:spcBef>
                <a:spcPts val="600"/>
              </a:spcBef>
              <a:spcAft>
                <a:spcPts val="600"/>
              </a:spcAft>
            </a:pPr>
            <a:r>
              <a:rPr lang="en-US" sz="2400" dirty="0"/>
              <a:t>User Needs Breakdown</a:t>
            </a:r>
          </a:p>
          <a:p>
            <a:pPr marL="761981" lvl="1" indent="0">
              <a:buNone/>
            </a:pPr>
            <a:r>
              <a:rPr lang="en-US" sz="2400" b="1" dirty="0"/>
              <a:t>3.2 Operable</a:t>
            </a:r>
          </a:p>
          <a:p>
            <a:pPr marL="1405431" lvl="2" indent="0">
              <a:buNone/>
            </a:pPr>
            <a:r>
              <a:rPr lang="en-US" sz="2400" b="1" dirty="0"/>
              <a:t>3.2.2 Allow adjustable content</a:t>
            </a:r>
          </a:p>
          <a:p>
            <a:pPr marL="1981150" lvl="3" indent="0">
              <a:buNone/>
            </a:pPr>
            <a:r>
              <a:rPr lang="en-US" sz="2400" b="1" dirty="0"/>
              <a:t>3.2.2.1 Users can adjust duration requirements</a:t>
            </a:r>
          </a:p>
          <a:p>
            <a:pPr marL="1981150" lvl="3" indent="0">
              <a:buNone/>
            </a:pPr>
            <a:r>
              <a:rPr lang="en-US" sz="2400" b="1" dirty="0"/>
              <a:t>3.2.2.2 Users can adjust content orientation</a:t>
            </a:r>
          </a:p>
          <a:p>
            <a:pPr marL="1981150" lvl="3" indent="0">
              <a:buNone/>
            </a:pPr>
            <a:r>
              <a:rPr lang="en-US" sz="2400" b="1" dirty="0"/>
              <a:t>3.2.2.3 Users can adjust orientation in space</a:t>
            </a:r>
          </a:p>
          <a:p>
            <a:pPr lvl="1"/>
            <a:endParaRPr lang="en-US" sz="2400" dirty="0"/>
          </a:p>
        </p:txBody>
      </p:sp>
      <p:sp>
        <p:nvSpPr>
          <p:cNvPr id="7" name="Slide Number Placeholder 6">
            <a:extLst>
              <a:ext uri="{FF2B5EF4-FFF2-40B4-BE49-F238E27FC236}">
                <a16:creationId xmlns:a16="http://schemas.microsoft.com/office/drawing/2014/main" id="{046AB574-B7E7-0AF7-8A55-E0906E5842F2}"/>
              </a:ext>
            </a:extLst>
          </p:cNvPr>
          <p:cNvSpPr>
            <a:spLocks noGrp="1"/>
          </p:cNvSpPr>
          <p:nvPr>
            <p:ph type="sldNum" idx="12"/>
          </p:nvPr>
        </p:nvSpPr>
        <p:spPr>
          <a:xfrm>
            <a:off x="10991150" y="6404637"/>
            <a:ext cx="731600" cy="524800"/>
          </a:xfrm>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614308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15600" y="205440"/>
            <a:ext cx="7718400" cy="763600"/>
          </a:xfrm>
          <a:prstGeom prst="rect">
            <a:avLst/>
          </a:prstGeom>
        </p:spPr>
        <p:txBody>
          <a:bodyPr spcFirstLastPara="1" wrap="square" lIns="121900" tIns="121900" rIns="121900" bIns="121900" anchor="t" anchorCtr="0">
            <a:normAutofit/>
          </a:bodyPr>
          <a:lstStyle/>
          <a:p>
            <a:r>
              <a:rPr lang="en" dirty="0"/>
              <a:t>Structure for the WCAG 3.0</a:t>
            </a:r>
            <a:endParaRPr dirty="0"/>
          </a:p>
        </p:txBody>
      </p:sp>
      <p:sp>
        <p:nvSpPr>
          <p:cNvPr id="75" name="Google Shape;75;p16"/>
          <p:cNvSpPr txBox="1">
            <a:spLocks noGrp="1"/>
          </p:cNvSpPr>
          <p:nvPr>
            <p:ph type="body" idx="1"/>
          </p:nvPr>
        </p:nvSpPr>
        <p:spPr>
          <a:xfrm>
            <a:off x="163789" y="1131126"/>
            <a:ext cx="9206404" cy="5242377"/>
          </a:xfrm>
          <a:prstGeom prst="rect">
            <a:avLst/>
          </a:prstGeom>
        </p:spPr>
        <p:txBody>
          <a:bodyPr spcFirstLastPara="1" wrap="square" lIns="121900" tIns="121900" rIns="121900" bIns="121900" anchor="t" anchorCtr="0">
            <a:noAutofit/>
          </a:bodyPr>
          <a:lstStyle/>
          <a:p>
            <a:pPr indent="-440256">
              <a:spcBef>
                <a:spcPts val="400"/>
              </a:spcBef>
              <a:buClr>
                <a:srgbClr val="434343"/>
              </a:buClr>
              <a:buSzPts val="1600"/>
            </a:pPr>
            <a:r>
              <a:rPr lang="en" sz="2300" b="1" dirty="0">
                <a:solidFill>
                  <a:srgbClr val="434343"/>
                </a:solidFill>
              </a:rPr>
              <a:t>Guidelines</a:t>
            </a:r>
            <a:r>
              <a:rPr lang="en" sz="2300" dirty="0">
                <a:solidFill>
                  <a:srgbClr val="434343"/>
                </a:solidFill>
              </a:rPr>
              <a:t>:  High-level, plain-language version of the content for managers, policy makers, individuals who are new to accessibility</a:t>
            </a:r>
            <a:endParaRPr sz="2300" dirty="0">
              <a:solidFill>
                <a:srgbClr val="434343"/>
              </a:solidFill>
            </a:endParaRPr>
          </a:p>
          <a:p>
            <a:pPr lvl="1" indent="-440256">
              <a:spcBef>
                <a:spcPts val="400"/>
              </a:spcBef>
              <a:buClr>
                <a:srgbClr val="434343"/>
              </a:buClr>
              <a:buSzPts val="1600"/>
            </a:pPr>
            <a:r>
              <a:rPr lang="en" sz="2300" b="1" dirty="0">
                <a:solidFill>
                  <a:srgbClr val="434343"/>
                </a:solidFill>
              </a:rPr>
              <a:t>How-To</a:t>
            </a:r>
            <a:r>
              <a:rPr lang="en" sz="2300" dirty="0">
                <a:solidFill>
                  <a:srgbClr val="434343"/>
                </a:solidFill>
              </a:rPr>
              <a:t> sections describe the guideline</a:t>
            </a:r>
            <a:endParaRPr sz="2300" dirty="0">
              <a:solidFill>
                <a:srgbClr val="434343"/>
              </a:solidFill>
            </a:endParaRPr>
          </a:p>
          <a:p>
            <a:pPr indent="-440256">
              <a:spcBef>
                <a:spcPts val="400"/>
              </a:spcBef>
              <a:buClr>
                <a:srgbClr val="434343"/>
              </a:buClr>
              <a:buSzPts val="1600"/>
            </a:pPr>
            <a:r>
              <a:rPr lang="en" sz="2300" b="1" dirty="0">
                <a:solidFill>
                  <a:srgbClr val="434343"/>
                </a:solidFill>
              </a:rPr>
              <a:t>Outcomes</a:t>
            </a:r>
            <a:r>
              <a:rPr lang="en" sz="2300" dirty="0">
                <a:solidFill>
                  <a:srgbClr val="434343"/>
                </a:solidFill>
              </a:rPr>
              <a:t>:  Testable statements</a:t>
            </a:r>
            <a:endParaRPr sz="2300" dirty="0">
              <a:solidFill>
                <a:srgbClr val="434343"/>
              </a:solidFill>
            </a:endParaRPr>
          </a:p>
          <a:p>
            <a:pPr lvl="1" indent="-440256">
              <a:spcBef>
                <a:spcPts val="400"/>
              </a:spcBef>
              <a:buClr>
                <a:srgbClr val="434343"/>
              </a:buClr>
              <a:buSzPts val="1600"/>
            </a:pPr>
            <a:r>
              <a:rPr lang="en" sz="2300" dirty="0">
                <a:solidFill>
                  <a:srgbClr val="434343"/>
                </a:solidFill>
              </a:rPr>
              <a:t>Technology neutral</a:t>
            </a:r>
          </a:p>
          <a:p>
            <a:pPr lvl="1" indent="-440256">
              <a:spcBef>
                <a:spcPts val="400"/>
              </a:spcBef>
              <a:buClr>
                <a:srgbClr val="434343"/>
              </a:buClr>
              <a:buSzPts val="1600"/>
            </a:pPr>
            <a:r>
              <a:rPr lang="en" sz="2300" dirty="0">
                <a:solidFill>
                  <a:srgbClr val="434343"/>
                </a:solidFill>
              </a:rPr>
              <a:t>All outcomes must be met to support a guideline. (“and” between outcomes)</a:t>
            </a:r>
            <a:endParaRPr sz="2300" dirty="0">
              <a:solidFill>
                <a:srgbClr val="434343"/>
              </a:solidFill>
            </a:endParaRPr>
          </a:p>
          <a:p>
            <a:pPr indent="-440256">
              <a:spcBef>
                <a:spcPts val="400"/>
              </a:spcBef>
              <a:buClr>
                <a:srgbClr val="434343"/>
              </a:buClr>
              <a:buSzPts val="1600"/>
            </a:pPr>
            <a:r>
              <a:rPr lang="en" sz="2300" b="1" dirty="0">
                <a:solidFill>
                  <a:srgbClr val="434343"/>
                </a:solidFill>
              </a:rPr>
              <a:t>Methods</a:t>
            </a:r>
            <a:r>
              <a:rPr lang="en" sz="2300" dirty="0">
                <a:solidFill>
                  <a:srgbClr val="434343"/>
                </a:solidFill>
              </a:rPr>
              <a:t>:  Detailed information on how to meet the outcome</a:t>
            </a:r>
          </a:p>
          <a:p>
            <a:pPr lvl="1" indent="-440256">
              <a:spcBef>
                <a:spcPts val="400"/>
              </a:spcBef>
              <a:buClr>
                <a:srgbClr val="434343"/>
              </a:buClr>
              <a:buSzPts val="1600"/>
            </a:pPr>
            <a:r>
              <a:rPr lang="en-US" sz="2300" dirty="0">
                <a:solidFill>
                  <a:srgbClr val="434343"/>
                </a:solidFill>
              </a:rPr>
              <a:t>Technology specific</a:t>
            </a:r>
          </a:p>
          <a:p>
            <a:pPr lvl="1" indent="-440256">
              <a:spcBef>
                <a:spcPts val="400"/>
              </a:spcBef>
              <a:buClr>
                <a:srgbClr val="434343"/>
              </a:buClr>
              <a:buSzPts val="1600"/>
            </a:pPr>
            <a:r>
              <a:rPr lang="en-US" sz="2300" dirty="0">
                <a:solidFill>
                  <a:srgbClr val="434343"/>
                </a:solidFill>
              </a:rPr>
              <a:t>Each method fully meets the outcome (“or” between methods”)</a:t>
            </a:r>
          </a:p>
          <a:p>
            <a:pPr lvl="1" indent="-440256">
              <a:spcBef>
                <a:spcPts val="400"/>
              </a:spcBef>
              <a:buClr>
                <a:srgbClr val="434343"/>
              </a:buClr>
              <a:buSzPts val="1600"/>
            </a:pPr>
            <a:r>
              <a:rPr lang="en" sz="2300" dirty="0">
                <a:solidFill>
                  <a:srgbClr val="434343"/>
                </a:solidFill>
              </a:rPr>
              <a:t>Includes code samples, working examples, resources</a:t>
            </a:r>
          </a:p>
        </p:txBody>
      </p:sp>
      <p:grpSp>
        <p:nvGrpSpPr>
          <p:cNvPr id="2" name="Group 1" descr="Guidelines include Outcomes which include Methods. Guidelines have How Tos. Methods have Descriptions, Examples, and Test Sets.">
            <a:extLst>
              <a:ext uri="{FF2B5EF4-FFF2-40B4-BE49-F238E27FC236}">
                <a16:creationId xmlns:a16="http://schemas.microsoft.com/office/drawing/2014/main" id="{6A3980E5-34F1-DC46-0F47-43ECE74FF4EA}"/>
              </a:ext>
            </a:extLst>
          </p:cNvPr>
          <p:cNvGrpSpPr/>
          <p:nvPr/>
        </p:nvGrpSpPr>
        <p:grpSpPr>
          <a:xfrm>
            <a:off x="9521933" y="1496256"/>
            <a:ext cx="2178619" cy="4351570"/>
            <a:chOff x="9521933" y="1496256"/>
            <a:chExt cx="2178619" cy="4351570"/>
          </a:xfrm>
        </p:grpSpPr>
        <p:grpSp>
          <p:nvGrpSpPr>
            <p:cNvPr id="76" name="Google Shape;76;p16" descr="Guidlelines lead to Outcomes which lead to Methods. Guidelines have How Tos. Methods include Descriptions, Examples and Test Sets"/>
            <p:cNvGrpSpPr/>
            <p:nvPr/>
          </p:nvGrpSpPr>
          <p:grpSpPr>
            <a:xfrm>
              <a:off x="9521933" y="1496256"/>
              <a:ext cx="2178619" cy="4351570"/>
              <a:chOff x="7141450" y="737725"/>
              <a:chExt cx="1633964" cy="3263677"/>
            </a:xfrm>
          </p:grpSpPr>
          <p:sp>
            <p:nvSpPr>
              <p:cNvPr id="77" name="Google Shape;77;p16"/>
              <p:cNvSpPr txBox="1"/>
              <p:nvPr/>
            </p:nvSpPr>
            <p:spPr>
              <a:xfrm>
                <a:off x="7145814" y="737725"/>
                <a:ext cx="1629600" cy="615619"/>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t" anchorCtr="0">
                <a:spAutoFit/>
              </a:bodyPr>
              <a:lstStyle/>
              <a:p>
                <a:pPr algn="ctr"/>
                <a:r>
                  <a:rPr lang="en" sz="1867" b="1" dirty="0"/>
                  <a:t>Guidelines</a:t>
                </a:r>
                <a:endParaRPr sz="1867" b="1" dirty="0"/>
              </a:p>
              <a:p>
                <a:pPr algn="ctr"/>
                <a:r>
                  <a:rPr lang="en" sz="1867" dirty="0"/>
                  <a:t>How </a:t>
                </a:r>
                <a:r>
                  <a:rPr lang="en" sz="1867" dirty="0" err="1"/>
                  <a:t>Tos</a:t>
                </a:r>
                <a:endParaRPr sz="1867" dirty="0"/>
              </a:p>
            </p:txBody>
          </p:sp>
          <p:sp>
            <p:nvSpPr>
              <p:cNvPr id="78" name="Google Shape;78;p16"/>
              <p:cNvSpPr txBox="1"/>
              <p:nvPr/>
            </p:nvSpPr>
            <p:spPr>
              <a:xfrm>
                <a:off x="7141450" y="1954007"/>
                <a:ext cx="1629600" cy="400128"/>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t" anchorCtr="0">
                <a:spAutoFit/>
              </a:bodyPr>
              <a:lstStyle/>
              <a:p>
                <a:pPr algn="ctr"/>
                <a:r>
                  <a:rPr lang="en" sz="1867" b="1" dirty="0"/>
                  <a:t>Outcomes</a:t>
                </a:r>
              </a:p>
            </p:txBody>
          </p:sp>
          <p:sp>
            <p:nvSpPr>
              <p:cNvPr id="79" name="Google Shape;79;p16"/>
              <p:cNvSpPr txBox="1"/>
              <p:nvPr/>
            </p:nvSpPr>
            <p:spPr>
              <a:xfrm>
                <a:off x="7141450" y="2954800"/>
                <a:ext cx="1629600" cy="1046602"/>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t" anchorCtr="0">
                <a:spAutoFit/>
              </a:bodyPr>
              <a:lstStyle/>
              <a:p>
                <a:pPr algn="ctr"/>
                <a:r>
                  <a:rPr lang="en" sz="1867" b="1" dirty="0"/>
                  <a:t>Methods</a:t>
                </a:r>
                <a:endParaRPr sz="1867" b="1" dirty="0"/>
              </a:p>
              <a:p>
                <a:pPr algn="ctr"/>
                <a:r>
                  <a:rPr lang="en" sz="1867" dirty="0"/>
                  <a:t>Descriptions</a:t>
                </a:r>
                <a:endParaRPr sz="1867" dirty="0"/>
              </a:p>
              <a:p>
                <a:pPr algn="ctr"/>
                <a:r>
                  <a:rPr lang="en" sz="1867" dirty="0"/>
                  <a:t>Examples</a:t>
                </a:r>
                <a:endParaRPr sz="1867" dirty="0"/>
              </a:p>
              <a:p>
                <a:pPr algn="ctr"/>
                <a:r>
                  <a:rPr lang="en" sz="1867" dirty="0"/>
                  <a:t>Test Sets</a:t>
                </a:r>
                <a:endParaRPr sz="1867" dirty="0"/>
              </a:p>
            </p:txBody>
          </p:sp>
          <p:cxnSp>
            <p:nvCxnSpPr>
              <p:cNvPr id="80" name="Google Shape;80;p16"/>
              <p:cNvCxnSpPr>
                <a:stCxn id="77" idx="2"/>
                <a:endCxn id="78" idx="0"/>
              </p:cNvCxnSpPr>
              <p:nvPr/>
            </p:nvCxnSpPr>
            <p:spPr>
              <a:xfrm flipH="1">
                <a:off x="7956250" y="1353344"/>
                <a:ext cx="4364" cy="600664"/>
              </a:xfrm>
              <a:prstGeom prst="straightConnector1">
                <a:avLst/>
              </a:prstGeom>
              <a:noFill/>
              <a:ln w="28575" cap="flat" cmpd="sng">
                <a:solidFill>
                  <a:schemeClr val="dk2"/>
                </a:solidFill>
                <a:prstDash val="solid"/>
                <a:round/>
                <a:headEnd type="none" w="med" len="med"/>
                <a:tailEnd type="triangle" w="med" len="med"/>
              </a:ln>
            </p:spPr>
          </p:cxnSp>
        </p:grpSp>
        <p:cxnSp>
          <p:nvCxnSpPr>
            <p:cNvPr id="81" name="Google Shape;81;p16"/>
            <p:cNvCxnSpPr>
              <a:stCxn id="78" idx="2"/>
              <a:endCxn id="79" idx="0"/>
            </p:cNvCxnSpPr>
            <p:nvPr/>
          </p:nvCxnSpPr>
          <p:spPr>
            <a:xfrm>
              <a:off x="10608333" y="3651470"/>
              <a:ext cx="0" cy="800886"/>
            </a:xfrm>
            <a:prstGeom prst="straightConnector1">
              <a:avLst/>
            </a:prstGeom>
            <a:noFill/>
            <a:ln w="28575" cap="flat" cmpd="sng">
              <a:solidFill>
                <a:schemeClr val="dk2"/>
              </a:solidFill>
              <a:prstDash val="solid"/>
              <a:round/>
              <a:headEnd type="none" w="med" len="med"/>
              <a:tailEnd type="triangle" w="med" len="med"/>
            </a:ln>
          </p:spPr>
        </p:cxnSp>
      </p:grpSp>
      <p:sp>
        <p:nvSpPr>
          <p:cNvPr id="82" name="Google Shape;82;p16"/>
          <p:cNvSpPr txBox="1">
            <a:spLocks noGrp="1"/>
          </p:cNvSpPr>
          <p:nvPr>
            <p:ph type="sldNum" idx="12"/>
          </p:nvPr>
        </p:nvSpPr>
        <p:spPr>
          <a:xfrm>
            <a:off x="11046994" y="6373503"/>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pPr/>
              <a:t>21</a:t>
            </a:fld>
            <a:endParaRPr/>
          </a:p>
        </p:txBody>
      </p:sp>
    </p:spTree>
    <p:extLst>
      <p:ext uri="{BB962C8B-B14F-4D97-AF65-F5344CB8AC3E}">
        <p14:creationId xmlns:p14="http://schemas.microsoft.com/office/powerpoint/2010/main" val="722605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prstGeom prst="rect">
            <a:avLst/>
          </a:prstGeom>
        </p:spPr>
        <p:txBody>
          <a:bodyPr spcFirstLastPara="1" wrap="square" lIns="121900" tIns="121900" rIns="121900" bIns="121900" anchor="t" anchorCtr="0">
            <a:normAutofit/>
          </a:bodyPr>
          <a:lstStyle/>
          <a:p>
            <a:r>
              <a:rPr lang="en" dirty="0"/>
              <a:t>Two types of tests (Exploratory)</a:t>
            </a:r>
            <a:endParaRPr dirty="0"/>
          </a:p>
        </p:txBody>
      </p:sp>
      <p:sp>
        <p:nvSpPr>
          <p:cNvPr id="2" name="Text Placeholder 1">
            <a:extLst>
              <a:ext uri="{FF2B5EF4-FFF2-40B4-BE49-F238E27FC236}">
                <a16:creationId xmlns:a16="http://schemas.microsoft.com/office/drawing/2014/main" id="{8F1C8BF5-82D3-4242-49C1-F62145ABBFA6}"/>
              </a:ext>
            </a:extLst>
          </p:cNvPr>
          <p:cNvSpPr>
            <a:spLocks noGrp="1"/>
          </p:cNvSpPr>
          <p:nvPr>
            <p:ph type="body" idx="1"/>
          </p:nvPr>
        </p:nvSpPr>
        <p:spPr/>
        <p:txBody>
          <a:bodyPr>
            <a:normAutofit/>
          </a:bodyPr>
          <a:lstStyle/>
          <a:p>
            <a:pPr indent="-406390">
              <a:lnSpc>
                <a:spcPct val="115000"/>
              </a:lnSpc>
              <a:spcBef>
                <a:spcPts val="1600"/>
              </a:spcBef>
              <a:buClr>
                <a:schemeClr val="dk1"/>
              </a:buClr>
              <a:buSzPts val="1200"/>
            </a:pPr>
            <a:r>
              <a:rPr lang="en-US" sz="2400" b="1" dirty="0">
                <a:solidFill>
                  <a:schemeClr val="dk1"/>
                </a:solidFill>
              </a:rPr>
              <a:t>Computational:</a:t>
            </a:r>
            <a:r>
              <a:rPr lang="en-US" sz="2400" dirty="0">
                <a:solidFill>
                  <a:schemeClr val="dk1"/>
                </a:solidFill>
              </a:rPr>
              <a:t> Tests where </a:t>
            </a:r>
            <a:r>
              <a:rPr lang="en-US" sz="2400" b="1" dirty="0">
                <a:solidFill>
                  <a:schemeClr val="dk1"/>
                </a:solidFill>
              </a:rPr>
              <a:t>results will not vary based</a:t>
            </a:r>
            <a:r>
              <a:rPr lang="en-US" sz="2400" dirty="0">
                <a:solidFill>
                  <a:schemeClr val="dk1"/>
                </a:solidFill>
              </a:rPr>
              <a:t> on the tester or approach. Examples include testing whether certain properties exist in the content or if they match a value specified by the requirement.</a:t>
            </a:r>
          </a:p>
          <a:p>
            <a:pPr indent="-406390">
              <a:lnSpc>
                <a:spcPct val="115000"/>
              </a:lnSpc>
              <a:buClr>
                <a:schemeClr val="dk1"/>
              </a:buClr>
              <a:buSzPts val="1200"/>
            </a:pPr>
            <a:r>
              <a:rPr lang="en-US" sz="2400" b="1" dirty="0">
                <a:solidFill>
                  <a:schemeClr val="dk1"/>
                </a:solidFill>
              </a:rPr>
              <a:t>Qualitative: </a:t>
            </a:r>
            <a:r>
              <a:rPr lang="en-US" sz="2400" dirty="0">
                <a:solidFill>
                  <a:schemeClr val="dk1"/>
                </a:solidFill>
              </a:rPr>
              <a:t>Tests that </a:t>
            </a:r>
            <a:r>
              <a:rPr lang="en-US" sz="2400" b="1" dirty="0">
                <a:solidFill>
                  <a:schemeClr val="dk1"/>
                </a:solidFill>
              </a:rPr>
              <a:t>rely on a qualitative evaluation based on existing criteria</a:t>
            </a:r>
            <a:r>
              <a:rPr lang="en-US" sz="2400" dirty="0">
                <a:solidFill>
                  <a:schemeClr val="dk1"/>
                </a:solidFill>
              </a:rPr>
              <a:t>. Test results may vary between testers who understand the criteria. Examples include evaluating the quality and applicability of certain properties of the content.</a:t>
            </a:r>
          </a:p>
        </p:txBody>
      </p:sp>
      <p:sp>
        <p:nvSpPr>
          <p:cNvPr id="165" name="Google Shape;165;p28"/>
          <p:cNvSpPr txBox="1">
            <a:spLocks noGrp="1"/>
          </p:cNvSpPr>
          <p:nvPr>
            <p:ph type="sldNum" idx="12"/>
          </p:nvPr>
        </p:nvSpPr>
        <p:spPr>
          <a:xfrm>
            <a:off x="11044800" y="6385024"/>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pPr/>
              <a:t>22</a:t>
            </a:fld>
            <a:endParaRPr/>
          </a:p>
        </p:txBody>
      </p:sp>
    </p:spTree>
    <p:extLst>
      <p:ext uri="{BB962C8B-B14F-4D97-AF65-F5344CB8AC3E}">
        <p14:creationId xmlns:p14="http://schemas.microsoft.com/office/powerpoint/2010/main" val="4008418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prstGeom prst="rect">
            <a:avLst/>
          </a:prstGeom>
        </p:spPr>
        <p:txBody>
          <a:bodyPr spcFirstLastPara="1" wrap="square" lIns="121900" tIns="121900" rIns="121900" bIns="121900" anchor="t" anchorCtr="0">
            <a:normAutofit/>
          </a:bodyPr>
          <a:lstStyle/>
          <a:p>
            <a:r>
              <a:rPr lang="en" dirty="0"/>
              <a:t>Four possible types of methods (Exploratory)</a:t>
            </a:r>
            <a:endParaRPr dirty="0"/>
          </a:p>
        </p:txBody>
      </p:sp>
      <p:sp>
        <p:nvSpPr>
          <p:cNvPr id="2" name="Text Placeholder 1">
            <a:extLst>
              <a:ext uri="{FF2B5EF4-FFF2-40B4-BE49-F238E27FC236}">
                <a16:creationId xmlns:a16="http://schemas.microsoft.com/office/drawing/2014/main" id="{C4AB0FB6-A272-207D-E4E4-BCB96360B6F1}"/>
              </a:ext>
            </a:extLst>
          </p:cNvPr>
          <p:cNvSpPr>
            <a:spLocks noGrp="1"/>
          </p:cNvSpPr>
          <p:nvPr>
            <p:ph type="body" idx="1"/>
          </p:nvPr>
        </p:nvSpPr>
        <p:spPr>
          <a:xfrm>
            <a:off x="301611" y="1108039"/>
            <a:ext cx="11360800" cy="4926671"/>
          </a:xfrm>
        </p:spPr>
        <p:txBody>
          <a:bodyPr>
            <a:noAutofit/>
          </a:bodyPr>
          <a:lstStyle/>
          <a:p>
            <a:pPr indent="-406390">
              <a:spcBef>
                <a:spcPts val="400"/>
              </a:spcBef>
              <a:spcAft>
                <a:spcPts val="600"/>
              </a:spcAft>
              <a:buClr>
                <a:schemeClr val="dk1"/>
              </a:buClr>
              <a:buSzPts val="1200"/>
            </a:pPr>
            <a:r>
              <a:rPr lang="en-US" sz="2200" b="1" dirty="0">
                <a:solidFill>
                  <a:schemeClr val="dk1"/>
                </a:solidFill>
              </a:rPr>
              <a:t>Prescriptive requirements:</a:t>
            </a:r>
            <a:r>
              <a:rPr lang="en-US" sz="2200" dirty="0">
                <a:solidFill>
                  <a:schemeClr val="dk1"/>
                </a:solidFill>
              </a:rPr>
              <a:t> How to conform, and </a:t>
            </a:r>
            <a:r>
              <a:rPr lang="en-US" sz="2200" b="1" dirty="0">
                <a:solidFill>
                  <a:schemeClr val="dk1"/>
                </a:solidFill>
              </a:rPr>
              <a:t>how to test</a:t>
            </a:r>
            <a:r>
              <a:rPr lang="en-US" sz="2200" dirty="0">
                <a:solidFill>
                  <a:schemeClr val="dk1"/>
                </a:solidFill>
              </a:rPr>
              <a:t> for conformance</a:t>
            </a:r>
            <a:r>
              <a:rPr lang="en-US" sz="2200" b="1" dirty="0">
                <a:solidFill>
                  <a:schemeClr val="dk1"/>
                </a:solidFill>
              </a:rPr>
              <a:t> is predetermined</a:t>
            </a:r>
            <a:r>
              <a:rPr lang="en-US" sz="2200" dirty="0">
                <a:solidFill>
                  <a:schemeClr val="dk1"/>
                </a:solidFill>
              </a:rPr>
              <a:t>. If there is more than one option, all options are </a:t>
            </a:r>
            <a:r>
              <a:rPr lang="en-US" sz="2200" b="1" dirty="0">
                <a:solidFill>
                  <a:schemeClr val="dk1"/>
                </a:solidFill>
              </a:rPr>
              <a:t>defined by the standard</a:t>
            </a:r>
            <a:r>
              <a:rPr lang="en-US" sz="2200" dirty="0">
                <a:solidFill>
                  <a:schemeClr val="dk1"/>
                </a:solidFill>
              </a:rPr>
              <a:t>.</a:t>
            </a:r>
          </a:p>
          <a:p>
            <a:pPr indent="-406390">
              <a:spcBef>
                <a:spcPts val="400"/>
              </a:spcBef>
              <a:spcAft>
                <a:spcPts val="600"/>
              </a:spcAft>
              <a:buClr>
                <a:schemeClr val="dk1"/>
              </a:buClr>
              <a:buSzPts val="1200"/>
            </a:pPr>
            <a:r>
              <a:rPr lang="en-US" sz="2200" b="1" dirty="0">
                <a:solidFill>
                  <a:schemeClr val="dk1"/>
                </a:solidFill>
              </a:rPr>
              <a:t>Adaptive requirements</a:t>
            </a:r>
            <a:r>
              <a:rPr lang="en-US" sz="2200" dirty="0">
                <a:solidFill>
                  <a:schemeClr val="dk1"/>
                </a:solidFill>
              </a:rPr>
              <a:t>: The testing process includes variations where the results rely on the external and/or user-specific </a:t>
            </a:r>
            <a:r>
              <a:rPr lang="en-US" sz="2200" b="1" dirty="0">
                <a:solidFill>
                  <a:schemeClr val="dk1"/>
                </a:solidFill>
              </a:rPr>
              <a:t>context in which content is being tested</a:t>
            </a:r>
            <a:r>
              <a:rPr lang="en-US" sz="2200" dirty="0">
                <a:solidFill>
                  <a:schemeClr val="dk1"/>
                </a:solidFill>
              </a:rPr>
              <a:t>. The tests are still computational or qualitative tests but the context dictates what results are expected, and which tests are relevant.</a:t>
            </a:r>
          </a:p>
          <a:p>
            <a:pPr indent="-406390">
              <a:spcBef>
                <a:spcPts val="400"/>
              </a:spcBef>
              <a:spcAft>
                <a:spcPts val="600"/>
              </a:spcAft>
              <a:buClr>
                <a:schemeClr val="dk1"/>
              </a:buClr>
              <a:buSzPts val="1200"/>
            </a:pPr>
            <a:r>
              <a:rPr lang="en-US" sz="2200" b="1" dirty="0">
                <a:solidFill>
                  <a:schemeClr val="dk1"/>
                </a:solidFill>
              </a:rPr>
              <a:t>Extensible requirements</a:t>
            </a:r>
            <a:r>
              <a:rPr lang="en-US" sz="2200" dirty="0">
                <a:solidFill>
                  <a:schemeClr val="dk1"/>
                </a:solidFill>
              </a:rPr>
              <a:t>: Requirements that rely on </a:t>
            </a:r>
            <a:r>
              <a:rPr lang="en-US" sz="2200" b="1" dirty="0">
                <a:solidFill>
                  <a:schemeClr val="dk1"/>
                </a:solidFill>
              </a:rPr>
              <a:t>selecting from multiple valid ways to measure the outcome</a:t>
            </a:r>
            <a:r>
              <a:rPr lang="en-US" sz="2200" dirty="0">
                <a:solidFill>
                  <a:schemeClr val="dk1"/>
                </a:solidFill>
              </a:rPr>
              <a:t> (for example, there are multiple accepted specifications for measuring luminance, and the testers will need to determine which is most valid for their use case).</a:t>
            </a:r>
          </a:p>
          <a:p>
            <a:pPr indent="-406390">
              <a:spcBef>
                <a:spcPts val="400"/>
              </a:spcBef>
              <a:spcAft>
                <a:spcPts val="600"/>
              </a:spcAft>
              <a:buClr>
                <a:schemeClr val="dk1"/>
              </a:buClr>
              <a:buSzPts val="1200"/>
            </a:pPr>
            <a:r>
              <a:rPr lang="en-US" sz="2200" b="1" dirty="0">
                <a:solidFill>
                  <a:schemeClr val="dk1"/>
                </a:solidFill>
              </a:rPr>
              <a:t>Protocol-based requirements</a:t>
            </a:r>
            <a:r>
              <a:rPr lang="en-US" sz="2200" dirty="0">
                <a:solidFill>
                  <a:schemeClr val="dk1"/>
                </a:solidFill>
              </a:rPr>
              <a:t>: Using </a:t>
            </a:r>
            <a:r>
              <a:rPr lang="en-US" sz="2200" b="1" dirty="0">
                <a:solidFill>
                  <a:schemeClr val="dk1"/>
                </a:solidFill>
              </a:rPr>
              <a:t>accepted industry protocols that meet defined quality criteria</a:t>
            </a:r>
            <a:r>
              <a:rPr lang="en-US" sz="2200" dirty="0">
                <a:solidFill>
                  <a:schemeClr val="dk1"/>
                </a:solidFill>
              </a:rPr>
              <a:t> (examples include Usability and Plain Language protocols) to improve accessibility.</a:t>
            </a:r>
          </a:p>
        </p:txBody>
      </p:sp>
      <p:sp>
        <p:nvSpPr>
          <p:cNvPr id="165" name="Google Shape;165;p28"/>
          <p:cNvSpPr txBox="1">
            <a:spLocks noGrp="1"/>
          </p:cNvSpPr>
          <p:nvPr>
            <p:ph type="sldNum" idx="12"/>
          </p:nvPr>
        </p:nvSpPr>
        <p:spPr>
          <a:xfrm>
            <a:off x="11044800" y="6333200"/>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236806" y="335440"/>
            <a:ext cx="11525333" cy="763600"/>
          </a:xfrm>
          <a:prstGeom prst="rect">
            <a:avLst/>
          </a:prstGeom>
        </p:spPr>
        <p:txBody>
          <a:bodyPr spcFirstLastPara="1" wrap="square" lIns="121900" tIns="121900" rIns="121900" bIns="121900" anchor="t" anchorCtr="0">
            <a:normAutofit fontScale="90000"/>
          </a:bodyPr>
          <a:lstStyle/>
          <a:p>
            <a:pPr>
              <a:buSzPts val="990"/>
            </a:pPr>
            <a:r>
              <a:rPr lang="en" sz="3227" dirty="0"/>
              <a:t>Example methods: Images have text alternatives (Exploratory)</a:t>
            </a:r>
            <a:endParaRPr sz="3227" dirty="0"/>
          </a:p>
        </p:txBody>
      </p:sp>
      <p:graphicFrame>
        <p:nvGraphicFramePr>
          <p:cNvPr id="188" name="Google Shape;188;p31" descr="Possible methods for image have text alternatives"/>
          <p:cNvGraphicFramePr/>
          <p:nvPr>
            <p:extLst>
              <p:ext uri="{D42A27DB-BD31-4B8C-83A1-F6EECF244321}">
                <p14:modId xmlns:p14="http://schemas.microsoft.com/office/powerpoint/2010/main" val="905538880"/>
              </p:ext>
            </p:extLst>
          </p:nvPr>
        </p:nvGraphicFramePr>
        <p:xfrm>
          <a:off x="368898" y="1367244"/>
          <a:ext cx="11454201" cy="4429547"/>
        </p:xfrm>
        <a:graphic>
          <a:graphicData uri="http://schemas.openxmlformats.org/drawingml/2006/table">
            <a:tbl>
              <a:tblPr firstRow="1" firstCol="1">
                <a:tableStyleId>{5C22544A-7EE6-4342-B048-85BDC9FD1C3A}</a:tableStyleId>
              </a:tblPr>
              <a:tblGrid>
                <a:gridCol w="1459267">
                  <a:extLst>
                    <a:ext uri="{9D8B030D-6E8A-4147-A177-3AD203B41FA5}">
                      <a16:colId xmlns:a16="http://schemas.microsoft.com/office/drawing/2014/main" val="20000"/>
                    </a:ext>
                  </a:extLst>
                </a:gridCol>
                <a:gridCol w="4723767">
                  <a:extLst>
                    <a:ext uri="{9D8B030D-6E8A-4147-A177-3AD203B41FA5}">
                      <a16:colId xmlns:a16="http://schemas.microsoft.com/office/drawing/2014/main" val="20001"/>
                    </a:ext>
                  </a:extLst>
                </a:gridCol>
                <a:gridCol w="5271167">
                  <a:extLst>
                    <a:ext uri="{9D8B030D-6E8A-4147-A177-3AD203B41FA5}">
                      <a16:colId xmlns:a16="http://schemas.microsoft.com/office/drawing/2014/main" val="20002"/>
                    </a:ext>
                  </a:extLst>
                </a:gridCol>
              </a:tblGrid>
              <a:tr h="487640">
                <a:tc>
                  <a:txBody>
                    <a:bodyPr/>
                    <a:lstStyle/>
                    <a:p>
                      <a:pPr marL="0" lvl="0" indent="0" algn="l" rtl="0">
                        <a:spcBef>
                          <a:spcPts val="0"/>
                        </a:spcBef>
                        <a:spcAft>
                          <a:spcPts val="0"/>
                        </a:spcAft>
                        <a:buNone/>
                      </a:pPr>
                      <a:endParaRPr sz="1600" dirty="0"/>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197"/>
                    </a:solidFill>
                  </a:tcPr>
                </a:tc>
                <a:tc>
                  <a:txBody>
                    <a:bodyPr/>
                    <a:lstStyle/>
                    <a:p>
                      <a:pPr marL="0" lvl="0" indent="0" algn="l" rtl="0">
                        <a:spcBef>
                          <a:spcPts val="0"/>
                        </a:spcBef>
                        <a:spcAft>
                          <a:spcPts val="0"/>
                        </a:spcAft>
                        <a:buNone/>
                      </a:pPr>
                      <a:r>
                        <a:rPr lang="en" sz="1600" b="1" dirty="0"/>
                        <a:t>Computational</a:t>
                      </a:r>
                      <a:endParaRPr sz="1600" b="1" dirty="0"/>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197"/>
                    </a:solidFill>
                  </a:tcPr>
                </a:tc>
                <a:tc>
                  <a:txBody>
                    <a:bodyPr/>
                    <a:lstStyle/>
                    <a:p>
                      <a:pPr marL="0" lvl="0" indent="0" algn="l" rtl="0">
                        <a:spcBef>
                          <a:spcPts val="0"/>
                        </a:spcBef>
                        <a:spcAft>
                          <a:spcPts val="0"/>
                        </a:spcAft>
                        <a:buNone/>
                      </a:pPr>
                      <a:r>
                        <a:rPr lang="en" sz="1600" b="1" dirty="0"/>
                        <a:t>Qualitative</a:t>
                      </a:r>
                      <a:endParaRPr sz="1600" b="1" dirty="0"/>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197"/>
                    </a:solidFill>
                  </a:tcPr>
                </a:tc>
                <a:extLst>
                  <a:ext uri="{0D108BD9-81ED-4DB2-BD59-A6C34878D82A}">
                    <a16:rowId xmlns:a16="http://schemas.microsoft.com/office/drawing/2014/main" val="10000"/>
                  </a:ext>
                </a:extLst>
              </a:tr>
              <a:tr h="1219160">
                <a:tc>
                  <a:txBody>
                    <a:bodyPr/>
                    <a:lstStyle/>
                    <a:p>
                      <a:pPr marL="0" lvl="0" indent="0" algn="l" rtl="0">
                        <a:spcBef>
                          <a:spcPts val="0"/>
                        </a:spcBef>
                        <a:spcAft>
                          <a:spcPts val="0"/>
                        </a:spcAft>
                        <a:buNone/>
                      </a:pPr>
                      <a:r>
                        <a:rPr lang="en" sz="1600" b="1" dirty="0">
                          <a:solidFill>
                            <a:schemeClr val="bg1"/>
                          </a:solidFill>
                        </a:rPr>
                        <a:t>Prescriptive</a:t>
                      </a:r>
                      <a:endParaRPr sz="1600" b="1" dirty="0">
                        <a:solidFill>
                          <a:schemeClr val="bg1"/>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197"/>
                    </a:solidFill>
                  </a:tcPr>
                </a:tc>
                <a:tc>
                  <a:txBody>
                    <a:bodyPr/>
                    <a:lstStyle/>
                    <a:p>
                      <a:pPr marL="0" lvl="0" indent="0" algn="l" rtl="0">
                        <a:spcBef>
                          <a:spcPts val="0"/>
                        </a:spcBef>
                        <a:spcAft>
                          <a:spcPts val="0"/>
                        </a:spcAft>
                        <a:buNone/>
                      </a:pPr>
                      <a:r>
                        <a:rPr lang="en" sz="1600" dirty="0"/>
                        <a:t>Image has non-empty accessible name</a:t>
                      </a:r>
                      <a:endParaRPr sz="1600" dirty="0"/>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lvl="0" indent="-304800" algn="l" rtl="0">
                        <a:spcBef>
                          <a:spcPts val="0"/>
                        </a:spcBef>
                        <a:spcAft>
                          <a:spcPts val="0"/>
                        </a:spcAft>
                        <a:buSzPts val="1200"/>
                        <a:buChar char="●"/>
                      </a:pPr>
                      <a:r>
                        <a:rPr lang="en" sz="1600" dirty="0"/>
                        <a:t>Image is decorative</a:t>
                      </a:r>
                      <a:endParaRPr sz="1600" dirty="0"/>
                    </a:p>
                    <a:p>
                      <a:pPr marL="285750" lvl="0" indent="-304800" algn="l" rtl="0">
                        <a:spcBef>
                          <a:spcPts val="0"/>
                        </a:spcBef>
                        <a:spcAft>
                          <a:spcPts val="0"/>
                        </a:spcAft>
                        <a:buSzPts val="1200"/>
                        <a:buChar char="●"/>
                      </a:pPr>
                      <a:r>
                        <a:rPr lang="en" sz="1600" dirty="0"/>
                        <a:t>Image has text alternative</a:t>
                      </a:r>
                      <a:endParaRPr sz="1600" dirty="0"/>
                    </a:p>
                    <a:p>
                      <a:pPr marL="285750" lvl="0" indent="-304800" algn="l" rtl="0">
                        <a:spcBef>
                          <a:spcPts val="0"/>
                        </a:spcBef>
                        <a:spcAft>
                          <a:spcPts val="0"/>
                        </a:spcAft>
                        <a:buSzPts val="1200"/>
                        <a:buChar char="●"/>
                      </a:pPr>
                      <a:r>
                        <a:rPr lang="en" sz="1600" dirty="0"/>
                        <a:t>Text alternative is sufficient replacement for image?</a:t>
                      </a:r>
                      <a:endParaRPr sz="1600" dirty="0"/>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219160">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dirty="0">
                          <a:solidFill>
                            <a:schemeClr val="bg1"/>
                          </a:solidFill>
                          <a:sym typeface="Arial"/>
                        </a:rPr>
                        <a:t>Adaptive</a:t>
                      </a:r>
                      <a:endParaRPr sz="1600" b="1" i="0" u="none" strike="noStrike" cap="none" dirty="0">
                        <a:solidFill>
                          <a:schemeClr val="bg1"/>
                        </a:solidFill>
                        <a:latin typeface="+mn-lt"/>
                        <a:ea typeface="+mn-ea"/>
                        <a:cs typeface="+mn-cs"/>
                        <a:sym typeface="Aria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197"/>
                    </a:solidFill>
                  </a:tcPr>
                </a:tc>
                <a:tc>
                  <a:txBody>
                    <a:bodyPr/>
                    <a:lstStyle/>
                    <a:p>
                      <a:pPr marL="285750" lvl="0" indent="-304800" algn="l" rtl="0">
                        <a:spcBef>
                          <a:spcPts val="0"/>
                        </a:spcBef>
                        <a:spcAft>
                          <a:spcPts val="0"/>
                        </a:spcAft>
                        <a:buSzPts val="1200"/>
                        <a:buChar char="●"/>
                      </a:pPr>
                      <a:r>
                        <a:rPr lang="en" sz="1600" dirty="0"/>
                        <a:t>Accessible name meets style guide requirement </a:t>
                      </a:r>
                      <a:endParaRPr sz="1600" dirty="0"/>
                    </a:p>
                    <a:p>
                      <a:pPr marL="285750" lvl="0" indent="-304800" algn="l" rtl="0">
                        <a:spcBef>
                          <a:spcPts val="0"/>
                        </a:spcBef>
                        <a:spcAft>
                          <a:spcPts val="0"/>
                        </a:spcAft>
                        <a:buSzPts val="1200"/>
                        <a:buChar char="●"/>
                      </a:pPr>
                      <a:r>
                        <a:rPr lang="en" sz="1600" dirty="0"/>
                        <a:t>Accessible name is appropriate for the human language </a:t>
                      </a:r>
                      <a:endParaRPr sz="1600" dirty="0"/>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 sz="1600">
                          <a:solidFill>
                            <a:schemeClr val="dk1"/>
                          </a:solidFill>
                        </a:rPr>
                        <a:t>Text alternative is sufficient replacement for image?</a:t>
                      </a:r>
                      <a:endParaRPr sz="1600"/>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28267">
                <a:tc>
                  <a:txBody>
                    <a:bodyPr/>
                    <a:lstStyle/>
                    <a:p>
                      <a:pPr marL="0" lvl="0" indent="0" algn="l" rtl="0">
                        <a:spcBef>
                          <a:spcPts val="0"/>
                        </a:spcBef>
                        <a:spcAft>
                          <a:spcPts val="0"/>
                        </a:spcAft>
                        <a:buClr>
                          <a:schemeClr val="dk1"/>
                        </a:buClr>
                        <a:buSzPts val="1100"/>
                        <a:buFont typeface="Arial"/>
                        <a:buNone/>
                      </a:pPr>
                      <a:r>
                        <a:rPr lang="en" sz="1600" b="1" dirty="0">
                          <a:solidFill>
                            <a:schemeClr val="bg1"/>
                          </a:solidFill>
                        </a:rPr>
                        <a:t>Extensible</a:t>
                      </a:r>
                      <a:endParaRPr sz="1600" b="1" dirty="0">
                        <a:solidFill>
                          <a:schemeClr val="bg1"/>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197"/>
                    </a:solidFill>
                  </a:tcPr>
                </a:tc>
                <a:tc>
                  <a:txBody>
                    <a:bodyPr/>
                    <a:lstStyle/>
                    <a:p>
                      <a:pPr marL="0" lvl="0" indent="0" algn="l" rtl="0">
                        <a:spcBef>
                          <a:spcPts val="0"/>
                        </a:spcBef>
                        <a:spcAft>
                          <a:spcPts val="0"/>
                        </a:spcAft>
                        <a:buNone/>
                      </a:pPr>
                      <a:r>
                        <a:rPr lang="en" sz="1600"/>
                        <a:t>Not applicable</a:t>
                      </a:r>
                      <a:endParaRPr sz="1600"/>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l" rtl="0">
                        <a:spcBef>
                          <a:spcPts val="0"/>
                        </a:spcBef>
                        <a:spcAft>
                          <a:spcPts val="0"/>
                        </a:spcAft>
                        <a:buNone/>
                      </a:pPr>
                      <a:r>
                        <a:rPr lang="en" sz="1600" dirty="0"/>
                        <a:t>Not applicable</a:t>
                      </a:r>
                      <a:endParaRPr sz="1600" dirty="0"/>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975320">
                <a:tc>
                  <a:txBody>
                    <a:bodyPr/>
                    <a:lstStyle/>
                    <a:p>
                      <a:pPr marL="0" lvl="0" indent="0" algn="l" rtl="0">
                        <a:spcBef>
                          <a:spcPts val="0"/>
                        </a:spcBef>
                        <a:spcAft>
                          <a:spcPts val="0"/>
                        </a:spcAft>
                        <a:buClr>
                          <a:schemeClr val="dk1"/>
                        </a:buClr>
                        <a:buSzPts val="1100"/>
                        <a:buFont typeface="Arial"/>
                        <a:buNone/>
                      </a:pPr>
                      <a:r>
                        <a:rPr lang="en" sz="1600" b="1" dirty="0">
                          <a:solidFill>
                            <a:schemeClr val="bg1"/>
                          </a:solidFill>
                        </a:rPr>
                        <a:t>Procedural</a:t>
                      </a:r>
                      <a:endParaRPr sz="1600" b="1" dirty="0">
                        <a:solidFill>
                          <a:schemeClr val="bg1"/>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197"/>
                    </a:solidFill>
                  </a:tcPr>
                </a:tc>
                <a:tc>
                  <a:txBody>
                    <a:bodyPr/>
                    <a:lstStyle/>
                    <a:p>
                      <a:pPr marL="0" lvl="0" indent="0" algn="l" rtl="0">
                        <a:spcBef>
                          <a:spcPts val="0"/>
                        </a:spcBef>
                        <a:spcAft>
                          <a:spcPts val="0"/>
                        </a:spcAft>
                        <a:buNone/>
                      </a:pPr>
                      <a:r>
                        <a:rPr lang="en" sz="1600" dirty="0"/>
                        <a:t>Image alt text follows guidance for ecommerce image descriptions</a:t>
                      </a:r>
                      <a:endParaRPr sz="1600" dirty="0"/>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l" rtl="0">
                        <a:spcBef>
                          <a:spcPts val="0"/>
                        </a:spcBef>
                        <a:spcAft>
                          <a:spcPts val="0"/>
                        </a:spcAft>
                        <a:buNone/>
                      </a:pPr>
                      <a:r>
                        <a:rPr lang="en" sz="1600" dirty="0"/>
                        <a:t>Image alt text follows plain language protocol</a:t>
                      </a:r>
                      <a:endParaRPr sz="1600" dirty="0"/>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87" name="Google Shape;187;p31"/>
          <p:cNvSpPr txBox="1">
            <a:spLocks noGrp="1"/>
          </p:cNvSpPr>
          <p:nvPr>
            <p:ph type="sldNum" idx="12"/>
          </p:nvPr>
        </p:nvSpPr>
        <p:spPr>
          <a:xfrm>
            <a:off x="11091499" y="6333200"/>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32"/>
          <p:cNvSpPr txBox="1">
            <a:spLocks noGrp="1"/>
          </p:cNvSpPr>
          <p:nvPr>
            <p:ph type="title"/>
          </p:nvPr>
        </p:nvSpPr>
        <p:spPr>
          <a:xfrm>
            <a:off x="227068" y="306151"/>
            <a:ext cx="10515600" cy="457200"/>
          </a:xfrm>
          <a:prstGeom prst="rect">
            <a:avLst/>
          </a:prstGeom>
        </p:spPr>
        <p:txBody>
          <a:bodyPr spcFirstLastPara="1" wrap="square" lIns="121900" tIns="121900" rIns="121900" bIns="121900" anchor="t" anchorCtr="0">
            <a:normAutofit fontScale="90000"/>
          </a:bodyPr>
          <a:lstStyle/>
          <a:p>
            <a:pPr>
              <a:buSzPts val="990"/>
            </a:pPr>
            <a:r>
              <a:rPr lang="en" sz="3227" dirty="0"/>
              <a:t>Example methods: Text contrast (Exploratory)</a:t>
            </a:r>
            <a:endParaRPr sz="3227" dirty="0"/>
          </a:p>
        </p:txBody>
      </p:sp>
      <p:graphicFrame>
        <p:nvGraphicFramePr>
          <p:cNvPr id="194" name="Google Shape;194;p32" descr="Possible methods for text contrast"/>
          <p:cNvGraphicFramePr/>
          <p:nvPr>
            <p:extLst>
              <p:ext uri="{D42A27DB-BD31-4B8C-83A1-F6EECF244321}">
                <p14:modId xmlns:p14="http://schemas.microsoft.com/office/powerpoint/2010/main" val="4171588049"/>
              </p:ext>
            </p:extLst>
          </p:nvPr>
        </p:nvGraphicFramePr>
        <p:xfrm>
          <a:off x="353793" y="1389969"/>
          <a:ext cx="11431532" cy="4785235"/>
        </p:xfrm>
        <a:graphic>
          <a:graphicData uri="http://schemas.openxmlformats.org/drawingml/2006/table">
            <a:tbl>
              <a:tblPr firstRow="1" firstCol="1">
                <a:noFill/>
              </a:tblPr>
              <a:tblGrid>
                <a:gridCol w="1456383">
                  <a:extLst>
                    <a:ext uri="{9D8B030D-6E8A-4147-A177-3AD203B41FA5}">
                      <a16:colId xmlns:a16="http://schemas.microsoft.com/office/drawing/2014/main" val="20000"/>
                    </a:ext>
                  </a:extLst>
                </a:gridCol>
                <a:gridCol w="5137782">
                  <a:extLst>
                    <a:ext uri="{9D8B030D-6E8A-4147-A177-3AD203B41FA5}">
                      <a16:colId xmlns:a16="http://schemas.microsoft.com/office/drawing/2014/main" val="20001"/>
                    </a:ext>
                  </a:extLst>
                </a:gridCol>
                <a:gridCol w="4837367">
                  <a:extLst>
                    <a:ext uri="{9D8B030D-6E8A-4147-A177-3AD203B41FA5}">
                      <a16:colId xmlns:a16="http://schemas.microsoft.com/office/drawing/2014/main" val="20002"/>
                    </a:ext>
                  </a:extLst>
                </a:gridCol>
              </a:tblGrid>
              <a:tr h="563700">
                <a:tc>
                  <a:txBody>
                    <a:bodyPr/>
                    <a:lstStyle/>
                    <a:p>
                      <a:pPr marL="0" lvl="0" indent="0" algn="l" rtl="0">
                        <a:spcBef>
                          <a:spcPts val="0"/>
                        </a:spcBef>
                        <a:spcAft>
                          <a:spcPts val="0"/>
                        </a:spcAft>
                        <a:buNone/>
                      </a:pPr>
                      <a:endParaRPr sz="1600" dirty="0">
                        <a:solidFill>
                          <a:schemeClr val="bg1"/>
                        </a:solidFill>
                      </a:endParaRPr>
                    </a:p>
                  </a:txBody>
                  <a:tcPr marL="121900" marR="121900" marT="121900" marB="121900">
                    <a:solidFill>
                      <a:srgbClr val="006197"/>
                    </a:solidFill>
                  </a:tcPr>
                </a:tc>
                <a:tc>
                  <a:txBody>
                    <a:bodyPr/>
                    <a:lstStyle/>
                    <a:p>
                      <a:pPr marL="0" lvl="0" indent="0" algn="l" rtl="0">
                        <a:spcBef>
                          <a:spcPts val="0"/>
                        </a:spcBef>
                        <a:spcAft>
                          <a:spcPts val="0"/>
                        </a:spcAft>
                        <a:buNone/>
                      </a:pPr>
                      <a:r>
                        <a:rPr lang="en" sz="1600" b="1" dirty="0">
                          <a:solidFill>
                            <a:schemeClr val="bg1"/>
                          </a:solidFill>
                        </a:rPr>
                        <a:t>Computational</a:t>
                      </a:r>
                      <a:endParaRPr sz="1600" b="1" dirty="0">
                        <a:solidFill>
                          <a:schemeClr val="bg1"/>
                        </a:solidFill>
                      </a:endParaRPr>
                    </a:p>
                  </a:txBody>
                  <a:tcPr marL="121900" marR="121900" marT="121900" marB="121900">
                    <a:solidFill>
                      <a:srgbClr val="006197"/>
                    </a:solidFill>
                  </a:tcPr>
                </a:tc>
                <a:tc>
                  <a:txBody>
                    <a:bodyPr/>
                    <a:lstStyle/>
                    <a:p>
                      <a:pPr marL="0" lvl="0" indent="0" algn="l" rtl="0">
                        <a:spcBef>
                          <a:spcPts val="0"/>
                        </a:spcBef>
                        <a:spcAft>
                          <a:spcPts val="0"/>
                        </a:spcAft>
                        <a:buNone/>
                      </a:pPr>
                      <a:r>
                        <a:rPr lang="en" sz="1600" b="1" dirty="0">
                          <a:solidFill>
                            <a:schemeClr val="bg1"/>
                          </a:solidFill>
                        </a:rPr>
                        <a:t>Qualitative</a:t>
                      </a:r>
                      <a:endParaRPr sz="1600" b="1" dirty="0">
                        <a:solidFill>
                          <a:schemeClr val="bg1"/>
                        </a:solidFill>
                      </a:endParaRPr>
                    </a:p>
                  </a:txBody>
                  <a:tcPr marL="121900" marR="121900" marT="121900" marB="121900">
                    <a:solidFill>
                      <a:srgbClr val="006197"/>
                    </a:solidFill>
                  </a:tcPr>
                </a:tc>
                <a:extLst>
                  <a:ext uri="{0D108BD9-81ED-4DB2-BD59-A6C34878D82A}">
                    <a16:rowId xmlns:a16="http://schemas.microsoft.com/office/drawing/2014/main" val="10000"/>
                  </a:ext>
                </a:extLst>
              </a:tr>
              <a:tr h="637233">
                <a:tc>
                  <a:txBody>
                    <a:bodyPr/>
                    <a:lstStyle/>
                    <a:p>
                      <a:pPr marL="0" lvl="0" indent="0" algn="l" rtl="0">
                        <a:spcBef>
                          <a:spcPts val="0"/>
                        </a:spcBef>
                        <a:spcAft>
                          <a:spcPts val="0"/>
                        </a:spcAft>
                        <a:buNone/>
                      </a:pPr>
                      <a:r>
                        <a:rPr lang="en" sz="1600" b="1" dirty="0">
                          <a:solidFill>
                            <a:schemeClr val="bg1"/>
                          </a:solidFill>
                        </a:rPr>
                        <a:t>Prescriptive</a:t>
                      </a:r>
                      <a:endParaRPr sz="1600" b="1" dirty="0">
                        <a:solidFill>
                          <a:schemeClr val="bg1"/>
                        </a:solidFill>
                      </a:endParaRPr>
                    </a:p>
                  </a:txBody>
                  <a:tcPr marL="121900" marR="121900" marT="121900" marB="121900">
                    <a:solidFill>
                      <a:srgbClr val="006197"/>
                    </a:solidFill>
                  </a:tcPr>
                </a:tc>
                <a:tc>
                  <a:txBody>
                    <a:bodyPr/>
                    <a:lstStyle/>
                    <a:p>
                      <a:pPr marL="0" lvl="0" indent="0" algn="l" rtl="0">
                        <a:spcBef>
                          <a:spcPts val="0"/>
                        </a:spcBef>
                        <a:spcAft>
                          <a:spcPts val="0"/>
                        </a:spcAft>
                        <a:buNone/>
                      </a:pPr>
                      <a:r>
                        <a:rPr lang="en" sz="1600"/>
                        <a:t>Text has minimum contrast</a:t>
                      </a:r>
                      <a:endParaRPr sz="1600"/>
                    </a:p>
                  </a:txBody>
                  <a:tcPr marL="121900" marR="121900" marT="121900" marB="121900"/>
                </a:tc>
                <a:tc>
                  <a:txBody>
                    <a:bodyPr/>
                    <a:lstStyle/>
                    <a:p>
                      <a:pPr marL="0" lvl="0" indent="0" algn="l" rtl="0">
                        <a:spcBef>
                          <a:spcPts val="0"/>
                        </a:spcBef>
                        <a:spcAft>
                          <a:spcPts val="0"/>
                        </a:spcAft>
                        <a:buNone/>
                      </a:pPr>
                      <a:r>
                        <a:rPr lang="en" sz="1600"/>
                        <a:t>Not applicable</a:t>
                      </a:r>
                      <a:endParaRPr sz="1600"/>
                    </a:p>
                  </a:txBody>
                  <a:tcPr marL="121900" marR="121900" marT="121900" marB="121900"/>
                </a:tc>
                <a:extLst>
                  <a:ext uri="{0D108BD9-81ED-4DB2-BD59-A6C34878D82A}">
                    <a16:rowId xmlns:a16="http://schemas.microsoft.com/office/drawing/2014/main" val="10001"/>
                  </a:ext>
                </a:extLst>
              </a:tr>
              <a:tr h="2071753">
                <a:tc>
                  <a:txBody>
                    <a:bodyPr/>
                    <a:lstStyle/>
                    <a:p>
                      <a:pPr marL="0" lvl="0" indent="0" algn="l" rtl="0">
                        <a:spcBef>
                          <a:spcPts val="0"/>
                        </a:spcBef>
                        <a:spcAft>
                          <a:spcPts val="0"/>
                        </a:spcAft>
                        <a:buNone/>
                      </a:pPr>
                      <a:r>
                        <a:rPr lang="en" sz="1600" b="1" dirty="0">
                          <a:solidFill>
                            <a:schemeClr val="bg1"/>
                          </a:solidFill>
                        </a:rPr>
                        <a:t>Adaptive</a:t>
                      </a:r>
                      <a:endParaRPr sz="1600" b="1" dirty="0">
                        <a:solidFill>
                          <a:schemeClr val="bg1"/>
                        </a:solidFill>
                      </a:endParaRPr>
                    </a:p>
                  </a:txBody>
                  <a:tcPr marL="121900" marR="121900" marT="121900" marB="121900">
                    <a:solidFill>
                      <a:srgbClr val="006197"/>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 sz="1600" dirty="0">
                          <a:solidFill>
                            <a:srgbClr val="434343"/>
                          </a:solidFill>
                        </a:rPr>
                        <a:t>For an interface that has 3 contrast modes (high contrast, normal, and low contrast), to meet contrast requirements:</a:t>
                      </a:r>
                      <a:endParaRPr sz="1600" dirty="0">
                        <a:solidFill>
                          <a:srgbClr val="434343"/>
                        </a:solidFill>
                      </a:endParaRPr>
                    </a:p>
                    <a:p>
                      <a:pPr marL="342900" lvl="0" indent="-190500" algn="l" rtl="0">
                        <a:lnSpc>
                          <a:spcPct val="115000"/>
                        </a:lnSpc>
                        <a:spcBef>
                          <a:spcPts val="1000"/>
                        </a:spcBef>
                        <a:spcAft>
                          <a:spcPts val="0"/>
                        </a:spcAft>
                        <a:buClr>
                          <a:srgbClr val="434343"/>
                        </a:buClr>
                        <a:buSzPts val="1200"/>
                        <a:buAutoNum type="arabicPeriod"/>
                      </a:pPr>
                      <a:r>
                        <a:rPr lang="en" sz="1600" dirty="0">
                          <a:solidFill>
                            <a:srgbClr val="434343"/>
                          </a:solidFill>
                        </a:rPr>
                        <a:t>In </a:t>
                      </a:r>
                      <a:r>
                        <a:rPr lang="en" sz="1600" b="1" dirty="0">
                          <a:solidFill>
                            <a:srgbClr val="434343"/>
                          </a:solidFill>
                        </a:rPr>
                        <a:t>high contrast mode</a:t>
                      </a:r>
                      <a:r>
                        <a:rPr lang="en" sz="1600" dirty="0">
                          <a:solidFill>
                            <a:srgbClr val="434343"/>
                          </a:solidFill>
                        </a:rPr>
                        <a:t>, 7:1, or 4.5:1 for large text</a:t>
                      </a:r>
                      <a:endParaRPr sz="1600" dirty="0">
                        <a:solidFill>
                          <a:srgbClr val="434343"/>
                        </a:solidFill>
                      </a:endParaRPr>
                    </a:p>
                    <a:p>
                      <a:pPr marL="342900" lvl="0" indent="-190500" algn="l" rtl="0">
                        <a:lnSpc>
                          <a:spcPct val="115000"/>
                        </a:lnSpc>
                        <a:spcBef>
                          <a:spcPts val="0"/>
                        </a:spcBef>
                        <a:spcAft>
                          <a:spcPts val="0"/>
                        </a:spcAft>
                        <a:buClr>
                          <a:srgbClr val="434343"/>
                        </a:buClr>
                        <a:buSzPts val="1200"/>
                        <a:buAutoNum type="arabicPeriod"/>
                      </a:pPr>
                      <a:r>
                        <a:rPr lang="en" sz="1600" dirty="0">
                          <a:solidFill>
                            <a:srgbClr val="434343"/>
                          </a:solidFill>
                        </a:rPr>
                        <a:t>In </a:t>
                      </a:r>
                      <a:r>
                        <a:rPr lang="en" sz="1600" b="1" dirty="0">
                          <a:solidFill>
                            <a:srgbClr val="434343"/>
                          </a:solidFill>
                        </a:rPr>
                        <a:t>normal contrast mode</a:t>
                      </a:r>
                      <a:r>
                        <a:rPr lang="en" sz="1600" dirty="0">
                          <a:solidFill>
                            <a:srgbClr val="434343"/>
                          </a:solidFill>
                        </a:rPr>
                        <a:t>, 4.5:1, or 3:1 for large text.</a:t>
                      </a:r>
                      <a:endParaRPr sz="1600" dirty="0">
                        <a:solidFill>
                          <a:srgbClr val="434343"/>
                        </a:solidFill>
                      </a:endParaRPr>
                    </a:p>
                    <a:p>
                      <a:pPr marL="342900" lvl="0" indent="-190500" algn="l" rtl="0">
                        <a:lnSpc>
                          <a:spcPct val="115000"/>
                        </a:lnSpc>
                        <a:spcBef>
                          <a:spcPts val="0"/>
                        </a:spcBef>
                        <a:spcAft>
                          <a:spcPts val="0"/>
                        </a:spcAft>
                        <a:buClr>
                          <a:srgbClr val="434343"/>
                        </a:buClr>
                        <a:buSzPts val="1200"/>
                        <a:buAutoNum type="arabicPeriod"/>
                      </a:pPr>
                      <a:r>
                        <a:rPr lang="en" sz="1600" dirty="0">
                          <a:solidFill>
                            <a:srgbClr val="434343"/>
                          </a:solidFill>
                        </a:rPr>
                        <a:t>In </a:t>
                      </a:r>
                      <a:r>
                        <a:rPr lang="en" sz="1600" b="1" dirty="0">
                          <a:solidFill>
                            <a:srgbClr val="434343"/>
                          </a:solidFill>
                        </a:rPr>
                        <a:t>low contrast mode</a:t>
                      </a:r>
                      <a:r>
                        <a:rPr lang="en" sz="1600" dirty="0">
                          <a:solidFill>
                            <a:srgbClr val="434343"/>
                          </a:solidFill>
                        </a:rPr>
                        <a:t>, between 3:1 and 7:1.</a:t>
                      </a:r>
                      <a:endParaRPr sz="1600" dirty="0"/>
                    </a:p>
                  </a:txBody>
                  <a:tcPr marL="121900" marR="121900" marT="121900" marB="121900"/>
                </a:tc>
                <a:tc>
                  <a:txBody>
                    <a:bodyPr/>
                    <a:lstStyle/>
                    <a:p>
                      <a:pPr marL="0" lvl="0" indent="0" algn="l" rtl="0">
                        <a:spcBef>
                          <a:spcPts val="0"/>
                        </a:spcBef>
                        <a:spcAft>
                          <a:spcPts val="0"/>
                        </a:spcAft>
                        <a:buNone/>
                      </a:pPr>
                      <a:r>
                        <a:rPr lang="en" sz="1600"/>
                        <a:t>Not applicable</a:t>
                      </a:r>
                      <a:endParaRPr sz="1600"/>
                    </a:p>
                  </a:txBody>
                  <a:tcPr marL="121900" marR="121900" marT="121900" marB="121900"/>
                </a:tc>
                <a:extLst>
                  <a:ext uri="{0D108BD9-81ED-4DB2-BD59-A6C34878D82A}">
                    <a16:rowId xmlns:a16="http://schemas.microsoft.com/office/drawing/2014/main" val="10002"/>
                  </a:ext>
                </a:extLst>
              </a:tr>
              <a:tr h="637233">
                <a:tc>
                  <a:txBody>
                    <a:bodyPr/>
                    <a:lstStyle/>
                    <a:p>
                      <a:pPr marL="0" lvl="0" indent="0" algn="l" rtl="0">
                        <a:spcBef>
                          <a:spcPts val="0"/>
                        </a:spcBef>
                        <a:spcAft>
                          <a:spcPts val="0"/>
                        </a:spcAft>
                        <a:buNone/>
                      </a:pPr>
                      <a:r>
                        <a:rPr lang="en" sz="1600" b="1" dirty="0">
                          <a:solidFill>
                            <a:schemeClr val="bg1"/>
                          </a:solidFill>
                        </a:rPr>
                        <a:t>Extensible</a:t>
                      </a:r>
                      <a:endParaRPr sz="1600" b="1" dirty="0">
                        <a:solidFill>
                          <a:schemeClr val="bg1"/>
                        </a:solidFill>
                      </a:endParaRPr>
                    </a:p>
                  </a:txBody>
                  <a:tcPr marL="121900" marR="121900" marT="121900" marB="121900">
                    <a:solidFill>
                      <a:srgbClr val="006197"/>
                    </a:solidFill>
                  </a:tcPr>
                </a:tc>
                <a:tc>
                  <a:txBody>
                    <a:bodyPr/>
                    <a:lstStyle/>
                    <a:p>
                      <a:pPr marL="0" lvl="0" indent="0" algn="l" rtl="0">
                        <a:lnSpc>
                          <a:spcPct val="115000"/>
                        </a:lnSpc>
                        <a:spcBef>
                          <a:spcPts val="0"/>
                        </a:spcBef>
                        <a:spcAft>
                          <a:spcPts val="0"/>
                        </a:spcAft>
                        <a:buNone/>
                      </a:pPr>
                      <a:r>
                        <a:rPr lang="en" sz="1600"/>
                        <a:t>Text has minimum contrast using APCA</a:t>
                      </a:r>
                      <a:endParaRPr sz="1600"/>
                    </a:p>
                  </a:txBody>
                  <a:tcPr marL="121900" marR="121900" marT="121900" marB="121900"/>
                </a:tc>
                <a:tc>
                  <a:txBody>
                    <a:bodyPr/>
                    <a:lstStyle/>
                    <a:p>
                      <a:pPr marL="0" lvl="0" indent="0" algn="l" rtl="0">
                        <a:spcBef>
                          <a:spcPts val="0"/>
                        </a:spcBef>
                        <a:spcAft>
                          <a:spcPts val="0"/>
                        </a:spcAft>
                        <a:buNone/>
                      </a:pPr>
                      <a:r>
                        <a:rPr lang="en" sz="1600"/>
                        <a:t>Not applicable</a:t>
                      </a:r>
                      <a:endParaRPr sz="1600"/>
                    </a:p>
                  </a:txBody>
                  <a:tcPr marL="121900" marR="121900" marT="121900" marB="121900"/>
                </a:tc>
                <a:extLst>
                  <a:ext uri="{0D108BD9-81ED-4DB2-BD59-A6C34878D82A}">
                    <a16:rowId xmlns:a16="http://schemas.microsoft.com/office/drawing/2014/main" val="10003"/>
                  </a:ext>
                </a:extLst>
              </a:tr>
              <a:tr h="637233">
                <a:tc>
                  <a:txBody>
                    <a:bodyPr/>
                    <a:lstStyle/>
                    <a:p>
                      <a:pPr marL="0" lvl="0" indent="0" algn="l" rtl="0">
                        <a:spcBef>
                          <a:spcPts val="0"/>
                        </a:spcBef>
                        <a:spcAft>
                          <a:spcPts val="0"/>
                        </a:spcAft>
                        <a:buNone/>
                      </a:pPr>
                      <a:r>
                        <a:rPr lang="en" sz="1600" b="1" dirty="0">
                          <a:solidFill>
                            <a:schemeClr val="bg1"/>
                          </a:solidFill>
                        </a:rPr>
                        <a:t>Procedural</a:t>
                      </a:r>
                      <a:endParaRPr sz="1600" b="1" dirty="0">
                        <a:solidFill>
                          <a:schemeClr val="bg1"/>
                        </a:solidFill>
                      </a:endParaRPr>
                    </a:p>
                  </a:txBody>
                  <a:tcPr marL="121900" marR="121900" marT="121900" marB="121900">
                    <a:solidFill>
                      <a:srgbClr val="006197"/>
                    </a:solidFill>
                  </a:tcPr>
                </a:tc>
                <a:tc>
                  <a:txBody>
                    <a:bodyPr/>
                    <a:lstStyle/>
                    <a:p>
                      <a:pPr marL="0" lvl="0" indent="0" algn="l" rtl="0">
                        <a:spcBef>
                          <a:spcPts val="0"/>
                        </a:spcBef>
                        <a:spcAft>
                          <a:spcPts val="0"/>
                        </a:spcAft>
                        <a:buNone/>
                      </a:pPr>
                      <a:r>
                        <a:rPr lang="en" sz="1600" dirty="0"/>
                        <a:t>Not applicable</a:t>
                      </a:r>
                      <a:endParaRPr sz="1600" dirty="0"/>
                    </a:p>
                  </a:txBody>
                  <a:tcPr marL="121900" marR="121900" marT="121900" marB="121900"/>
                </a:tc>
                <a:tc>
                  <a:txBody>
                    <a:bodyPr/>
                    <a:lstStyle/>
                    <a:p>
                      <a:pPr marL="0" lvl="0" indent="0" algn="l" rtl="0">
                        <a:spcBef>
                          <a:spcPts val="0"/>
                        </a:spcBef>
                        <a:spcAft>
                          <a:spcPts val="0"/>
                        </a:spcAft>
                        <a:buNone/>
                      </a:pPr>
                      <a:r>
                        <a:rPr lang="en" sz="1600" dirty="0"/>
                        <a:t>Not applicable</a:t>
                      </a:r>
                      <a:endParaRPr sz="1600" dirty="0"/>
                    </a:p>
                  </a:txBody>
                  <a:tcPr marL="121900" marR="121900" marT="121900" marB="121900"/>
                </a:tc>
                <a:extLst>
                  <a:ext uri="{0D108BD9-81ED-4DB2-BD59-A6C34878D82A}">
                    <a16:rowId xmlns:a16="http://schemas.microsoft.com/office/drawing/2014/main" val="10004"/>
                  </a:ext>
                </a:extLst>
              </a:tr>
            </a:tbl>
          </a:graphicData>
        </a:graphic>
      </p:graphicFrame>
      <p:sp>
        <p:nvSpPr>
          <p:cNvPr id="196" name="Google Shape;196;p32"/>
          <p:cNvSpPr txBox="1">
            <a:spLocks noGrp="1"/>
          </p:cNvSpPr>
          <p:nvPr>
            <p:ph type="sldNum" idx="12"/>
          </p:nvPr>
        </p:nvSpPr>
        <p:spPr>
          <a:xfrm>
            <a:off x="11223096" y="6535102"/>
            <a:ext cx="562229" cy="194310"/>
          </a:xfrm>
          <a:prstGeom prst="rect">
            <a:avLst/>
          </a:prstGeom>
        </p:spPr>
        <p:txBody>
          <a:bodyPr spcFirstLastPara="1" wrap="square" lIns="121900" tIns="121900" rIns="121900" bIns="121900" anchor="ctr" anchorCtr="0">
            <a:noAutofit/>
          </a:bodyPr>
          <a:lstStyle/>
          <a:p>
            <a:fld id="{00000000-1234-1234-1234-123412341234}" type="slidenum">
              <a:rPr lang="en" sz="1200"/>
              <a:pPr/>
              <a:t>25</a:t>
            </a:fld>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B005A-90A8-8ED1-482C-074FA7F37B15}"/>
              </a:ext>
            </a:extLst>
          </p:cNvPr>
          <p:cNvSpPr>
            <a:spLocks noGrp="1"/>
          </p:cNvSpPr>
          <p:nvPr>
            <p:ph type="title"/>
          </p:nvPr>
        </p:nvSpPr>
        <p:spPr/>
        <p:txBody>
          <a:bodyPr/>
          <a:lstStyle/>
          <a:p>
            <a:r>
              <a:rPr lang="en-US" dirty="0"/>
              <a:t>Issue Severity (Exploratory)</a:t>
            </a:r>
          </a:p>
        </p:txBody>
      </p:sp>
      <p:sp>
        <p:nvSpPr>
          <p:cNvPr id="3" name="Text Placeholder 2">
            <a:extLst>
              <a:ext uri="{FF2B5EF4-FFF2-40B4-BE49-F238E27FC236}">
                <a16:creationId xmlns:a16="http://schemas.microsoft.com/office/drawing/2014/main" id="{01F5F65D-4EAF-1AEA-9B88-3494CD93D0ED}"/>
              </a:ext>
            </a:extLst>
          </p:cNvPr>
          <p:cNvSpPr>
            <a:spLocks noGrp="1"/>
          </p:cNvSpPr>
          <p:nvPr>
            <p:ph type="body" idx="1"/>
          </p:nvPr>
        </p:nvSpPr>
        <p:spPr/>
        <p:txBody>
          <a:bodyPr>
            <a:normAutofit fontScale="92500" lnSpcReduction="20000"/>
          </a:bodyPr>
          <a:lstStyle/>
          <a:p>
            <a:pPr marL="0" lvl="0" indent="0">
              <a:spcBef>
                <a:spcPts val="600"/>
              </a:spcBef>
              <a:spcAft>
                <a:spcPts val="600"/>
              </a:spcAft>
              <a:buNone/>
            </a:pPr>
            <a:r>
              <a:rPr lang="en-US" sz="2400" b="1" dirty="0"/>
              <a:t>Test Based</a:t>
            </a:r>
          </a:p>
          <a:p>
            <a:pPr marL="457200" lvl="0" indent="-334327">
              <a:spcBef>
                <a:spcPts val="600"/>
              </a:spcBef>
              <a:spcAft>
                <a:spcPts val="600"/>
              </a:spcAft>
              <a:buSzPct val="100000"/>
            </a:pPr>
            <a:r>
              <a:rPr lang="en-US" sz="2400" dirty="0"/>
              <a:t>AG evaluate each test and identify ones which are (usually) critical issues.</a:t>
            </a:r>
          </a:p>
          <a:p>
            <a:pPr marL="457200" lvl="0" indent="-334327">
              <a:spcBef>
                <a:spcPts val="600"/>
              </a:spcBef>
              <a:spcAft>
                <a:spcPts val="600"/>
              </a:spcAft>
              <a:buSzPct val="100000"/>
            </a:pPr>
            <a:r>
              <a:rPr lang="en-US" sz="2400" dirty="0"/>
              <a:t>Example test based critical errors:</a:t>
            </a:r>
          </a:p>
          <a:p>
            <a:pPr marL="1066785" lvl="1" indent="-334327">
              <a:spcBef>
                <a:spcPts val="600"/>
              </a:spcBef>
              <a:spcAft>
                <a:spcPts val="600"/>
              </a:spcAft>
              <a:buSzPct val="100000"/>
            </a:pPr>
            <a:r>
              <a:rPr lang="en-US" sz="2400" dirty="0"/>
              <a:t>An image is the only link content and has no text alternative</a:t>
            </a:r>
          </a:p>
          <a:p>
            <a:pPr marL="1066785" lvl="1" indent="-334327">
              <a:spcBef>
                <a:spcPts val="600"/>
              </a:spcBef>
              <a:spcAft>
                <a:spcPts val="600"/>
              </a:spcAft>
              <a:buSzPct val="100000"/>
            </a:pPr>
            <a:r>
              <a:rPr lang="en-US" sz="2400" dirty="0"/>
              <a:t>Text color is below a bare minimum threshold </a:t>
            </a:r>
          </a:p>
          <a:p>
            <a:pPr marL="0" lvl="0" indent="0">
              <a:spcBef>
                <a:spcPts val="600"/>
              </a:spcBef>
              <a:spcAft>
                <a:spcPts val="600"/>
              </a:spcAft>
              <a:buNone/>
            </a:pPr>
            <a:r>
              <a:rPr lang="en-US" sz="2400" b="1" dirty="0"/>
              <a:t>Task Based</a:t>
            </a:r>
          </a:p>
          <a:p>
            <a:pPr marL="457200" lvl="0" indent="-334327">
              <a:spcBef>
                <a:spcPts val="600"/>
              </a:spcBef>
              <a:spcAft>
                <a:spcPts val="600"/>
              </a:spcAft>
              <a:buSzPct val="100000"/>
            </a:pPr>
            <a:r>
              <a:rPr lang="en-US" sz="2400" dirty="0"/>
              <a:t>Post testing</a:t>
            </a:r>
          </a:p>
          <a:p>
            <a:pPr marL="457200" lvl="0" indent="-334327">
              <a:spcBef>
                <a:spcPts val="600"/>
              </a:spcBef>
              <a:spcAft>
                <a:spcPts val="600"/>
              </a:spcAft>
              <a:buSzPct val="100000"/>
            </a:pPr>
            <a:r>
              <a:rPr lang="en-US" sz="2400" dirty="0"/>
              <a:t>Process which evaluates issue severity based on task</a:t>
            </a:r>
          </a:p>
          <a:p>
            <a:pPr marL="457200" lvl="0" indent="-334327">
              <a:spcBef>
                <a:spcPts val="600"/>
              </a:spcBef>
              <a:spcAft>
                <a:spcPts val="600"/>
              </a:spcAft>
              <a:buSzPct val="100000"/>
            </a:pPr>
            <a:r>
              <a:rPr lang="en-US" sz="2400" dirty="0"/>
              <a:t>Process that uses existence within type of task to determine severity</a:t>
            </a:r>
          </a:p>
          <a:p>
            <a:pPr marL="457200" lvl="0" indent="-334327">
              <a:spcBef>
                <a:spcPts val="600"/>
              </a:spcBef>
              <a:spcAft>
                <a:spcPts val="600"/>
              </a:spcAft>
              <a:buSzPct val="100000"/>
            </a:pPr>
            <a:r>
              <a:rPr lang="en-US" sz="2400" dirty="0"/>
              <a:t>Example task based critical errors:</a:t>
            </a:r>
          </a:p>
          <a:p>
            <a:pPr marL="1066785" lvl="1" indent="-334327">
              <a:spcBef>
                <a:spcPts val="600"/>
              </a:spcBef>
              <a:spcAft>
                <a:spcPts val="600"/>
              </a:spcAft>
              <a:buSzPct val="100000"/>
            </a:pPr>
            <a:r>
              <a:rPr lang="en-US" sz="2400" dirty="0"/>
              <a:t>Text needed for “Users can operate navigation” has low contrast</a:t>
            </a:r>
          </a:p>
        </p:txBody>
      </p:sp>
      <p:sp>
        <p:nvSpPr>
          <p:cNvPr id="4" name="Slide Number Placeholder 3">
            <a:extLst>
              <a:ext uri="{FF2B5EF4-FFF2-40B4-BE49-F238E27FC236}">
                <a16:creationId xmlns:a16="http://schemas.microsoft.com/office/drawing/2014/main" id="{5D8C0E41-9A75-D16C-ADC7-C6104866E5B3}"/>
              </a:ext>
            </a:extLst>
          </p:cNvPr>
          <p:cNvSpPr>
            <a:spLocks noGrp="1"/>
          </p:cNvSpPr>
          <p:nvPr>
            <p:ph type="sldNum" idx="12"/>
          </p:nvPr>
        </p:nvSpPr>
        <p:spPr>
          <a:xfrm>
            <a:off x="11044800" y="6285973"/>
            <a:ext cx="731600" cy="524800"/>
          </a:xfrm>
        </p:spPr>
        <p:txBody>
          <a:bodyPr/>
          <a:lstStyle/>
          <a:p>
            <a:fld id="{00000000-1234-1234-1234-123412341234}" type="slidenum">
              <a:rPr lang="en" smtClean="0"/>
              <a:pPr/>
              <a:t>26</a:t>
            </a:fld>
            <a:endParaRPr lang="en"/>
          </a:p>
        </p:txBody>
      </p:sp>
    </p:spTree>
    <p:extLst>
      <p:ext uri="{BB962C8B-B14F-4D97-AF65-F5344CB8AC3E}">
        <p14:creationId xmlns:p14="http://schemas.microsoft.com/office/powerpoint/2010/main" val="3662123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811ED-3DA1-00BA-404C-ABE6AE47B744}"/>
              </a:ext>
            </a:extLst>
          </p:cNvPr>
          <p:cNvSpPr>
            <a:spLocks noGrp="1"/>
          </p:cNvSpPr>
          <p:nvPr>
            <p:ph type="title"/>
          </p:nvPr>
        </p:nvSpPr>
        <p:spPr/>
        <p:txBody>
          <a:bodyPr/>
          <a:lstStyle/>
          <a:p>
            <a:r>
              <a:rPr lang="en-US" dirty="0">
                <a:solidFill>
                  <a:schemeClr val="tx1"/>
                </a:solidFill>
              </a:rPr>
              <a:t>Feedback and Questions</a:t>
            </a:r>
          </a:p>
        </p:txBody>
      </p:sp>
      <p:sp>
        <p:nvSpPr>
          <p:cNvPr id="4" name="Slide Number Placeholder 3">
            <a:extLst>
              <a:ext uri="{FF2B5EF4-FFF2-40B4-BE49-F238E27FC236}">
                <a16:creationId xmlns:a16="http://schemas.microsoft.com/office/drawing/2014/main" id="{8454D208-DA01-6DB1-0A12-5E972A3B904C}"/>
              </a:ext>
            </a:extLst>
          </p:cNvPr>
          <p:cNvSpPr>
            <a:spLocks noGrp="1"/>
          </p:cNvSpPr>
          <p:nvPr>
            <p:ph type="sldNum" idx="12"/>
          </p:nvPr>
        </p:nvSpPr>
        <p:spPr>
          <a:xfrm>
            <a:off x="11044800" y="6333200"/>
            <a:ext cx="731600" cy="524800"/>
          </a:xfrm>
        </p:spPr>
        <p:txBody>
          <a:bodyPr/>
          <a:lstStyle/>
          <a:p>
            <a:fld id="{00000000-1234-1234-1234-123412341234}" type="slidenum">
              <a:rPr lang="en" smtClean="0"/>
              <a:pPr/>
              <a:t>27</a:t>
            </a:fld>
            <a:endParaRPr lang="en"/>
          </a:p>
        </p:txBody>
      </p:sp>
    </p:spTree>
    <p:extLst>
      <p:ext uri="{BB962C8B-B14F-4D97-AF65-F5344CB8AC3E}">
        <p14:creationId xmlns:p14="http://schemas.microsoft.com/office/powerpoint/2010/main" val="902321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400D-F10E-DD99-18A0-983FDA99C20E}"/>
              </a:ext>
            </a:extLst>
          </p:cNvPr>
          <p:cNvSpPr>
            <a:spLocks noGrp="1"/>
          </p:cNvSpPr>
          <p:nvPr>
            <p:ph type="title"/>
          </p:nvPr>
        </p:nvSpPr>
        <p:spPr/>
        <p:txBody>
          <a:bodyPr/>
          <a:lstStyle/>
          <a:p>
            <a:r>
              <a:rPr lang="en-US" dirty="0"/>
              <a:t>Take Aways</a:t>
            </a:r>
          </a:p>
        </p:txBody>
      </p:sp>
      <p:sp>
        <p:nvSpPr>
          <p:cNvPr id="3" name="Text Placeholder 2">
            <a:extLst>
              <a:ext uri="{FF2B5EF4-FFF2-40B4-BE49-F238E27FC236}">
                <a16:creationId xmlns:a16="http://schemas.microsoft.com/office/drawing/2014/main" id="{514E7DBC-1422-F781-1CE6-07E820F9492C}"/>
              </a:ext>
            </a:extLst>
          </p:cNvPr>
          <p:cNvSpPr>
            <a:spLocks noGrp="1"/>
          </p:cNvSpPr>
          <p:nvPr>
            <p:ph type="body" idx="1"/>
          </p:nvPr>
        </p:nvSpPr>
        <p:spPr/>
        <p:txBody>
          <a:bodyPr/>
          <a:lstStyle/>
          <a:p>
            <a:r>
              <a:rPr lang="en-US" dirty="0">
                <a:solidFill>
                  <a:schemeClr val="tx1"/>
                </a:solidFill>
              </a:rPr>
              <a:t>WCAG 2.2 is out, WCAG 3 is in process – Continue using WCAG 2.x until WCAG 3 is complete</a:t>
            </a:r>
          </a:p>
          <a:p>
            <a:r>
              <a:rPr lang="en-US" dirty="0">
                <a:solidFill>
                  <a:schemeClr val="tx1"/>
                </a:solidFill>
              </a:rPr>
              <a:t>We want your feedback!</a:t>
            </a:r>
          </a:p>
          <a:p>
            <a:pPr lvl="1"/>
            <a:r>
              <a:rPr lang="en-US" dirty="0">
                <a:solidFill>
                  <a:schemeClr val="tx1"/>
                </a:solidFill>
              </a:rPr>
              <a:t>You can follow the newest work in the editor’s draft and the more mature content in the working draft</a:t>
            </a:r>
          </a:p>
          <a:p>
            <a:pPr lvl="1"/>
            <a:r>
              <a:rPr lang="en-US" dirty="0">
                <a:solidFill>
                  <a:schemeClr val="tx1"/>
                </a:solidFill>
              </a:rPr>
              <a:t>Pay attention to the maturity level of material</a:t>
            </a:r>
          </a:p>
          <a:p>
            <a:pPr lvl="1"/>
            <a:r>
              <a:rPr lang="en-US" dirty="0">
                <a:solidFill>
                  <a:schemeClr val="tx1"/>
                </a:solidFill>
              </a:rPr>
              <a:t>Use GitHub or email to send us feedback</a:t>
            </a:r>
          </a:p>
          <a:p>
            <a:endParaRPr lang="en-US" dirty="0">
              <a:solidFill>
                <a:schemeClr val="tx1"/>
              </a:solidFill>
            </a:endParaRPr>
          </a:p>
        </p:txBody>
      </p:sp>
      <p:sp>
        <p:nvSpPr>
          <p:cNvPr id="4" name="Slide Number Placeholder 3">
            <a:extLst>
              <a:ext uri="{FF2B5EF4-FFF2-40B4-BE49-F238E27FC236}">
                <a16:creationId xmlns:a16="http://schemas.microsoft.com/office/drawing/2014/main" id="{60CC048D-21E6-84D9-E389-00CD5C6182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604743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460DD5-2097-6C77-82D1-AE74DF6BAB5C}"/>
              </a:ext>
            </a:extLst>
          </p:cNvPr>
          <p:cNvSpPr>
            <a:spLocks noGrp="1"/>
          </p:cNvSpPr>
          <p:nvPr>
            <p:ph type="title"/>
          </p:nvPr>
        </p:nvSpPr>
        <p:spPr/>
        <p:txBody>
          <a:bodyPr/>
          <a:lstStyle/>
          <a:p>
            <a:r>
              <a:rPr lang="en-US" dirty="0">
                <a:solidFill>
                  <a:schemeClr val="tx1"/>
                </a:solidFill>
              </a:rPr>
              <a:t>Background</a:t>
            </a:r>
          </a:p>
        </p:txBody>
      </p:sp>
      <p:sp>
        <p:nvSpPr>
          <p:cNvPr id="8" name="Slide Number Placeholder 7">
            <a:extLst>
              <a:ext uri="{FF2B5EF4-FFF2-40B4-BE49-F238E27FC236}">
                <a16:creationId xmlns:a16="http://schemas.microsoft.com/office/drawing/2014/main" id="{67CE7506-0883-4DC4-211C-0DCAA26AA643}"/>
              </a:ext>
            </a:extLst>
          </p:cNvPr>
          <p:cNvSpPr>
            <a:spLocks noGrp="1"/>
          </p:cNvSpPr>
          <p:nvPr>
            <p:ph type="sldNum" idx="12"/>
          </p:nvPr>
        </p:nvSpPr>
        <p:spPr>
          <a:xfrm>
            <a:off x="11044800" y="6333200"/>
            <a:ext cx="731600" cy="524800"/>
          </a:xfrm>
        </p:spPr>
        <p:txBody>
          <a:bodyPr/>
          <a:lstStyle/>
          <a:p>
            <a:fld id="{00000000-1234-1234-1234-123412341234}" type="slidenum">
              <a:rPr lang="en" smtClean="0"/>
              <a:pPr/>
              <a:t>3</a:t>
            </a:fld>
            <a:endParaRPr lang="en" dirty="0"/>
          </a:p>
        </p:txBody>
      </p:sp>
    </p:spTree>
    <p:extLst>
      <p:ext uri="{BB962C8B-B14F-4D97-AF65-F5344CB8AC3E}">
        <p14:creationId xmlns:p14="http://schemas.microsoft.com/office/powerpoint/2010/main" val="401685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DB6B-35F0-F72A-CB85-513BB80EAFCD}"/>
              </a:ext>
            </a:extLst>
          </p:cNvPr>
          <p:cNvSpPr>
            <a:spLocks noGrp="1"/>
          </p:cNvSpPr>
          <p:nvPr>
            <p:ph type="title"/>
          </p:nvPr>
        </p:nvSpPr>
        <p:spPr/>
        <p:txBody>
          <a:bodyPr/>
          <a:lstStyle/>
          <a:p>
            <a:r>
              <a:rPr lang="en-US" dirty="0"/>
              <a:t>Why do standards evolve?</a:t>
            </a:r>
          </a:p>
        </p:txBody>
      </p:sp>
      <p:sp>
        <p:nvSpPr>
          <p:cNvPr id="3" name="Content Placeholder 2">
            <a:extLst>
              <a:ext uri="{FF2B5EF4-FFF2-40B4-BE49-F238E27FC236}">
                <a16:creationId xmlns:a16="http://schemas.microsoft.com/office/drawing/2014/main" id="{60362CBA-F591-5A56-59D9-39C576B6FF8C}"/>
              </a:ext>
            </a:extLst>
          </p:cNvPr>
          <p:cNvSpPr>
            <a:spLocks noGrp="1"/>
          </p:cNvSpPr>
          <p:nvPr>
            <p:ph type="body" idx="1"/>
          </p:nvPr>
        </p:nvSpPr>
        <p:spPr/>
        <p:txBody>
          <a:bodyPr>
            <a:normAutofit/>
          </a:bodyPr>
          <a:lstStyle/>
          <a:p>
            <a:pPr>
              <a:spcBef>
                <a:spcPts val="600"/>
              </a:spcBef>
              <a:spcAft>
                <a:spcPts val="600"/>
              </a:spcAft>
            </a:pPr>
            <a:r>
              <a:rPr lang="en-US" sz="2800" dirty="0"/>
              <a:t>Standards evolve because they do not fully meet the needs they were written to address</a:t>
            </a:r>
          </a:p>
          <a:p>
            <a:pPr lvl="1">
              <a:spcBef>
                <a:spcPts val="600"/>
              </a:spcBef>
              <a:spcAft>
                <a:spcPts val="600"/>
              </a:spcAft>
            </a:pPr>
            <a:r>
              <a:rPr lang="en-US" sz="2800" dirty="0"/>
              <a:t>Technology changes</a:t>
            </a:r>
          </a:p>
          <a:p>
            <a:pPr lvl="2">
              <a:spcBef>
                <a:spcPts val="600"/>
              </a:spcBef>
              <a:spcAft>
                <a:spcPts val="600"/>
              </a:spcAft>
            </a:pPr>
            <a:r>
              <a:rPr lang="en-US" sz="2800" dirty="0"/>
              <a:t>Mobile, touch screens, augmented reality, virtual reality</a:t>
            </a:r>
          </a:p>
          <a:p>
            <a:pPr lvl="1">
              <a:spcBef>
                <a:spcPts val="600"/>
              </a:spcBef>
              <a:spcAft>
                <a:spcPts val="600"/>
              </a:spcAft>
            </a:pPr>
            <a:r>
              <a:rPr lang="en-US" sz="2800" dirty="0"/>
              <a:t>The need was not met fully in the first place</a:t>
            </a:r>
          </a:p>
          <a:p>
            <a:pPr lvl="1">
              <a:spcBef>
                <a:spcPts val="600"/>
              </a:spcBef>
              <a:spcAft>
                <a:spcPts val="600"/>
              </a:spcAft>
            </a:pPr>
            <a:r>
              <a:rPr lang="en-US" sz="2800" dirty="0"/>
              <a:t>We learn how to write a better standard</a:t>
            </a:r>
          </a:p>
        </p:txBody>
      </p:sp>
    </p:spTree>
    <p:extLst>
      <p:ext uri="{BB962C8B-B14F-4D97-AF65-F5344CB8AC3E}">
        <p14:creationId xmlns:p14="http://schemas.microsoft.com/office/powerpoint/2010/main" val="110898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4F26-1170-3469-5546-293CA7F7EFC8}"/>
              </a:ext>
            </a:extLst>
          </p:cNvPr>
          <p:cNvSpPr>
            <a:spLocks noGrp="1"/>
          </p:cNvSpPr>
          <p:nvPr>
            <p:ph type="title"/>
          </p:nvPr>
        </p:nvSpPr>
        <p:spPr/>
        <p:txBody>
          <a:bodyPr/>
          <a:lstStyle/>
          <a:p>
            <a:r>
              <a:rPr lang="en-US" dirty="0"/>
              <a:t>WCAG 2.x has constraints</a:t>
            </a:r>
          </a:p>
        </p:txBody>
      </p:sp>
      <p:sp>
        <p:nvSpPr>
          <p:cNvPr id="3" name="Content Placeholder 2">
            <a:extLst>
              <a:ext uri="{FF2B5EF4-FFF2-40B4-BE49-F238E27FC236}">
                <a16:creationId xmlns:a16="http://schemas.microsoft.com/office/drawing/2014/main" id="{C6B04F92-C71C-6994-7E49-6281884F73B4}"/>
              </a:ext>
            </a:extLst>
          </p:cNvPr>
          <p:cNvSpPr>
            <a:spLocks noGrp="1"/>
          </p:cNvSpPr>
          <p:nvPr>
            <p:ph type="body" idx="1"/>
          </p:nvPr>
        </p:nvSpPr>
        <p:spPr/>
        <p:txBody>
          <a:bodyPr>
            <a:normAutofit lnSpcReduction="10000"/>
          </a:bodyPr>
          <a:lstStyle/>
          <a:p>
            <a:pPr>
              <a:spcBef>
                <a:spcPts val="600"/>
              </a:spcBef>
              <a:spcAft>
                <a:spcPts val="600"/>
              </a:spcAft>
            </a:pPr>
            <a:r>
              <a:rPr lang="en-US" sz="2800" dirty="0"/>
              <a:t>Testing occurs at the component or view level</a:t>
            </a:r>
          </a:p>
          <a:p>
            <a:pPr lvl="1">
              <a:spcBef>
                <a:spcPts val="600"/>
              </a:spcBef>
              <a:spcAft>
                <a:spcPts val="600"/>
              </a:spcAft>
            </a:pPr>
            <a:r>
              <a:rPr lang="en-US" sz="2800" dirty="0"/>
              <a:t>Limited concepts of user process and “Set of webpages”</a:t>
            </a:r>
          </a:p>
          <a:p>
            <a:pPr>
              <a:spcBef>
                <a:spcPts val="600"/>
              </a:spcBef>
              <a:spcAft>
                <a:spcPts val="600"/>
              </a:spcAft>
            </a:pPr>
            <a:r>
              <a:rPr lang="en-US" sz="2800" dirty="0"/>
              <a:t>No ability to test based on context (Example English vs. Hebrew)</a:t>
            </a:r>
          </a:p>
          <a:p>
            <a:pPr>
              <a:spcBef>
                <a:spcPts val="600"/>
              </a:spcBef>
              <a:spcAft>
                <a:spcPts val="600"/>
              </a:spcAft>
            </a:pPr>
            <a:r>
              <a:rPr lang="en-US" sz="2800" dirty="0"/>
              <a:t>Backward compatibility</a:t>
            </a:r>
          </a:p>
          <a:p>
            <a:pPr>
              <a:spcBef>
                <a:spcPts val="600"/>
              </a:spcBef>
              <a:spcAft>
                <a:spcPts val="600"/>
              </a:spcAft>
            </a:pPr>
            <a:r>
              <a:rPr lang="en-US" sz="2800" dirty="0"/>
              <a:t>Anything that benefits everyone is not considered for a standard </a:t>
            </a:r>
          </a:p>
          <a:p>
            <a:pPr lvl="1">
              <a:spcBef>
                <a:spcPts val="600"/>
              </a:spcBef>
              <a:spcAft>
                <a:spcPts val="600"/>
              </a:spcAft>
            </a:pPr>
            <a:r>
              <a:rPr lang="en-US" sz="2800" dirty="0"/>
              <a:t>An accessibility standard must disproportionately favor individuals with a disability</a:t>
            </a:r>
          </a:p>
          <a:p>
            <a:pPr>
              <a:spcBef>
                <a:spcPts val="600"/>
              </a:spcBef>
              <a:spcAft>
                <a:spcPts val="600"/>
              </a:spcAft>
            </a:pPr>
            <a:r>
              <a:rPr lang="en-US" sz="2800" dirty="0"/>
              <a:t>Limitation: “Everyone knows it when they see it” but can’t test it within the 2.x framework</a:t>
            </a:r>
          </a:p>
        </p:txBody>
      </p:sp>
    </p:spTree>
    <p:extLst>
      <p:ext uri="{BB962C8B-B14F-4D97-AF65-F5344CB8AC3E}">
        <p14:creationId xmlns:p14="http://schemas.microsoft.com/office/powerpoint/2010/main" val="2522698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538EB5-2331-5F10-5791-C2A4527803D6}"/>
              </a:ext>
            </a:extLst>
          </p:cNvPr>
          <p:cNvSpPr>
            <a:spLocks noGrp="1"/>
          </p:cNvSpPr>
          <p:nvPr>
            <p:ph type="title"/>
          </p:nvPr>
        </p:nvSpPr>
        <p:spPr/>
        <p:txBody>
          <a:bodyPr/>
          <a:lstStyle/>
          <a:p>
            <a:r>
              <a:rPr lang="en-US" dirty="0"/>
              <a:t>Timeline</a:t>
            </a:r>
          </a:p>
        </p:txBody>
      </p:sp>
      <p:sp>
        <p:nvSpPr>
          <p:cNvPr id="9" name="Text Placeholder 8">
            <a:extLst>
              <a:ext uri="{FF2B5EF4-FFF2-40B4-BE49-F238E27FC236}">
                <a16:creationId xmlns:a16="http://schemas.microsoft.com/office/drawing/2014/main" id="{16D8FC99-82B5-162A-0AAA-47E6FA93DD52}"/>
              </a:ext>
            </a:extLst>
          </p:cNvPr>
          <p:cNvSpPr>
            <a:spLocks noGrp="1"/>
          </p:cNvSpPr>
          <p:nvPr>
            <p:ph type="body" idx="1"/>
          </p:nvPr>
        </p:nvSpPr>
        <p:spPr>
          <a:xfrm>
            <a:off x="457200" y="1130577"/>
            <a:ext cx="11277600" cy="4937760"/>
          </a:xfrm>
        </p:spPr>
        <p:txBody>
          <a:bodyPr/>
          <a:lstStyle/>
          <a:p>
            <a:r>
              <a:rPr lang="en-US" sz="2400" dirty="0">
                <a:solidFill>
                  <a:schemeClr val="tx1"/>
                </a:solidFill>
              </a:rPr>
              <a:t>Late 2016/Early 2017: Silver Taskforce and Community Group Started</a:t>
            </a:r>
          </a:p>
          <a:p>
            <a:r>
              <a:rPr lang="en-US" sz="2400" dirty="0">
                <a:solidFill>
                  <a:schemeClr val="tx1"/>
                </a:solidFill>
              </a:rPr>
              <a:t>2017-2021</a:t>
            </a:r>
          </a:p>
          <a:p>
            <a:pPr lvl="1"/>
            <a:r>
              <a:rPr lang="en-US" sz="2400" dirty="0">
                <a:solidFill>
                  <a:schemeClr val="tx1"/>
                </a:solidFill>
              </a:rPr>
              <a:t>Research</a:t>
            </a:r>
          </a:p>
          <a:p>
            <a:pPr lvl="1"/>
            <a:r>
              <a:rPr lang="en-US" sz="2400" dirty="0">
                <a:solidFill>
                  <a:schemeClr val="tx1"/>
                </a:solidFill>
              </a:rPr>
              <a:t>Architecture Design</a:t>
            </a:r>
          </a:p>
          <a:p>
            <a:pPr lvl="1"/>
            <a:r>
              <a:rPr lang="en-US" sz="2400" dirty="0">
                <a:solidFill>
                  <a:schemeClr val="tx1"/>
                </a:solidFill>
              </a:rPr>
              <a:t>Requirements</a:t>
            </a:r>
          </a:p>
          <a:p>
            <a:pPr lvl="1"/>
            <a:r>
              <a:rPr lang="en-US" sz="2400" dirty="0">
                <a:solidFill>
                  <a:schemeClr val="tx1"/>
                </a:solidFill>
              </a:rPr>
              <a:t>Conformance Prototypes</a:t>
            </a:r>
          </a:p>
          <a:p>
            <a:pPr lvl="1"/>
            <a:r>
              <a:rPr lang="en-US" sz="2400" dirty="0">
                <a:solidFill>
                  <a:schemeClr val="tx1"/>
                </a:solidFill>
              </a:rPr>
              <a:t>Writing Process</a:t>
            </a:r>
          </a:p>
          <a:p>
            <a:r>
              <a:rPr lang="en-US" sz="2400" dirty="0">
                <a:solidFill>
                  <a:schemeClr val="tx1"/>
                </a:solidFill>
              </a:rPr>
              <a:t>First Public Working Draft Published January 2021</a:t>
            </a:r>
          </a:p>
          <a:p>
            <a:r>
              <a:rPr lang="en-US" sz="2400" dirty="0">
                <a:solidFill>
                  <a:schemeClr val="tx1"/>
                </a:solidFill>
              </a:rPr>
              <a:t>2021-2022 Revising approach based on feedback on draft</a:t>
            </a:r>
          </a:p>
          <a:p>
            <a:r>
              <a:rPr lang="en-US" sz="2400" dirty="0">
                <a:solidFill>
                  <a:schemeClr val="tx1"/>
                </a:solidFill>
              </a:rPr>
              <a:t>2024 Final approach to architecture, content, and conformance and schedule for completion</a:t>
            </a:r>
          </a:p>
        </p:txBody>
      </p:sp>
      <p:sp>
        <p:nvSpPr>
          <p:cNvPr id="5" name="Slide Number Placeholder 4">
            <a:extLst>
              <a:ext uri="{FF2B5EF4-FFF2-40B4-BE49-F238E27FC236}">
                <a16:creationId xmlns:a16="http://schemas.microsoft.com/office/drawing/2014/main" id="{73D80081-DB24-5E66-219A-BC6C46FA12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200" smtClean="0"/>
              <a:t>6</a:t>
            </a:fld>
            <a:endParaRPr lang="en-US" sz="1200"/>
          </a:p>
        </p:txBody>
      </p:sp>
    </p:spTree>
    <p:extLst>
      <p:ext uri="{BB962C8B-B14F-4D97-AF65-F5344CB8AC3E}">
        <p14:creationId xmlns:p14="http://schemas.microsoft.com/office/powerpoint/2010/main" val="410910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prstGeom prst="rect">
            <a:avLst/>
          </a:prstGeom>
        </p:spPr>
        <p:txBody>
          <a:bodyPr spcFirstLastPara="1" wrap="square" lIns="121900" tIns="121900" rIns="121900" bIns="121900" anchor="t" anchorCtr="0">
            <a:normAutofit fontScale="90000"/>
          </a:bodyPr>
          <a:lstStyle/>
          <a:p>
            <a:r>
              <a:rPr lang="en"/>
              <a:t>Requirements (1 of 3) </a:t>
            </a:r>
            <a:endParaRPr/>
          </a:p>
        </p:txBody>
      </p:sp>
      <p:sp>
        <p:nvSpPr>
          <p:cNvPr id="138" name="Google Shape;138;p24"/>
          <p:cNvSpPr txBox="1">
            <a:spLocks noGrp="1"/>
          </p:cNvSpPr>
          <p:nvPr>
            <p:ph type="body" idx="1"/>
          </p:nvPr>
        </p:nvSpPr>
        <p:spPr>
          <a:xfrm>
            <a:off x="457200" y="1185863"/>
            <a:ext cx="11277600" cy="4937760"/>
          </a:xfrm>
          <a:prstGeom prst="rect">
            <a:avLst/>
          </a:prstGeom>
        </p:spPr>
        <p:txBody>
          <a:bodyPr spcFirstLastPara="1" wrap="square" lIns="121900" tIns="121900" rIns="121900" bIns="121900" anchor="t" anchorCtr="0">
            <a:noAutofit/>
          </a:bodyPr>
          <a:lstStyle/>
          <a:p>
            <a:pPr marL="0" indent="0">
              <a:lnSpc>
                <a:spcPct val="95000"/>
              </a:lnSpc>
              <a:buSzPts val="852"/>
              <a:buNone/>
            </a:pPr>
            <a:r>
              <a:rPr lang="en" sz="2000" b="1" dirty="0">
                <a:solidFill>
                  <a:schemeClr val="dk1"/>
                </a:solidFill>
              </a:rPr>
              <a:t>1. Multiple ways to measure</a:t>
            </a:r>
            <a:endParaRPr sz="2000" b="1" dirty="0">
              <a:solidFill>
                <a:schemeClr val="dk1"/>
              </a:solidFill>
            </a:endParaRPr>
          </a:p>
          <a:p>
            <a:pPr marL="0" indent="0">
              <a:lnSpc>
                <a:spcPct val="95000"/>
              </a:lnSpc>
              <a:spcBef>
                <a:spcPts val="1600"/>
              </a:spcBef>
              <a:buSzPts val="852"/>
              <a:buNone/>
            </a:pPr>
            <a:r>
              <a:rPr lang="en" sz="2000" dirty="0">
                <a:solidFill>
                  <a:schemeClr val="dk1"/>
                </a:solidFill>
              </a:rPr>
              <a:t>All WCAG 3.0 guidance has tests or procedures so that the results can be verified. In addition to the current true/false success criteria, other ways of measuring (for example, rubrics, sliding scale, task-completion, user research with people with disabilities, and more) can be used where appropriate so that more needs of people with disabilities can be included.</a:t>
            </a:r>
            <a:endParaRPr sz="2000" dirty="0">
              <a:solidFill>
                <a:schemeClr val="dk1"/>
              </a:solidFill>
            </a:endParaRPr>
          </a:p>
          <a:p>
            <a:pPr marL="0" indent="0">
              <a:lnSpc>
                <a:spcPct val="95000"/>
              </a:lnSpc>
              <a:spcBef>
                <a:spcPts val="1600"/>
              </a:spcBef>
              <a:buSzPts val="852"/>
              <a:buNone/>
            </a:pPr>
            <a:r>
              <a:rPr lang="en" sz="2000" b="1" dirty="0">
                <a:solidFill>
                  <a:schemeClr val="dk1"/>
                </a:solidFill>
              </a:rPr>
              <a:t>2. Flexible maintenance and extensibility</a:t>
            </a:r>
            <a:endParaRPr sz="2000" b="1" dirty="0">
              <a:solidFill>
                <a:schemeClr val="dk1"/>
              </a:solidFill>
            </a:endParaRPr>
          </a:p>
          <a:p>
            <a:pPr marL="0" indent="0">
              <a:lnSpc>
                <a:spcPct val="95000"/>
              </a:lnSpc>
              <a:spcBef>
                <a:spcPts val="1600"/>
              </a:spcBef>
              <a:buSzPts val="852"/>
              <a:buNone/>
            </a:pPr>
            <a:r>
              <a:rPr lang="en" sz="2000" dirty="0">
                <a:solidFill>
                  <a:schemeClr val="dk1"/>
                </a:solidFill>
              </a:rPr>
              <a:t>Create a maintenance and extensibility model for guidelines that can better meet the needs of people with disabilities using emerging technologies and interactions. The process of developing the guidance includes experts in the technology.</a:t>
            </a:r>
            <a:endParaRPr sz="2000" dirty="0">
              <a:solidFill>
                <a:schemeClr val="dk1"/>
              </a:solidFill>
            </a:endParaRPr>
          </a:p>
          <a:p>
            <a:pPr marL="0" indent="0">
              <a:lnSpc>
                <a:spcPct val="95000"/>
              </a:lnSpc>
              <a:spcBef>
                <a:spcPts val="1600"/>
              </a:spcBef>
              <a:buSzPts val="852"/>
              <a:buNone/>
            </a:pPr>
            <a:r>
              <a:rPr lang="en" sz="2000" b="1" dirty="0">
                <a:solidFill>
                  <a:schemeClr val="dk1"/>
                </a:solidFill>
              </a:rPr>
              <a:t>3. Multiple ways to display</a:t>
            </a:r>
            <a:endParaRPr sz="2000" b="1" dirty="0">
              <a:solidFill>
                <a:schemeClr val="dk1"/>
              </a:solidFill>
            </a:endParaRPr>
          </a:p>
          <a:p>
            <a:pPr marL="0" indent="0">
              <a:lnSpc>
                <a:spcPct val="95000"/>
              </a:lnSpc>
              <a:spcBef>
                <a:spcPts val="1600"/>
              </a:spcBef>
              <a:spcAft>
                <a:spcPts val="1600"/>
              </a:spcAft>
              <a:buSzPts val="852"/>
              <a:buNone/>
            </a:pPr>
            <a:r>
              <a:rPr lang="en" sz="2000" dirty="0">
                <a:solidFill>
                  <a:schemeClr val="dk1"/>
                </a:solidFill>
              </a:rPr>
              <a:t>Make the guidelines available in different accessible and usable ways or formats so the guidance can be customized by and for different audiences.</a:t>
            </a:r>
            <a:endParaRPr sz="2000" dirty="0">
              <a:solidFill>
                <a:schemeClr val="dk1"/>
              </a:solidFill>
            </a:endParaRPr>
          </a:p>
        </p:txBody>
      </p:sp>
      <p:sp>
        <p:nvSpPr>
          <p:cNvPr id="139" name="Google Shape;139;p24"/>
          <p:cNvSpPr txBox="1">
            <a:spLocks noGrp="1"/>
          </p:cNvSpPr>
          <p:nvPr>
            <p:ph type="sldNum" idx="12"/>
          </p:nvPr>
        </p:nvSpPr>
        <p:spPr>
          <a:xfrm>
            <a:off x="11494559" y="6492240"/>
            <a:ext cx="268817" cy="182880"/>
          </a:xfrm>
          <a:prstGeom prst="rect">
            <a:avLst/>
          </a:prstGeom>
        </p:spPr>
        <p:txBody>
          <a:bodyPr spcFirstLastPara="1" wrap="square" lIns="121900" tIns="121900" rIns="121900" bIns="121900" anchor="ctr" anchorCtr="0">
            <a:noAutofit/>
          </a:bodyPr>
          <a:lstStyle/>
          <a:p>
            <a:pPr algn="r"/>
            <a:fld id="{00000000-1234-1234-1234-123412341234}" type="slidenum">
              <a:rPr lang="en" sz="1200"/>
              <a:pPr algn="r"/>
              <a:t>7</a:t>
            </a:fld>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prstGeom prst="rect">
            <a:avLst/>
          </a:prstGeom>
        </p:spPr>
        <p:txBody>
          <a:bodyPr spcFirstLastPara="1" wrap="square" lIns="121900" tIns="121900" rIns="121900" bIns="121900" anchor="t" anchorCtr="0">
            <a:normAutofit fontScale="90000"/>
          </a:bodyPr>
          <a:lstStyle/>
          <a:p>
            <a:r>
              <a:rPr lang="en"/>
              <a:t>Requirements (2 of 3)</a:t>
            </a:r>
            <a:endParaRPr/>
          </a:p>
        </p:txBody>
      </p:sp>
      <p:sp>
        <p:nvSpPr>
          <p:cNvPr id="145" name="Google Shape;145;p25"/>
          <p:cNvSpPr txBox="1">
            <a:spLocks noGrp="1"/>
          </p:cNvSpPr>
          <p:nvPr>
            <p:ph type="body" idx="1"/>
          </p:nvPr>
        </p:nvSpPr>
        <p:spPr>
          <a:xfrm>
            <a:off x="457200" y="1114425"/>
            <a:ext cx="11277600" cy="4937760"/>
          </a:xfrm>
          <a:prstGeom prst="rect">
            <a:avLst/>
          </a:prstGeom>
        </p:spPr>
        <p:txBody>
          <a:bodyPr spcFirstLastPara="1" wrap="square" lIns="121900" tIns="121900" rIns="121900" bIns="121900" anchor="t" anchorCtr="0">
            <a:noAutofit/>
          </a:bodyPr>
          <a:lstStyle/>
          <a:p>
            <a:pPr marL="0" indent="0">
              <a:lnSpc>
                <a:spcPct val="95000"/>
              </a:lnSpc>
              <a:spcBef>
                <a:spcPts val="400"/>
              </a:spcBef>
              <a:spcAft>
                <a:spcPts val="600"/>
              </a:spcAft>
              <a:buSzPts val="852"/>
              <a:buNone/>
            </a:pPr>
            <a:r>
              <a:rPr lang="en" sz="2000" b="1" dirty="0">
                <a:solidFill>
                  <a:schemeClr val="dk1"/>
                </a:solidFill>
              </a:rPr>
              <a:t>4. Technology Neutral</a:t>
            </a:r>
            <a:endParaRPr sz="2000" b="1" dirty="0">
              <a:solidFill>
                <a:schemeClr val="dk1"/>
              </a:solidFill>
            </a:endParaRPr>
          </a:p>
          <a:p>
            <a:pPr marL="0" indent="0">
              <a:spcBef>
                <a:spcPts val="600"/>
              </a:spcBef>
              <a:buNone/>
            </a:pPr>
            <a:r>
              <a:rPr lang="en" sz="2000" dirty="0">
                <a:solidFill>
                  <a:schemeClr val="dk1"/>
                </a:solidFill>
              </a:rPr>
              <a:t>Guidance should be expressed in generic terms so that they may apply to more than one platform or technology. The intent of technology-neutral wording is to provide the opportunity to apply the core guidelines to current and emerging technology, even if specific technical advice doesn't yet exist.</a:t>
            </a:r>
            <a:endParaRPr sz="2000" dirty="0">
              <a:solidFill>
                <a:schemeClr val="dk1"/>
              </a:solidFill>
            </a:endParaRPr>
          </a:p>
          <a:p>
            <a:pPr marL="0" indent="0">
              <a:lnSpc>
                <a:spcPct val="95000"/>
              </a:lnSpc>
              <a:spcBef>
                <a:spcPts val="1600"/>
              </a:spcBef>
              <a:spcAft>
                <a:spcPts val="600"/>
              </a:spcAft>
              <a:buSzPts val="852"/>
              <a:buNone/>
            </a:pPr>
            <a:r>
              <a:rPr lang="en" sz="2000" b="1" dirty="0">
                <a:solidFill>
                  <a:schemeClr val="dk1"/>
                </a:solidFill>
              </a:rPr>
              <a:t>5. Readability/Usability</a:t>
            </a:r>
            <a:endParaRPr sz="2000" b="1" dirty="0">
              <a:solidFill>
                <a:schemeClr val="dk1"/>
              </a:solidFill>
            </a:endParaRPr>
          </a:p>
          <a:p>
            <a:pPr marL="0" indent="0">
              <a:spcBef>
                <a:spcPts val="600"/>
              </a:spcBef>
              <a:buNone/>
            </a:pPr>
            <a:r>
              <a:rPr lang="en" sz="2000" dirty="0">
                <a:solidFill>
                  <a:schemeClr val="dk1"/>
                </a:solidFill>
              </a:rPr>
              <a:t>The core guidelines are understandable by a non-technical audience. Text and presentation are usable and understandable through the use of plain language, structure, and design.</a:t>
            </a:r>
            <a:endParaRPr sz="2000" dirty="0">
              <a:solidFill>
                <a:schemeClr val="dk1"/>
              </a:solidFill>
            </a:endParaRPr>
          </a:p>
          <a:p>
            <a:pPr marL="0" indent="0">
              <a:spcBef>
                <a:spcPts val="1600"/>
              </a:spcBef>
              <a:spcAft>
                <a:spcPts val="600"/>
              </a:spcAft>
              <a:buSzPts val="852"/>
              <a:buNone/>
            </a:pPr>
            <a:r>
              <a:rPr lang="en" sz="2000" b="1" dirty="0">
                <a:solidFill>
                  <a:schemeClr val="dk1"/>
                </a:solidFill>
              </a:rPr>
              <a:t>6. Regulatory Environment</a:t>
            </a:r>
            <a:endParaRPr sz="2000" b="1" dirty="0">
              <a:solidFill>
                <a:schemeClr val="dk1"/>
              </a:solidFill>
            </a:endParaRPr>
          </a:p>
          <a:p>
            <a:pPr marL="0" indent="0">
              <a:spcBef>
                <a:spcPts val="600"/>
              </a:spcBef>
              <a:buNone/>
            </a:pPr>
            <a:r>
              <a:rPr lang="en" sz="2000" dirty="0">
                <a:solidFill>
                  <a:schemeClr val="dk1"/>
                </a:solidFill>
              </a:rPr>
              <a:t>The Guidelines provide broad support, including:</a:t>
            </a:r>
            <a:endParaRPr sz="2000" dirty="0">
              <a:solidFill>
                <a:schemeClr val="dk1"/>
              </a:solidFill>
            </a:endParaRPr>
          </a:p>
          <a:p>
            <a:pPr marL="376777" indent="-342900">
              <a:spcBef>
                <a:spcPts val="600"/>
              </a:spcBef>
              <a:buClr>
                <a:schemeClr val="dk1"/>
              </a:buClr>
              <a:buSzPts val="1400"/>
            </a:pPr>
            <a:r>
              <a:rPr lang="en" sz="2000" dirty="0">
                <a:solidFill>
                  <a:schemeClr val="dk1"/>
                </a:solidFill>
              </a:rPr>
              <a:t>Structure, methodology, and content that facilitates adoption into law, regulation, or policy, and</a:t>
            </a:r>
            <a:endParaRPr sz="2000" dirty="0">
              <a:solidFill>
                <a:schemeClr val="dk1"/>
              </a:solidFill>
            </a:endParaRPr>
          </a:p>
          <a:p>
            <a:pPr marL="376777" indent="-342900">
              <a:spcBef>
                <a:spcPts val="600"/>
              </a:spcBef>
              <a:buClr>
                <a:schemeClr val="dk1"/>
              </a:buClr>
              <a:buSzPts val="1400"/>
            </a:pPr>
            <a:r>
              <a:rPr lang="en" sz="2000" dirty="0">
                <a:solidFill>
                  <a:schemeClr val="dk1"/>
                </a:solidFill>
              </a:rPr>
              <a:t>Clear intent and transparency as to purpose and goals, to assist when there are questions or controversy.</a:t>
            </a:r>
            <a:endParaRPr sz="2000" dirty="0">
              <a:solidFill>
                <a:schemeClr val="dk1"/>
              </a:solidFill>
            </a:endParaRPr>
          </a:p>
        </p:txBody>
      </p:sp>
      <p:sp>
        <p:nvSpPr>
          <p:cNvPr id="146" name="Google Shape;146;p25"/>
          <p:cNvSpPr txBox="1">
            <a:spLocks noGrp="1"/>
          </p:cNvSpPr>
          <p:nvPr>
            <p:ph type="sldNum" idx="12"/>
          </p:nvPr>
        </p:nvSpPr>
        <p:spPr>
          <a:prstGeom prst="rect">
            <a:avLst/>
          </a:prstGeom>
        </p:spPr>
        <p:txBody>
          <a:bodyPr spcFirstLastPara="1" wrap="square" lIns="121900" tIns="121900" rIns="121900" bIns="121900" anchor="ctr" anchorCtr="0">
            <a:noAutofit/>
          </a:bodyPr>
          <a:lstStyle/>
          <a:p>
            <a:pPr algn="r"/>
            <a:fld id="{00000000-1234-1234-1234-123412341234}" type="slidenum">
              <a:rPr lang="en" sz="1200"/>
              <a:pPr algn="r"/>
              <a:t>8</a:t>
            </a:fld>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prstGeom prst="rect">
            <a:avLst/>
          </a:prstGeom>
        </p:spPr>
        <p:txBody>
          <a:bodyPr spcFirstLastPara="1" wrap="square" lIns="121900" tIns="121900" rIns="121900" bIns="121900" anchor="t" anchorCtr="0">
            <a:normAutofit fontScale="90000"/>
          </a:bodyPr>
          <a:lstStyle/>
          <a:p>
            <a:r>
              <a:rPr lang="en"/>
              <a:t>Requirements (3 of 3)</a:t>
            </a:r>
            <a:endParaRPr/>
          </a:p>
        </p:txBody>
      </p:sp>
      <p:sp>
        <p:nvSpPr>
          <p:cNvPr id="152" name="Google Shape;152;p26"/>
          <p:cNvSpPr txBox="1">
            <a:spLocks noGrp="1"/>
          </p:cNvSpPr>
          <p:nvPr>
            <p:ph type="body" idx="1"/>
          </p:nvPr>
        </p:nvSpPr>
        <p:spPr>
          <a:xfrm>
            <a:off x="457200" y="1114425"/>
            <a:ext cx="11277600" cy="4937760"/>
          </a:xfrm>
          <a:prstGeom prst="rect">
            <a:avLst/>
          </a:prstGeom>
        </p:spPr>
        <p:txBody>
          <a:bodyPr spcFirstLastPara="1" wrap="square" lIns="121900" tIns="121900" rIns="121900" bIns="121900" anchor="t" anchorCtr="0">
            <a:normAutofit/>
          </a:bodyPr>
          <a:lstStyle/>
          <a:p>
            <a:pPr marL="0" indent="0">
              <a:buNone/>
            </a:pPr>
            <a:r>
              <a:rPr lang="en" sz="2000" b="1" dirty="0">
                <a:solidFill>
                  <a:schemeClr val="dk1"/>
                </a:solidFill>
              </a:rPr>
              <a:t>7. Motivation</a:t>
            </a:r>
            <a:endParaRPr sz="2000" b="1" dirty="0">
              <a:solidFill>
                <a:schemeClr val="dk1"/>
              </a:solidFill>
            </a:endParaRPr>
          </a:p>
          <a:p>
            <a:pPr marL="0" indent="0">
              <a:spcBef>
                <a:spcPts val="1600"/>
              </a:spcBef>
              <a:buNone/>
            </a:pPr>
            <a:r>
              <a:rPr lang="en" sz="2000" dirty="0">
                <a:solidFill>
                  <a:schemeClr val="dk1"/>
                </a:solidFill>
              </a:rPr>
              <a:t>The Guidelines motivate organizations to go beyond minimal accessibility requirements by providing a scoring system that rewards organizations which demonstrate a greater effort to improve accessibility.</a:t>
            </a:r>
            <a:endParaRPr sz="2000" dirty="0">
              <a:solidFill>
                <a:schemeClr val="dk1"/>
              </a:solidFill>
            </a:endParaRPr>
          </a:p>
          <a:p>
            <a:pPr marL="0" indent="0">
              <a:spcBef>
                <a:spcPts val="1600"/>
              </a:spcBef>
              <a:buNone/>
            </a:pPr>
            <a:r>
              <a:rPr lang="en" sz="2000" b="1" dirty="0">
                <a:solidFill>
                  <a:schemeClr val="dk1"/>
                </a:solidFill>
              </a:rPr>
              <a:t>8. Scope</a:t>
            </a:r>
            <a:endParaRPr sz="2000" b="1" dirty="0">
              <a:solidFill>
                <a:schemeClr val="dk1"/>
              </a:solidFill>
            </a:endParaRPr>
          </a:p>
          <a:p>
            <a:pPr marL="0" indent="0">
              <a:spcBef>
                <a:spcPts val="1600"/>
              </a:spcBef>
              <a:buNone/>
            </a:pPr>
            <a:r>
              <a:rPr lang="en" sz="2000" dirty="0">
                <a:solidFill>
                  <a:schemeClr val="dk1"/>
                </a:solidFill>
              </a:rPr>
              <a:t>The guidelines provide guidance for people and organizations that produce digital assets and technology of varying size and complexity. This includes large, dynamic, and complex websites. Our intent is to provide guidance for a diverse group of stakeholders including content creators, browsers, authoring tools, assistive technologies, and more.</a:t>
            </a:r>
            <a:endParaRPr sz="2000" dirty="0">
              <a:solidFill>
                <a:schemeClr val="dk1"/>
              </a:solidFill>
            </a:endParaRPr>
          </a:p>
          <a:p>
            <a:pPr marL="0" indent="0">
              <a:spcBef>
                <a:spcPts val="1600"/>
              </a:spcBef>
              <a:spcAft>
                <a:spcPts val="1600"/>
              </a:spcAft>
              <a:buNone/>
            </a:pPr>
            <a:endParaRPr sz="2000" dirty="0">
              <a:solidFill>
                <a:schemeClr val="dk1"/>
              </a:solidFill>
            </a:endParaRPr>
          </a:p>
        </p:txBody>
      </p:sp>
      <p:sp>
        <p:nvSpPr>
          <p:cNvPr id="153" name="Google Shape;153;p26"/>
          <p:cNvSpPr txBox="1">
            <a:spLocks noGrp="1"/>
          </p:cNvSpPr>
          <p:nvPr>
            <p:ph type="sldNum" idx="12"/>
          </p:nvPr>
        </p:nvSpPr>
        <p:spPr>
          <a:prstGeom prst="rect">
            <a:avLst/>
          </a:prstGeom>
        </p:spPr>
        <p:txBody>
          <a:bodyPr spcFirstLastPara="1" wrap="square" lIns="121900" tIns="121900" rIns="121900" bIns="121900" anchor="ctr" anchorCtr="0">
            <a:noAutofit/>
          </a:bodyPr>
          <a:lstStyle/>
          <a:p>
            <a:pPr algn="r"/>
            <a:fld id="{00000000-1234-1234-1234-123412341234}" type="slidenum">
              <a:rPr lang="en" sz="1200"/>
              <a:pPr algn="r"/>
              <a:t>9</a:t>
            </a:fld>
            <a:endParaRPr sz="1200"/>
          </a:p>
        </p:txBody>
      </p:sp>
    </p:spTree>
  </p:cSld>
  <p:clrMapOvr>
    <a:masterClrMapping/>
  </p:clrMapOvr>
</p:sld>
</file>

<file path=ppt/theme/theme1.xml><?xml version="1.0" encoding="utf-8"?>
<a:theme xmlns:a="http://schemas.openxmlformats.org/drawingml/2006/main" name="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D8EF9E1E-396C-804D-AF33-947A141BB963}"/>
    </a:ext>
  </a:extLst>
</a:theme>
</file>

<file path=ppt/theme/theme2.xml><?xml version="1.0" encoding="utf-8"?>
<a:theme xmlns:a="http://schemas.openxmlformats.org/drawingml/2006/main" name="Content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73015A22-F818-EE49-AAE1-7674B948D8A0}"/>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 Cover Slide</Template>
  <TotalTime>616</TotalTime>
  <Words>2179</Words>
  <Application>Microsoft Macintosh PowerPoint</Application>
  <PresentationFormat>Widescreen</PresentationFormat>
  <Paragraphs>261</Paragraphs>
  <Slides>28</Slides>
  <Notes>20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Helvetica Neue</vt:lpstr>
      <vt:lpstr>Noto Sans Symbols</vt:lpstr>
      <vt:lpstr>Master Cover Slide</vt:lpstr>
      <vt:lpstr>Content Layout</vt:lpstr>
      <vt:lpstr>Annual Interagency Accessibility Forum</vt:lpstr>
      <vt:lpstr>Speaker: Rachael Bradley Montgomery, PhD</vt:lpstr>
      <vt:lpstr>Background</vt:lpstr>
      <vt:lpstr>Why do standards evolve?</vt:lpstr>
      <vt:lpstr>WCAG 2.x has constraints</vt:lpstr>
      <vt:lpstr>Timeline</vt:lpstr>
      <vt:lpstr>Requirements (1 of 3) </vt:lpstr>
      <vt:lpstr>Requirements (2 of 3)</vt:lpstr>
      <vt:lpstr>Requirements (3 of 3)</vt:lpstr>
      <vt:lpstr>How to Give Feedback</vt:lpstr>
      <vt:lpstr>Editor’s vs. Working drafts</vt:lpstr>
      <vt:lpstr>Maturity Levels</vt:lpstr>
      <vt:lpstr>Placeholder</vt:lpstr>
      <vt:lpstr>Exploratory</vt:lpstr>
      <vt:lpstr>Developing</vt:lpstr>
      <vt:lpstr>Refining</vt:lpstr>
      <vt:lpstr>Mature</vt:lpstr>
      <vt:lpstr>Ways to give feedback</vt:lpstr>
      <vt:lpstr>Direction we are Exploring (Content after this is not final)</vt:lpstr>
      <vt:lpstr>Framework for Accessible Specification of Technologies (FAST)  Editor’s DRAFT</vt:lpstr>
      <vt:lpstr>Structure for the WCAG 3.0</vt:lpstr>
      <vt:lpstr>Two types of tests (Exploratory)</vt:lpstr>
      <vt:lpstr>Four possible types of methods (Exploratory)</vt:lpstr>
      <vt:lpstr>Example methods: Images have text alternatives (Exploratory)</vt:lpstr>
      <vt:lpstr>Example methods: Text contrast (Exploratory)</vt:lpstr>
      <vt:lpstr>Issue Severity (Exploratory)</vt:lpstr>
      <vt:lpstr>Feedback and Questions</vt:lpstr>
      <vt:lpstr>Take Aways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WCAG 3</dc:title>
  <dc:subject/>
  <dc:creator/>
  <cp:keywords/>
  <dc:description/>
  <cp:lastModifiedBy>Michael Horton</cp:lastModifiedBy>
  <cp:revision>15</cp:revision>
  <dcterms:created xsi:type="dcterms:W3CDTF">2022-08-30T12:32:18Z</dcterms:created>
  <dcterms:modified xsi:type="dcterms:W3CDTF">2022-10-06T19:59:46Z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