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4"/>
    <p:sldMasterId id="2147483668" r:id="rId5"/>
  </p:sldMasterIdLst>
  <p:notesMasterIdLst>
    <p:notesMasterId r:id="rId16"/>
  </p:notesMasterIdLst>
  <p:sldIdLst>
    <p:sldId id="319" r:id="rId6"/>
    <p:sldId id="258" r:id="rId7"/>
    <p:sldId id="316" r:id="rId8"/>
    <p:sldId id="263" r:id="rId9"/>
    <p:sldId id="317" r:id="rId10"/>
    <p:sldId id="314" r:id="rId11"/>
    <p:sldId id="259" r:id="rId12"/>
    <p:sldId id="315" r:id="rId13"/>
    <p:sldId id="261" r:id="rId14"/>
    <p:sldId id="318" r:id="rId15"/>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qgGVw2oa+8993I+jqBGvzHq75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35113-3226-40AF-9F0A-D8B4D62418DA}" v="2" dt="2022-09-29T20:24:39.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40" autoAdjust="0"/>
    <p:restoredTop sz="94845" autoAdjust="0"/>
  </p:normalViewPr>
  <p:slideViewPr>
    <p:cSldViewPr snapToGrid="0">
      <p:cViewPr varScale="1">
        <p:scale>
          <a:sx n="192" d="100"/>
          <a:sy n="192" d="100"/>
        </p:scale>
        <p:origin x="2200"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customschemas.google.com/relationships/presentationmetadata" Target="meta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hyperlink" Target="https://www.nami.org/learn-more/mental-health-by-the-numbers" TargetMode="External"/><Relationship Id="rId2" Type="http://schemas.openxmlformats.org/officeDocument/2006/relationships/hyperlink" Target="https://mindsharepartners.lpages.co/mentalhealthatworkreport2019/" TargetMode="External"/><Relationship Id="rId1" Type="http://schemas.openxmlformats.org/officeDocument/2006/relationships/hyperlink" Target="https://www.ncbi.nlm.nih.gov/pmc/articles/PMC5891372/"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www.nami.org/learn-more/mental-health-by-the-numbers" TargetMode="External"/><Relationship Id="rId2" Type="http://schemas.openxmlformats.org/officeDocument/2006/relationships/hyperlink" Target="https://mindsharepartners.lpages.co/mentalhealthatworkreport2019/" TargetMode="External"/><Relationship Id="rId1" Type="http://schemas.openxmlformats.org/officeDocument/2006/relationships/hyperlink" Target="https://www.ncbi.nlm.nih.gov/pmc/articles/PMC5891372/"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037831-1143-4567-8423-D5113CC2D1E2}" type="doc">
      <dgm:prSet loTypeId="urn:microsoft.com/office/officeart/2016/7/layout/VerticalSolidActionList" loCatId="List" qsTypeId="urn:microsoft.com/office/officeart/2005/8/quickstyle/simple4" qsCatId="simple" csTypeId="urn:microsoft.com/office/officeart/2005/8/colors/colorful2" csCatId="colorful" phldr="1"/>
      <dgm:spPr/>
      <dgm:t>
        <a:bodyPr/>
        <a:lstStyle/>
        <a:p>
          <a:endParaRPr lang="en-US"/>
        </a:p>
      </dgm:t>
    </dgm:pt>
    <dgm:pt modelId="{5A130CFB-52F0-49F6-95A7-928306F9BC26}">
      <dgm:prSet custT="1"/>
      <dgm:spPr/>
      <dgm:t>
        <a:bodyPr/>
        <a:lstStyle/>
        <a:p>
          <a:r>
            <a:rPr lang="en-US" sz="2400" dirty="0">
              <a:solidFill>
                <a:schemeClr val="tx1"/>
              </a:solidFill>
            </a:rPr>
            <a:t>Build</a:t>
          </a:r>
        </a:p>
      </dgm:t>
    </dgm:pt>
    <dgm:pt modelId="{74BBB7DA-2A15-49EE-AECD-04AFD4821043}" type="parTrans" cxnId="{A2A6F631-3A36-44FA-B7E2-32B4AF3BE5D9}">
      <dgm:prSet/>
      <dgm:spPr/>
      <dgm:t>
        <a:bodyPr/>
        <a:lstStyle/>
        <a:p>
          <a:endParaRPr lang="en-US">
            <a:solidFill>
              <a:schemeClr val="tx1"/>
            </a:solidFill>
          </a:endParaRPr>
        </a:p>
      </dgm:t>
    </dgm:pt>
    <dgm:pt modelId="{5F9D7B75-2528-4B7A-95BE-E80687F6D0FB}" type="sibTrans" cxnId="{A2A6F631-3A36-44FA-B7E2-32B4AF3BE5D9}">
      <dgm:prSet/>
      <dgm:spPr/>
      <dgm:t>
        <a:bodyPr/>
        <a:lstStyle/>
        <a:p>
          <a:endParaRPr lang="en-US">
            <a:solidFill>
              <a:schemeClr val="tx1"/>
            </a:solidFill>
          </a:endParaRPr>
        </a:p>
      </dgm:t>
    </dgm:pt>
    <dgm:pt modelId="{99D71A5C-A20B-4B72-A3BC-A6C1A86C9241}">
      <dgm:prSet custT="1"/>
      <dgm:spPr/>
      <dgm:t>
        <a:bodyPr/>
        <a:lstStyle/>
        <a:p>
          <a:r>
            <a:rPr lang="en-US" sz="1800" dirty="0">
              <a:solidFill>
                <a:schemeClr val="tx1"/>
              </a:solidFill>
            </a:rPr>
            <a:t>Build a culture where employee mental health and well-being are a top priority</a:t>
          </a:r>
        </a:p>
      </dgm:t>
    </dgm:pt>
    <dgm:pt modelId="{54BD283B-4F81-4C3A-B447-83C9EDBC82D2}" type="parTrans" cxnId="{8BAC9EA8-BEB8-4EAD-92E8-233F551AF525}">
      <dgm:prSet/>
      <dgm:spPr/>
      <dgm:t>
        <a:bodyPr/>
        <a:lstStyle/>
        <a:p>
          <a:endParaRPr lang="en-US">
            <a:solidFill>
              <a:schemeClr val="tx1"/>
            </a:solidFill>
          </a:endParaRPr>
        </a:p>
      </dgm:t>
    </dgm:pt>
    <dgm:pt modelId="{D9A71BF9-6D94-4CC9-8095-3547C8326EAA}" type="sibTrans" cxnId="{8BAC9EA8-BEB8-4EAD-92E8-233F551AF525}">
      <dgm:prSet/>
      <dgm:spPr/>
      <dgm:t>
        <a:bodyPr/>
        <a:lstStyle/>
        <a:p>
          <a:endParaRPr lang="en-US">
            <a:solidFill>
              <a:schemeClr val="tx1"/>
            </a:solidFill>
          </a:endParaRPr>
        </a:p>
      </dgm:t>
    </dgm:pt>
    <dgm:pt modelId="{037D5947-A582-4570-A579-163EF9E9A113}">
      <dgm:prSet custT="1"/>
      <dgm:spPr/>
      <dgm:t>
        <a:bodyPr/>
        <a:lstStyle/>
        <a:p>
          <a:r>
            <a:rPr lang="en-US" sz="2400">
              <a:solidFill>
                <a:schemeClr val="tx1"/>
              </a:solidFill>
            </a:rPr>
            <a:t>Help</a:t>
          </a:r>
        </a:p>
      </dgm:t>
    </dgm:pt>
    <dgm:pt modelId="{B9803A14-EACD-4CA0-9BB6-AD22D2A60F70}" type="parTrans" cxnId="{15E3BCDF-9EEB-49FB-939E-CD67029A071C}">
      <dgm:prSet/>
      <dgm:spPr/>
      <dgm:t>
        <a:bodyPr/>
        <a:lstStyle/>
        <a:p>
          <a:endParaRPr lang="en-US">
            <a:solidFill>
              <a:schemeClr val="tx1"/>
            </a:solidFill>
          </a:endParaRPr>
        </a:p>
      </dgm:t>
    </dgm:pt>
    <dgm:pt modelId="{A28C3EAE-FCD2-4623-BB23-611CB8523D5F}" type="sibTrans" cxnId="{15E3BCDF-9EEB-49FB-939E-CD67029A071C}">
      <dgm:prSet/>
      <dgm:spPr/>
      <dgm:t>
        <a:bodyPr/>
        <a:lstStyle/>
        <a:p>
          <a:endParaRPr lang="en-US">
            <a:solidFill>
              <a:schemeClr val="tx1"/>
            </a:solidFill>
          </a:endParaRPr>
        </a:p>
      </dgm:t>
    </dgm:pt>
    <dgm:pt modelId="{A8E09185-B59D-4001-96CB-A1D18B3D0DA8}">
      <dgm:prSet custT="1"/>
      <dgm:spPr/>
      <dgm:t>
        <a:bodyPr/>
        <a:lstStyle/>
        <a:p>
          <a:r>
            <a:rPr lang="en-US" sz="1800" dirty="0">
              <a:solidFill>
                <a:schemeClr val="tx1"/>
              </a:solidFill>
            </a:rPr>
            <a:t>Help supervisors understand the benefits of prioritizing mental health</a:t>
          </a:r>
        </a:p>
      </dgm:t>
    </dgm:pt>
    <dgm:pt modelId="{33B4CF65-19EC-4ACD-9B15-32C2D0BEC780}" type="parTrans" cxnId="{FA9F414F-0AC9-4966-81B5-A4A5B99DFFE0}">
      <dgm:prSet/>
      <dgm:spPr/>
      <dgm:t>
        <a:bodyPr/>
        <a:lstStyle/>
        <a:p>
          <a:endParaRPr lang="en-US">
            <a:solidFill>
              <a:schemeClr val="tx1"/>
            </a:solidFill>
          </a:endParaRPr>
        </a:p>
      </dgm:t>
    </dgm:pt>
    <dgm:pt modelId="{9A486406-3A12-47BE-A5EB-C4CDD3524F53}" type="sibTrans" cxnId="{FA9F414F-0AC9-4966-81B5-A4A5B99DFFE0}">
      <dgm:prSet/>
      <dgm:spPr/>
      <dgm:t>
        <a:bodyPr/>
        <a:lstStyle/>
        <a:p>
          <a:endParaRPr lang="en-US">
            <a:solidFill>
              <a:schemeClr val="tx1"/>
            </a:solidFill>
          </a:endParaRPr>
        </a:p>
      </dgm:t>
    </dgm:pt>
    <dgm:pt modelId="{2937D601-1558-40CD-B76F-A9AE3EBC812D}">
      <dgm:prSet custT="1"/>
      <dgm:spPr/>
      <dgm:t>
        <a:bodyPr/>
        <a:lstStyle/>
        <a:p>
          <a:r>
            <a:rPr lang="en-US" sz="2400">
              <a:solidFill>
                <a:schemeClr val="tx1"/>
              </a:solidFill>
            </a:rPr>
            <a:t>Establish</a:t>
          </a:r>
        </a:p>
      </dgm:t>
    </dgm:pt>
    <dgm:pt modelId="{75F488E7-5167-4047-A4CE-8AF18FEDA812}" type="parTrans" cxnId="{5B92849C-0AAC-403B-935E-46B059C6DD4B}">
      <dgm:prSet/>
      <dgm:spPr/>
      <dgm:t>
        <a:bodyPr/>
        <a:lstStyle/>
        <a:p>
          <a:endParaRPr lang="en-US">
            <a:solidFill>
              <a:schemeClr val="tx1"/>
            </a:solidFill>
          </a:endParaRPr>
        </a:p>
      </dgm:t>
    </dgm:pt>
    <dgm:pt modelId="{AD50C5F4-68B2-4FA6-A61F-E1854B2E75B4}" type="sibTrans" cxnId="{5B92849C-0AAC-403B-935E-46B059C6DD4B}">
      <dgm:prSet/>
      <dgm:spPr/>
      <dgm:t>
        <a:bodyPr/>
        <a:lstStyle/>
        <a:p>
          <a:endParaRPr lang="en-US">
            <a:solidFill>
              <a:schemeClr val="tx1"/>
            </a:solidFill>
          </a:endParaRPr>
        </a:p>
      </dgm:t>
    </dgm:pt>
    <dgm:pt modelId="{27DE59BA-DC4F-4936-9F1F-CBA0EAEC2738}">
      <dgm:prSet custT="1"/>
      <dgm:spPr/>
      <dgm:t>
        <a:bodyPr/>
        <a:lstStyle/>
        <a:p>
          <a:r>
            <a:rPr lang="en-US" sz="1800" dirty="0">
              <a:solidFill>
                <a:schemeClr val="tx1"/>
              </a:solidFill>
            </a:rPr>
            <a:t>Establish programs/activities to increase knowledge and access to mental health resources</a:t>
          </a:r>
        </a:p>
      </dgm:t>
    </dgm:pt>
    <dgm:pt modelId="{9FDD1308-5972-4B9C-8865-2937D2176451}" type="parTrans" cxnId="{8524FB61-DE83-4E97-A22C-65AB2A9E69A7}">
      <dgm:prSet/>
      <dgm:spPr/>
      <dgm:t>
        <a:bodyPr/>
        <a:lstStyle/>
        <a:p>
          <a:endParaRPr lang="en-US">
            <a:solidFill>
              <a:schemeClr val="tx1"/>
            </a:solidFill>
          </a:endParaRPr>
        </a:p>
      </dgm:t>
    </dgm:pt>
    <dgm:pt modelId="{4C65F12D-C9D6-42F5-897A-0446B0C05205}" type="sibTrans" cxnId="{8524FB61-DE83-4E97-A22C-65AB2A9E69A7}">
      <dgm:prSet/>
      <dgm:spPr/>
      <dgm:t>
        <a:bodyPr/>
        <a:lstStyle/>
        <a:p>
          <a:endParaRPr lang="en-US">
            <a:solidFill>
              <a:schemeClr val="tx1"/>
            </a:solidFill>
          </a:endParaRPr>
        </a:p>
      </dgm:t>
    </dgm:pt>
    <dgm:pt modelId="{9D0A77F7-F4C9-406A-80C6-B2C261A982AA}">
      <dgm:prSet custT="1"/>
      <dgm:spPr/>
      <dgm:t>
        <a:bodyPr/>
        <a:lstStyle/>
        <a:p>
          <a:r>
            <a:rPr lang="en-US" sz="2400" dirty="0">
              <a:solidFill>
                <a:schemeClr val="tx1"/>
              </a:solidFill>
            </a:rPr>
            <a:t>Empower and support</a:t>
          </a:r>
        </a:p>
      </dgm:t>
    </dgm:pt>
    <dgm:pt modelId="{0B4DB3E8-A873-490D-A0B4-59C2C96EA5E2}" type="parTrans" cxnId="{7ED74380-638C-4BD4-BAFA-70E308492714}">
      <dgm:prSet/>
      <dgm:spPr/>
      <dgm:t>
        <a:bodyPr/>
        <a:lstStyle/>
        <a:p>
          <a:endParaRPr lang="en-US">
            <a:solidFill>
              <a:schemeClr val="tx1"/>
            </a:solidFill>
          </a:endParaRPr>
        </a:p>
      </dgm:t>
    </dgm:pt>
    <dgm:pt modelId="{B66F9B57-79E8-4A24-9C83-39B7A3F6D37F}" type="sibTrans" cxnId="{7ED74380-638C-4BD4-BAFA-70E308492714}">
      <dgm:prSet/>
      <dgm:spPr/>
      <dgm:t>
        <a:bodyPr/>
        <a:lstStyle/>
        <a:p>
          <a:endParaRPr lang="en-US">
            <a:solidFill>
              <a:schemeClr val="tx1"/>
            </a:solidFill>
          </a:endParaRPr>
        </a:p>
      </dgm:t>
    </dgm:pt>
    <dgm:pt modelId="{F327E568-B732-4DA2-8AD5-9371085D6C1A}">
      <dgm:prSet custT="1"/>
      <dgm:spPr/>
      <dgm:t>
        <a:bodyPr/>
        <a:lstStyle/>
        <a:p>
          <a:r>
            <a:rPr lang="en-US" sz="1800" dirty="0">
              <a:solidFill>
                <a:schemeClr val="tx1"/>
              </a:solidFill>
            </a:rPr>
            <a:t>Empower and support NSF staff to be a resource for others by actively sharing individual experiences with mental health</a:t>
          </a:r>
        </a:p>
      </dgm:t>
    </dgm:pt>
    <dgm:pt modelId="{B645FF93-2911-4E1B-8C67-6D0610957957}" type="parTrans" cxnId="{54DFBB5E-CCFB-418A-A5A2-EB729054C6BF}">
      <dgm:prSet/>
      <dgm:spPr/>
      <dgm:t>
        <a:bodyPr/>
        <a:lstStyle/>
        <a:p>
          <a:endParaRPr lang="en-US">
            <a:solidFill>
              <a:schemeClr val="tx1"/>
            </a:solidFill>
          </a:endParaRPr>
        </a:p>
      </dgm:t>
    </dgm:pt>
    <dgm:pt modelId="{F818B8AC-897C-4B70-BE43-AFAFFD24E7BF}" type="sibTrans" cxnId="{54DFBB5E-CCFB-418A-A5A2-EB729054C6BF}">
      <dgm:prSet/>
      <dgm:spPr/>
      <dgm:t>
        <a:bodyPr/>
        <a:lstStyle/>
        <a:p>
          <a:endParaRPr lang="en-US">
            <a:solidFill>
              <a:schemeClr val="tx1"/>
            </a:solidFill>
          </a:endParaRPr>
        </a:p>
      </dgm:t>
    </dgm:pt>
    <dgm:pt modelId="{23C51489-545E-4B72-B94C-3E30F734ED7C}">
      <dgm:prSet custT="1"/>
      <dgm:spPr/>
      <dgm:t>
        <a:bodyPr/>
        <a:lstStyle/>
        <a:p>
          <a:r>
            <a:rPr lang="en-US" sz="2400">
              <a:solidFill>
                <a:schemeClr val="tx1"/>
              </a:solidFill>
            </a:rPr>
            <a:t>Provide</a:t>
          </a:r>
        </a:p>
      </dgm:t>
    </dgm:pt>
    <dgm:pt modelId="{F4442932-B75E-4CA6-AEC9-E80C02E3E116}" type="parTrans" cxnId="{FE73E0D6-28C7-4976-8D49-450B143124FD}">
      <dgm:prSet/>
      <dgm:spPr/>
      <dgm:t>
        <a:bodyPr/>
        <a:lstStyle/>
        <a:p>
          <a:endParaRPr lang="en-US">
            <a:solidFill>
              <a:schemeClr val="tx1"/>
            </a:solidFill>
          </a:endParaRPr>
        </a:p>
      </dgm:t>
    </dgm:pt>
    <dgm:pt modelId="{7A5494A1-A51E-4587-A142-248F554B5CED}" type="sibTrans" cxnId="{FE73E0D6-28C7-4976-8D49-450B143124FD}">
      <dgm:prSet/>
      <dgm:spPr/>
      <dgm:t>
        <a:bodyPr/>
        <a:lstStyle/>
        <a:p>
          <a:endParaRPr lang="en-US">
            <a:solidFill>
              <a:schemeClr val="tx1"/>
            </a:solidFill>
          </a:endParaRPr>
        </a:p>
      </dgm:t>
    </dgm:pt>
    <dgm:pt modelId="{0A366BDE-2C48-4E23-A0E0-1766530F4457}">
      <dgm:prSet custT="1"/>
      <dgm:spPr/>
      <dgm:t>
        <a:bodyPr/>
        <a:lstStyle/>
        <a:p>
          <a:r>
            <a:rPr lang="en-US" sz="1800" dirty="0">
              <a:solidFill>
                <a:schemeClr val="tx1"/>
              </a:solidFill>
            </a:rPr>
            <a:t>Provide a space where teams feel more connected and thus, inspired to be open and vulnerable</a:t>
          </a:r>
        </a:p>
      </dgm:t>
    </dgm:pt>
    <dgm:pt modelId="{20DCA11A-86B4-4765-95E4-EBDD5FC93204}" type="parTrans" cxnId="{C233C351-6D90-498F-B282-9BA51BE1C0F7}">
      <dgm:prSet/>
      <dgm:spPr/>
      <dgm:t>
        <a:bodyPr/>
        <a:lstStyle/>
        <a:p>
          <a:endParaRPr lang="en-US">
            <a:solidFill>
              <a:schemeClr val="tx1"/>
            </a:solidFill>
          </a:endParaRPr>
        </a:p>
      </dgm:t>
    </dgm:pt>
    <dgm:pt modelId="{A895AD7C-207E-4EA0-81E3-565F99EDE10B}" type="sibTrans" cxnId="{C233C351-6D90-498F-B282-9BA51BE1C0F7}">
      <dgm:prSet/>
      <dgm:spPr/>
      <dgm:t>
        <a:bodyPr/>
        <a:lstStyle/>
        <a:p>
          <a:endParaRPr lang="en-US">
            <a:solidFill>
              <a:schemeClr val="tx1"/>
            </a:solidFill>
          </a:endParaRPr>
        </a:p>
      </dgm:t>
    </dgm:pt>
    <dgm:pt modelId="{A58F328C-55FB-46C6-B77A-80CACDD854E8}" type="pres">
      <dgm:prSet presAssocID="{DF037831-1143-4567-8423-D5113CC2D1E2}" presName="Name0" presStyleCnt="0">
        <dgm:presLayoutVars>
          <dgm:dir/>
          <dgm:animLvl val="lvl"/>
          <dgm:resizeHandles val="exact"/>
        </dgm:presLayoutVars>
      </dgm:prSet>
      <dgm:spPr/>
    </dgm:pt>
    <dgm:pt modelId="{C60464A5-5EA1-403B-A0CF-3C32C4186217}" type="pres">
      <dgm:prSet presAssocID="{5A130CFB-52F0-49F6-95A7-928306F9BC26}" presName="linNode" presStyleCnt="0"/>
      <dgm:spPr/>
    </dgm:pt>
    <dgm:pt modelId="{8A39860E-FC65-49FF-A860-9A23B0542C3C}" type="pres">
      <dgm:prSet presAssocID="{5A130CFB-52F0-49F6-95A7-928306F9BC26}" presName="parentText" presStyleLbl="alignNode1" presStyleIdx="0" presStyleCnt="5" custScaleX="145252" custLinFactNeighborY="-228">
        <dgm:presLayoutVars>
          <dgm:chMax val="1"/>
          <dgm:bulletEnabled/>
        </dgm:presLayoutVars>
      </dgm:prSet>
      <dgm:spPr/>
    </dgm:pt>
    <dgm:pt modelId="{9FC28A8D-BF41-4D5B-98C4-1943F31907F7}" type="pres">
      <dgm:prSet presAssocID="{5A130CFB-52F0-49F6-95A7-928306F9BC26}" presName="descendantText" presStyleLbl="alignAccFollowNode1" presStyleIdx="0" presStyleCnt="5" custLinFactNeighborX="5" custLinFactNeighborY="-228">
        <dgm:presLayoutVars>
          <dgm:bulletEnabled/>
        </dgm:presLayoutVars>
      </dgm:prSet>
      <dgm:spPr/>
    </dgm:pt>
    <dgm:pt modelId="{B30C1768-49A7-4B94-88C3-9DE01A6A8B6D}" type="pres">
      <dgm:prSet presAssocID="{5F9D7B75-2528-4B7A-95BE-E80687F6D0FB}" presName="sp" presStyleCnt="0"/>
      <dgm:spPr/>
    </dgm:pt>
    <dgm:pt modelId="{5A5C64DA-9A68-4917-84DE-D42924DA3EA6}" type="pres">
      <dgm:prSet presAssocID="{037D5947-A582-4570-A579-163EF9E9A113}" presName="linNode" presStyleCnt="0"/>
      <dgm:spPr/>
    </dgm:pt>
    <dgm:pt modelId="{B7325C8D-13D4-4BDC-90F0-8810DDAAE9E9}" type="pres">
      <dgm:prSet presAssocID="{037D5947-A582-4570-A579-163EF9E9A113}" presName="parentText" presStyleLbl="alignNode1" presStyleIdx="1" presStyleCnt="5" custScaleX="145252">
        <dgm:presLayoutVars>
          <dgm:chMax val="1"/>
          <dgm:bulletEnabled/>
        </dgm:presLayoutVars>
      </dgm:prSet>
      <dgm:spPr/>
    </dgm:pt>
    <dgm:pt modelId="{2E51891E-00F2-41D2-B342-D45F3FA703F9}" type="pres">
      <dgm:prSet presAssocID="{037D5947-A582-4570-A579-163EF9E9A113}" presName="descendantText" presStyleLbl="alignAccFollowNode1" presStyleIdx="1" presStyleCnt="5">
        <dgm:presLayoutVars>
          <dgm:bulletEnabled/>
        </dgm:presLayoutVars>
      </dgm:prSet>
      <dgm:spPr/>
    </dgm:pt>
    <dgm:pt modelId="{8C8C430C-9162-48AE-B339-CAD9620E92DD}" type="pres">
      <dgm:prSet presAssocID="{A28C3EAE-FCD2-4623-BB23-611CB8523D5F}" presName="sp" presStyleCnt="0"/>
      <dgm:spPr/>
    </dgm:pt>
    <dgm:pt modelId="{DC910306-B765-4634-987B-7DBC715439C3}" type="pres">
      <dgm:prSet presAssocID="{2937D601-1558-40CD-B76F-A9AE3EBC812D}" presName="linNode" presStyleCnt="0"/>
      <dgm:spPr/>
    </dgm:pt>
    <dgm:pt modelId="{02FF6105-601A-445F-A625-5C39760155DF}" type="pres">
      <dgm:prSet presAssocID="{2937D601-1558-40CD-B76F-A9AE3EBC812D}" presName="parentText" presStyleLbl="alignNode1" presStyleIdx="2" presStyleCnt="5" custScaleX="145252">
        <dgm:presLayoutVars>
          <dgm:chMax val="1"/>
          <dgm:bulletEnabled/>
        </dgm:presLayoutVars>
      </dgm:prSet>
      <dgm:spPr/>
    </dgm:pt>
    <dgm:pt modelId="{6249FB9E-B856-4BE8-A8F6-45CFB2E56AB2}" type="pres">
      <dgm:prSet presAssocID="{2937D601-1558-40CD-B76F-A9AE3EBC812D}" presName="descendantText" presStyleLbl="alignAccFollowNode1" presStyleIdx="2" presStyleCnt="5">
        <dgm:presLayoutVars>
          <dgm:bulletEnabled/>
        </dgm:presLayoutVars>
      </dgm:prSet>
      <dgm:spPr/>
    </dgm:pt>
    <dgm:pt modelId="{98B27D77-F4FC-492D-955F-D8232563269A}" type="pres">
      <dgm:prSet presAssocID="{AD50C5F4-68B2-4FA6-A61F-E1854B2E75B4}" presName="sp" presStyleCnt="0"/>
      <dgm:spPr/>
    </dgm:pt>
    <dgm:pt modelId="{23A08600-8A50-4AA6-8AD7-C09629502D9F}" type="pres">
      <dgm:prSet presAssocID="{9D0A77F7-F4C9-406A-80C6-B2C261A982AA}" presName="linNode" presStyleCnt="0"/>
      <dgm:spPr/>
    </dgm:pt>
    <dgm:pt modelId="{2049F018-9EC3-472E-8322-4371A15970FF}" type="pres">
      <dgm:prSet presAssocID="{9D0A77F7-F4C9-406A-80C6-B2C261A982AA}" presName="parentText" presStyleLbl="alignNode1" presStyleIdx="3" presStyleCnt="5" custScaleX="145252">
        <dgm:presLayoutVars>
          <dgm:chMax val="1"/>
          <dgm:bulletEnabled/>
        </dgm:presLayoutVars>
      </dgm:prSet>
      <dgm:spPr/>
    </dgm:pt>
    <dgm:pt modelId="{B21E0852-7E81-44F7-AE0E-D4652D397CB2}" type="pres">
      <dgm:prSet presAssocID="{9D0A77F7-F4C9-406A-80C6-B2C261A982AA}" presName="descendantText" presStyleLbl="alignAccFollowNode1" presStyleIdx="3" presStyleCnt="5">
        <dgm:presLayoutVars>
          <dgm:bulletEnabled/>
        </dgm:presLayoutVars>
      </dgm:prSet>
      <dgm:spPr/>
    </dgm:pt>
    <dgm:pt modelId="{E342BCC2-6908-4DC9-823D-77958BC2D282}" type="pres">
      <dgm:prSet presAssocID="{B66F9B57-79E8-4A24-9C83-39B7A3F6D37F}" presName="sp" presStyleCnt="0"/>
      <dgm:spPr/>
    </dgm:pt>
    <dgm:pt modelId="{188E8477-C241-40DA-836D-AB9110FF6908}" type="pres">
      <dgm:prSet presAssocID="{23C51489-545E-4B72-B94C-3E30F734ED7C}" presName="linNode" presStyleCnt="0"/>
      <dgm:spPr/>
    </dgm:pt>
    <dgm:pt modelId="{4F3582FE-444A-4B09-8199-C8649E78C4EB}" type="pres">
      <dgm:prSet presAssocID="{23C51489-545E-4B72-B94C-3E30F734ED7C}" presName="parentText" presStyleLbl="alignNode1" presStyleIdx="4" presStyleCnt="5" custScaleX="145252">
        <dgm:presLayoutVars>
          <dgm:chMax val="1"/>
          <dgm:bulletEnabled/>
        </dgm:presLayoutVars>
      </dgm:prSet>
      <dgm:spPr/>
    </dgm:pt>
    <dgm:pt modelId="{E1B95F2A-ABD0-41FC-834C-991BCCDDB392}" type="pres">
      <dgm:prSet presAssocID="{23C51489-545E-4B72-B94C-3E30F734ED7C}" presName="descendantText" presStyleLbl="alignAccFollowNode1" presStyleIdx="4" presStyleCnt="5">
        <dgm:presLayoutVars>
          <dgm:bulletEnabled/>
        </dgm:presLayoutVars>
      </dgm:prSet>
      <dgm:spPr/>
    </dgm:pt>
  </dgm:ptLst>
  <dgm:cxnLst>
    <dgm:cxn modelId="{91EE4700-9745-4CE5-813D-05462E298A5D}" type="presOf" srcId="{DF037831-1143-4567-8423-D5113CC2D1E2}" destId="{A58F328C-55FB-46C6-B77A-80CACDD854E8}" srcOrd="0" destOrd="0" presId="urn:microsoft.com/office/officeart/2016/7/layout/VerticalSolidActionList"/>
    <dgm:cxn modelId="{DDE72D07-6E41-4AF0-BF9D-099CDE5FCC48}" type="presOf" srcId="{037D5947-A582-4570-A579-163EF9E9A113}" destId="{B7325C8D-13D4-4BDC-90F0-8810DDAAE9E9}" srcOrd="0" destOrd="0" presId="urn:microsoft.com/office/officeart/2016/7/layout/VerticalSolidActionList"/>
    <dgm:cxn modelId="{FB671D1B-C41E-43FB-B79E-3AB15E6A436F}" type="presOf" srcId="{F327E568-B732-4DA2-8AD5-9371085D6C1A}" destId="{B21E0852-7E81-44F7-AE0E-D4652D397CB2}" srcOrd="0" destOrd="0" presId="urn:microsoft.com/office/officeart/2016/7/layout/VerticalSolidActionList"/>
    <dgm:cxn modelId="{A2A6F631-3A36-44FA-B7E2-32B4AF3BE5D9}" srcId="{DF037831-1143-4567-8423-D5113CC2D1E2}" destId="{5A130CFB-52F0-49F6-95A7-928306F9BC26}" srcOrd="0" destOrd="0" parTransId="{74BBB7DA-2A15-49EE-AECD-04AFD4821043}" sibTransId="{5F9D7B75-2528-4B7A-95BE-E80687F6D0FB}"/>
    <dgm:cxn modelId="{FA9F414F-0AC9-4966-81B5-A4A5B99DFFE0}" srcId="{037D5947-A582-4570-A579-163EF9E9A113}" destId="{A8E09185-B59D-4001-96CB-A1D18B3D0DA8}" srcOrd="0" destOrd="0" parTransId="{33B4CF65-19EC-4ACD-9B15-32C2D0BEC780}" sibTransId="{9A486406-3A12-47BE-A5EB-C4CDD3524F53}"/>
    <dgm:cxn modelId="{C233C351-6D90-498F-B282-9BA51BE1C0F7}" srcId="{23C51489-545E-4B72-B94C-3E30F734ED7C}" destId="{0A366BDE-2C48-4E23-A0E0-1766530F4457}" srcOrd="0" destOrd="0" parTransId="{20DCA11A-86B4-4765-95E4-EBDD5FC93204}" sibTransId="{A895AD7C-207E-4EA0-81E3-565F99EDE10B}"/>
    <dgm:cxn modelId="{464EDE55-A9D0-412D-9798-A8963098E3E3}" type="presOf" srcId="{5A130CFB-52F0-49F6-95A7-928306F9BC26}" destId="{8A39860E-FC65-49FF-A860-9A23B0542C3C}" srcOrd="0" destOrd="0" presId="urn:microsoft.com/office/officeart/2016/7/layout/VerticalSolidActionList"/>
    <dgm:cxn modelId="{82FC7057-563F-4B97-8CF5-09E8C9442762}" type="presOf" srcId="{9D0A77F7-F4C9-406A-80C6-B2C261A982AA}" destId="{2049F018-9EC3-472E-8322-4371A15970FF}" srcOrd="0" destOrd="0" presId="urn:microsoft.com/office/officeart/2016/7/layout/VerticalSolidActionList"/>
    <dgm:cxn modelId="{54DFBB5E-CCFB-418A-A5A2-EB729054C6BF}" srcId="{9D0A77F7-F4C9-406A-80C6-B2C261A982AA}" destId="{F327E568-B732-4DA2-8AD5-9371085D6C1A}" srcOrd="0" destOrd="0" parTransId="{B645FF93-2911-4E1B-8C67-6D0610957957}" sibTransId="{F818B8AC-897C-4B70-BE43-AFAFFD24E7BF}"/>
    <dgm:cxn modelId="{8524FB61-DE83-4E97-A22C-65AB2A9E69A7}" srcId="{2937D601-1558-40CD-B76F-A9AE3EBC812D}" destId="{27DE59BA-DC4F-4936-9F1F-CBA0EAEC2738}" srcOrd="0" destOrd="0" parTransId="{9FDD1308-5972-4B9C-8865-2937D2176451}" sibTransId="{4C65F12D-C9D6-42F5-897A-0446B0C05205}"/>
    <dgm:cxn modelId="{CAF9E365-1C80-41E2-8801-90B02AF402C9}" type="presOf" srcId="{0A366BDE-2C48-4E23-A0E0-1766530F4457}" destId="{E1B95F2A-ABD0-41FC-834C-991BCCDDB392}" srcOrd="0" destOrd="0" presId="urn:microsoft.com/office/officeart/2016/7/layout/VerticalSolidActionList"/>
    <dgm:cxn modelId="{CF11196D-1343-4F75-BDD8-9EBB7B74AC79}" type="presOf" srcId="{23C51489-545E-4B72-B94C-3E30F734ED7C}" destId="{4F3582FE-444A-4B09-8199-C8649E78C4EB}" srcOrd="0" destOrd="0" presId="urn:microsoft.com/office/officeart/2016/7/layout/VerticalSolidActionList"/>
    <dgm:cxn modelId="{7ED74380-638C-4BD4-BAFA-70E308492714}" srcId="{DF037831-1143-4567-8423-D5113CC2D1E2}" destId="{9D0A77F7-F4C9-406A-80C6-B2C261A982AA}" srcOrd="3" destOrd="0" parTransId="{0B4DB3E8-A873-490D-A0B4-59C2C96EA5E2}" sibTransId="{B66F9B57-79E8-4A24-9C83-39B7A3F6D37F}"/>
    <dgm:cxn modelId="{39555294-16C3-492B-BC2A-CDBB09D8A2C6}" type="presOf" srcId="{27DE59BA-DC4F-4936-9F1F-CBA0EAEC2738}" destId="{6249FB9E-B856-4BE8-A8F6-45CFB2E56AB2}" srcOrd="0" destOrd="0" presId="urn:microsoft.com/office/officeart/2016/7/layout/VerticalSolidActionList"/>
    <dgm:cxn modelId="{12321F9C-A600-49B3-A835-B3137FD32D26}" type="presOf" srcId="{A8E09185-B59D-4001-96CB-A1D18B3D0DA8}" destId="{2E51891E-00F2-41D2-B342-D45F3FA703F9}" srcOrd="0" destOrd="0" presId="urn:microsoft.com/office/officeart/2016/7/layout/VerticalSolidActionList"/>
    <dgm:cxn modelId="{5B92849C-0AAC-403B-935E-46B059C6DD4B}" srcId="{DF037831-1143-4567-8423-D5113CC2D1E2}" destId="{2937D601-1558-40CD-B76F-A9AE3EBC812D}" srcOrd="2" destOrd="0" parTransId="{75F488E7-5167-4047-A4CE-8AF18FEDA812}" sibTransId="{AD50C5F4-68B2-4FA6-A61F-E1854B2E75B4}"/>
    <dgm:cxn modelId="{8BAC9EA8-BEB8-4EAD-92E8-233F551AF525}" srcId="{5A130CFB-52F0-49F6-95A7-928306F9BC26}" destId="{99D71A5C-A20B-4B72-A3BC-A6C1A86C9241}" srcOrd="0" destOrd="0" parTransId="{54BD283B-4F81-4C3A-B447-83C9EDBC82D2}" sibTransId="{D9A71BF9-6D94-4CC9-8095-3547C8326EAA}"/>
    <dgm:cxn modelId="{F82E5CC7-B21F-43BA-BF15-17DE492A3FA3}" type="presOf" srcId="{2937D601-1558-40CD-B76F-A9AE3EBC812D}" destId="{02FF6105-601A-445F-A625-5C39760155DF}" srcOrd="0" destOrd="0" presId="urn:microsoft.com/office/officeart/2016/7/layout/VerticalSolidActionList"/>
    <dgm:cxn modelId="{FE73E0D6-28C7-4976-8D49-450B143124FD}" srcId="{DF037831-1143-4567-8423-D5113CC2D1E2}" destId="{23C51489-545E-4B72-B94C-3E30F734ED7C}" srcOrd="4" destOrd="0" parTransId="{F4442932-B75E-4CA6-AEC9-E80C02E3E116}" sibTransId="{7A5494A1-A51E-4587-A142-248F554B5CED}"/>
    <dgm:cxn modelId="{15E3BCDF-9EEB-49FB-939E-CD67029A071C}" srcId="{DF037831-1143-4567-8423-D5113CC2D1E2}" destId="{037D5947-A582-4570-A579-163EF9E9A113}" srcOrd="1" destOrd="0" parTransId="{B9803A14-EACD-4CA0-9BB6-AD22D2A60F70}" sibTransId="{A28C3EAE-FCD2-4623-BB23-611CB8523D5F}"/>
    <dgm:cxn modelId="{178090EE-2292-424C-B08F-3CF6B6ED5A26}" type="presOf" srcId="{99D71A5C-A20B-4B72-A3BC-A6C1A86C9241}" destId="{9FC28A8D-BF41-4D5B-98C4-1943F31907F7}" srcOrd="0" destOrd="0" presId="urn:microsoft.com/office/officeart/2016/7/layout/VerticalSolidActionList"/>
    <dgm:cxn modelId="{8E61C0C4-F972-4734-986B-2993DC2FB7E5}" type="presParOf" srcId="{A58F328C-55FB-46C6-B77A-80CACDD854E8}" destId="{C60464A5-5EA1-403B-A0CF-3C32C4186217}" srcOrd="0" destOrd="0" presId="urn:microsoft.com/office/officeart/2016/7/layout/VerticalSolidActionList"/>
    <dgm:cxn modelId="{3520EADC-5923-422C-9059-0A6843F69691}" type="presParOf" srcId="{C60464A5-5EA1-403B-A0CF-3C32C4186217}" destId="{8A39860E-FC65-49FF-A860-9A23B0542C3C}" srcOrd="0" destOrd="0" presId="urn:microsoft.com/office/officeart/2016/7/layout/VerticalSolidActionList"/>
    <dgm:cxn modelId="{20DE20A5-8312-45F3-ABCC-564980C50A3B}" type="presParOf" srcId="{C60464A5-5EA1-403B-A0CF-3C32C4186217}" destId="{9FC28A8D-BF41-4D5B-98C4-1943F31907F7}" srcOrd="1" destOrd="0" presId="urn:microsoft.com/office/officeart/2016/7/layout/VerticalSolidActionList"/>
    <dgm:cxn modelId="{24C101FF-B744-4269-B8C7-F3C314FA7731}" type="presParOf" srcId="{A58F328C-55FB-46C6-B77A-80CACDD854E8}" destId="{B30C1768-49A7-4B94-88C3-9DE01A6A8B6D}" srcOrd="1" destOrd="0" presId="urn:microsoft.com/office/officeart/2016/7/layout/VerticalSolidActionList"/>
    <dgm:cxn modelId="{26CCB667-C9D1-4ED2-B646-AA21BF859215}" type="presParOf" srcId="{A58F328C-55FB-46C6-B77A-80CACDD854E8}" destId="{5A5C64DA-9A68-4917-84DE-D42924DA3EA6}" srcOrd="2" destOrd="0" presId="urn:microsoft.com/office/officeart/2016/7/layout/VerticalSolidActionList"/>
    <dgm:cxn modelId="{CAF22BF0-6B9A-4E40-9E85-3C80D2CC93D9}" type="presParOf" srcId="{5A5C64DA-9A68-4917-84DE-D42924DA3EA6}" destId="{B7325C8D-13D4-4BDC-90F0-8810DDAAE9E9}" srcOrd="0" destOrd="0" presId="urn:microsoft.com/office/officeart/2016/7/layout/VerticalSolidActionList"/>
    <dgm:cxn modelId="{80EDA133-D735-4953-AE2E-527264881618}" type="presParOf" srcId="{5A5C64DA-9A68-4917-84DE-D42924DA3EA6}" destId="{2E51891E-00F2-41D2-B342-D45F3FA703F9}" srcOrd="1" destOrd="0" presId="urn:microsoft.com/office/officeart/2016/7/layout/VerticalSolidActionList"/>
    <dgm:cxn modelId="{DC965249-659A-429C-940B-1FD8AE19E925}" type="presParOf" srcId="{A58F328C-55FB-46C6-B77A-80CACDD854E8}" destId="{8C8C430C-9162-48AE-B339-CAD9620E92DD}" srcOrd="3" destOrd="0" presId="urn:microsoft.com/office/officeart/2016/7/layout/VerticalSolidActionList"/>
    <dgm:cxn modelId="{AEDD9A4F-B820-486F-9D04-1776AA28739B}" type="presParOf" srcId="{A58F328C-55FB-46C6-B77A-80CACDD854E8}" destId="{DC910306-B765-4634-987B-7DBC715439C3}" srcOrd="4" destOrd="0" presId="urn:microsoft.com/office/officeart/2016/7/layout/VerticalSolidActionList"/>
    <dgm:cxn modelId="{86488850-5D27-4D65-940A-5B23E816C544}" type="presParOf" srcId="{DC910306-B765-4634-987B-7DBC715439C3}" destId="{02FF6105-601A-445F-A625-5C39760155DF}" srcOrd="0" destOrd="0" presId="urn:microsoft.com/office/officeart/2016/7/layout/VerticalSolidActionList"/>
    <dgm:cxn modelId="{FC297F8D-4210-4DB7-B109-8DF7F195CB57}" type="presParOf" srcId="{DC910306-B765-4634-987B-7DBC715439C3}" destId="{6249FB9E-B856-4BE8-A8F6-45CFB2E56AB2}" srcOrd="1" destOrd="0" presId="urn:microsoft.com/office/officeart/2016/7/layout/VerticalSolidActionList"/>
    <dgm:cxn modelId="{C25A27AE-271B-47F7-88D5-2D0EFBB5DEA2}" type="presParOf" srcId="{A58F328C-55FB-46C6-B77A-80CACDD854E8}" destId="{98B27D77-F4FC-492D-955F-D8232563269A}" srcOrd="5" destOrd="0" presId="urn:microsoft.com/office/officeart/2016/7/layout/VerticalSolidActionList"/>
    <dgm:cxn modelId="{469DA7B2-58C4-4E17-A533-84AA4507521B}" type="presParOf" srcId="{A58F328C-55FB-46C6-B77A-80CACDD854E8}" destId="{23A08600-8A50-4AA6-8AD7-C09629502D9F}" srcOrd="6" destOrd="0" presId="urn:microsoft.com/office/officeart/2016/7/layout/VerticalSolidActionList"/>
    <dgm:cxn modelId="{3DFB6F5D-7A79-4E7C-98F7-8A60F8903484}" type="presParOf" srcId="{23A08600-8A50-4AA6-8AD7-C09629502D9F}" destId="{2049F018-9EC3-472E-8322-4371A15970FF}" srcOrd="0" destOrd="0" presId="urn:microsoft.com/office/officeart/2016/7/layout/VerticalSolidActionList"/>
    <dgm:cxn modelId="{FD189D49-F5EF-4505-AAC3-7A89F6B554F6}" type="presParOf" srcId="{23A08600-8A50-4AA6-8AD7-C09629502D9F}" destId="{B21E0852-7E81-44F7-AE0E-D4652D397CB2}" srcOrd="1" destOrd="0" presId="urn:microsoft.com/office/officeart/2016/7/layout/VerticalSolidActionList"/>
    <dgm:cxn modelId="{0583ACD2-9183-4F73-94DC-1DE9344D5118}" type="presParOf" srcId="{A58F328C-55FB-46C6-B77A-80CACDD854E8}" destId="{E342BCC2-6908-4DC9-823D-77958BC2D282}" srcOrd="7" destOrd="0" presId="urn:microsoft.com/office/officeart/2016/7/layout/VerticalSolidActionList"/>
    <dgm:cxn modelId="{D63E1B4F-A047-4FE5-8FCD-E413A48BAB3E}" type="presParOf" srcId="{A58F328C-55FB-46C6-B77A-80CACDD854E8}" destId="{188E8477-C241-40DA-836D-AB9110FF6908}" srcOrd="8" destOrd="0" presId="urn:microsoft.com/office/officeart/2016/7/layout/VerticalSolidActionList"/>
    <dgm:cxn modelId="{1BF709FF-EABF-4C13-9468-F39A78537B57}" type="presParOf" srcId="{188E8477-C241-40DA-836D-AB9110FF6908}" destId="{4F3582FE-444A-4B09-8199-C8649E78C4EB}" srcOrd="0" destOrd="0" presId="urn:microsoft.com/office/officeart/2016/7/layout/VerticalSolidActionList"/>
    <dgm:cxn modelId="{9C9B795E-2FF6-44A2-9760-CCBF77BADCBB}" type="presParOf" srcId="{188E8477-C241-40DA-836D-AB9110FF6908}" destId="{E1B95F2A-ABD0-41FC-834C-991BCCDDB392}" srcOrd="1" destOrd="0" presId="urn:microsoft.com/office/officeart/2016/7/layout/VerticalSolidAction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467963-F7C5-41B1-894F-128CF38B2EC0}" type="doc">
      <dgm:prSet loTypeId="urn:microsoft.com/office/officeart/2005/8/layout/hList1" loCatId="list" qsTypeId="urn:microsoft.com/office/officeart/2005/8/quickstyle/simple5" qsCatId="simple" csTypeId="urn:microsoft.com/office/officeart/2005/8/colors/colorful1" csCatId="colorful"/>
      <dgm:spPr/>
      <dgm:t>
        <a:bodyPr/>
        <a:lstStyle/>
        <a:p>
          <a:endParaRPr lang="en-US"/>
        </a:p>
      </dgm:t>
    </dgm:pt>
    <dgm:pt modelId="{1FB1C11E-612B-493E-8297-D0F2405C9D96}">
      <dgm:prSet/>
      <dgm:spPr/>
      <dgm:t>
        <a:bodyPr/>
        <a:lstStyle/>
        <a:p>
          <a:r>
            <a:rPr lang="en-US" b="1" i="0" dirty="0">
              <a:solidFill>
                <a:schemeClr val="tx1"/>
              </a:solidFill>
            </a:rPr>
            <a:t>Increased productivity: </a:t>
          </a:r>
          <a:endParaRPr lang="en-US" dirty="0">
            <a:solidFill>
              <a:schemeClr val="tx1"/>
            </a:solidFill>
          </a:endParaRPr>
        </a:p>
      </dgm:t>
    </dgm:pt>
    <dgm:pt modelId="{2117EF95-CA53-49AE-B2C1-4F49D28AC642}" type="parTrans" cxnId="{019FFA9F-5892-491A-8681-5ACDF11E71AC}">
      <dgm:prSet/>
      <dgm:spPr/>
      <dgm:t>
        <a:bodyPr/>
        <a:lstStyle/>
        <a:p>
          <a:endParaRPr lang="en-US"/>
        </a:p>
      </dgm:t>
    </dgm:pt>
    <dgm:pt modelId="{12A7818A-407C-41B6-9A22-5E112DEF998E}" type="sibTrans" cxnId="{019FFA9F-5892-491A-8681-5ACDF11E71AC}">
      <dgm:prSet/>
      <dgm:spPr/>
      <dgm:t>
        <a:bodyPr/>
        <a:lstStyle/>
        <a:p>
          <a:endParaRPr lang="en-US"/>
        </a:p>
      </dgm:t>
    </dgm:pt>
    <dgm:pt modelId="{64183C83-24DF-4681-AABE-4B18F9120797}">
      <dgm:prSet/>
      <dgm:spPr/>
      <dgm:t>
        <a:bodyPr/>
        <a:lstStyle/>
        <a:p>
          <a:r>
            <a:rPr lang="en-US" b="0" i="0" dirty="0"/>
            <a:t>Research </a:t>
          </a:r>
          <a:r>
            <a:rPr lang="en-US" b="1" i="0" dirty="0">
              <a:hlinkClick xmlns:r="http://schemas.openxmlformats.org/officeDocument/2006/relationships" r:id="rId1"/>
            </a:rPr>
            <a:t>shows</a:t>
          </a:r>
          <a:r>
            <a:rPr lang="en-US" b="0" i="0" dirty="0"/>
            <a:t> that nearly 86 percent of employees treated for depression report improved work performance. And in some studies, treatment of depression has been shown to reduce absenteeism and presenteeism by 40 to 60 percent.</a:t>
          </a:r>
          <a:endParaRPr lang="en-US" dirty="0"/>
        </a:p>
      </dgm:t>
    </dgm:pt>
    <dgm:pt modelId="{A12DEE07-BFD3-4955-A5C3-AD94FE9066AE}" type="parTrans" cxnId="{12F2C44C-949F-4545-AEB1-6FDAFC859D57}">
      <dgm:prSet/>
      <dgm:spPr/>
      <dgm:t>
        <a:bodyPr/>
        <a:lstStyle/>
        <a:p>
          <a:endParaRPr lang="en-US"/>
        </a:p>
      </dgm:t>
    </dgm:pt>
    <dgm:pt modelId="{E429086A-0A26-4063-A98A-5BBC170684CE}" type="sibTrans" cxnId="{12F2C44C-949F-4545-AEB1-6FDAFC859D57}">
      <dgm:prSet/>
      <dgm:spPr/>
      <dgm:t>
        <a:bodyPr/>
        <a:lstStyle/>
        <a:p>
          <a:endParaRPr lang="en-US"/>
        </a:p>
      </dgm:t>
    </dgm:pt>
    <dgm:pt modelId="{C336FB1D-5A6A-4C81-B8F4-2A5462223940}">
      <dgm:prSet/>
      <dgm:spPr/>
      <dgm:t>
        <a:bodyPr/>
        <a:lstStyle/>
        <a:p>
          <a:r>
            <a:rPr lang="en-US" b="1" i="0" dirty="0">
              <a:solidFill>
                <a:schemeClr val="tx1"/>
              </a:solidFill>
            </a:rPr>
            <a:t>Increased retention:</a:t>
          </a:r>
          <a:r>
            <a:rPr lang="en-US" b="0" i="0" dirty="0">
              <a:solidFill>
                <a:schemeClr val="tx1"/>
              </a:solidFill>
            </a:rPr>
            <a:t> </a:t>
          </a:r>
          <a:endParaRPr lang="en-US" dirty="0">
            <a:solidFill>
              <a:schemeClr val="tx1"/>
            </a:solidFill>
          </a:endParaRPr>
        </a:p>
      </dgm:t>
    </dgm:pt>
    <dgm:pt modelId="{DA5D6D7C-168A-4561-BA8D-B99C5E745F2C}" type="parTrans" cxnId="{8F1BA536-E4F9-41E7-B052-D9E31AED4DB8}">
      <dgm:prSet/>
      <dgm:spPr/>
      <dgm:t>
        <a:bodyPr/>
        <a:lstStyle/>
        <a:p>
          <a:endParaRPr lang="en-US"/>
        </a:p>
      </dgm:t>
    </dgm:pt>
    <dgm:pt modelId="{2B039ED4-B67B-4465-95A6-CC8400B56A51}" type="sibTrans" cxnId="{8F1BA536-E4F9-41E7-B052-D9E31AED4DB8}">
      <dgm:prSet/>
      <dgm:spPr/>
      <dgm:t>
        <a:bodyPr/>
        <a:lstStyle/>
        <a:p>
          <a:endParaRPr lang="en-US"/>
        </a:p>
      </dgm:t>
    </dgm:pt>
    <dgm:pt modelId="{C8D4F068-FA1D-455F-B317-BDD15781DF68}">
      <dgm:prSet/>
      <dgm:spPr/>
      <dgm:t>
        <a:bodyPr/>
        <a:lstStyle/>
        <a:p>
          <a:r>
            <a:rPr lang="en-US" b="0" i="0"/>
            <a:t>In a 2019 </a:t>
          </a:r>
          <a:r>
            <a:rPr lang="en-US" b="1" i="0">
              <a:hlinkClick xmlns:r="http://schemas.openxmlformats.org/officeDocument/2006/relationships" r:id="rId2"/>
            </a:rPr>
            <a:t>survey</a:t>
          </a:r>
          <a:r>
            <a:rPr lang="en-US" b="0" i="0"/>
            <a:t> of more than 1,500 employees nationwide, more than a third of the respondents said they had left a job due at least in part to mental health. Of these, 59 percent said mental health was the primary reason.</a:t>
          </a:r>
          <a:endParaRPr lang="en-US"/>
        </a:p>
      </dgm:t>
    </dgm:pt>
    <dgm:pt modelId="{4B1C2D1F-AD3E-4C7B-A18D-890B18C83C15}" type="parTrans" cxnId="{A6FF02C2-832C-49A7-BD40-83CAE3A3E736}">
      <dgm:prSet/>
      <dgm:spPr/>
      <dgm:t>
        <a:bodyPr/>
        <a:lstStyle/>
        <a:p>
          <a:endParaRPr lang="en-US"/>
        </a:p>
      </dgm:t>
    </dgm:pt>
    <dgm:pt modelId="{3616129A-00EE-4E8F-9132-174CB2AEB832}" type="sibTrans" cxnId="{A6FF02C2-832C-49A7-BD40-83CAE3A3E736}">
      <dgm:prSet/>
      <dgm:spPr/>
      <dgm:t>
        <a:bodyPr/>
        <a:lstStyle/>
        <a:p>
          <a:endParaRPr lang="en-US"/>
        </a:p>
      </dgm:t>
    </dgm:pt>
    <dgm:pt modelId="{87374C46-D347-47AA-BB76-6CAF450B54B1}">
      <dgm:prSet/>
      <dgm:spPr/>
      <dgm:t>
        <a:bodyPr/>
        <a:lstStyle/>
        <a:p>
          <a:r>
            <a:rPr lang="en-US" b="1" i="0" dirty="0"/>
            <a:t>Decreased health care and disability costs: </a:t>
          </a:r>
          <a:endParaRPr lang="en-US" dirty="0"/>
        </a:p>
      </dgm:t>
    </dgm:pt>
    <dgm:pt modelId="{BA09D4F2-BE8E-414B-90C3-E7B36E3016C9}" type="parTrans" cxnId="{FF8C5BBB-BBE3-41CB-A73D-E2B94C7AFCD2}">
      <dgm:prSet/>
      <dgm:spPr/>
      <dgm:t>
        <a:bodyPr/>
        <a:lstStyle/>
        <a:p>
          <a:endParaRPr lang="en-US"/>
        </a:p>
      </dgm:t>
    </dgm:pt>
    <dgm:pt modelId="{CEE8E979-2A02-4223-A9BF-26AD19D68682}" type="sibTrans" cxnId="{FF8C5BBB-BBE3-41CB-A73D-E2B94C7AFCD2}">
      <dgm:prSet/>
      <dgm:spPr/>
      <dgm:t>
        <a:bodyPr/>
        <a:lstStyle/>
        <a:p>
          <a:endParaRPr lang="en-US"/>
        </a:p>
      </dgm:t>
    </dgm:pt>
    <dgm:pt modelId="{AA508A62-CEA3-4D60-80F8-7842BE900B4C}">
      <dgm:prSet/>
      <dgm:spPr/>
      <dgm:t>
        <a:bodyPr/>
        <a:lstStyle/>
        <a:p>
          <a:r>
            <a:rPr lang="en-US" b="0" i="0"/>
            <a:t>According to the National Alliance on Mental Illness, rates of cardiovascular and metabolic diseases are </a:t>
          </a:r>
          <a:r>
            <a:rPr lang="en-US" b="1" i="0">
              <a:hlinkClick xmlns:r="http://schemas.openxmlformats.org/officeDocument/2006/relationships" r:id="rId3"/>
            </a:rPr>
            <a:t>twice as high</a:t>
          </a:r>
          <a:r>
            <a:rPr lang="en-US" b="0" i="0"/>
            <a:t> in adults with serious mental illness.</a:t>
          </a:r>
          <a:endParaRPr lang="en-US"/>
        </a:p>
      </dgm:t>
    </dgm:pt>
    <dgm:pt modelId="{8EA29E4B-7A90-4D53-8D0C-C5641C029D5B}" type="parTrans" cxnId="{CC2E1403-3FE9-4B6E-B28A-B292A20FF3D9}">
      <dgm:prSet/>
      <dgm:spPr/>
      <dgm:t>
        <a:bodyPr/>
        <a:lstStyle/>
        <a:p>
          <a:endParaRPr lang="en-US"/>
        </a:p>
      </dgm:t>
    </dgm:pt>
    <dgm:pt modelId="{E6192313-F43E-42B2-BB65-A8B9ECE1168A}" type="sibTrans" cxnId="{CC2E1403-3FE9-4B6E-B28A-B292A20FF3D9}">
      <dgm:prSet/>
      <dgm:spPr/>
      <dgm:t>
        <a:bodyPr/>
        <a:lstStyle/>
        <a:p>
          <a:endParaRPr lang="en-US"/>
        </a:p>
      </dgm:t>
    </dgm:pt>
    <dgm:pt modelId="{D8F48D62-ED93-4D18-A126-6109B02188B0}" type="pres">
      <dgm:prSet presAssocID="{B1467963-F7C5-41B1-894F-128CF38B2EC0}" presName="Name0" presStyleCnt="0">
        <dgm:presLayoutVars>
          <dgm:dir/>
          <dgm:animLvl val="lvl"/>
          <dgm:resizeHandles val="exact"/>
        </dgm:presLayoutVars>
      </dgm:prSet>
      <dgm:spPr/>
    </dgm:pt>
    <dgm:pt modelId="{6D3E4C87-C263-4339-AD8B-9D512D98A1C4}" type="pres">
      <dgm:prSet presAssocID="{1FB1C11E-612B-493E-8297-D0F2405C9D96}" presName="composite" presStyleCnt="0"/>
      <dgm:spPr/>
    </dgm:pt>
    <dgm:pt modelId="{A798DD8B-27CE-4330-8CD6-0DCB1D448A6A}" type="pres">
      <dgm:prSet presAssocID="{1FB1C11E-612B-493E-8297-D0F2405C9D96}" presName="parTx" presStyleLbl="alignNode1" presStyleIdx="0" presStyleCnt="3">
        <dgm:presLayoutVars>
          <dgm:chMax val="0"/>
          <dgm:chPref val="0"/>
          <dgm:bulletEnabled val="1"/>
        </dgm:presLayoutVars>
      </dgm:prSet>
      <dgm:spPr/>
    </dgm:pt>
    <dgm:pt modelId="{CF2D0176-4946-493E-85A5-2E3ABC0A51C9}" type="pres">
      <dgm:prSet presAssocID="{1FB1C11E-612B-493E-8297-D0F2405C9D96}" presName="desTx" presStyleLbl="alignAccFollowNode1" presStyleIdx="0" presStyleCnt="3">
        <dgm:presLayoutVars>
          <dgm:bulletEnabled val="1"/>
        </dgm:presLayoutVars>
      </dgm:prSet>
      <dgm:spPr/>
    </dgm:pt>
    <dgm:pt modelId="{11E0A6F9-CFA2-46AB-A31D-97BE5BC00E07}" type="pres">
      <dgm:prSet presAssocID="{12A7818A-407C-41B6-9A22-5E112DEF998E}" presName="space" presStyleCnt="0"/>
      <dgm:spPr/>
    </dgm:pt>
    <dgm:pt modelId="{9230A7D0-32F0-4A95-95B0-BCAAC7011310}" type="pres">
      <dgm:prSet presAssocID="{C336FB1D-5A6A-4C81-B8F4-2A5462223940}" presName="composite" presStyleCnt="0"/>
      <dgm:spPr/>
    </dgm:pt>
    <dgm:pt modelId="{AB9C051E-D6B1-48A7-B24F-AB635D685988}" type="pres">
      <dgm:prSet presAssocID="{C336FB1D-5A6A-4C81-B8F4-2A5462223940}" presName="parTx" presStyleLbl="alignNode1" presStyleIdx="1" presStyleCnt="3">
        <dgm:presLayoutVars>
          <dgm:chMax val="0"/>
          <dgm:chPref val="0"/>
          <dgm:bulletEnabled val="1"/>
        </dgm:presLayoutVars>
      </dgm:prSet>
      <dgm:spPr/>
    </dgm:pt>
    <dgm:pt modelId="{89FD0441-20DF-4811-8876-505B557F3451}" type="pres">
      <dgm:prSet presAssocID="{C336FB1D-5A6A-4C81-B8F4-2A5462223940}" presName="desTx" presStyleLbl="alignAccFollowNode1" presStyleIdx="1" presStyleCnt="3">
        <dgm:presLayoutVars>
          <dgm:bulletEnabled val="1"/>
        </dgm:presLayoutVars>
      </dgm:prSet>
      <dgm:spPr/>
    </dgm:pt>
    <dgm:pt modelId="{632C9E95-B18D-4BEB-A36A-21CF640C021D}" type="pres">
      <dgm:prSet presAssocID="{2B039ED4-B67B-4465-95A6-CC8400B56A51}" presName="space" presStyleCnt="0"/>
      <dgm:spPr/>
    </dgm:pt>
    <dgm:pt modelId="{7853D685-88BB-45E0-BA53-E78AE9EDA97D}" type="pres">
      <dgm:prSet presAssocID="{87374C46-D347-47AA-BB76-6CAF450B54B1}" presName="composite" presStyleCnt="0"/>
      <dgm:spPr/>
    </dgm:pt>
    <dgm:pt modelId="{D847499F-FDF1-4A06-9C88-855F77BA1FAB}" type="pres">
      <dgm:prSet presAssocID="{87374C46-D347-47AA-BB76-6CAF450B54B1}" presName="parTx" presStyleLbl="alignNode1" presStyleIdx="2" presStyleCnt="3">
        <dgm:presLayoutVars>
          <dgm:chMax val="0"/>
          <dgm:chPref val="0"/>
          <dgm:bulletEnabled val="1"/>
        </dgm:presLayoutVars>
      </dgm:prSet>
      <dgm:spPr/>
    </dgm:pt>
    <dgm:pt modelId="{60E5AD83-27DE-4E3A-93FC-FCED00EF0723}" type="pres">
      <dgm:prSet presAssocID="{87374C46-D347-47AA-BB76-6CAF450B54B1}" presName="desTx" presStyleLbl="alignAccFollowNode1" presStyleIdx="2" presStyleCnt="3">
        <dgm:presLayoutVars>
          <dgm:bulletEnabled val="1"/>
        </dgm:presLayoutVars>
      </dgm:prSet>
      <dgm:spPr/>
    </dgm:pt>
  </dgm:ptLst>
  <dgm:cxnLst>
    <dgm:cxn modelId="{66B12B00-F756-447C-8547-84FA13B60609}" type="presOf" srcId="{64183C83-24DF-4681-AABE-4B18F9120797}" destId="{CF2D0176-4946-493E-85A5-2E3ABC0A51C9}" srcOrd="0" destOrd="0" presId="urn:microsoft.com/office/officeart/2005/8/layout/hList1"/>
    <dgm:cxn modelId="{CC2E1403-3FE9-4B6E-B28A-B292A20FF3D9}" srcId="{87374C46-D347-47AA-BB76-6CAF450B54B1}" destId="{AA508A62-CEA3-4D60-80F8-7842BE900B4C}" srcOrd="0" destOrd="0" parTransId="{8EA29E4B-7A90-4D53-8D0C-C5641C029D5B}" sibTransId="{E6192313-F43E-42B2-BB65-A8B9ECE1168A}"/>
    <dgm:cxn modelId="{BDAC5208-B60B-4A83-ABBA-2D58EE73D385}" type="presOf" srcId="{B1467963-F7C5-41B1-894F-128CF38B2EC0}" destId="{D8F48D62-ED93-4D18-A126-6109B02188B0}" srcOrd="0" destOrd="0" presId="urn:microsoft.com/office/officeart/2005/8/layout/hList1"/>
    <dgm:cxn modelId="{2554922D-717B-487E-B56B-028B5E623450}" type="presOf" srcId="{1FB1C11E-612B-493E-8297-D0F2405C9D96}" destId="{A798DD8B-27CE-4330-8CD6-0DCB1D448A6A}" srcOrd="0" destOrd="0" presId="urn:microsoft.com/office/officeart/2005/8/layout/hList1"/>
    <dgm:cxn modelId="{3C732A32-C1CC-46D9-946F-ACDD866454FA}" type="presOf" srcId="{87374C46-D347-47AA-BB76-6CAF450B54B1}" destId="{D847499F-FDF1-4A06-9C88-855F77BA1FAB}" srcOrd="0" destOrd="0" presId="urn:microsoft.com/office/officeart/2005/8/layout/hList1"/>
    <dgm:cxn modelId="{8F1BA536-E4F9-41E7-B052-D9E31AED4DB8}" srcId="{B1467963-F7C5-41B1-894F-128CF38B2EC0}" destId="{C336FB1D-5A6A-4C81-B8F4-2A5462223940}" srcOrd="1" destOrd="0" parTransId="{DA5D6D7C-168A-4561-BA8D-B99C5E745F2C}" sibTransId="{2B039ED4-B67B-4465-95A6-CC8400B56A51}"/>
    <dgm:cxn modelId="{12F2C44C-949F-4545-AEB1-6FDAFC859D57}" srcId="{1FB1C11E-612B-493E-8297-D0F2405C9D96}" destId="{64183C83-24DF-4681-AABE-4B18F9120797}" srcOrd="0" destOrd="0" parTransId="{A12DEE07-BFD3-4955-A5C3-AD94FE9066AE}" sibTransId="{E429086A-0A26-4063-A98A-5BBC170684CE}"/>
    <dgm:cxn modelId="{3509AB76-08AC-4556-812F-CD405F0765FD}" type="presOf" srcId="{C336FB1D-5A6A-4C81-B8F4-2A5462223940}" destId="{AB9C051E-D6B1-48A7-B24F-AB635D685988}" srcOrd="0" destOrd="0" presId="urn:microsoft.com/office/officeart/2005/8/layout/hList1"/>
    <dgm:cxn modelId="{019FFA9F-5892-491A-8681-5ACDF11E71AC}" srcId="{B1467963-F7C5-41B1-894F-128CF38B2EC0}" destId="{1FB1C11E-612B-493E-8297-D0F2405C9D96}" srcOrd="0" destOrd="0" parTransId="{2117EF95-CA53-49AE-B2C1-4F49D28AC642}" sibTransId="{12A7818A-407C-41B6-9A22-5E112DEF998E}"/>
    <dgm:cxn modelId="{FF8C5BBB-BBE3-41CB-A73D-E2B94C7AFCD2}" srcId="{B1467963-F7C5-41B1-894F-128CF38B2EC0}" destId="{87374C46-D347-47AA-BB76-6CAF450B54B1}" srcOrd="2" destOrd="0" parTransId="{BA09D4F2-BE8E-414B-90C3-E7B36E3016C9}" sibTransId="{CEE8E979-2A02-4223-A9BF-26AD19D68682}"/>
    <dgm:cxn modelId="{A6FF02C2-832C-49A7-BD40-83CAE3A3E736}" srcId="{C336FB1D-5A6A-4C81-B8F4-2A5462223940}" destId="{C8D4F068-FA1D-455F-B317-BDD15781DF68}" srcOrd="0" destOrd="0" parTransId="{4B1C2D1F-AD3E-4C7B-A18D-890B18C83C15}" sibTransId="{3616129A-00EE-4E8F-9132-174CB2AEB832}"/>
    <dgm:cxn modelId="{4920C0E7-9540-4D8E-A629-7BDF248A8C31}" type="presOf" srcId="{AA508A62-CEA3-4D60-80F8-7842BE900B4C}" destId="{60E5AD83-27DE-4E3A-93FC-FCED00EF0723}" srcOrd="0" destOrd="0" presId="urn:microsoft.com/office/officeart/2005/8/layout/hList1"/>
    <dgm:cxn modelId="{2805EDF6-B55B-41D0-A238-5E6BD66D528C}" type="presOf" srcId="{C8D4F068-FA1D-455F-B317-BDD15781DF68}" destId="{89FD0441-20DF-4811-8876-505B557F3451}" srcOrd="0" destOrd="0" presId="urn:microsoft.com/office/officeart/2005/8/layout/hList1"/>
    <dgm:cxn modelId="{71767A87-4552-480E-A3CF-56B943CDD9E7}" type="presParOf" srcId="{D8F48D62-ED93-4D18-A126-6109B02188B0}" destId="{6D3E4C87-C263-4339-AD8B-9D512D98A1C4}" srcOrd="0" destOrd="0" presId="urn:microsoft.com/office/officeart/2005/8/layout/hList1"/>
    <dgm:cxn modelId="{F6117A15-BB4F-4F52-BB77-4176529B2550}" type="presParOf" srcId="{6D3E4C87-C263-4339-AD8B-9D512D98A1C4}" destId="{A798DD8B-27CE-4330-8CD6-0DCB1D448A6A}" srcOrd="0" destOrd="0" presId="urn:microsoft.com/office/officeart/2005/8/layout/hList1"/>
    <dgm:cxn modelId="{6FB76F69-DF65-4662-B444-12961920394B}" type="presParOf" srcId="{6D3E4C87-C263-4339-AD8B-9D512D98A1C4}" destId="{CF2D0176-4946-493E-85A5-2E3ABC0A51C9}" srcOrd="1" destOrd="0" presId="urn:microsoft.com/office/officeart/2005/8/layout/hList1"/>
    <dgm:cxn modelId="{9CEF0388-3EF8-457C-B7B1-73EAC562768E}" type="presParOf" srcId="{D8F48D62-ED93-4D18-A126-6109B02188B0}" destId="{11E0A6F9-CFA2-46AB-A31D-97BE5BC00E07}" srcOrd="1" destOrd="0" presId="urn:microsoft.com/office/officeart/2005/8/layout/hList1"/>
    <dgm:cxn modelId="{BBE3D9BF-B779-4CC7-A3BD-60490CB37B2C}" type="presParOf" srcId="{D8F48D62-ED93-4D18-A126-6109B02188B0}" destId="{9230A7D0-32F0-4A95-95B0-BCAAC7011310}" srcOrd="2" destOrd="0" presId="urn:microsoft.com/office/officeart/2005/8/layout/hList1"/>
    <dgm:cxn modelId="{1D090E23-96A9-43DA-B99E-939CCA9258E1}" type="presParOf" srcId="{9230A7D0-32F0-4A95-95B0-BCAAC7011310}" destId="{AB9C051E-D6B1-48A7-B24F-AB635D685988}" srcOrd="0" destOrd="0" presId="urn:microsoft.com/office/officeart/2005/8/layout/hList1"/>
    <dgm:cxn modelId="{23D163FD-97D0-4F69-A64C-20EAC03509B0}" type="presParOf" srcId="{9230A7D0-32F0-4A95-95B0-BCAAC7011310}" destId="{89FD0441-20DF-4811-8876-505B557F3451}" srcOrd="1" destOrd="0" presId="urn:microsoft.com/office/officeart/2005/8/layout/hList1"/>
    <dgm:cxn modelId="{FFAE2ACF-D2CD-441D-B707-C02582876CE1}" type="presParOf" srcId="{D8F48D62-ED93-4D18-A126-6109B02188B0}" destId="{632C9E95-B18D-4BEB-A36A-21CF640C021D}" srcOrd="3" destOrd="0" presId="urn:microsoft.com/office/officeart/2005/8/layout/hList1"/>
    <dgm:cxn modelId="{2EAF9D1D-4A96-4B87-8006-16585E8EC230}" type="presParOf" srcId="{D8F48D62-ED93-4D18-A126-6109B02188B0}" destId="{7853D685-88BB-45E0-BA53-E78AE9EDA97D}" srcOrd="4" destOrd="0" presId="urn:microsoft.com/office/officeart/2005/8/layout/hList1"/>
    <dgm:cxn modelId="{60DD797E-8474-40E8-A729-3ADE80F0FF04}" type="presParOf" srcId="{7853D685-88BB-45E0-BA53-E78AE9EDA97D}" destId="{D847499F-FDF1-4A06-9C88-855F77BA1FAB}" srcOrd="0" destOrd="0" presId="urn:microsoft.com/office/officeart/2005/8/layout/hList1"/>
    <dgm:cxn modelId="{D2E0E569-D1A4-4254-9AFB-70EEDB0BEE11}" type="presParOf" srcId="{7853D685-88BB-45E0-BA53-E78AE9EDA97D}" destId="{60E5AD83-27DE-4E3A-93FC-FCED00EF072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62227D-5579-446E-92FB-A659D4D9AEA4}"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20DC8216-93C9-4141-9A2F-D4BE7777331B}">
      <dgm:prSet/>
      <dgm:spPr/>
      <dgm:t>
        <a:bodyPr/>
        <a:lstStyle/>
        <a:p>
          <a:r>
            <a:rPr lang="en-US" dirty="0"/>
            <a:t>Tell your story – don’t be afraid to share your struggles</a:t>
          </a:r>
        </a:p>
      </dgm:t>
    </dgm:pt>
    <dgm:pt modelId="{9CC03674-C46F-4367-8D03-09F2F6FF059A}" type="parTrans" cxnId="{25D5CFD9-1E10-482D-8F65-9AFA88FE4E05}">
      <dgm:prSet/>
      <dgm:spPr/>
      <dgm:t>
        <a:bodyPr/>
        <a:lstStyle/>
        <a:p>
          <a:endParaRPr lang="en-US">
            <a:solidFill>
              <a:schemeClr val="tx1"/>
            </a:solidFill>
          </a:endParaRPr>
        </a:p>
      </dgm:t>
    </dgm:pt>
    <dgm:pt modelId="{18753A72-C47F-42F1-A5E7-539FDFDD3396}" type="sibTrans" cxnId="{25D5CFD9-1E10-482D-8F65-9AFA88FE4E05}">
      <dgm:prSet/>
      <dgm:spPr/>
      <dgm:t>
        <a:bodyPr/>
        <a:lstStyle/>
        <a:p>
          <a:endParaRPr lang="en-US">
            <a:solidFill>
              <a:schemeClr val="tx1"/>
            </a:solidFill>
          </a:endParaRPr>
        </a:p>
      </dgm:t>
    </dgm:pt>
    <dgm:pt modelId="{C853DFC0-EA51-4DCA-9F04-997E83F664CF}">
      <dgm:prSet/>
      <dgm:spPr/>
      <dgm:t>
        <a:bodyPr/>
        <a:lstStyle/>
        <a:p>
          <a:r>
            <a:rPr lang="en-US" dirty="0"/>
            <a:t>Ask good questions and check in with your staff</a:t>
          </a:r>
        </a:p>
      </dgm:t>
    </dgm:pt>
    <dgm:pt modelId="{379AF38E-0FFF-47C6-B966-DE6B4618C9F1}" type="parTrans" cxnId="{93525808-1FA4-42A5-869E-BEDA04BB4F39}">
      <dgm:prSet/>
      <dgm:spPr/>
      <dgm:t>
        <a:bodyPr/>
        <a:lstStyle/>
        <a:p>
          <a:endParaRPr lang="en-US">
            <a:solidFill>
              <a:schemeClr val="tx1"/>
            </a:solidFill>
          </a:endParaRPr>
        </a:p>
      </dgm:t>
    </dgm:pt>
    <dgm:pt modelId="{758E32A4-EF79-4CF3-A855-FBBA174EC2A8}" type="sibTrans" cxnId="{93525808-1FA4-42A5-869E-BEDA04BB4F39}">
      <dgm:prSet/>
      <dgm:spPr/>
      <dgm:t>
        <a:bodyPr/>
        <a:lstStyle/>
        <a:p>
          <a:endParaRPr lang="en-US">
            <a:solidFill>
              <a:schemeClr val="tx1"/>
            </a:solidFill>
          </a:endParaRPr>
        </a:p>
      </dgm:t>
    </dgm:pt>
    <dgm:pt modelId="{67B070C6-8E28-44DE-9878-EC10EFBE20E8}">
      <dgm:prSet/>
      <dgm:spPr/>
      <dgm:t>
        <a:bodyPr/>
        <a:lstStyle/>
        <a:p>
          <a:r>
            <a:rPr lang="en-US"/>
            <a:t>Listen</a:t>
          </a:r>
        </a:p>
      </dgm:t>
    </dgm:pt>
    <dgm:pt modelId="{2E4A4D20-1BAD-47A6-91E6-C5890267E5FE}" type="parTrans" cxnId="{3127B420-2636-4316-A7C0-37CE8DD6761D}">
      <dgm:prSet/>
      <dgm:spPr/>
      <dgm:t>
        <a:bodyPr/>
        <a:lstStyle/>
        <a:p>
          <a:endParaRPr lang="en-US">
            <a:solidFill>
              <a:schemeClr val="tx1"/>
            </a:solidFill>
          </a:endParaRPr>
        </a:p>
      </dgm:t>
    </dgm:pt>
    <dgm:pt modelId="{37690A37-3CC2-448F-B1F4-7B6B1FBA3FC7}" type="sibTrans" cxnId="{3127B420-2636-4316-A7C0-37CE8DD6761D}">
      <dgm:prSet/>
      <dgm:spPr/>
      <dgm:t>
        <a:bodyPr/>
        <a:lstStyle/>
        <a:p>
          <a:endParaRPr lang="en-US">
            <a:solidFill>
              <a:schemeClr val="tx1"/>
            </a:solidFill>
          </a:endParaRPr>
        </a:p>
      </dgm:t>
    </dgm:pt>
    <dgm:pt modelId="{378B81F5-8132-4226-9133-BDD420D37167}">
      <dgm:prSet/>
      <dgm:spPr/>
      <dgm:t>
        <a:bodyPr/>
        <a:lstStyle/>
        <a:p>
          <a:r>
            <a:rPr lang="en-US" dirty="0"/>
            <a:t>Know your agencies available resources – EAP, Talk Now, Work/Life Programs, Employee Resource Groups</a:t>
          </a:r>
        </a:p>
      </dgm:t>
    </dgm:pt>
    <dgm:pt modelId="{30AFB3F0-052B-46DE-B326-0F167F4EB535}" type="parTrans" cxnId="{A3FC2E3B-F52B-4904-A54F-5812A7ED83B0}">
      <dgm:prSet/>
      <dgm:spPr/>
      <dgm:t>
        <a:bodyPr/>
        <a:lstStyle/>
        <a:p>
          <a:endParaRPr lang="en-US">
            <a:solidFill>
              <a:schemeClr val="tx1"/>
            </a:solidFill>
          </a:endParaRPr>
        </a:p>
      </dgm:t>
    </dgm:pt>
    <dgm:pt modelId="{E4BAEDF4-1BD6-4B6C-A904-953526A932FF}" type="sibTrans" cxnId="{A3FC2E3B-F52B-4904-A54F-5812A7ED83B0}">
      <dgm:prSet/>
      <dgm:spPr/>
      <dgm:t>
        <a:bodyPr/>
        <a:lstStyle/>
        <a:p>
          <a:endParaRPr lang="en-US">
            <a:solidFill>
              <a:schemeClr val="tx1"/>
            </a:solidFill>
          </a:endParaRPr>
        </a:p>
      </dgm:t>
    </dgm:pt>
    <dgm:pt modelId="{55E68F15-B379-4AD2-8E29-9B6A5AE3D175}">
      <dgm:prSet/>
      <dgm:spPr/>
      <dgm:t>
        <a:bodyPr/>
        <a:lstStyle/>
        <a:p>
          <a:r>
            <a:rPr lang="en-US"/>
            <a:t>Leverage learning resources </a:t>
          </a:r>
          <a:r>
            <a:rPr lang="en-US" dirty="0"/>
            <a:t>through your agency </a:t>
          </a:r>
        </a:p>
      </dgm:t>
    </dgm:pt>
    <dgm:pt modelId="{07BD8CF6-542C-4DA4-A41A-95B5516C8712}" type="parTrans" cxnId="{407CB4FC-CA0C-43EB-8CF8-5FBD0D2F26D0}">
      <dgm:prSet/>
      <dgm:spPr/>
      <dgm:t>
        <a:bodyPr/>
        <a:lstStyle/>
        <a:p>
          <a:endParaRPr lang="en-US">
            <a:solidFill>
              <a:schemeClr val="tx1"/>
            </a:solidFill>
          </a:endParaRPr>
        </a:p>
      </dgm:t>
    </dgm:pt>
    <dgm:pt modelId="{F04996DC-64CC-4FE4-83ED-B08E475ACC66}" type="sibTrans" cxnId="{407CB4FC-CA0C-43EB-8CF8-5FBD0D2F26D0}">
      <dgm:prSet/>
      <dgm:spPr/>
      <dgm:t>
        <a:bodyPr/>
        <a:lstStyle/>
        <a:p>
          <a:endParaRPr lang="en-US">
            <a:solidFill>
              <a:schemeClr val="tx1"/>
            </a:solidFill>
          </a:endParaRPr>
        </a:p>
      </dgm:t>
    </dgm:pt>
    <dgm:pt modelId="{8515FA10-04AC-4A15-8F37-D881F47AF400}" type="pres">
      <dgm:prSet presAssocID="{C062227D-5579-446E-92FB-A659D4D9AEA4}" presName="linear" presStyleCnt="0">
        <dgm:presLayoutVars>
          <dgm:animLvl val="lvl"/>
          <dgm:resizeHandles val="exact"/>
        </dgm:presLayoutVars>
      </dgm:prSet>
      <dgm:spPr/>
    </dgm:pt>
    <dgm:pt modelId="{9B732BA3-8344-4676-9D86-44A1C0C00627}" type="pres">
      <dgm:prSet presAssocID="{20DC8216-93C9-4141-9A2F-D4BE7777331B}" presName="parentText" presStyleLbl="node1" presStyleIdx="0" presStyleCnt="5" custLinFactNeighborX="584" custLinFactNeighborY="-32447">
        <dgm:presLayoutVars>
          <dgm:chMax val="0"/>
          <dgm:bulletEnabled val="1"/>
        </dgm:presLayoutVars>
      </dgm:prSet>
      <dgm:spPr/>
    </dgm:pt>
    <dgm:pt modelId="{E55AB6B1-4A89-484A-AD1B-09371C9EC632}" type="pres">
      <dgm:prSet presAssocID="{18753A72-C47F-42F1-A5E7-539FDFDD3396}" presName="spacer" presStyleCnt="0"/>
      <dgm:spPr/>
    </dgm:pt>
    <dgm:pt modelId="{08CBEB92-750F-417F-A33B-ED28308E6F29}" type="pres">
      <dgm:prSet presAssocID="{C853DFC0-EA51-4DCA-9F04-997E83F664CF}" presName="parentText" presStyleLbl="node1" presStyleIdx="1" presStyleCnt="5">
        <dgm:presLayoutVars>
          <dgm:chMax val="0"/>
          <dgm:bulletEnabled val="1"/>
        </dgm:presLayoutVars>
      </dgm:prSet>
      <dgm:spPr/>
    </dgm:pt>
    <dgm:pt modelId="{66490BAF-AF99-4CF2-8735-58BA186320A2}" type="pres">
      <dgm:prSet presAssocID="{758E32A4-EF79-4CF3-A855-FBBA174EC2A8}" presName="spacer" presStyleCnt="0"/>
      <dgm:spPr/>
    </dgm:pt>
    <dgm:pt modelId="{D0DF91CB-E926-41C7-8BC7-9C20D982251B}" type="pres">
      <dgm:prSet presAssocID="{67B070C6-8E28-44DE-9878-EC10EFBE20E8}" presName="parentText" presStyleLbl="node1" presStyleIdx="2" presStyleCnt="5" custScaleY="90653">
        <dgm:presLayoutVars>
          <dgm:chMax val="0"/>
          <dgm:bulletEnabled val="1"/>
        </dgm:presLayoutVars>
      </dgm:prSet>
      <dgm:spPr/>
    </dgm:pt>
    <dgm:pt modelId="{0AF4D4FA-1BC6-413B-806F-E196E949C2CB}" type="pres">
      <dgm:prSet presAssocID="{37690A37-3CC2-448F-B1F4-7B6B1FBA3FC7}" presName="spacer" presStyleCnt="0"/>
      <dgm:spPr/>
    </dgm:pt>
    <dgm:pt modelId="{2ACB6CA2-2F5F-41A9-ADA6-AEB2CDFCF886}" type="pres">
      <dgm:prSet presAssocID="{378B81F5-8132-4226-9133-BDD420D37167}" presName="parentText" presStyleLbl="node1" presStyleIdx="3" presStyleCnt="5">
        <dgm:presLayoutVars>
          <dgm:chMax val="0"/>
          <dgm:bulletEnabled val="1"/>
        </dgm:presLayoutVars>
      </dgm:prSet>
      <dgm:spPr/>
    </dgm:pt>
    <dgm:pt modelId="{17177BA4-31D1-40B3-92EB-631FC4A30B35}" type="pres">
      <dgm:prSet presAssocID="{E4BAEDF4-1BD6-4B6C-A904-953526A932FF}" presName="spacer" presStyleCnt="0"/>
      <dgm:spPr/>
    </dgm:pt>
    <dgm:pt modelId="{7D7CEE2F-5391-438F-87A8-658D77C52BBC}" type="pres">
      <dgm:prSet presAssocID="{55E68F15-B379-4AD2-8E29-9B6A5AE3D175}" presName="parentText" presStyleLbl="node1" presStyleIdx="4" presStyleCnt="5">
        <dgm:presLayoutVars>
          <dgm:chMax val="0"/>
          <dgm:bulletEnabled val="1"/>
        </dgm:presLayoutVars>
      </dgm:prSet>
      <dgm:spPr/>
    </dgm:pt>
  </dgm:ptLst>
  <dgm:cxnLst>
    <dgm:cxn modelId="{93525808-1FA4-42A5-869E-BEDA04BB4F39}" srcId="{C062227D-5579-446E-92FB-A659D4D9AEA4}" destId="{C853DFC0-EA51-4DCA-9F04-997E83F664CF}" srcOrd="1" destOrd="0" parTransId="{379AF38E-0FFF-47C6-B966-DE6B4618C9F1}" sibTransId="{758E32A4-EF79-4CF3-A855-FBBA174EC2A8}"/>
    <dgm:cxn modelId="{056EA413-4C14-4E5D-B306-5F32902F5EE4}" type="presOf" srcId="{C853DFC0-EA51-4DCA-9F04-997E83F664CF}" destId="{08CBEB92-750F-417F-A33B-ED28308E6F29}" srcOrd="0" destOrd="0" presId="urn:microsoft.com/office/officeart/2005/8/layout/vList2"/>
    <dgm:cxn modelId="{3127B420-2636-4316-A7C0-37CE8DD6761D}" srcId="{C062227D-5579-446E-92FB-A659D4D9AEA4}" destId="{67B070C6-8E28-44DE-9878-EC10EFBE20E8}" srcOrd="2" destOrd="0" parTransId="{2E4A4D20-1BAD-47A6-91E6-C5890267E5FE}" sibTransId="{37690A37-3CC2-448F-B1F4-7B6B1FBA3FC7}"/>
    <dgm:cxn modelId="{A3FC2E3B-F52B-4904-A54F-5812A7ED83B0}" srcId="{C062227D-5579-446E-92FB-A659D4D9AEA4}" destId="{378B81F5-8132-4226-9133-BDD420D37167}" srcOrd="3" destOrd="0" parTransId="{30AFB3F0-052B-46DE-B326-0F167F4EB535}" sibTransId="{E4BAEDF4-1BD6-4B6C-A904-953526A932FF}"/>
    <dgm:cxn modelId="{4406433E-CE50-46B9-8DDD-D4C5111B0519}" type="presOf" srcId="{55E68F15-B379-4AD2-8E29-9B6A5AE3D175}" destId="{7D7CEE2F-5391-438F-87A8-658D77C52BBC}" srcOrd="0" destOrd="0" presId="urn:microsoft.com/office/officeart/2005/8/layout/vList2"/>
    <dgm:cxn modelId="{87254051-38DE-4A88-B87D-066D99E10E04}" type="presOf" srcId="{378B81F5-8132-4226-9133-BDD420D37167}" destId="{2ACB6CA2-2F5F-41A9-ADA6-AEB2CDFCF886}" srcOrd="0" destOrd="0" presId="urn:microsoft.com/office/officeart/2005/8/layout/vList2"/>
    <dgm:cxn modelId="{84A4368D-FFAF-4DBF-BACB-332ECF83C25C}" type="presOf" srcId="{C062227D-5579-446E-92FB-A659D4D9AEA4}" destId="{8515FA10-04AC-4A15-8F37-D881F47AF400}" srcOrd="0" destOrd="0" presId="urn:microsoft.com/office/officeart/2005/8/layout/vList2"/>
    <dgm:cxn modelId="{6142BCC4-7F7E-4EF3-8491-6E405562F088}" type="presOf" srcId="{20DC8216-93C9-4141-9A2F-D4BE7777331B}" destId="{9B732BA3-8344-4676-9D86-44A1C0C00627}" srcOrd="0" destOrd="0" presId="urn:microsoft.com/office/officeart/2005/8/layout/vList2"/>
    <dgm:cxn modelId="{25D5CFD9-1E10-482D-8F65-9AFA88FE4E05}" srcId="{C062227D-5579-446E-92FB-A659D4D9AEA4}" destId="{20DC8216-93C9-4141-9A2F-D4BE7777331B}" srcOrd="0" destOrd="0" parTransId="{9CC03674-C46F-4367-8D03-09F2F6FF059A}" sibTransId="{18753A72-C47F-42F1-A5E7-539FDFDD3396}"/>
    <dgm:cxn modelId="{303D92ED-C308-4B18-BBB4-A73BF882B06B}" type="presOf" srcId="{67B070C6-8E28-44DE-9878-EC10EFBE20E8}" destId="{D0DF91CB-E926-41C7-8BC7-9C20D982251B}" srcOrd="0" destOrd="0" presId="urn:microsoft.com/office/officeart/2005/8/layout/vList2"/>
    <dgm:cxn modelId="{407CB4FC-CA0C-43EB-8CF8-5FBD0D2F26D0}" srcId="{C062227D-5579-446E-92FB-A659D4D9AEA4}" destId="{55E68F15-B379-4AD2-8E29-9B6A5AE3D175}" srcOrd="4" destOrd="0" parTransId="{07BD8CF6-542C-4DA4-A41A-95B5516C8712}" sibTransId="{F04996DC-64CC-4FE4-83ED-B08E475ACC66}"/>
    <dgm:cxn modelId="{602776E8-63EB-4C3F-B48A-9F3F0C42A44B}" type="presParOf" srcId="{8515FA10-04AC-4A15-8F37-D881F47AF400}" destId="{9B732BA3-8344-4676-9D86-44A1C0C00627}" srcOrd="0" destOrd="0" presId="urn:microsoft.com/office/officeart/2005/8/layout/vList2"/>
    <dgm:cxn modelId="{3F484E50-A8E1-40F3-A467-79715C1EF52B}" type="presParOf" srcId="{8515FA10-04AC-4A15-8F37-D881F47AF400}" destId="{E55AB6B1-4A89-484A-AD1B-09371C9EC632}" srcOrd="1" destOrd="0" presId="urn:microsoft.com/office/officeart/2005/8/layout/vList2"/>
    <dgm:cxn modelId="{7A16D23C-5E28-4005-9F2A-5A9F2B960A8D}" type="presParOf" srcId="{8515FA10-04AC-4A15-8F37-D881F47AF400}" destId="{08CBEB92-750F-417F-A33B-ED28308E6F29}" srcOrd="2" destOrd="0" presId="urn:microsoft.com/office/officeart/2005/8/layout/vList2"/>
    <dgm:cxn modelId="{ACADFD35-4E6B-41C9-9CCB-139A7DCA8D76}" type="presParOf" srcId="{8515FA10-04AC-4A15-8F37-D881F47AF400}" destId="{66490BAF-AF99-4CF2-8735-58BA186320A2}" srcOrd="3" destOrd="0" presId="urn:microsoft.com/office/officeart/2005/8/layout/vList2"/>
    <dgm:cxn modelId="{43D685F0-B5DC-483E-9F16-F0E14476F5CE}" type="presParOf" srcId="{8515FA10-04AC-4A15-8F37-D881F47AF400}" destId="{D0DF91CB-E926-41C7-8BC7-9C20D982251B}" srcOrd="4" destOrd="0" presId="urn:microsoft.com/office/officeart/2005/8/layout/vList2"/>
    <dgm:cxn modelId="{72ACC271-3829-4E1A-B96C-82B43E1241B2}" type="presParOf" srcId="{8515FA10-04AC-4A15-8F37-D881F47AF400}" destId="{0AF4D4FA-1BC6-413B-806F-E196E949C2CB}" srcOrd="5" destOrd="0" presId="urn:microsoft.com/office/officeart/2005/8/layout/vList2"/>
    <dgm:cxn modelId="{30077BC0-C073-43A5-B9B5-14E80509BD36}" type="presParOf" srcId="{8515FA10-04AC-4A15-8F37-D881F47AF400}" destId="{2ACB6CA2-2F5F-41A9-ADA6-AEB2CDFCF886}" srcOrd="6" destOrd="0" presId="urn:microsoft.com/office/officeart/2005/8/layout/vList2"/>
    <dgm:cxn modelId="{6C97D79C-C4C6-41D9-BF33-DE19C944EF89}" type="presParOf" srcId="{8515FA10-04AC-4A15-8F37-D881F47AF400}" destId="{17177BA4-31D1-40B3-92EB-631FC4A30B35}" srcOrd="7" destOrd="0" presId="urn:microsoft.com/office/officeart/2005/8/layout/vList2"/>
    <dgm:cxn modelId="{429A5509-BB50-410A-B688-091D9B52ED46}" type="presParOf" srcId="{8515FA10-04AC-4A15-8F37-D881F47AF400}" destId="{7D7CEE2F-5391-438F-87A8-658D77C52BBC}" srcOrd="8" destOrd="0" presId="urn:microsoft.com/office/officeart/2005/8/layout/vList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28A8D-BF41-4D5B-98C4-1943F31907F7}">
      <dsp:nvSpPr>
        <dsp:cNvPr id="0" name=""/>
        <dsp:cNvSpPr/>
      </dsp:nvSpPr>
      <dsp:spPr>
        <a:xfrm>
          <a:off x="3004423" y="0"/>
          <a:ext cx="8273176" cy="984892"/>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523" tIns="250163" rIns="160523" bIns="250163"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Build a culture where employee mental health and well-being are a top priority</a:t>
          </a:r>
        </a:p>
      </dsp:txBody>
      <dsp:txXfrm>
        <a:off x="3004423" y="0"/>
        <a:ext cx="8273176" cy="984892"/>
      </dsp:txXfrm>
    </dsp:sp>
    <dsp:sp modelId="{8A39860E-FC65-49FF-A860-9A23B0542C3C}">
      <dsp:nvSpPr>
        <dsp:cNvPr id="0" name=""/>
        <dsp:cNvSpPr/>
      </dsp:nvSpPr>
      <dsp:spPr>
        <a:xfrm>
          <a:off x="92" y="0"/>
          <a:ext cx="3004238" cy="98489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9447" tIns="97285" rIns="109447" bIns="97285"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Build</a:t>
          </a:r>
        </a:p>
      </dsp:txBody>
      <dsp:txXfrm>
        <a:off x="92" y="0"/>
        <a:ext cx="3004238" cy="984892"/>
      </dsp:txXfrm>
    </dsp:sp>
    <dsp:sp modelId="{2E51891E-00F2-41D2-B342-D45F3FA703F9}">
      <dsp:nvSpPr>
        <dsp:cNvPr id="0" name=""/>
        <dsp:cNvSpPr/>
      </dsp:nvSpPr>
      <dsp:spPr>
        <a:xfrm>
          <a:off x="3004330" y="1046230"/>
          <a:ext cx="8273176" cy="984892"/>
        </a:xfrm>
        <a:prstGeom prst="rect">
          <a:avLst/>
        </a:prstGeom>
        <a:solidFill>
          <a:schemeClr val="accent2">
            <a:tint val="40000"/>
            <a:alpha val="90000"/>
            <a:hueOff val="-3416011"/>
            <a:satOff val="-10706"/>
            <a:lumOff val="1833"/>
            <a:alphaOff val="0"/>
          </a:schemeClr>
        </a:solidFill>
        <a:ln w="9525" cap="flat" cmpd="sng" algn="ctr">
          <a:solidFill>
            <a:schemeClr val="accent2">
              <a:tint val="40000"/>
              <a:alpha val="90000"/>
              <a:hueOff val="-3416011"/>
              <a:satOff val="-10706"/>
              <a:lumOff val="183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523" tIns="250163" rIns="160523" bIns="250163"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Help supervisors understand the benefits of prioritizing mental health</a:t>
          </a:r>
        </a:p>
      </dsp:txBody>
      <dsp:txXfrm>
        <a:off x="3004330" y="1046230"/>
        <a:ext cx="8273176" cy="984892"/>
      </dsp:txXfrm>
    </dsp:sp>
    <dsp:sp modelId="{B7325C8D-13D4-4BDC-90F0-8810DDAAE9E9}">
      <dsp:nvSpPr>
        <dsp:cNvPr id="0" name=""/>
        <dsp:cNvSpPr/>
      </dsp:nvSpPr>
      <dsp:spPr>
        <a:xfrm>
          <a:off x="92" y="1046230"/>
          <a:ext cx="3004238" cy="984892"/>
        </a:xfrm>
        <a:prstGeom prst="rect">
          <a:avLst/>
        </a:prstGeom>
        <a:gradFill rotWithShape="0">
          <a:gsLst>
            <a:gs pos="0">
              <a:schemeClr val="accent2">
                <a:hueOff val="-3397959"/>
                <a:satOff val="-11667"/>
                <a:lumOff val="5147"/>
                <a:alphaOff val="0"/>
                <a:tint val="100000"/>
                <a:shade val="100000"/>
                <a:satMod val="130000"/>
              </a:schemeClr>
            </a:gs>
            <a:gs pos="100000">
              <a:schemeClr val="accent2">
                <a:hueOff val="-3397959"/>
                <a:satOff val="-11667"/>
                <a:lumOff val="5147"/>
                <a:alphaOff val="0"/>
                <a:tint val="50000"/>
                <a:shade val="100000"/>
                <a:satMod val="350000"/>
              </a:schemeClr>
            </a:gs>
          </a:gsLst>
          <a:lin ang="16200000" scaled="0"/>
        </a:gradFill>
        <a:ln w="9525" cap="flat" cmpd="sng" algn="ctr">
          <a:solidFill>
            <a:schemeClr val="accent2">
              <a:hueOff val="-3397959"/>
              <a:satOff val="-11667"/>
              <a:lumOff val="5147"/>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9447" tIns="97285" rIns="109447" bIns="97285" numCol="1" spcCol="1270" anchor="ctr" anchorCtr="0">
          <a:noAutofit/>
        </a:bodyPr>
        <a:lstStyle/>
        <a:p>
          <a:pPr marL="0" lvl="0" indent="0" algn="ctr" defTabSz="1066800">
            <a:lnSpc>
              <a:spcPct val="90000"/>
            </a:lnSpc>
            <a:spcBef>
              <a:spcPct val="0"/>
            </a:spcBef>
            <a:spcAft>
              <a:spcPct val="35000"/>
            </a:spcAft>
            <a:buNone/>
          </a:pPr>
          <a:r>
            <a:rPr lang="en-US" sz="2400" kern="1200">
              <a:solidFill>
                <a:schemeClr val="tx1"/>
              </a:solidFill>
            </a:rPr>
            <a:t>Help</a:t>
          </a:r>
        </a:p>
      </dsp:txBody>
      <dsp:txXfrm>
        <a:off x="92" y="1046230"/>
        <a:ext cx="3004238" cy="984892"/>
      </dsp:txXfrm>
    </dsp:sp>
    <dsp:sp modelId="{6249FB9E-B856-4BE8-A8F6-45CFB2E56AB2}">
      <dsp:nvSpPr>
        <dsp:cNvPr id="0" name=""/>
        <dsp:cNvSpPr/>
      </dsp:nvSpPr>
      <dsp:spPr>
        <a:xfrm>
          <a:off x="3004330" y="2090215"/>
          <a:ext cx="8273176" cy="984892"/>
        </a:xfrm>
        <a:prstGeom prst="rect">
          <a:avLst/>
        </a:prstGeom>
        <a:solidFill>
          <a:schemeClr val="accent2">
            <a:tint val="40000"/>
            <a:alpha val="90000"/>
            <a:hueOff val="-6832022"/>
            <a:satOff val="-21412"/>
            <a:lumOff val="3666"/>
            <a:alphaOff val="0"/>
          </a:schemeClr>
        </a:solidFill>
        <a:ln w="9525" cap="flat" cmpd="sng" algn="ctr">
          <a:solidFill>
            <a:schemeClr val="accent2">
              <a:tint val="40000"/>
              <a:alpha val="90000"/>
              <a:hueOff val="-6832022"/>
              <a:satOff val="-21412"/>
              <a:lumOff val="36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523" tIns="250163" rIns="160523" bIns="250163"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Establish programs/activities to increase knowledge and access to mental health resources</a:t>
          </a:r>
        </a:p>
      </dsp:txBody>
      <dsp:txXfrm>
        <a:off x="3004330" y="2090215"/>
        <a:ext cx="8273176" cy="984892"/>
      </dsp:txXfrm>
    </dsp:sp>
    <dsp:sp modelId="{02FF6105-601A-445F-A625-5C39760155DF}">
      <dsp:nvSpPr>
        <dsp:cNvPr id="0" name=""/>
        <dsp:cNvSpPr/>
      </dsp:nvSpPr>
      <dsp:spPr>
        <a:xfrm>
          <a:off x="92" y="2090215"/>
          <a:ext cx="3004238" cy="984892"/>
        </a:xfrm>
        <a:prstGeom prst="rect">
          <a:avLst/>
        </a:prstGeom>
        <a:gradFill rotWithShape="0">
          <a:gsLst>
            <a:gs pos="0">
              <a:schemeClr val="accent2">
                <a:hueOff val="-6795918"/>
                <a:satOff val="-23334"/>
                <a:lumOff val="10294"/>
                <a:alphaOff val="0"/>
                <a:tint val="100000"/>
                <a:shade val="100000"/>
                <a:satMod val="130000"/>
              </a:schemeClr>
            </a:gs>
            <a:gs pos="100000">
              <a:schemeClr val="accent2">
                <a:hueOff val="-6795918"/>
                <a:satOff val="-23334"/>
                <a:lumOff val="10294"/>
                <a:alphaOff val="0"/>
                <a:tint val="50000"/>
                <a:shade val="100000"/>
                <a:satMod val="350000"/>
              </a:schemeClr>
            </a:gs>
          </a:gsLst>
          <a:lin ang="16200000" scaled="0"/>
        </a:gradFill>
        <a:ln w="9525" cap="flat" cmpd="sng" algn="ctr">
          <a:solidFill>
            <a:schemeClr val="accent2">
              <a:hueOff val="-6795918"/>
              <a:satOff val="-23334"/>
              <a:lumOff val="10294"/>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9447" tIns="97285" rIns="109447" bIns="97285" numCol="1" spcCol="1270" anchor="ctr" anchorCtr="0">
          <a:noAutofit/>
        </a:bodyPr>
        <a:lstStyle/>
        <a:p>
          <a:pPr marL="0" lvl="0" indent="0" algn="ctr" defTabSz="1066800">
            <a:lnSpc>
              <a:spcPct val="90000"/>
            </a:lnSpc>
            <a:spcBef>
              <a:spcPct val="0"/>
            </a:spcBef>
            <a:spcAft>
              <a:spcPct val="35000"/>
            </a:spcAft>
            <a:buNone/>
          </a:pPr>
          <a:r>
            <a:rPr lang="en-US" sz="2400" kern="1200">
              <a:solidFill>
                <a:schemeClr val="tx1"/>
              </a:solidFill>
            </a:rPr>
            <a:t>Establish</a:t>
          </a:r>
        </a:p>
      </dsp:txBody>
      <dsp:txXfrm>
        <a:off x="92" y="2090215"/>
        <a:ext cx="3004238" cy="984892"/>
      </dsp:txXfrm>
    </dsp:sp>
    <dsp:sp modelId="{B21E0852-7E81-44F7-AE0E-D4652D397CB2}">
      <dsp:nvSpPr>
        <dsp:cNvPr id="0" name=""/>
        <dsp:cNvSpPr/>
      </dsp:nvSpPr>
      <dsp:spPr>
        <a:xfrm>
          <a:off x="3004330" y="3134201"/>
          <a:ext cx="8273176" cy="984892"/>
        </a:xfrm>
        <a:prstGeom prst="rect">
          <a:avLst/>
        </a:prstGeom>
        <a:solidFill>
          <a:schemeClr val="accent2">
            <a:tint val="40000"/>
            <a:alpha val="90000"/>
            <a:hueOff val="-10248033"/>
            <a:satOff val="-32118"/>
            <a:lumOff val="5500"/>
            <a:alphaOff val="0"/>
          </a:schemeClr>
        </a:solidFill>
        <a:ln w="9525" cap="flat" cmpd="sng" algn="ctr">
          <a:solidFill>
            <a:schemeClr val="accent2">
              <a:tint val="40000"/>
              <a:alpha val="90000"/>
              <a:hueOff val="-10248033"/>
              <a:satOff val="-32118"/>
              <a:lumOff val="550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523" tIns="250163" rIns="160523" bIns="250163"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Empower and support NSF staff to be a resource for others by actively sharing individual experiences with mental health</a:t>
          </a:r>
        </a:p>
      </dsp:txBody>
      <dsp:txXfrm>
        <a:off x="3004330" y="3134201"/>
        <a:ext cx="8273176" cy="984892"/>
      </dsp:txXfrm>
    </dsp:sp>
    <dsp:sp modelId="{2049F018-9EC3-472E-8322-4371A15970FF}">
      <dsp:nvSpPr>
        <dsp:cNvPr id="0" name=""/>
        <dsp:cNvSpPr/>
      </dsp:nvSpPr>
      <dsp:spPr>
        <a:xfrm>
          <a:off x="92" y="3134201"/>
          <a:ext cx="3004238" cy="984892"/>
        </a:xfrm>
        <a:prstGeom prst="rect">
          <a:avLst/>
        </a:prstGeom>
        <a:gradFill rotWithShape="0">
          <a:gsLst>
            <a:gs pos="0">
              <a:schemeClr val="accent2">
                <a:hueOff val="-10193877"/>
                <a:satOff val="-35000"/>
                <a:lumOff val="15441"/>
                <a:alphaOff val="0"/>
                <a:tint val="100000"/>
                <a:shade val="100000"/>
                <a:satMod val="130000"/>
              </a:schemeClr>
            </a:gs>
            <a:gs pos="100000">
              <a:schemeClr val="accent2">
                <a:hueOff val="-10193877"/>
                <a:satOff val="-35000"/>
                <a:lumOff val="15441"/>
                <a:alphaOff val="0"/>
                <a:tint val="50000"/>
                <a:shade val="100000"/>
                <a:satMod val="350000"/>
              </a:schemeClr>
            </a:gs>
          </a:gsLst>
          <a:lin ang="16200000" scaled="0"/>
        </a:gradFill>
        <a:ln w="9525" cap="flat" cmpd="sng" algn="ctr">
          <a:solidFill>
            <a:schemeClr val="accent2">
              <a:hueOff val="-10193877"/>
              <a:satOff val="-35000"/>
              <a:lumOff val="1544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9447" tIns="97285" rIns="109447" bIns="97285"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Empower and support</a:t>
          </a:r>
        </a:p>
      </dsp:txBody>
      <dsp:txXfrm>
        <a:off x="92" y="3134201"/>
        <a:ext cx="3004238" cy="984892"/>
      </dsp:txXfrm>
    </dsp:sp>
    <dsp:sp modelId="{E1B95F2A-ABD0-41FC-834C-991BCCDDB392}">
      <dsp:nvSpPr>
        <dsp:cNvPr id="0" name=""/>
        <dsp:cNvSpPr/>
      </dsp:nvSpPr>
      <dsp:spPr>
        <a:xfrm>
          <a:off x="3004330" y="4178187"/>
          <a:ext cx="8273176" cy="984892"/>
        </a:xfrm>
        <a:prstGeom prst="rect">
          <a:avLst/>
        </a:prstGeom>
        <a:solidFill>
          <a:schemeClr val="accent2">
            <a:tint val="40000"/>
            <a:alpha val="90000"/>
            <a:hueOff val="-13664044"/>
            <a:satOff val="-42824"/>
            <a:lumOff val="7333"/>
            <a:alphaOff val="0"/>
          </a:schemeClr>
        </a:solidFill>
        <a:ln w="9525" cap="flat" cmpd="sng" algn="ctr">
          <a:solidFill>
            <a:schemeClr val="accent2">
              <a:tint val="40000"/>
              <a:alpha val="90000"/>
              <a:hueOff val="-13664044"/>
              <a:satOff val="-42824"/>
              <a:lumOff val="733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523" tIns="250163" rIns="160523" bIns="250163"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Provide a space where teams feel more connected and thus, inspired to be open and vulnerable</a:t>
          </a:r>
        </a:p>
      </dsp:txBody>
      <dsp:txXfrm>
        <a:off x="3004330" y="4178187"/>
        <a:ext cx="8273176" cy="984892"/>
      </dsp:txXfrm>
    </dsp:sp>
    <dsp:sp modelId="{4F3582FE-444A-4B09-8199-C8649E78C4EB}">
      <dsp:nvSpPr>
        <dsp:cNvPr id="0" name=""/>
        <dsp:cNvSpPr/>
      </dsp:nvSpPr>
      <dsp:spPr>
        <a:xfrm>
          <a:off x="92" y="4178187"/>
          <a:ext cx="3004238" cy="984892"/>
        </a:xfrm>
        <a:prstGeom prst="rect">
          <a:avLst/>
        </a:prstGeom>
        <a:gradFill rotWithShape="0">
          <a:gsLst>
            <a:gs pos="0">
              <a:schemeClr val="accent2">
                <a:hueOff val="-13591837"/>
                <a:satOff val="-46667"/>
                <a:lumOff val="20588"/>
                <a:alphaOff val="0"/>
                <a:tint val="100000"/>
                <a:shade val="100000"/>
                <a:satMod val="130000"/>
              </a:schemeClr>
            </a:gs>
            <a:gs pos="100000">
              <a:schemeClr val="accent2">
                <a:hueOff val="-13591837"/>
                <a:satOff val="-46667"/>
                <a:lumOff val="20588"/>
                <a:alphaOff val="0"/>
                <a:tint val="50000"/>
                <a:shade val="100000"/>
                <a:satMod val="350000"/>
              </a:schemeClr>
            </a:gs>
          </a:gsLst>
          <a:lin ang="16200000" scaled="0"/>
        </a:gradFill>
        <a:ln w="9525" cap="flat" cmpd="sng" algn="ctr">
          <a:solidFill>
            <a:schemeClr val="accent2">
              <a:hueOff val="-13591837"/>
              <a:satOff val="-46667"/>
              <a:lumOff val="2058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9447" tIns="97285" rIns="109447" bIns="97285" numCol="1" spcCol="1270" anchor="ctr" anchorCtr="0">
          <a:noAutofit/>
        </a:bodyPr>
        <a:lstStyle/>
        <a:p>
          <a:pPr marL="0" lvl="0" indent="0" algn="ctr" defTabSz="1066800">
            <a:lnSpc>
              <a:spcPct val="90000"/>
            </a:lnSpc>
            <a:spcBef>
              <a:spcPct val="0"/>
            </a:spcBef>
            <a:spcAft>
              <a:spcPct val="35000"/>
            </a:spcAft>
            <a:buNone/>
          </a:pPr>
          <a:r>
            <a:rPr lang="en-US" sz="2400" kern="1200">
              <a:solidFill>
                <a:schemeClr val="tx1"/>
              </a:solidFill>
            </a:rPr>
            <a:t>Provide</a:t>
          </a:r>
        </a:p>
      </dsp:txBody>
      <dsp:txXfrm>
        <a:off x="92" y="4178187"/>
        <a:ext cx="3004238" cy="984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8DD8B-27CE-4330-8CD6-0DCB1D448A6A}">
      <dsp:nvSpPr>
        <dsp:cNvPr id="0" name=""/>
        <dsp:cNvSpPr/>
      </dsp:nvSpPr>
      <dsp:spPr>
        <a:xfrm>
          <a:off x="3334" y="15043"/>
          <a:ext cx="3251307" cy="1046519"/>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i="0" kern="1200" dirty="0">
              <a:solidFill>
                <a:schemeClr val="tx1"/>
              </a:solidFill>
            </a:rPr>
            <a:t>Increased productivity: </a:t>
          </a:r>
          <a:endParaRPr lang="en-US" sz="2200" kern="1200" dirty="0">
            <a:solidFill>
              <a:schemeClr val="tx1"/>
            </a:solidFill>
          </a:endParaRPr>
        </a:p>
      </dsp:txBody>
      <dsp:txXfrm>
        <a:off x="3334" y="15043"/>
        <a:ext cx="3251307" cy="1046519"/>
      </dsp:txXfrm>
    </dsp:sp>
    <dsp:sp modelId="{CF2D0176-4946-493E-85A5-2E3ABC0A51C9}">
      <dsp:nvSpPr>
        <dsp:cNvPr id="0" name=""/>
        <dsp:cNvSpPr/>
      </dsp:nvSpPr>
      <dsp:spPr>
        <a:xfrm>
          <a:off x="3334" y="1061563"/>
          <a:ext cx="3251307" cy="410652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0" i="0" kern="1200" dirty="0"/>
            <a:t>Research </a:t>
          </a:r>
          <a:r>
            <a:rPr lang="en-US" sz="2200" b="1" i="0" kern="1200" dirty="0">
              <a:hlinkClick xmlns:r="http://schemas.openxmlformats.org/officeDocument/2006/relationships" r:id="rId1"/>
            </a:rPr>
            <a:t>shows</a:t>
          </a:r>
          <a:r>
            <a:rPr lang="en-US" sz="2200" b="0" i="0" kern="1200" dirty="0"/>
            <a:t> that nearly 86 percent of employees treated for depression report improved work performance. And in some studies, treatment of depression has been shown to reduce absenteeism and presenteeism by 40 to 60 percent.</a:t>
          </a:r>
          <a:endParaRPr lang="en-US" sz="2200" kern="1200" dirty="0"/>
        </a:p>
      </dsp:txBody>
      <dsp:txXfrm>
        <a:off x="3334" y="1061563"/>
        <a:ext cx="3251307" cy="4106520"/>
      </dsp:txXfrm>
    </dsp:sp>
    <dsp:sp modelId="{AB9C051E-D6B1-48A7-B24F-AB635D685988}">
      <dsp:nvSpPr>
        <dsp:cNvPr id="0" name=""/>
        <dsp:cNvSpPr/>
      </dsp:nvSpPr>
      <dsp:spPr>
        <a:xfrm>
          <a:off x="3709825" y="15043"/>
          <a:ext cx="3251307" cy="1046519"/>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i="0" kern="1200" dirty="0">
              <a:solidFill>
                <a:schemeClr val="tx1"/>
              </a:solidFill>
            </a:rPr>
            <a:t>Increased retention:</a:t>
          </a:r>
          <a:r>
            <a:rPr lang="en-US" sz="2200" b="0" i="0" kern="1200" dirty="0">
              <a:solidFill>
                <a:schemeClr val="tx1"/>
              </a:solidFill>
            </a:rPr>
            <a:t> </a:t>
          </a:r>
          <a:endParaRPr lang="en-US" sz="2200" kern="1200" dirty="0">
            <a:solidFill>
              <a:schemeClr val="tx1"/>
            </a:solidFill>
          </a:endParaRPr>
        </a:p>
      </dsp:txBody>
      <dsp:txXfrm>
        <a:off x="3709825" y="15043"/>
        <a:ext cx="3251307" cy="1046519"/>
      </dsp:txXfrm>
    </dsp:sp>
    <dsp:sp modelId="{89FD0441-20DF-4811-8876-505B557F3451}">
      <dsp:nvSpPr>
        <dsp:cNvPr id="0" name=""/>
        <dsp:cNvSpPr/>
      </dsp:nvSpPr>
      <dsp:spPr>
        <a:xfrm>
          <a:off x="3709825" y="1061563"/>
          <a:ext cx="3251307" cy="410652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0" i="0" kern="1200"/>
            <a:t>In a 2019 </a:t>
          </a:r>
          <a:r>
            <a:rPr lang="en-US" sz="2200" b="1" i="0" kern="1200">
              <a:hlinkClick xmlns:r="http://schemas.openxmlformats.org/officeDocument/2006/relationships" r:id="rId2"/>
            </a:rPr>
            <a:t>survey</a:t>
          </a:r>
          <a:r>
            <a:rPr lang="en-US" sz="2200" b="0" i="0" kern="1200"/>
            <a:t> of more than 1,500 employees nationwide, more than a third of the respondents said they had left a job due at least in part to mental health. Of these, 59 percent said mental health was the primary reason.</a:t>
          </a:r>
          <a:endParaRPr lang="en-US" sz="2200" kern="1200"/>
        </a:p>
      </dsp:txBody>
      <dsp:txXfrm>
        <a:off x="3709825" y="1061563"/>
        <a:ext cx="3251307" cy="4106520"/>
      </dsp:txXfrm>
    </dsp:sp>
    <dsp:sp modelId="{D847499F-FDF1-4A06-9C88-855F77BA1FAB}">
      <dsp:nvSpPr>
        <dsp:cNvPr id="0" name=""/>
        <dsp:cNvSpPr/>
      </dsp:nvSpPr>
      <dsp:spPr>
        <a:xfrm>
          <a:off x="7416316" y="15043"/>
          <a:ext cx="3251307" cy="1046519"/>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i="0" kern="1200" dirty="0"/>
            <a:t>Decreased health care and disability costs: </a:t>
          </a:r>
          <a:endParaRPr lang="en-US" sz="2200" kern="1200" dirty="0"/>
        </a:p>
      </dsp:txBody>
      <dsp:txXfrm>
        <a:off x="7416316" y="15043"/>
        <a:ext cx="3251307" cy="1046519"/>
      </dsp:txXfrm>
    </dsp:sp>
    <dsp:sp modelId="{60E5AD83-27DE-4E3A-93FC-FCED00EF0723}">
      <dsp:nvSpPr>
        <dsp:cNvPr id="0" name=""/>
        <dsp:cNvSpPr/>
      </dsp:nvSpPr>
      <dsp:spPr>
        <a:xfrm>
          <a:off x="7416316" y="1061563"/>
          <a:ext cx="3251307" cy="4106520"/>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0" i="0" kern="1200"/>
            <a:t>According to the National Alliance on Mental Illness, rates of cardiovascular and metabolic diseases are </a:t>
          </a:r>
          <a:r>
            <a:rPr lang="en-US" sz="2200" b="1" i="0" kern="1200">
              <a:hlinkClick xmlns:r="http://schemas.openxmlformats.org/officeDocument/2006/relationships" r:id="rId3"/>
            </a:rPr>
            <a:t>twice as high</a:t>
          </a:r>
          <a:r>
            <a:rPr lang="en-US" sz="2200" b="0" i="0" kern="1200"/>
            <a:t> in adults with serious mental illness.</a:t>
          </a:r>
          <a:endParaRPr lang="en-US" sz="2200" kern="1200"/>
        </a:p>
      </dsp:txBody>
      <dsp:txXfrm>
        <a:off x="7416316" y="1061563"/>
        <a:ext cx="3251307" cy="4106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32BA3-8344-4676-9D86-44A1C0C00627}">
      <dsp:nvSpPr>
        <dsp:cNvPr id="0" name=""/>
        <dsp:cNvSpPr/>
      </dsp:nvSpPr>
      <dsp:spPr>
        <a:xfrm>
          <a:off x="0" y="24721"/>
          <a:ext cx="6081201" cy="100035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Tell your story – don’t be afraid to share your struggles</a:t>
          </a:r>
        </a:p>
      </dsp:txBody>
      <dsp:txXfrm>
        <a:off x="48833" y="73554"/>
        <a:ext cx="5983535" cy="902684"/>
      </dsp:txXfrm>
    </dsp:sp>
    <dsp:sp modelId="{08CBEB92-750F-417F-A33B-ED28308E6F29}">
      <dsp:nvSpPr>
        <dsp:cNvPr id="0" name=""/>
        <dsp:cNvSpPr/>
      </dsp:nvSpPr>
      <dsp:spPr>
        <a:xfrm>
          <a:off x="0" y="1097546"/>
          <a:ext cx="6081201" cy="1000350"/>
        </a:xfrm>
        <a:prstGeom prst="roundRect">
          <a:avLst/>
        </a:prstGeom>
        <a:gradFill rotWithShape="0">
          <a:gsLst>
            <a:gs pos="0">
              <a:schemeClr val="accent2">
                <a:hueOff val="-3397959"/>
                <a:satOff val="-11667"/>
                <a:lumOff val="5147"/>
                <a:alphaOff val="0"/>
                <a:tint val="50000"/>
                <a:satMod val="300000"/>
              </a:schemeClr>
            </a:gs>
            <a:gs pos="35000">
              <a:schemeClr val="accent2">
                <a:hueOff val="-3397959"/>
                <a:satOff val="-11667"/>
                <a:lumOff val="5147"/>
                <a:alphaOff val="0"/>
                <a:tint val="37000"/>
                <a:satMod val="300000"/>
              </a:schemeClr>
            </a:gs>
            <a:gs pos="100000">
              <a:schemeClr val="accent2">
                <a:hueOff val="-3397959"/>
                <a:satOff val="-11667"/>
                <a:lumOff val="514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Ask good questions and check in with your staff</a:t>
          </a:r>
        </a:p>
      </dsp:txBody>
      <dsp:txXfrm>
        <a:off x="48833" y="1146379"/>
        <a:ext cx="5983535" cy="902684"/>
      </dsp:txXfrm>
    </dsp:sp>
    <dsp:sp modelId="{D0DF91CB-E926-41C7-8BC7-9C20D982251B}">
      <dsp:nvSpPr>
        <dsp:cNvPr id="0" name=""/>
        <dsp:cNvSpPr/>
      </dsp:nvSpPr>
      <dsp:spPr>
        <a:xfrm>
          <a:off x="0" y="2152616"/>
          <a:ext cx="6081201" cy="906847"/>
        </a:xfrm>
        <a:prstGeom prst="roundRect">
          <a:avLst/>
        </a:prstGeom>
        <a:gradFill rotWithShape="0">
          <a:gsLst>
            <a:gs pos="0">
              <a:schemeClr val="accent2">
                <a:hueOff val="-6795918"/>
                <a:satOff val="-23334"/>
                <a:lumOff val="10294"/>
                <a:alphaOff val="0"/>
                <a:tint val="50000"/>
                <a:satMod val="300000"/>
              </a:schemeClr>
            </a:gs>
            <a:gs pos="35000">
              <a:schemeClr val="accent2">
                <a:hueOff val="-6795918"/>
                <a:satOff val="-23334"/>
                <a:lumOff val="10294"/>
                <a:alphaOff val="0"/>
                <a:tint val="37000"/>
                <a:satMod val="300000"/>
              </a:schemeClr>
            </a:gs>
            <a:gs pos="100000">
              <a:schemeClr val="accent2">
                <a:hueOff val="-6795918"/>
                <a:satOff val="-23334"/>
                <a:lumOff val="1029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Listen</a:t>
          </a:r>
        </a:p>
      </dsp:txBody>
      <dsp:txXfrm>
        <a:off x="44269" y="2196885"/>
        <a:ext cx="5992663" cy="818309"/>
      </dsp:txXfrm>
    </dsp:sp>
    <dsp:sp modelId="{2ACB6CA2-2F5F-41A9-ADA6-AEB2CDFCF886}">
      <dsp:nvSpPr>
        <dsp:cNvPr id="0" name=""/>
        <dsp:cNvSpPr/>
      </dsp:nvSpPr>
      <dsp:spPr>
        <a:xfrm>
          <a:off x="0" y="3114183"/>
          <a:ext cx="6081201" cy="1000350"/>
        </a:xfrm>
        <a:prstGeom prst="roundRect">
          <a:avLst/>
        </a:prstGeom>
        <a:gradFill rotWithShape="0">
          <a:gsLst>
            <a:gs pos="0">
              <a:schemeClr val="accent2">
                <a:hueOff val="-10193877"/>
                <a:satOff val="-35000"/>
                <a:lumOff val="15441"/>
                <a:alphaOff val="0"/>
                <a:tint val="50000"/>
                <a:satMod val="300000"/>
              </a:schemeClr>
            </a:gs>
            <a:gs pos="35000">
              <a:schemeClr val="accent2">
                <a:hueOff val="-10193877"/>
                <a:satOff val="-35000"/>
                <a:lumOff val="15441"/>
                <a:alphaOff val="0"/>
                <a:tint val="37000"/>
                <a:satMod val="300000"/>
              </a:schemeClr>
            </a:gs>
            <a:gs pos="100000">
              <a:schemeClr val="accent2">
                <a:hueOff val="-10193877"/>
                <a:satOff val="-35000"/>
                <a:lumOff val="1544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Know your agencies available resources – EAP, Talk Now, Work/Life Programs, Employee Resource Groups</a:t>
          </a:r>
        </a:p>
      </dsp:txBody>
      <dsp:txXfrm>
        <a:off x="48833" y="3163016"/>
        <a:ext cx="5983535" cy="902684"/>
      </dsp:txXfrm>
    </dsp:sp>
    <dsp:sp modelId="{7D7CEE2F-5391-438F-87A8-658D77C52BBC}">
      <dsp:nvSpPr>
        <dsp:cNvPr id="0" name=""/>
        <dsp:cNvSpPr/>
      </dsp:nvSpPr>
      <dsp:spPr>
        <a:xfrm>
          <a:off x="0" y="4169253"/>
          <a:ext cx="6081201" cy="1000350"/>
        </a:xfrm>
        <a:prstGeom prst="roundRect">
          <a:avLst/>
        </a:prstGeom>
        <a:gradFill rotWithShape="0">
          <a:gsLst>
            <a:gs pos="0">
              <a:schemeClr val="accent2">
                <a:hueOff val="-13591837"/>
                <a:satOff val="-46667"/>
                <a:lumOff val="20588"/>
                <a:alphaOff val="0"/>
                <a:tint val="50000"/>
                <a:satMod val="300000"/>
              </a:schemeClr>
            </a:gs>
            <a:gs pos="35000">
              <a:schemeClr val="accent2">
                <a:hueOff val="-13591837"/>
                <a:satOff val="-46667"/>
                <a:lumOff val="20588"/>
                <a:alphaOff val="0"/>
                <a:tint val="37000"/>
                <a:satMod val="300000"/>
              </a:schemeClr>
            </a:gs>
            <a:gs pos="100000">
              <a:schemeClr val="accent2">
                <a:hueOff val="-13591837"/>
                <a:satOff val="-46667"/>
                <a:lumOff val="2058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Leverage learning resources </a:t>
          </a:r>
          <a:r>
            <a:rPr lang="en-US" sz="1900" kern="1200" dirty="0"/>
            <a:t>through your agency </a:t>
          </a:r>
        </a:p>
      </dsp:txBody>
      <dsp:txXfrm>
        <a:off x="48833" y="4218086"/>
        <a:ext cx="5983535" cy="90268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indsharepartners.org/mentalhealthatworkreport-2021"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tcf.org/content/report/mental-health-crisis-covid-19-pandemic/?agreed=1"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ami.org/learn-more/mental-health-by-the-number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understood.org/articles/en/workplace-mental-health-5-ways-to-support-employee-wellness" TargetMode="External"/><Relationship Id="rId5" Type="http://schemas.openxmlformats.org/officeDocument/2006/relationships/hyperlink" Target="https://www.who.int/mental_health/in_the_workplace/en/" TargetMode="External"/><Relationship Id="rId4" Type="http://schemas.openxmlformats.org/officeDocument/2006/relationships/hyperlink" Target="http://workplacementalhealth.org/getattachment/Making-The-Business-Case/Link-2-Title/working-well-toolkit.pdf?lang=en-U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p1: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5" name="Google Shape;85;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you yourself, or someone you know, struggles with Mental Health challenges, please connect with us We are happy to speak with your teams, to normalize this message of mental health in </a:t>
            </a:r>
            <a:r>
              <a:rPr lang="en-US"/>
              <a:t>the workplace.</a:t>
            </a:r>
            <a:endParaRPr lang="en-US" dirty="0"/>
          </a:p>
        </p:txBody>
      </p:sp>
      <p:sp>
        <p:nvSpPr>
          <p:cNvPr id="4" name="Slide Number Placeholder 3"/>
          <p:cNvSpPr>
            <a:spLocks noGrp="1"/>
          </p:cNvSpPr>
          <p:nvPr>
            <p:ph type="sldNum" sz="quarter" idx="5"/>
          </p:nvPr>
        </p:nvSpPr>
        <p:spPr/>
        <p:txBody>
          <a:bodyPr/>
          <a:lstStyle/>
          <a:p>
            <a:fld id="{08D4AE86-C2C3-4DBF-A01B-034E8C4AE01D}" type="slidenum">
              <a:rPr lang="en-US" smtClean="0"/>
              <a:t>10</a:t>
            </a:fld>
            <a:endParaRPr lang="en-US"/>
          </a:p>
        </p:txBody>
      </p:sp>
    </p:spTree>
    <p:extLst>
      <p:ext uri="{BB962C8B-B14F-4D97-AF65-F5344CB8AC3E}">
        <p14:creationId xmlns:p14="http://schemas.microsoft.com/office/powerpoint/2010/main" val="1529347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lag a"/>
              </a:rPr>
              <a:t>Menti.com – What Does Mental health Mean to You?</a:t>
            </a:r>
          </a:p>
          <a:p>
            <a:r>
              <a:rPr lang="en-US" b="0" i="0" dirty="0">
                <a:solidFill>
                  <a:srgbClr val="666666"/>
                </a:solidFill>
                <a:effectLst/>
                <a:latin typeface="ProximaNovaRegular"/>
              </a:rPr>
              <a:t>Mental health awareness is on the rise, particularly as COVID-19 continues to drive an epidemic of stress and burnout. That’s why it’s more important than ever for companies to prioritize employee well-being and mental health. This presents unique challenges in the workplace, going beyond just providing mental health options to creating a workplace in which all employees truly feel supported by employers and connected to one another.</a:t>
            </a:r>
            <a:endParaRPr lang="en-US" b="0" i="0" dirty="0">
              <a:solidFill>
                <a:srgbClr val="000000"/>
              </a:solidFill>
              <a:effectLst/>
              <a:latin typeface="verlag a"/>
            </a:endParaRPr>
          </a:p>
          <a:p>
            <a:endParaRPr lang="en-US" b="0" i="0" dirty="0">
              <a:solidFill>
                <a:srgbClr val="000000"/>
              </a:solidFill>
              <a:effectLst/>
              <a:latin typeface="verlag a"/>
            </a:endParaRPr>
          </a:p>
          <a:p>
            <a:endParaRPr lang="en-US" b="0" i="0" dirty="0">
              <a:solidFill>
                <a:srgbClr val="000000"/>
              </a:solidFill>
              <a:effectLst/>
              <a:latin typeface="verlag a"/>
            </a:endParaRPr>
          </a:p>
          <a:p>
            <a:r>
              <a:rPr lang="en-US" b="0" i="0" dirty="0">
                <a:solidFill>
                  <a:srgbClr val="000000"/>
                </a:solidFill>
                <a:effectLst/>
                <a:latin typeface="verlag a"/>
              </a:rPr>
              <a:t>Why a Mental Health ERG and why now?  </a:t>
            </a:r>
          </a:p>
          <a:p>
            <a:r>
              <a:rPr lang="en-US" b="0" i="0" dirty="0">
                <a:solidFill>
                  <a:srgbClr val="000000"/>
                </a:solidFill>
                <a:effectLst/>
                <a:latin typeface="verlag a"/>
              </a:rPr>
              <a:t>According to a survey by the CDC, during the pandemic, moderate-to-severe anxiety among adults has increased to 37.3 percent </a:t>
            </a:r>
          </a:p>
          <a:p>
            <a:r>
              <a:rPr lang="en-US" b="0" i="0" dirty="0">
                <a:solidFill>
                  <a:srgbClr val="000000"/>
                </a:solidFill>
                <a:effectLst/>
                <a:latin typeface="verlag a"/>
              </a:rPr>
              <a:t>In 2019, Before the pandemic, it was 6.1 percent. </a:t>
            </a:r>
          </a:p>
          <a:p>
            <a:r>
              <a:rPr lang="en-US" b="0" i="0" dirty="0">
                <a:solidFill>
                  <a:srgbClr val="000000"/>
                </a:solidFill>
                <a:effectLst/>
                <a:latin typeface="verlag a"/>
              </a:rPr>
              <a:t>Moderate-to-severe depression hit 30.2 percent, that’s four times higher than prior to the pandemic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Additionally, The Great Resignation has U.S. workers quitting their jobs in record numbers, with two-thirds of millennials who left their jobs in 2021 citing mental health as the driver behind their departure, according to a Mind Share Partners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survey</a:t>
            </a:r>
            <a:r>
              <a:rPr lang="en-US" sz="1200" dirty="0">
                <a:effectLst/>
                <a:latin typeface="Calibri" panose="020F0502020204030204" pitchFamily="34" charset="0"/>
                <a:ea typeface="Calibri" panose="020F0502020204030204" pitchFamily="34" charset="0"/>
                <a:cs typeface="Times New Roman" panose="02020603050405020304" pitchFamily="18" charset="0"/>
              </a:rPr>
              <a:t>. Workplaces must support the mental health of their employees just like they support physical health. 6 in 10 Americans are concerned about this own mental health – rundown, burnout, less vibrant</a:t>
            </a:r>
            <a:endParaRPr lang="en-US" dirty="0"/>
          </a:p>
          <a:p>
            <a:r>
              <a:rPr lang="en-US" dirty="0"/>
              <a:t>So if you’ve been feeling a bit “off” since the pandemic started, you’re not the only one. There’s no better time than now to address mental well being.</a:t>
            </a:r>
          </a:p>
          <a:p>
            <a:r>
              <a:rPr lang="en-US" dirty="0"/>
              <a:t>Source: </a:t>
            </a:r>
            <a:r>
              <a:rPr lang="en-US" dirty="0">
                <a:hlinkClick r:id="rId4"/>
              </a:rPr>
              <a:t>Mental Health Crisis during the COVID-19 Pandemic (tcf.org)</a:t>
            </a:r>
            <a:endParaRPr lang="en-US" dirty="0"/>
          </a:p>
        </p:txBody>
      </p:sp>
      <p:sp>
        <p:nvSpPr>
          <p:cNvPr id="4" name="Slide Number Placeholder 3"/>
          <p:cNvSpPr>
            <a:spLocks noGrp="1"/>
          </p:cNvSpPr>
          <p:nvPr>
            <p:ph type="sldNum" sz="quarter" idx="5"/>
          </p:nvPr>
        </p:nvSpPr>
        <p:spPr/>
        <p:txBody>
          <a:bodyPr/>
          <a:lstStyle/>
          <a:p>
            <a:fld id="{08D4AE86-C2C3-4DBF-A01B-034E8C4AE01D}" type="slidenum">
              <a:rPr lang="en-US" smtClean="0"/>
              <a:t>2</a:t>
            </a:fld>
            <a:endParaRPr lang="en-US"/>
          </a:p>
        </p:txBody>
      </p:sp>
    </p:spTree>
    <p:extLst>
      <p:ext uri="{BB962C8B-B14F-4D97-AF65-F5344CB8AC3E}">
        <p14:creationId xmlns:p14="http://schemas.microsoft.com/office/powerpoint/2010/main" val="2814827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purpose of the ERGs are to connect employees with common interests and goals and to advance understanding and inclusion among employees. Groups will meet to discuss and unite under their common interests and goals.  The ERGs will also discuss how they can expand diversity and inclusion within the Foundation and how they can contribute to the mission of NSF. </a:t>
            </a:r>
          </a:p>
          <a:p>
            <a:r>
              <a:rPr lang="en-US" sz="1200" b="1" dirty="0">
                <a:solidFill>
                  <a:schemeClr val="bg1"/>
                </a:solidFill>
              </a:rPr>
              <a:t>To expand diversity and inclusion an ERG may:</a:t>
            </a:r>
          </a:p>
          <a:p>
            <a:pPr marL="285750" indent="-285750">
              <a:buFont typeface="Arial" panose="020B0604020202020204" pitchFamily="34" charset="0"/>
              <a:buChar char="•"/>
            </a:pPr>
            <a:r>
              <a:rPr lang="en-US" sz="1200" dirty="0">
                <a:solidFill>
                  <a:schemeClr val="bg1"/>
                </a:solidFill>
              </a:rPr>
              <a:t>Host guest speakers</a:t>
            </a:r>
            <a:endParaRPr lang="en-US" sz="1200" dirty="0">
              <a:solidFill>
                <a:schemeClr val="bg1"/>
              </a:solidFill>
              <a:cs typeface="Calibri"/>
            </a:endParaRPr>
          </a:p>
          <a:p>
            <a:pPr marL="285750" indent="-285750">
              <a:buFont typeface="Arial" panose="020B0604020202020204" pitchFamily="34" charset="0"/>
              <a:buChar char="•"/>
            </a:pPr>
            <a:r>
              <a:rPr lang="en-US" sz="1200" dirty="0">
                <a:solidFill>
                  <a:schemeClr val="bg1"/>
                </a:solidFill>
              </a:rPr>
              <a:t>Publish information articles on the Weekly Wire</a:t>
            </a:r>
            <a:endParaRPr lang="en-US" sz="1200" dirty="0">
              <a:solidFill>
                <a:schemeClr val="bg1"/>
              </a:solidFill>
              <a:cs typeface="Calibri"/>
            </a:endParaRPr>
          </a:p>
          <a:p>
            <a:pPr marL="285750" indent="-285750">
              <a:buFont typeface="Arial" panose="020B0604020202020204" pitchFamily="34" charset="0"/>
              <a:buChar char="•"/>
            </a:pPr>
            <a:r>
              <a:rPr lang="en-US" sz="1200" dirty="0">
                <a:solidFill>
                  <a:schemeClr val="bg1"/>
                </a:solidFill>
              </a:rPr>
              <a:t>Assist in Special Emphasis Programs </a:t>
            </a:r>
            <a:endParaRPr lang="en-US" sz="1200" dirty="0">
              <a:solidFill>
                <a:schemeClr val="bg1"/>
              </a:solidFill>
              <a:cs typeface="Calibri"/>
            </a:endParaRPr>
          </a:p>
          <a:p>
            <a:pPr marL="285750" indent="-285750">
              <a:buFont typeface="Arial" panose="020B0604020202020204" pitchFamily="34" charset="0"/>
              <a:buChar char="•"/>
            </a:pPr>
            <a:r>
              <a:rPr lang="en-US" sz="1200" dirty="0">
                <a:solidFill>
                  <a:schemeClr val="bg1"/>
                </a:solidFill>
                <a:cs typeface="Calibri"/>
              </a:rPr>
              <a:t>Partner with other ERG's </a:t>
            </a:r>
          </a:p>
          <a:p>
            <a:endParaRPr lang="en-US" dirty="0"/>
          </a:p>
        </p:txBody>
      </p:sp>
      <p:sp>
        <p:nvSpPr>
          <p:cNvPr id="4" name="Slide Number Placeholder 3"/>
          <p:cNvSpPr>
            <a:spLocks noGrp="1"/>
          </p:cNvSpPr>
          <p:nvPr>
            <p:ph type="sldNum" sz="quarter" idx="5"/>
          </p:nvPr>
        </p:nvSpPr>
        <p:spPr/>
        <p:txBody>
          <a:bodyPr/>
          <a:lstStyle/>
          <a:p>
            <a:fld id="{08D4AE86-C2C3-4DBF-A01B-034E8C4AE01D}" type="slidenum">
              <a:rPr lang="en-US" smtClean="0"/>
              <a:t>3</a:t>
            </a:fld>
            <a:endParaRPr lang="en-US"/>
          </a:p>
        </p:txBody>
      </p:sp>
    </p:spTree>
    <p:extLst>
      <p:ext uri="{BB962C8B-B14F-4D97-AF65-F5344CB8AC3E}">
        <p14:creationId xmlns:p14="http://schemas.microsoft.com/office/powerpoint/2010/main" val="3451314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Story</a:t>
            </a:r>
          </a:p>
        </p:txBody>
      </p:sp>
      <p:sp>
        <p:nvSpPr>
          <p:cNvPr id="4" name="Slide Number Placeholder 3"/>
          <p:cNvSpPr>
            <a:spLocks noGrp="1"/>
          </p:cNvSpPr>
          <p:nvPr>
            <p:ph type="sldNum" sz="quarter" idx="5"/>
          </p:nvPr>
        </p:nvSpPr>
        <p:spPr/>
        <p:txBody>
          <a:bodyPr/>
          <a:lstStyle/>
          <a:p>
            <a:fld id="{08D4AE86-C2C3-4DBF-A01B-034E8C4AE01D}" type="slidenum">
              <a:rPr lang="en-US" smtClean="0"/>
              <a:t>4</a:t>
            </a:fld>
            <a:endParaRPr lang="en-US"/>
          </a:p>
        </p:txBody>
      </p:sp>
    </p:spTree>
    <p:extLst>
      <p:ext uri="{BB962C8B-B14F-4D97-AF65-F5344CB8AC3E}">
        <p14:creationId xmlns:p14="http://schemas.microsoft.com/office/powerpoint/2010/main" val="3540634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Having </a:t>
            </a:r>
            <a:r>
              <a:rPr lang="en-US" dirty="0"/>
              <a:t>understanding, supportive co-workers and supervisors, makes a HUGE difference.  Creating a work culture that embraces mental health, talks about it, and supports employees, is a culture that benefits everyone.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Removing the stigma – providing opportunities for education around mental health and teaching that we all have mental health – common misconception among people is when they hear mental health they equate it with mental illness. We all have mental health and we all have to support our mental health. Talking about mental health isn’t just a discussion about the clinical mental health diagnosis, but it can be a conversation around burnout in the workplace. Supporting mental health in the workplace is a non-negotiable.</a:t>
            </a:r>
          </a:p>
          <a:p>
            <a:endParaRPr lang="en-US"/>
          </a:p>
        </p:txBody>
      </p:sp>
      <p:sp>
        <p:nvSpPr>
          <p:cNvPr id="4" name="Slide Number Placeholder 3"/>
          <p:cNvSpPr>
            <a:spLocks noGrp="1"/>
          </p:cNvSpPr>
          <p:nvPr>
            <p:ph type="sldNum" sz="quarter" idx="5"/>
          </p:nvPr>
        </p:nvSpPr>
        <p:spPr/>
        <p:txBody>
          <a:bodyPr/>
          <a:lstStyle/>
          <a:p>
            <a:fld id="{08D4AE86-C2C3-4DBF-A01B-034E8C4AE01D}" type="slidenum">
              <a:rPr lang="en-US" smtClean="0"/>
              <a:t>5</a:t>
            </a:fld>
            <a:endParaRPr lang="en-US"/>
          </a:p>
        </p:txBody>
      </p:sp>
    </p:spTree>
    <p:extLst>
      <p:ext uri="{BB962C8B-B14F-4D97-AF65-F5344CB8AC3E}">
        <p14:creationId xmlns:p14="http://schemas.microsoft.com/office/powerpoint/2010/main" val="3216314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Give short personal story here. </a:t>
            </a:r>
            <a:r>
              <a:rPr lang="en-US" b="0" i="0" dirty="0" err="1">
                <a:solidFill>
                  <a:srgbClr val="4D5156"/>
                </a:solidFill>
                <a:effectLst/>
                <a:latin typeface="Roboto" panose="02000000000000000000" pitchFamily="2" charset="0"/>
              </a:rPr>
              <a:t>Brené</a:t>
            </a:r>
            <a:r>
              <a:rPr lang="en-US" b="0" i="0" dirty="0">
                <a:solidFill>
                  <a:srgbClr val="4D5156"/>
                </a:solidFill>
                <a:effectLst/>
                <a:latin typeface="Roboto" panose="02000000000000000000" pitchFamily="2" charset="0"/>
              </a:rPr>
              <a:t> Brown is an American research professor, lecturer, author, and podcast host. Brown is known in particular for her research on shame, vulnerability, and leadership.</a:t>
            </a:r>
            <a:endParaRPr lang="en-US" dirty="0"/>
          </a:p>
        </p:txBody>
      </p:sp>
      <p:sp>
        <p:nvSpPr>
          <p:cNvPr id="4" name="Slide Number Placeholder 3"/>
          <p:cNvSpPr>
            <a:spLocks noGrp="1"/>
          </p:cNvSpPr>
          <p:nvPr>
            <p:ph type="sldNum" sz="quarter" idx="5"/>
          </p:nvPr>
        </p:nvSpPr>
        <p:spPr/>
        <p:txBody>
          <a:bodyPr/>
          <a:lstStyle/>
          <a:p>
            <a:fld id="{08D4AE86-C2C3-4DBF-A01B-034E8C4AE01D}" type="slidenum">
              <a:rPr lang="en-US" smtClean="0"/>
              <a:t>6</a:t>
            </a:fld>
            <a:endParaRPr lang="en-US"/>
          </a:p>
        </p:txBody>
      </p:sp>
    </p:spTree>
    <p:extLst>
      <p:ext uri="{BB962C8B-B14F-4D97-AF65-F5344CB8AC3E}">
        <p14:creationId xmlns:p14="http://schemas.microsoft.com/office/powerpoint/2010/main" val="3154078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2938"/>
                </a:solidFill>
                <a:effectLst/>
                <a:latin typeface="UnderstoodSans"/>
              </a:rPr>
              <a:t>How does supporting mental health benefit everyone? Well, we do work at NSF so I don’t expect you to take our word for it, so here are some statistics.  Each year, </a:t>
            </a:r>
            <a:r>
              <a:rPr lang="en-US" b="1" i="0" dirty="0">
                <a:solidFill>
                  <a:srgbClr val="002938"/>
                </a:solidFill>
                <a:effectLst/>
                <a:latin typeface="UnderstoodSans"/>
                <a:hlinkClick r:id="rId3"/>
              </a:rPr>
              <a:t>one in five adults</a:t>
            </a:r>
            <a:r>
              <a:rPr lang="en-US" b="0" i="0" dirty="0">
                <a:solidFill>
                  <a:srgbClr val="002938"/>
                </a:solidFill>
                <a:effectLst/>
                <a:latin typeface="UnderstoodSans"/>
              </a:rPr>
              <a:t> in the U.S. will experience mental illness. Yet only </a:t>
            </a:r>
            <a:r>
              <a:rPr lang="en-US" b="1" i="0" dirty="0">
                <a:solidFill>
                  <a:srgbClr val="002938"/>
                </a:solidFill>
                <a:effectLst/>
                <a:latin typeface="UnderstoodSans"/>
                <a:hlinkClick r:id="rId4"/>
              </a:rPr>
              <a:t>one in three who need help, will get it</a:t>
            </a:r>
            <a:r>
              <a:rPr lang="en-US" b="0" i="0" dirty="0">
                <a:solidFill>
                  <a:srgbClr val="002938"/>
                </a:solidFill>
                <a:effectLst/>
                <a:latin typeface="UnderstoodSans"/>
              </a:rPr>
              <a:t>. As a result, many people will either miss work OR will get less done on the job. The latter is known as presenteeism, when people go to work while struggling with physical or mental health issues. This is why focusing on workplace mental health is so important.</a:t>
            </a:r>
          </a:p>
          <a:p>
            <a:pPr algn="l"/>
            <a:r>
              <a:rPr lang="en-US" b="0" i="0" dirty="0">
                <a:solidFill>
                  <a:srgbClr val="002938"/>
                </a:solidFill>
                <a:effectLst/>
                <a:latin typeface="UnderstoodSans"/>
              </a:rPr>
              <a:t>The </a:t>
            </a:r>
            <a:r>
              <a:rPr lang="en-US" b="1" i="0" dirty="0">
                <a:solidFill>
                  <a:srgbClr val="002938"/>
                </a:solidFill>
                <a:effectLst/>
                <a:latin typeface="UnderstoodSans"/>
                <a:hlinkClick r:id="rId5"/>
              </a:rPr>
              <a:t>World Health Organization (WHO) estimates</a:t>
            </a:r>
            <a:r>
              <a:rPr lang="en-US" b="0" i="0" dirty="0">
                <a:solidFill>
                  <a:srgbClr val="002938"/>
                </a:solidFill>
                <a:effectLst/>
                <a:latin typeface="UnderstoodSans"/>
              </a:rPr>
              <a:t> that depression and anxiety cost the global economy $1 trillion per year in lost productivity. But WHO also found that for every $1 spent on treating common mental health concerns, there is a return of $4 in improved health and productivity. </a:t>
            </a:r>
          </a:p>
          <a:p>
            <a:r>
              <a:rPr lang="en-US" dirty="0"/>
              <a:t>Source: </a:t>
            </a:r>
            <a:r>
              <a:rPr lang="en-US" dirty="0">
                <a:hlinkClick r:id="rId6"/>
              </a:rPr>
              <a:t>Workplace Mental Health: How to Support Employee Mental Wellness | Understood - For learning and thinking differences</a:t>
            </a:r>
            <a:endParaRPr lang="en-US" dirty="0"/>
          </a:p>
        </p:txBody>
      </p:sp>
      <p:sp>
        <p:nvSpPr>
          <p:cNvPr id="4" name="Slide Number Placeholder 3"/>
          <p:cNvSpPr>
            <a:spLocks noGrp="1"/>
          </p:cNvSpPr>
          <p:nvPr>
            <p:ph type="sldNum" sz="quarter" idx="5"/>
          </p:nvPr>
        </p:nvSpPr>
        <p:spPr/>
        <p:txBody>
          <a:bodyPr/>
          <a:lstStyle/>
          <a:p>
            <a:fld id="{08D4AE86-C2C3-4DBF-A01B-034E8C4AE01D}" type="slidenum">
              <a:rPr lang="en-US" smtClean="0"/>
              <a:t>7</a:t>
            </a:fld>
            <a:endParaRPr lang="en-US"/>
          </a:p>
        </p:txBody>
      </p:sp>
    </p:spTree>
    <p:extLst>
      <p:ext uri="{BB962C8B-B14F-4D97-AF65-F5344CB8AC3E}">
        <p14:creationId xmlns:p14="http://schemas.microsoft.com/office/powerpoint/2010/main" val="413518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haven’t really seen challenges with participation because we have been very direct and proactive in our approach to get members on board – we’ve been open with our stories and our own struggles and been willing to create safe spaces for people to feel comfortable to share (lead by example)…getting the word out in multiple formats – monthly meeting, internal agency newsletter articles, branding with our flyers, consistent events or presence in Foundation. Engagement on the DEIA Strategic Planning Team to weigh in from the MHA perspective</a:t>
            </a:r>
          </a:p>
          <a:p>
            <a:r>
              <a:rPr lang="en-US" dirty="0"/>
              <a:t>We stood this group up in March 2021 and everything we’ve done has been virtual because it’s had to be – somewhat easier in that environment to share our stories but harder to connect on a deeper level. We are excited for the future workplace to build some level of face to face community, in person events, and more. It may open up communication and connection on this topic even more.</a:t>
            </a:r>
          </a:p>
          <a:p>
            <a:endParaRPr lang="en-US" dirty="0"/>
          </a:p>
          <a:p>
            <a:r>
              <a:rPr lang="en-US" dirty="0"/>
              <a:t>We now have 90 members on our channel</a:t>
            </a:r>
          </a:p>
          <a:p>
            <a:r>
              <a:rPr lang="en-US" dirty="0"/>
              <a:t>Consistently meeting with members continues our constant conversation</a:t>
            </a:r>
          </a:p>
          <a:p>
            <a:r>
              <a:rPr lang="en-US" dirty="0"/>
              <a:t>Events</a:t>
            </a:r>
          </a:p>
          <a:p>
            <a:r>
              <a:rPr lang="en-US" dirty="0"/>
              <a:t>Have presented to approximately 1,180 staff members.</a:t>
            </a:r>
          </a:p>
          <a:p>
            <a:r>
              <a:rPr lang="en-US" dirty="0"/>
              <a:t>Seeking storytellers and an Executive Champion</a:t>
            </a:r>
          </a:p>
        </p:txBody>
      </p:sp>
      <p:sp>
        <p:nvSpPr>
          <p:cNvPr id="4" name="Slide Number Placeholder 3"/>
          <p:cNvSpPr>
            <a:spLocks noGrp="1"/>
          </p:cNvSpPr>
          <p:nvPr>
            <p:ph type="sldNum" sz="quarter" idx="5"/>
          </p:nvPr>
        </p:nvSpPr>
        <p:spPr/>
        <p:txBody>
          <a:bodyPr/>
          <a:lstStyle/>
          <a:p>
            <a:fld id="{08D4AE86-C2C3-4DBF-A01B-034E8C4AE01D}" type="slidenum">
              <a:rPr lang="en-US" smtClean="0"/>
              <a:t>8</a:t>
            </a:fld>
            <a:endParaRPr lang="en-US"/>
          </a:p>
        </p:txBody>
      </p:sp>
    </p:spTree>
    <p:extLst>
      <p:ext uri="{BB962C8B-B14F-4D97-AF65-F5344CB8AC3E}">
        <p14:creationId xmlns:p14="http://schemas.microsoft.com/office/powerpoint/2010/main" val="269327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Leaders, you have to model the importance of mental well being – speak up, tell your story – be open and vulnerable – it gives permission for others to share; prioritize your mental health and take mental health days; talk to your employees about how they are doing</a:t>
            </a:r>
          </a:p>
          <a:p>
            <a:r>
              <a:rPr lang="en-US" dirty="0"/>
              <a:t>Be a good listener – Ask yourself WAIT – Why Am I Talking</a:t>
            </a:r>
          </a:p>
          <a:p>
            <a:r>
              <a:rPr lang="en-US" dirty="0"/>
              <a:t>Resources: NSF has access to </a:t>
            </a:r>
            <a:r>
              <a:rPr lang="en-US" dirty="0" err="1"/>
              <a:t>Linkedin</a:t>
            </a:r>
            <a:r>
              <a:rPr lang="en-US" dirty="0"/>
              <a:t> learning which has thousands of on demand learning opportunities including courses focused on mental well being, </a:t>
            </a:r>
            <a:r>
              <a:rPr lang="en-US" dirty="0" err="1"/>
              <a:t>work/life</a:t>
            </a:r>
            <a:r>
              <a:rPr lang="en-US" dirty="0"/>
              <a:t> balance and burnout that all employees can benefit from</a:t>
            </a:r>
          </a:p>
        </p:txBody>
      </p:sp>
      <p:sp>
        <p:nvSpPr>
          <p:cNvPr id="4" name="Slide Number Placeholder 3"/>
          <p:cNvSpPr>
            <a:spLocks noGrp="1"/>
          </p:cNvSpPr>
          <p:nvPr>
            <p:ph type="sldNum" sz="quarter" idx="5"/>
          </p:nvPr>
        </p:nvSpPr>
        <p:spPr/>
        <p:txBody>
          <a:bodyPr/>
          <a:lstStyle/>
          <a:p>
            <a:fld id="{08D4AE86-C2C3-4DBF-A01B-034E8C4AE01D}" type="slidenum">
              <a:rPr lang="en-US" smtClean="0"/>
              <a:t>9</a:t>
            </a:fld>
            <a:endParaRPr lang="en-US"/>
          </a:p>
        </p:txBody>
      </p:sp>
    </p:spTree>
    <p:extLst>
      <p:ext uri="{BB962C8B-B14F-4D97-AF65-F5344CB8AC3E}">
        <p14:creationId xmlns:p14="http://schemas.microsoft.com/office/powerpoint/2010/main" val="240955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8" name="Google Shape;38;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 name="hcSlideMaster4.Title and ContentHeader" descr="CUI">
            <a:extLst>
              <a:ext uri="{FF2B5EF4-FFF2-40B4-BE49-F238E27FC236}">
                <a16:creationId xmlns:a16="http://schemas.microsoft.com/office/drawing/2014/main" id="{BF3ADD9A-92AF-4D77-7D32-691FEC57F34C}"/>
              </a:ext>
            </a:extLst>
          </p:cNvPr>
          <p:cNvSpPr txBox="1"/>
          <p:nvPr userDrawn="1"/>
        </p:nvSpPr>
        <p:spPr>
          <a:xfrm>
            <a:off x="0" y="0"/>
            <a:ext cx="12192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CUI</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
        <p:nvSpPr>
          <p:cNvPr id="5" name="hcSlideMaster.BlankHeader">
            <a:extLst>
              <a:ext uri="{FF2B5EF4-FFF2-40B4-BE49-F238E27FC236}">
                <a16:creationId xmlns:a16="http://schemas.microsoft.com/office/drawing/2014/main" id="{3C49BFA1-A648-A467-A900-5D83747E4EDC}"/>
              </a:ext>
            </a:extLst>
          </p:cNvPr>
          <p:cNvSpPr txBox="1"/>
          <p:nvPr userDrawn="1"/>
        </p:nvSpPr>
        <p:spPr>
          <a:xfrm>
            <a:off x="0" y="0"/>
            <a:ext cx="12192000" cy="369332"/>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51750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10/12/22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 name="hcSlideMaster.Two ContentHeader">
            <a:extLst>
              <a:ext uri="{FF2B5EF4-FFF2-40B4-BE49-F238E27FC236}">
                <a16:creationId xmlns:a16="http://schemas.microsoft.com/office/drawing/2014/main" id="{72931AB3-D9DA-39E1-46A3-CB7E5A4DF1DA}"/>
              </a:ext>
            </a:extLst>
          </p:cNvPr>
          <p:cNvSpPr txBox="1"/>
          <p:nvPr userDrawn="1"/>
        </p:nvSpPr>
        <p:spPr>
          <a:xfrm>
            <a:off x="0" y="0"/>
            <a:ext cx="12192000" cy="369332"/>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282535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3" name="hcSlideMaster.Picture with CaptionHeader">
            <a:extLst>
              <a:ext uri="{FF2B5EF4-FFF2-40B4-BE49-F238E27FC236}">
                <a16:creationId xmlns:a16="http://schemas.microsoft.com/office/drawing/2014/main" id="{DFAD69A8-D8F5-1BD9-134F-F7A89FD10490}"/>
              </a:ext>
            </a:extLst>
          </p:cNvPr>
          <p:cNvSpPr txBox="1"/>
          <p:nvPr userDrawn="1"/>
        </p:nvSpPr>
        <p:spPr>
          <a:xfrm>
            <a:off x="0" y="0"/>
            <a:ext cx="12192000" cy="369332"/>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624425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6" name="Google Shape;16;p4"/>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7" name="Google Shape;17;p4"/>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8" name="Google Shape;18;p4"/>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1" name="Google Shape;21;p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2" name="Google Shape;22;p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 name="hcSlideMaster.Title SlideHeader" descr="CUI">
            <a:extLst>
              <a:ext uri="{FF2B5EF4-FFF2-40B4-BE49-F238E27FC236}">
                <a16:creationId xmlns:a16="http://schemas.microsoft.com/office/drawing/2014/main" id="{3F29C880-CF3E-DC19-2FB6-246E289F6AC0}"/>
              </a:ext>
            </a:extLst>
          </p:cNvPr>
          <p:cNvSpPr txBox="1"/>
          <p:nvPr userDrawn="1"/>
        </p:nvSpPr>
        <p:spPr>
          <a:xfrm>
            <a:off x="0" y="0"/>
            <a:ext cx="12192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CUI</a:t>
            </a:r>
          </a:p>
        </p:txBody>
      </p:sp>
      <p:pic>
        <p:nvPicPr>
          <p:cNvPr id="7" name="Picture 6" descr="A picture containing text, clipart&#10;&#10;Description automatically generated">
            <a:extLst>
              <a:ext uri="{FF2B5EF4-FFF2-40B4-BE49-F238E27FC236}">
                <a16:creationId xmlns:a16="http://schemas.microsoft.com/office/drawing/2014/main" id="{099DB27A-C3FA-5A0B-A140-984B94FE03B5}"/>
              </a:ext>
            </a:extLst>
          </p:cNvPr>
          <p:cNvPicPr>
            <a:picLocks noChangeAspect="1"/>
          </p:cNvPicPr>
          <p:nvPr userDrawn="1"/>
        </p:nvPicPr>
        <p:blipFill>
          <a:blip r:embed="rId2"/>
          <a:stretch>
            <a:fillRect/>
          </a:stretch>
        </p:blipFill>
        <p:spPr>
          <a:xfrm>
            <a:off x="8951218" y="3106002"/>
            <a:ext cx="1453896" cy="913191"/>
          </a:xfrm>
          <a:prstGeom prst="rect">
            <a:avLst/>
          </a:prstGeom>
        </p:spPr>
      </p:pic>
      <p:pic>
        <p:nvPicPr>
          <p:cNvPr id="8" name="Google Shape;19;p4" descr="GSA Starmark logo">
            <a:extLst>
              <a:ext uri="{FF2B5EF4-FFF2-40B4-BE49-F238E27FC236}">
                <a16:creationId xmlns:a16="http://schemas.microsoft.com/office/drawing/2014/main" id="{E2F69737-3B92-7970-C6EB-FF8319BE18C7}"/>
              </a:ext>
            </a:extLst>
          </p:cNvPr>
          <p:cNvPicPr preferRelativeResize="0"/>
          <p:nvPr userDrawn="1"/>
        </p:nvPicPr>
        <p:blipFill rotWithShape="1">
          <a:blip r:embed="rId3">
            <a:alphaModFix/>
          </a:blip>
          <a:srcRect/>
          <a:stretch/>
        </p:blipFill>
        <p:spPr>
          <a:xfrm>
            <a:off x="7850133" y="3111500"/>
            <a:ext cx="914400" cy="914400"/>
          </a:xfrm>
          <a:prstGeom prst="rect">
            <a:avLst/>
          </a:prstGeom>
          <a:noFill/>
          <a:ln>
            <a:noFill/>
          </a:ln>
        </p:spPr>
      </p:pic>
      <p:pic>
        <p:nvPicPr>
          <p:cNvPr id="9" name="Google Shape;20;p4" descr="Seal of the CIO Council">
            <a:extLst>
              <a:ext uri="{FF2B5EF4-FFF2-40B4-BE49-F238E27FC236}">
                <a16:creationId xmlns:a16="http://schemas.microsoft.com/office/drawing/2014/main" id="{6598D51D-4509-3FEC-FA2F-C9B84C90E412}"/>
              </a:ext>
            </a:extLst>
          </p:cNvPr>
          <p:cNvPicPr preferRelativeResize="0"/>
          <p:nvPr userDrawn="1"/>
        </p:nvPicPr>
        <p:blipFill rotWithShape="1">
          <a:blip r:embed="rId4">
            <a:alphaModFix/>
          </a:blip>
          <a:srcRect/>
          <a:stretch/>
        </p:blipFill>
        <p:spPr>
          <a:xfrm>
            <a:off x="10591800" y="3073563"/>
            <a:ext cx="979610" cy="978070"/>
          </a:xfrm>
          <a:prstGeom prst="rect">
            <a:avLst/>
          </a:prstGeom>
          <a:noFill/>
          <a:ln>
            <a:noFill/>
          </a:ln>
        </p:spPr>
      </p:pic>
    </p:spTree>
    <p:extLst>
      <p:ext uri="{BB962C8B-B14F-4D97-AF65-F5344CB8AC3E}">
        <p14:creationId xmlns:p14="http://schemas.microsoft.com/office/powerpoint/2010/main" val="31057926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4"/>
        <p:cNvGrpSpPr/>
        <p:nvPr/>
      </p:nvGrpSpPr>
      <p:grpSpPr>
        <a:xfrm>
          <a:off x="0" y="0"/>
          <a:ext cx="0" cy="0"/>
          <a:chOff x="0" y="0"/>
          <a:chExt cx="0" cy="0"/>
        </a:xfrm>
      </p:grpSpPr>
      <p:sp>
        <p:nvSpPr>
          <p:cNvPr id="16" name="Google Shape;16;p4"/>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7" name="Google Shape;17;p4"/>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8" name="Google Shape;18;p4"/>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pic>
        <p:nvPicPr>
          <p:cNvPr id="19" name="Google Shape;19;p4" descr="GSA Starmark logo"/>
          <p:cNvPicPr preferRelativeResize="0"/>
          <p:nvPr userDrawn="1"/>
        </p:nvPicPr>
        <p:blipFill rotWithShape="1">
          <a:blip r:embed="rId2">
            <a:alphaModFix/>
          </a:blip>
          <a:srcRect/>
          <a:stretch/>
        </p:blipFill>
        <p:spPr>
          <a:xfrm>
            <a:off x="8000446" y="3111500"/>
            <a:ext cx="939800" cy="939800"/>
          </a:xfrm>
          <a:prstGeom prst="rect">
            <a:avLst/>
          </a:prstGeom>
          <a:noFill/>
          <a:ln>
            <a:noFill/>
          </a:ln>
        </p:spPr>
      </p:pic>
      <p:pic>
        <p:nvPicPr>
          <p:cNvPr id="20" name="Google Shape;20;p4" descr="Seal of the CIO Council"/>
          <p:cNvPicPr preferRelativeResize="0"/>
          <p:nvPr/>
        </p:nvPicPr>
        <p:blipFill rotWithShape="1">
          <a:blip r:embed="rId3">
            <a:alphaModFix/>
          </a:blip>
          <a:srcRect/>
          <a:stretch/>
        </p:blipFill>
        <p:spPr>
          <a:xfrm>
            <a:off x="10602790" y="3059817"/>
            <a:ext cx="979610" cy="978070"/>
          </a:xfrm>
          <a:prstGeom prst="rect">
            <a:avLst/>
          </a:prstGeom>
          <a:noFill/>
          <a:ln>
            <a:noFill/>
          </a:ln>
        </p:spPr>
      </p:pic>
      <p:sp>
        <p:nvSpPr>
          <p:cNvPr id="21" name="Google Shape;21;p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2" name="Google Shape;22;p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pic>
        <p:nvPicPr>
          <p:cNvPr id="3" name="Picture 2" descr="Logo&#10;&#10;Description automatically generated">
            <a:extLst>
              <a:ext uri="{FF2B5EF4-FFF2-40B4-BE49-F238E27FC236}">
                <a16:creationId xmlns:a16="http://schemas.microsoft.com/office/drawing/2014/main" id="{6EE6A9C8-57ED-0341-8964-CF7B3EB2D741}"/>
              </a:ext>
            </a:extLst>
          </p:cNvPr>
          <p:cNvPicPr>
            <a:picLocks noChangeAspect="1"/>
          </p:cNvPicPr>
          <p:nvPr userDrawn="1"/>
        </p:nvPicPr>
        <p:blipFill>
          <a:blip r:embed="rId4"/>
          <a:stretch>
            <a:fillRect/>
          </a:stretch>
        </p:blipFill>
        <p:spPr>
          <a:xfrm>
            <a:off x="9301618" y="3083898"/>
            <a:ext cx="939800" cy="939800"/>
          </a:xfrm>
          <a:prstGeom prst="rect">
            <a:avLst/>
          </a:prstGeom>
        </p:spPr>
      </p:pic>
    </p:spTree>
    <p:extLst>
      <p:ext uri="{BB962C8B-B14F-4D97-AF65-F5344CB8AC3E}">
        <p14:creationId xmlns:p14="http://schemas.microsoft.com/office/powerpoint/2010/main" val="1354317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25" name="Google Shape;25;p7"/>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6" name="Google Shape;26;p7"/>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Google Shape;27;p7"/>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8" name="Google Shape;28;p7"/>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 name="hcSlideMaster.Title Slide No LogosHeader" descr="CUI">
            <a:extLst>
              <a:ext uri="{FF2B5EF4-FFF2-40B4-BE49-F238E27FC236}">
                <a16:creationId xmlns:a16="http://schemas.microsoft.com/office/drawing/2014/main" id="{BBDACAA0-4A3B-D009-5BD8-3BC3F2815148}"/>
              </a:ext>
            </a:extLst>
          </p:cNvPr>
          <p:cNvSpPr txBox="1"/>
          <p:nvPr userDrawn="1"/>
        </p:nvSpPr>
        <p:spPr>
          <a:xfrm>
            <a:off x="0" y="0"/>
            <a:ext cx="12192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CUI</a:t>
            </a:r>
          </a:p>
        </p:txBody>
      </p:sp>
    </p:spTree>
    <p:extLst>
      <p:ext uri="{BB962C8B-B14F-4D97-AF65-F5344CB8AC3E}">
        <p14:creationId xmlns:p14="http://schemas.microsoft.com/office/powerpoint/2010/main" val="36952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2 Content Columns">
  <p:cSld name="Title and 2 Content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dirty="0"/>
          </a:p>
        </p:txBody>
      </p:sp>
      <p:sp>
        <p:nvSpPr>
          <p:cNvPr id="41" name="Google Shape;41;p8"/>
          <p:cNvSpPr txBox="1">
            <a:spLocks noGrp="1"/>
          </p:cNvSpPr>
          <p:nvPr>
            <p:ph type="body" idx="1"/>
          </p:nvPr>
        </p:nvSpPr>
        <p:spPr>
          <a:xfrm>
            <a:off x="457200" y="1371600"/>
            <a:ext cx="54864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dirty="0"/>
          </a:p>
        </p:txBody>
      </p:sp>
      <p:sp>
        <p:nvSpPr>
          <p:cNvPr id="42" name="Google Shape;42;p8"/>
          <p:cNvSpPr txBox="1">
            <a:spLocks noGrp="1"/>
          </p:cNvSpPr>
          <p:nvPr>
            <p:ph type="body" idx="2"/>
          </p:nvPr>
        </p:nvSpPr>
        <p:spPr>
          <a:xfrm>
            <a:off x="6248400" y="1371600"/>
            <a:ext cx="548640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3" name="Google Shape;43;p8"/>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 name="hcSlideMaster4.Title and 2 Content ColumnsHeader" descr="CUI">
            <a:extLst>
              <a:ext uri="{FF2B5EF4-FFF2-40B4-BE49-F238E27FC236}">
                <a16:creationId xmlns:a16="http://schemas.microsoft.com/office/drawing/2014/main" id="{C66966A6-A984-2BF4-8975-6D64C671A8B5}"/>
              </a:ext>
            </a:extLst>
          </p:cNvPr>
          <p:cNvSpPr txBox="1"/>
          <p:nvPr userDrawn="1"/>
        </p:nvSpPr>
        <p:spPr>
          <a:xfrm>
            <a:off x="0" y="0"/>
            <a:ext cx="12192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CUI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2 Content Columns + Headings">
  <p:cSld name="Title and 2 Content Columns + Heading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457200" y="1371600"/>
            <a:ext cx="5486400" cy="762000"/>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9"/>
          <p:cNvSpPr txBox="1">
            <a:spLocks noGrp="1"/>
          </p:cNvSpPr>
          <p:nvPr>
            <p:ph type="body" idx="2"/>
          </p:nvPr>
        </p:nvSpPr>
        <p:spPr>
          <a:xfrm>
            <a:off x="457200" y="2286000"/>
            <a:ext cx="548640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8" name="Google Shape;48;p9"/>
          <p:cNvSpPr txBox="1">
            <a:spLocks noGrp="1"/>
          </p:cNvSpPr>
          <p:nvPr>
            <p:ph type="body" idx="3"/>
          </p:nvPr>
        </p:nvSpPr>
        <p:spPr>
          <a:xfrm>
            <a:off x="6250806" y="1371600"/>
            <a:ext cx="5486400" cy="7620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9" name="Google Shape;49;p9"/>
          <p:cNvSpPr txBox="1">
            <a:spLocks noGrp="1"/>
          </p:cNvSpPr>
          <p:nvPr>
            <p:ph type="body" idx="4"/>
          </p:nvPr>
        </p:nvSpPr>
        <p:spPr>
          <a:xfrm>
            <a:off x="6248400" y="2286000"/>
            <a:ext cx="5486400" cy="4038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0" name="Google Shape;50;p9"/>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 name="hcSlideMaster4.Title and 2 Content Columns + HeadingsHeader" descr="CUI">
            <a:extLst>
              <a:ext uri="{FF2B5EF4-FFF2-40B4-BE49-F238E27FC236}">
                <a16:creationId xmlns:a16="http://schemas.microsoft.com/office/drawing/2014/main" id="{1C0311CB-D82D-D0D5-1FB9-B766BFE9D9AE}"/>
              </a:ext>
            </a:extLst>
          </p:cNvPr>
          <p:cNvSpPr txBox="1"/>
          <p:nvPr userDrawn="1"/>
        </p:nvSpPr>
        <p:spPr>
          <a:xfrm>
            <a:off x="0" y="0"/>
            <a:ext cx="12192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CUI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3 Content Columns">
  <p:cSld name="Title and 3 Content Column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457200" y="1371600"/>
            <a:ext cx="347472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4" name="Google Shape;54;p10"/>
          <p:cNvSpPr txBox="1">
            <a:spLocks noGrp="1"/>
          </p:cNvSpPr>
          <p:nvPr>
            <p:ph type="body" idx="2"/>
          </p:nvPr>
        </p:nvSpPr>
        <p:spPr>
          <a:xfrm>
            <a:off x="435864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0"/>
          <p:cNvSpPr txBox="1">
            <a:spLocks noGrp="1"/>
          </p:cNvSpPr>
          <p:nvPr>
            <p:ph type="body" idx="3"/>
          </p:nvPr>
        </p:nvSpPr>
        <p:spPr>
          <a:xfrm>
            <a:off x="822960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 name="hcSlideMaster4.Title and 3 Content ColumnsHeader" descr="CUI">
            <a:extLst>
              <a:ext uri="{FF2B5EF4-FFF2-40B4-BE49-F238E27FC236}">
                <a16:creationId xmlns:a16="http://schemas.microsoft.com/office/drawing/2014/main" id="{7BD2BD63-4C4B-4164-1D36-456A007201B0}"/>
              </a:ext>
            </a:extLst>
          </p:cNvPr>
          <p:cNvSpPr txBox="1"/>
          <p:nvPr userDrawn="1"/>
        </p:nvSpPr>
        <p:spPr>
          <a:xfrm>
            <a:off x="0" y="0"/>
            <a:ext cx="12192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CUI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3 Content Columns + Headings">
  <p:cSld name="Title and 3 Content Columns + Headings">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4572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0" name="Google Shape;60;p11"/>
          <p:cNvSpPr txBox="1">
            <a:spLocks noGrp="1"/>
          </p:cNvSpPr>
          <p:nvPr>
            <p:ph type="body" idx="2"/>
          </p:nvPr>
        </p:nvSpPr>
        <p:spPr>
          <a:xfrm>
            <a:off x="4572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1" name="Google Shape;61;p11"/>
          <p:cNvSpPr txBox="1">
            <a:spLocks noGrp="1"/>
          </p:cNvSpPr>
          <p:nvPr>
            <p:ph type="body" idx="3"/>
          </p:nvPr>
        </p:nvSpPr>
        <p:spPr>
          <a:xfrm>
            <a:off x="4358640" y="1374808"/>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2" name="Google Shape;62;p11"/>
          <p:cNvSpPr txBox="1">
            <a:spLocks noGrp="1"/>
          </p:cNvSpPr>
          <p:nvPr>
            <p:ph type="body" idx="4"/>
          </p:nvPr>
        </p:nvSpPr>
        <p:spPr>
          <a:xfrm>
            <a:off x="435864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3" name="Google Shape;63;p11"/>
          <p:cNvSpPr txBox="1">
            <a:spLocks noGrp="1"/>
          </p:cNvSpPr>
          <p:nvPr>
            <p:ph type="body" idx="5"/>
          </p:nvPr>
        </p:nvSpPr>
        <p:spPr>
          <a:xfrm>
            <a:off x="82296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4" name="Google Shape;64;p11"/>
          <p:cNvSpPr txBox="1">
            <a:spLocks noGrp="1"/>
          </p:cNvSpPr>
          <p:nvPr>
            <p:ph type="body" idx="6"/>
          </p:nvPr>
        </p:nvSpPr>
        <p:spPr>
          <a:xfrm>
            <a:off x="82296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5" name="Google Shape;65;p1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 name="hcSlideMaster4.Title and 3 Content Columns + HeadingsHeader" descr="CUI">
            <a:extLst>
              <a:ext uri="{FF2B5EF4-FFF2-40B4-BE49-F238E27FC236}">
                <a16:creationId xmlns:a16="http://schemas.microsoft.com/office/drawing/2014/main" id="{ABDD72ED-AF32-9790-C5C1-13281A68D304}"/>
              </a:ext>
            </a:extLst>
          </p:cNvPr>
          <p:cNvSpPr txBox="1"/>
          <p:nvPr userDrawn="1"/>
        </p:nvSpPr>
        <p:spPr>
          <a:xfrm>
            <a:off x="0" y="0"/>
            <a:ext cx="12192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CUI</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12"/>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 name="hcSlideMaster4.Title OnlyHeader" descr="CUI">
            <a:extLst>
              <a:ext uri="{FF2B5EF4-FFF2-40B4-BE49-F238E27FC236}">
                <a16:creationId xmlns:a16="http://schemas.microsoft.com/office/drawing/2014/main" id="{D7FFC50B-93BE-100D-ED67-BA6226E2D801}"/>
              </a:ext>
            </a:extLst>
          </p:cNvPr>
          <p:cNvSpPr txBox="1"/>
          <p:nvPr userDrawn="1"/>
        </p:nvSpPr>
        <p:spPr>
          <a:xfrm>
            <a:off x="0" y="0"/>
            <a:ext cx="12192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CUI</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TITUS">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10/12/22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95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BFA754-D5C3-4E66-96A6-867B257F58DC}" type="datetimeFigureOut">
              <a:rPr lang="en-US" dirty="0"/>
              <a:t>10/12/22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a:p>
        </p:txBody>
      </p:sp>
      <p:sp>
        <p:nvSpPr>
          <p:cNvPr id="8" name="hcSlideMaster.Title and ContentHeader">
            <a:extLst>
              <a:ext uri="{FF2B5EF4-FFF2-40B4-BE49-F238E27FC236}">
                <a16:creationId xmlns:a16="http://schemas.microsoft.com/office/drawing/2014/main" id="{D3B94F06-BD14-BADB-6DFB-7F12AF066785}"/>
              </a:ext>
            </a:extLst>
          </p:cNvPr>
          <p:cNvSpPr txBox="1"/>
          <p:nvPr userDrawn="1"/>
        </p:nvSpPr>
        <p:spPr>
          <a:xfrm>
            <a:off x="0" y="0"/>
            <a:ext cx="12192000" cy="369332"/>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39036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 Pic with Caption">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1B26B6-0ADE-41DA-B006-69079D472AAB}"/>
              </a:ext>
            </a:extLst>
          </p:cNvPr>
          <p:cNvSpPr>
            <a:spLocks noGrp="1"/>
          </p:cNvSpPr>
          <p:nvPr>
            <p:ph type="title" hasCustomPrompt="1"/>
          </p:nvPr>
        </p:nvSpPr>
        <p:spPr>
          <a:xfrm>
            <a:off x="838200" y="576072"/>
            <a:ext cx="10515600" cy="1490472"/>
          </a:xfrm>
          <a:prstGeom prst="rect">
            <a:avLst/>
          </a:prstGeom>
        </p:spPr>
        <p:txBody>
          <a:bodyPr anchor="b" anchorCtr="1"/>
          <a:lstStyle>
            <a:lvl1pPr>
              <a:defRPr/>
            </a:lvl1pPr>
          </a:lstStyle>
          <a:p>
            <a:r>
              <a:rPr lang="en-US" dirty="0"/>
              <a:t>Content Slide Heading Text, Do Not Resize</a:t>
            </a:r>
            <a:br>
              <a:rPr lang="en-US" dirty="0"/>
            </a:br>
            <a:r>
              <a:rPr lang="en-US" dirty="0"/>
              <a:t>Two Lines of Text OK if Truly Necessary</a:t>
            </a:r>
          </a:p>
        </p:txBody>
      </p:sp>
      <p:sp>
        <p:nvSpPr>
          <p:cNvPr id="10" name="Picture Placeholder 9">
            <a:extLst>
              <a:ext uri="{FF2B5EF4-FFF2-40B4-BE49-F238E27FC236}">
                <a16:creationId xmlns:a16="http://schemas.microsoft.com/office/drawing/2014/main" id="{F92A5C82-73E5-497D-B504-72A1437DF13D}"/>
              </a:ext>
            </a:extLst>
          </p:cNvPr>
          <p:cNvSpPr>
            <a:spLocks noGrp="1"/>
          </p:cNvSpPr>
          <p:nvPr>
            <p:ph type="pic" sz="quarter" idx="10"/>
          </p:nvPr>
        </p:nvSpPr>
        <p:spPr>
          <a:xfrm>
            <a:off x="1524000" y="2286000"/>
            <a:ext cx="9144000" cy="3429000"/>
          </a:xfrm>
          <a:prstGeom prst="rect">
            <a:avLst/>
          </a:prstGeom>
        </p:spPr>
        <p:txBody>
          <a:bodyPr/>
          <a:lstStyle/>
          <a:p>
            <a:endParaRPr lang="en-US" dirty="0"/>
          </a:p>
        </p:txBody>
      </p:sp>
      <p:sp>
        <p:nvSpPr>
          <p:cNvPr id="3" name="Text Placeholder 2">
            <a:extLst>
              <a:ext uri="{FF2B5EF4-FFF2-40B4-BE49-F238E27FC236}">
                <a16:creationId xmlns:a16="http://schemas.microsoft.com/office/drawing/2014/main" id="{60417D21-28C8-4E1D-A3BD-BC83E9262BED}"/>
              </a:ext>
            </a:extLst>
          </p:cNvPr>
          <p:cNvSpPr>
            <a:spLocks noGrp="1"/>
          </p:cNvSpPr>
          <p:nvPr>
            <p:ph type="body" sz="quarter" idx="11" hasCustomPrompt="1"/>
          </p:nvPr>
        </p:nvSpPr>
        <p:spPr>
          <a:xfrm>
            <a:off x="1524000" y="5715000"/>
            <a:ext cx="9144000" cy="906463"/>
          </a:xfrm>
          <a:prstGeom prst="rect">
            <a:avLst/>
          </a:prstGeom>
        </p:spPr>
        <p:txBody>
          <a:bodyPr/>
          <a:lstStyle>
            <a:lvl1pPr marL="0" indent="0">
              <a:buNone/>
              <a:defRPr sz="2400"/>
            </a:lvl1pPr>
          </a:lstStyle>
          <a:p>
            <a:pPr lvl="0"/>
            <a:r>
              <a:rPr lang="en-US" dirty="0"/>
              <a:t>Click to edit caption</a:t>
            </a:r>
          </a:p>
        </p:txBody>
      </p:sp>
      <p:sp>
        <p:nvSpPr>
          <p:cNvPr id="12" name="Date Placeholder 3">
            <a:extLst>
              <a:ext uri="{FF2B5EF4-FFF2-40B4-BE49-F238E27FC236}">
                <a16:creationId xmlns:a16="http://schemas.microsoft.com/office/drawing/2014/main" id="{98F8EA68-21F1-4B0C-B512-175099D928E6}"/>
              </a:ext>
            </a:extLst>
          </p:cNvPr>
          <p:cNvSpPr>
            <a:spLocks noGrp="1"/>
          </p:cNvSpPr>
          <p:nvPr>
            <p:ph type="dt" sz="half" idx="2"/>
          </p:nvPr>
        </p:nvSpPr>
        <p:spPr>
          <a:xfrm>
            <a:off x="609600" y="6628286"/>
            <a:ext cx="2743200" cy="225552"/>
          </a:xfrm>
          <a:prstGeom prst="rect">
            <a:avLst/>
          </a:prstGeom>
        </p:spPr>
        <p:txBody>
          <a:bodyPr vert="horz" lIns="0" tIns="0" rIns="0" bIns="0" rtlCol="0" anchor="b" anchorCtr="0"/>
          <a:lstStyle>
            <a:lvl1pPr algn="l">
              <a:defRPr sz="1200">
                <a:solidFill>
                  <a:schemeClr val="tx1">
                    <a:lumMod val="65000"/>
                    <a:lumOff val="35000"/>
                  </a:schemeClr>
                </a:solidFill>
              </a:defRPr>
            </a:lvl1pPr>
          </a:lstStyle>
          <a:p>
            <a:fld id="{F4D49357-5F1F-4441-9C58-01D45CD3E27B}" type="datetime1">
              <a:rPr lang="en-US" smtClean="0"/>
              <a:pPr/>
              <a:t>10/12/22</a:t>
            </a:fld>
            <a:endParaRPr lang="en-US" dirty="0"/>
          </a:p>
        </p:txBody>
      </p:sp>
      <p:sp>
        <p:nvSpPr>
          <p:cNvPr id="13" name="Slide Number Placeholder 5">
            <a:extLst>
              <a:ext uri="{FF2B5EF4-FFF2-40B4-BE49-F238E27FC236}">
                <a16:creationId xmlns:a16="http://schemas.microsoft.com/office/drawing/2014/main" id="{AFFCE7AC-5D6F-40BE-9645-D28054483B9A}"/>
              </a:ext>
            </a:extLst>
          </p:cNvPr>
          <p:cNvSpPr>
            <a:spLocks noGrp="1"/>
          </p:cNvSpPr>
          <p:nvPr>
            <p:ph type="sldNum" sz="quarter" idx="4"/>
          </p:nvPr>
        </p:nvSpPr>
        <p:spPr>
          <a:xfrm>
            <a:off x="8839200" y="6622189"/>
            <a:ext cx="2743200" cy="231649"/>
          </a:xfrm>
          <a:prstGeom prst="rect">
            <a:avLst/>
          </a:prstGeom>
        </p:spPr>
        <p:txBody>
          <a:bodyPr vert="horz" lIns="0" tIns="0" rIns="0" bIns="0" rtlCol="0" anchor="b" anchorCtr="0"/>
          <a:lstStyle>
            <a:lvl1pPr algn="r">
              <a:defRPr sz="1200">
                <a:solidFill>
                  <a:schemeClr val="tx1">
                    <a:lumMod val="65000"/>
                    <a:lumOff val="35000"/>
                  </a:schemeClr>
                </a:solidFill>
              </a:defRPr>
            </a:lvl1pPr>
          </a:lstStyle>
          <a:p>
            <a:fld id="{4A217ABC-3BCB-4F47-AC3C-9D5177951563}" type="slidenum">
              <a:rPr lang="en-US" smtClean="0"/>
              <a:pPr/>
              <a:t>‹#›</a:t>
            </a:fld>
            <a:endParaRPr lang="en-US" dirty="0"/>
          </a:p>
        </p:txBody>
      </p:sp>
    </p:spTree>
    <p:extLst>
      <p:ext uri="{BB962C8B-B14F-4D97-AF65-F5344CB8AC3E}">
        <p14:creationId xmlns:p14="http://schemas.microsoft.com/office/powerpoint/2010/main" val="260837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14">
            <a:alphaModFix/>
          </a:blip>
          <a:srcRect/>
          <a:stretch/>
        </p:blipFill>
        <p:spPr>
          <a:xfrm>
            <a:off x="0" y="0"/>
            <a:ext cx="12188952" cy="1067645"/>
          </a:xfrm>
          <a:prstGeom prst="rect">
            <a:avLst/>
          </a:prstGeom>
          <a:noFill/>
          <a:ln>
            <a:noFill/>
          </a:ln>
        </p:spPr>
      </p:pic>
      <p:sp>
        <p:nvSpPr>
          <p:cNvPr id="31" name="Google Shape;31;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SzPts val="1400"/>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cxnSp>
        <p:nvCxnSpPr>
          <p:cNvPr id="32" name="Google Shape;32;p5" descr="graphic line"/>
          <p:cNvCxnSpPr/>
          <p:nvPr/>
        </p:nvCxnSpPr>
        <p:spPr>
          <a:xfrm>
            <a:off x="460248" y="6400800"/>
            <a:ext cx="11274552"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5"/>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2022  /  General Services Administration  /  National Institutes of Health  /  Federal CIO Council </a:t>
            </a:r>
            <a:endParaRPr sz="800" b="0" i="0" u="none" strike="noStrike" cap="none" dirty="0">
              <a:solidFill>
                <a:srgbClr val="006197"/>
              </a:solidFill>
              <a:latin typeface="Arial"/>
              <a:ea typeface="Arial"/>
              <a:cs typeface="Arial"/>
              <a:sym typeface="Arial"/>
            </a:endParaRPr>
          </a:p>
        </p:txBody>
      </p:sp>
      <p:sp>
        <p:nvSpPr>
          <p:cNvPr id="34" name="Google Shape;34;p5"/>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61" r:id="rId7"/>
    <p:sldLayoutId id="2147483663" r:id="rId8"/>
    <p:sldLayoutId id="2147483664" r:id="rId9"/>
    <p:sldLayoutId id="2147483665" r:id="rId10"/>
    <p:sldLayoutId id="2147483666" r:id="rId11"/>
    <p:sldLayoutId id="214748366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0" y="4572000"/>
            <a:ext cx="12192000" cy="21332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3"/>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500"/>
              <a:buFont typeface="Helvetica Neue"/>
              <a:buNone/>
            </a:pPr>
            <a:r>
              <a:rPr lang="en-US" sz="4500" b="1" i="0" u="none" strike="noStrike" cap="none">
                <a:solidFill>
                  <a:schemeClr val="lt1"/>
                </a:solidFill>
                <a:latin typeface="Helvetica Neue"/>
                <a:ea typeface="Helvetica Neue"/>
                <a:cs typeface="Helvetica Neue"/>
                <a:sym typeface="Helvetica Neue"/>
              </a:rPr>
              <a:t>Click to edit Master title style</a:t>
            </a:r>
            <a:endParaRPr sz="4500" b="1" i="0" u="none" strike="noStrike" cap="none">
              <a:solidFill>
                <a:schemeClr val="lt1"/>
              </a:solidFill>
              <a:latin typeface="Helvetica Neue"/>
              <a:ea typeface="Helvetica Neue"/>
              <a:cs typeface="Helvetica Neue"/>
              <a:sym typeface="Helvetica Neue"/>
            </a:endParaRPr>
          </a:p>
        </p:txBody>
      </p:sp>
      <p:sp>
        <p:nvSpPr>
          <p:cNvPr id="12" name="Google Shape;12;p3"/>
          <p:cNvSpPr txBox="1"/>
          <p:nvPr/>
        </p:nvSpPr>
        <p:spPr>
          <a:xfrm>
            <a:off x="838200" y="1752600"/>
            <a:ext cx="1051560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1" u="none" strike="noStrike" cap="none">
                <a:solidFill>
                  <a:schemeClr val="lt1"/>
                </a:solidFill>
                <a:latin typeface="Helvetica Neue"/>
                <a:ea typeface="Helvetica Neue"/>
                <a:cs typeface="Helvetica Neue"/>
                <a:sym typeface="Helvetica Neue"/>
              </a:rPr>
              <a:t>Click to edit Subtitle</a:t>
            </a:r>
            <a:endParaRPr sz="3000" b="1" i="1" u="none" strike="noStrike" cap="none">
              <a:solidFill>
                <a:schemeClr val="lt1"/>
              </a:solidFill>
              <a:latin typeface="Helvetica Neue"/>
              <a:ea typeface="Helvetica Neue"/>
              <a:cs typeface="Helvetica Neue"/>
              <a:sym typeface="Helvetica Neue"/>
            </a:endParaRPr>
          </a:p>
        </p:txBody>
      </p:sp>
      <p:pic>
        <p:nvPicPr>
          <p:cNvPr id="13" name="Google Shape;13;p3"/>
          <p:cNvPicPr preferRelativeResize="0"/>
          <p:nvPr/>
        </p:nvPicPr>
        <p:blipFill rotWithShape="1">
          <a:blip r:embed="rId5">
            <a:alphaModFix/>
          </a:blip>
          <a:srcRect/>
          <a:stretch/>
        </p:blipFill>
        <p:spPr>
          <a:xfrm>
            <a:off x="0" y="0"/>
            <a:ext cx="12192000" cy="4572000"/>
          </a:xfrm>
          <a:prstGeom prst="rect">
            <a:avLst/>
          </a:prstGeom>
          <a:noFill/>
          <a:ln>
            <a:noFill/>
          </a:ln>
        </p:spPr>
      </p:pic>
    </p:spTree>
    <p:extLst>
      <p:ext uri="{BB962C8B-B14F-4D97-AF65-F5344CB8AC3E}">
        <p14:creationId xmlns:p14="http://schemas.microsoft.com/office/powerpoint/2010/main" val="1217590241"/>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mailto:mcox@nsf.gov"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hyperlink" Target="mailto:mentalhealtherg@nsf.gov" TargetMode="External"/><Relationship Id="rId4" Type="http://schemas.openxmlformats.org/officeDocument/2006/relationships/hyperlink" Target="mailto:efollit@nsf.gov"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mentalhealtherg@nsf.gov"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mailto:efollit@nsf.gov" TargetMode="External"/><Relationship Id="rId4" Type="http://schemas.openxmlformats.org/officeDocument/2006/relationships/hyperlink" Target="mailto:mcox@nsf.go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5" name="hcSlide1Header" descr="CUI">
            <a:extLst>
              <a:ext uri="{FF2B5EF4-FFF2-40B4-BE49-F238E27FC236}">
                <a16:creationId xmlns:a16="http://schemas.microsoft.com/office/drawing/2014/main" id="{5FA67AC3-BBC4-D13B-BEB2-4225CC2692A8}"/>
              </a:ext>
            </a:extLst>
          </p:cNvPr>
          <p:cNvSpPr txBox="1"/>
          <p:nvPr/>
        </p:nvSpPr>
        <p:spPr>
          <a:xfrm>
            <a:off x="5905500" y="0"/>
            <a:ext cx="372217" cy="223138"/>
          </a:xfrm>
          <a:prstGeom prst="rect">
            <a:avLst/>
          </a:prstGeom>
          <a:noFill/>
        </p:spPr>
        <p:txBody>
          <a:bodyPr vert="horz"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50" b="1" i="0" u="none" strike="noStrike" kern="0" cap="none" spc="0" normalizeH="0" baseline="0" noProof="0">
                <a:ln>
                  <a:noFill/>
                </a:ln>
                <a:solidFill>
                  <a:srgbClr val="000000"/>
                </a:solidFill>
                <a:effectLst/>
                <a:uLnTx/>
                <a:uFillTx/>
                <a:latin typeface="Microsoft Sans Serif" panose="020B0604020202020204" pitchFamily="34" charset="0"/>
                <a:cs typeface="Arial"/>
                <a:sym typeface="Arial"/>
              </a:rPr>
              <a:t>CUI</a:t>
            </a:r>
          </a:p>
        </p:txBody>
      </p:sp>
      <p:sp>
        <p:nvSpPr>
          <p:cNvPr id="87" name="Google Shape;87;p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400"/>
              <a:buFont typeface="Arial"/>
              <a:buNone/>
            </a:pPr>
            <a:r>
              <a:rPr lang="en-US" dirty="0"/>
              <a:t>Annual Interagency Accessibility Forum</a:t>
            </a:r>
            <a:endParaRPr dirty="0"/>
          </a:p>
        </p:txBody>
      </p:sp>
      <p:sp>
        <p:nvSpPr>
          <p:cNvPr id="88" name="Google Shape;88;p1"/>
          <p:cNvSpPr txBox="1">
            <a:spLocks noGrp="1"/>
          </p:cNvSpPr>
          <p:nvPr>
            <p:ph type="body" idx="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None/>
            </a:pPr>
            <a:r>
              <a:rPr lang="en-US" sz="2800" dirty="0"/>
              <a:t>Unlocking the Power of Accessibility</a:t>
            </a:r>
            <a:endParaRPr sz="2800" dirty="0"/>
          </a:p>
        </p:txBody>
      </p:sp>
      <p:sp>
        <p:nvSpPr>
          <p:cNvPr id="89" name="Google Shape;89;p1"/>
          <p:cNvSpPr txBox="1">
            <a:spLocks noGrp="1"/>
          </p:cNvSpPr>
          <p:nvPr>
            <p:ph type="body" idx="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200"/>
              <a:buNone/>
            </a:pPr>
            <a:r>
              <a:rPr lang="en-US" sz="2800" dirty="0"/>
              <a:t>October 11-13, 2022</a:t>
            </a:r>
            <a:endParaRPr sz="2800" dirty="0"/>
          </a:p>
        </p:txBody>
      </p:sp>
      <p:sp>
        <p:nvSpPr>
          <p:cNvPr id="3" name="Text Placeholder 2">
            <a:extLst>
              <a:ext uri="{FF2B5EF4-FFF2-40B4-BE49-F238E27FC236}">
                <a16:creationId xmlns:a16="http://schemas.microsoft.com/office/drawing/2014/main" id="{CC7D66D3-9FF5-3BDB-CA20-B5AF1112D243}"/>
              </a:ext>
            </a:extLst>
          </p:cNvPr>
          <p:cNvSpPr>
            <a:spLocks noGrp="1"/>
          </p:cNvSpPr>
          <p:nvPr>
            <p:ph type="body" idx="4"/>
          </p:nvPr>
        </p:nvSpPr>
        <p:spPr/>
        <p:txBody>
          <a:bodyPr/>
          <a:lstStyle/>
          <a:p>
            <a:r>
              <a:rPr lang="en-US" sz="2800" dirty="0"/>
              <a:t>Workplace Mental Health - Why it's more important than ever to focus on the mental health of your employees</a:t>
            </a:r>
          </a:p>
        </p:txBody>
      </p:sp>
      <p:sp>
        <p:nvSpPr>
          <p:cNvPr id="2" name="Text Placeholder 1">
            <a:extLst>
              <a:ext uri="{FF2B5EF4-FFF2-40B4-BE49-F238E27FC236}">
                <a16:creationId xmlns:a16="http://schemas.microsoft.com/office/drawing/2014/main" id="{7D01901A-B7C8-2F71-048E-10C2E72AADE1}"/>
              </a:ext>
            </a:extLst>
          </p:cNvPr>
          <p:cNvSpPr>
            <a:spLocks noGrp="1"/>
          </p:cNvSpPr>
          <p:nvPr>
            <p:ph type="body" idx="3"/>
          </p:nvPr>
        </p:nvSpPr>
        <p:spPr/>
        <p:txBody>
          <a:bodyPr/>
          <a:lstStyle/>
          <a:p>
            <a:r>
              <a:rPr lang="en-US" dirty="0"/>
              <a:t>Macey Cox &amp; Emily Follit, National Science Foundation</a:t>
            </a:r>
          </a:p>
        </p:txBody>
      </p:sp>
      <p:sp>
        <p:nvSpPr>
          <p:cNvPr id="4" name="flSlide1Footer" descr="CUI Contact: cui@nsf.gov">
            <a:extLst>
              <a:ext uri="{FF2B5EF4-FFF2-40B4-BE49-F238E27FC236}">
                <a16:creationId xmlns:a16="http://schemas.microsoft.com/office/drawing/2014/main" id="{FF3735FC-97A0-66F7-0004-1D72289A22C0}"/>
              </a:ext>
            </a:extLst>
          </p:cNvPr>
          <p:cNvSpPr txBox="1"/>
          <p:nvPr/>
        </p:nvSpPr>
        <p:spPr>
          <a:xfrm>
            <a:off x="0" y="6537960"/>
            <a:ext cx="1441420" cy="223138"/>
          </a:xfrm>
          <a:prstGeom prst="rect">
            <a:avLst/>
          </a:prstGeom>
          <a:noFill/>
        </p:spPr>
        <p:txBody>
          <a:bodyPr vert="horz"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850" b="0" i="0" u="none" strike="noStrike" kern="0" cap="none" spc="0" normalizeH="0" baseline="0" noProof="0">
                <a:ln>
                  <a:noFill/>
                </a:ln>
                <a:solidFill>
                  <a:srgbClr val="000000"/>
                </a:solidFill>
                <a:effectLst/>
                <a:uLnTx/>
                <a:uFillTx/>
                <a:latin typeface="Microsoft Sans Serif" panose="020B0604020202020204" pitchFamily="34" charset="0"/>
                <a:cs typeface="Arial"/>
                <a:sym typeface="Arial"/>
              </a:rPr>
              <a:t>CUI Contact: cui@nsf.gov</a:t>
            </a:r>
            <a:endParaRPr kumimoji="0" lang="en-US" sz="850" b="0" i="0" u="none" strike="noStrike" kern="0" cap="none" spc="0" normalizeH="0" baseline="0" noProof="0">
              <a:ln>
                <a:noFill/>
              </a:ln>
              <a:solidFill>
                <a:srgbClr val="000000"/>
              </a:solidFill>
              <a:effectLst/>
              <a:uLnTx/>
              <a:uFillTx/>
              <a:latin typeface="Microsoft Sans Serif" panose="020B0604020202020204" pitchFamily="34" charset="0"/>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EA3D86-0787-4D21-B1CD-B61234A8F270}"/>
              </a:ext>
            </a:extLst>
          </p:cNvPr>
          <p:cNvSpPr>
            <a:spLocks noGrp="1"/>
          </p:cNvSpPr>
          <p:nvPr>
            <p:ph type="title"/>
          </p:nvPr>
        </p:nvSpPr>
        <p:spPr>
          <a:xfrm>
            <a:off x="755498" y="115108"/>
            <a:ext cx="7234405" cy="867024"/>
          </a:xfrm>
        </p:spPr>
        <p:txBody>
          <a:bodyPr vert="horz" lIns="91440" tIns="45720" rIns="91440" bIns="45720" rtlCol="0" anchor="ctr">
            <a:normAutofit/>
          </a:bodyPr>
          <a:lstStyle/>
          <a:p>
            <a:pPr algn="l"/>
            <a:r>
              <a:rPr lang="en-US" sz="3200" dirty="0"/>
              <a:t>Mental Health Advocates Contact Info:</a:t>
            </a:r>
            <a:endParaRPr lang="en-US" dirty="0"/>
          </a:p>
        </p:txBody>
      </p:sp>
      <p:sp>
        <p:nvSpPr>
          <p:cNvPr id="7" name="Text Placeholder 6">
            <a:extLst>
              <a:ext uri="{FF2B5EF4-FFF2-40B4-BE49-F238E27FC236}">
                <a16:creationId xmlns:a16="http://schemas.microsoft.com/office/drawing/2014/main" id="{919F2062-20A9-4CB9-93AD-1F5D2BFA251E}"/>
              </a:ext>
            </a:extLst>
          </p:cNvPr>
          <p:cNvSpPr>
            <a:spLocks noGrp="1"/>
          </p:cNvSpPr>
          <p:nvPr>
            <p:ph type="body" sz="half" idx="2"/>
          </p:nvPr>
        </p:nvSpPr>
        <p:spPr>
          <a:xfrm>
            <a:off x="444780" y="2475547"/>
            <a:ext cx="4207119" cy="1906906"/>
          </a:xfrm>
        </p:spPr>
        <p:txBody>
          <a:bodyPr vert="horz" lIns="91440" tIns="45720" rIns="91440" bIns="45720" rtlCol="0" anchor="ctr">
            <a:normAutofit/>
          </a:bodyPr>
          <a:lstStyle/>
          <a:p>
            <a:pPr algn="l">
              <a:lnSpc>
                <a:spcPct val="150000"/>
              </a:lnSpc>
              <a:buFont typeface="Arial"/>
              <a:buChar char="•"/>
            </a:pPr>
            <a:r>
              <a:rPr lang="en-US" sz="2400" dirty="0"/>
              <a:t> Macey Cox, </a:t>
            </a:r>
            <a:r>
              <a:rPr lang="en-US" sz="2400" dirty="0">
                <a:hlinkClick r:id="rId3"/>
              </a:rPr>
              <a:t>mcox@nsf.gov</a:t>
            </a:r>
            <a:r>
              <a:rPr lang="en-US" sz="2400" dirty="0"/>
              <a:t> </a:t>
            </a:r>
          </a:p>
          <a:p>
            <a:pPr algn="l">
              <a:lnSpc>
                <a:spcPct val="150000"/>
              </a:lnSpc>
              <a:buFont typeface="Arial"/>
              <a:buChar char="•"/>
            </a:pPr>
            <a:r>
              <a:rPr lang="en-US" sz="2400" dirty="0"/>
              <a:t> Emily Follit, </a:t>
            </a:r>
            <a:r>
              <a:rPr lang="en-US" sz="2400" dirty="0">
                <a:hlinkClick r:id="rId4"/>
              </a:rPr>
              <a:t>efollit@nsf.gov</a:t>
            </a:r>
            <a:r>
              <a:rPr lang="en-US" sz="2400" dirty="0"/>
              <a:t> </a:t>
            </a:r>
          </a:p>
          <a:p>
            <a:pPr algn="l">
              <a:lnSpc>
                <a:spcPct val="150000"/>
              </a:lnSpc>
              <a:buFont typeface="Arial"/>
              <a:buChar char="•"/>
            </a:pPr>
            <a:r>
              <a:rPr lang="en-US" sz="2400" dirty="0">
                <a:hlinkClick r:id="rId5"/>
              </a:rPr>
              <a:t> mentalhealtherg@nsf.gov</a:t>
            </a:r>
            <a:r>
              <a:rPr lang="en-US" sz="2400" dirty="0"/>
              <a:t> </a:t>
            </a:r>
          </a:p>
          <a:p>
            <a:pPr>
              <a:lnSpc>
                <a:spcPct val="150000"/>
              </a:lnSpc>
              <a:buFont typeface="Arial"/>
              <a:buChar char="•"/>
            </a:pPr>
            <a:endParaRPr lang="en-US" dirty="0"/>
          </a:p>
        </p:txBody>
      </p:sp>
      <p:pic>
        <p:nvPicPr>
          <p:cNvPr id="9" name="Picture 8" descr="New Employee Resource Group Mental Health Advocates Infographic advising all are welcome because we all have mental health and advocating normalizing mental health in the workplace through community, discussion, and education.  Please contact mentalhealtherg@nsf.gov with questions or join our MS Teams group.">
            <a:extLst>
              <a:ext uri="{FF2B5EF4-FFF2-40B4-BE49-F238E27FC236}">
                <a16:creationId xmlns:a16="http://schemas.microsoft.com/office/drawing/2014/main" id="{D4889104-0638-46A8-9216-9C47434F55FF}"/>
              </a:ext>
            </a:extLst>
          </p:cNvPr>
          <p:cNvPicPr>
            <a:picLocks noChangeAspect="1"/>
          </p:cNvPicPr>
          <p:nvPr/>
        </p:nvPicPr>
        <p:blipFill>
          <a:blip r:embed="rId6"/>
          <a:srcRect/>
          <a:stretch/>
        </p:blipFill>
        <p:spPr>
          <a:xfrm>
            <a:off x="4873842" y="1219452"/>
            <a:ext cx="7164280" cy="5083694"/>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72115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cSlide1Header" descr="Controlled Unclassified Information (CUI) marking">
            <a:extLst>
              <a:ext uri="{FF2B5EF4-FFF2-40B4-BE49-F238E27FC236}">
                <a16:creationId xmlns:a16="http://schemas.microsoft.com/office/drawing/2014/main" id="{BCFAE035-FD5B-94C6-0199-04A5A57CB597}"/>
              </a:ext>
            </a:extLst>
          </p:cNvPr>
          <p:cNvSpPr txBox="1"/>
          <p:nvPr/>
        </p:nvSpPr>
        <p:spPr>
          <a:xfrm>
            <a:off x="5994400" y="0"/>
            <a:ext cx="184731" cy="369332"/>
          </a:xfrm>
          <a:prstGeom prst="rect">
            <a:avLst/>
          </a:prstGeom>
          <a:noFill/>
        </p:spPr>
        <p:txBody>
          <a:bodyPr vert="horz" wrap="none" rtlCol="0">
            <a:spAutoFit/>
          </a:bodyPr>
          <a:lstStyle/>
          <a:p>
            <a:endParaRPr lang="en-US"/>
          </a:p>
        </p:txBody>
      </p:sp>
      <p:sp>
        <p:nvSpPr>
          <p:cNvPr id="2" name="Title 1">
            <a:extLst>
              <a:ext uri="{FF2B5EF4-FFF2-40B4-BE49-F238E27FC236}">
                <a16:creationId xmlns:a16="http://schemas.microsoft.com/office/drawing/2014/main" id="{2CFE0A2B-B550-4C17-80F4-D59F5D5FEDA5}"/>
              </a:ext>
            </a:extLst>
          </p:cNvPr>
          <p:cNvSpPr>
            <a:spLocks noGrp="1"/>
          </p:cNvSpPr>
          <p:nvPr>
            <p:ph type="title"/>
          </p:nvPr>
        </p:nvSpPr>
        <p:spPr>
          <a:xfrm>
            <a:off x="457200" y="177553"/>
            <a:ext cx="10515600" cy="772358"/>
          </a:xfrm>
        </p:spPr>
        <p:txBody>
          <a:bodyPr>
            <a:normAutofit/>
          </a:bodyPr>
          <a:lstStyle/>
          <a:p>
            <a:r>
              <a:rPr lang="en-US" sz="4000" dirty="0"/>
              <a:t>Mental Health Advocates</a:t>
            </a:r>
          </a:p>
        </p:txBody>
      </p:sp>
      <p:sp>
        <p:nvSpPr>
          <p:cNvPr id="3" name="Subtitle 2">
            <a:extLst>
              <a:ext uri="{FF2B5EF4-FFF2-40B4-BE49-F238E27FC236}">
                <a16:creationId xmlns:a16="http://schemas.microsoft.com/office/drawing/2014/main" id="{5FFE9908-A724-413D-8D81-FCA53B976C1B}"/>
              </a:ext>
            </a:extLst>
          </p:cNvPr>
          <p:cNvSpPr>
            <a:spLocks noGrp="1"/>
          </p:cNvSpPr>
          <p:nvPr>
            <p:ph type="body" idx="1"/>
          </p:nvPr>
        </p:nvSpPr>
        <p:spPr/>
        <p:txBody>
          <a:bodyPr>
            <a:normAutofit/>
          </a:bodyPr>
          <a:lstStyle/>
          <a:p>
            <a:r>
              <a:rPr lang="en-US" sz="4000" dirty="0"/>
              <a:t>NSF’s newest Employee Resource Group (ERG)</a:t>
            </a:r>
          </a:p>
          <a:p>
            <a:r>
              <a:rPr lang="en-US" sz="4000" dirty="0">
                <a:hlinkClick r:id="rId3"/>
              </a:rPr>
              <a:t>mentalhealtherg@nsf.gov</a:t>
            </a:r>
            <a:r>
              <a:rPr lang="en-US" sz="4000" dirty="0"/>
              <a:t> </a:t>
            </a:r>
          </a:p>
          <a:p>
            <a:r>
              <a:rPr lang="en-US" sz="4000" dirty="0"/>
              <a:t>Macey Cox, </a:t>
            </a:r>
            <a:r>
              <a:rPr lang="en-US" sz="4000" dirty="0">
                <a:hlinkClick r:id="rId4"/>
              </a:rPr>
              <a:t>mcox@nsf.gov</a:t>
            </a:r>
            <a:r>
              <a:rPr lang="en-US" sz="4000" dirty="0"/>
              <a:t> </a:t>
            </a:r>
          </a:p>
          <a:p>
            <a:r>
              <a:rPr lang="en-US" sz="4000" dirty="0"/>
              <a:t>Emily Follit, </a:t>
            </a:r>
            <a:r>
              <a:rPr lang="en-US" sz="4000" dirty="0">
                <a:hlinkClick r:id="rId5"/>
              </a:rPr>
              <a:t>efollit@nsf.gov</a:t>
            </a:r>
            <a:r>
              <a:rPr lang="en-US" sz="4000" dirty="0"/>
              <a:t> </a:t>
            </a:r>
          </a:p>
          <a:p>
            <a:endParaRPr lang="en-US" sz="2000" dirty="0"/>
          </a:p>
        </p:txBody>
      </p:sp>
      <p:pic>
        <p:nvPicPr>
          <p:cNvPr id="4" name="Picture 3" descr="Poster displaying, &quot;We all have mental health&quot;">
            <a:extLst>
              <a:ext uri="{FF2B5EF4-FFF2-40B4-BE49-F238E27FC236}">
                <a16:creationId xmlns:a16="http://schemas.microsoft.com/office/drawing/2014/main" id="{903E104A-D57F-41CF-9577-835730D36AB6}"/>
              </a:ext>
            </a:extLst>
          </p:cNvPr>
          <p:cNvPicPr>
            <a:picLocks noChangeAspect="1"/>
          </p:cNvPicPr>
          <p:nvPr/>
        </p:nvPicPr>
        <p:blipFill>
          <a:blip r:embed="rId6"/>
          <a:stretch>
            <a:fillRect/>
          </a:stretch>
        </p:blipFill>
        <p:spPr>
          <a:xfrm>
            <a:off x="8567293" y="2816440"/>
            <a:ext cx="2405507" cy="3333121"/>
          </a:xfrm>
          <a:prstGeom prst="rect">
            <a:avLst/>
          </a:prstGeom>
        </p:spPr>
      </p:pic>
    </p:spTree>
    <p:extLst>
      <p:ext uri="{BB962C8B-B14F-4D97-AF65-F5344CB8AC3E}">
        <p14:creationId xmlns:p14="http://schemas.microsoft.com/office/powerpoint/2010/main" val="177449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2DEC80-1365-751F-6C72-FA0EACFC3A16}"/>
              </a:ext>
            </a:extLst>
          </p:cNvPr>
          <p:cNvSpPr>
            <a:spLocks noGrp="1"/>
          </p:cNvSpPr>
          <p:nvPr>
            <p:ph type="title"/>
          </p:nvPr>
        </p:nvSpPr>
        <p:spPr/>
        <p:txBody>
          <a:bodyPr vert="horz" lIns="91440" tIns="45720" rIns="91440" bIns="45720" rtlCol="0" anchor="ctr">
            <a:noAutofit/>
          </a:bodyPr>
          <a:lstStyle/>
          <a:p>
            <a:pPr>
              <a:lnSpc>
                <a:spcPct val="90000"/>
              </a:lnSpc>
            </a:pPr>
            <a:r>
              <a:rPr lang="en-US" sz="3200" dirty="0"/>
              <a:t>What is an Employee Resource Group (ERG)?</a:t>
            </a:r>
          </a:p>
        </p:txBody>
      </p:sp>
      <p:pic>
        <p:nvPicPr>
          <p:cNvPr id="7" name="Content Placeholder 6" descr="Image of 12 hands with different skin tones joined together illustrating diverse togetherness">
            <a:extLst>
              <a:ext uri="{FF2B5EF4-FFF2-40B4-BE49-F238E27FC236}">
                <a16:creationId xmlns:a16="http://schemas.microsoft.com/office/drawing/2014/main" id="{AC81A453-0DA2-53B9-7A31-BFFFF67A06C4}"/>
              </a:ext>
            </a:extLst>
          </p:cNvPr>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l="44255" r="-2" b="-2"/>
          <a:stretch/>
        </p:blipFill>
        <p:spPr>
          <a:xfrm>
            <a:off x="1295405" y="1822096"/>
            <a:ext cx="5307618" cy="3859213"/>
          </a:xfrm>
          <a:prstGeom prst="rect">
            <a:avLst/>
          </a:prstGeom>
          <a:ln w="228600" cap="sq" cmpd="thickThin">
            <a:solidFill>
              <a:schemeClr val="bg2">
                <a:lumMod val="75000"/>
              </a:schemeClr>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31DA62B5-C8EF-CDF3-3BE0-19D6F5073B32}"/>
              </a:ext>
            </a:extLst>
          </p:cNvPr>
          <p:cNvSpPr txBox="1"/>
          <p:nvPr/>
        </p:nvSpPr>
        <p:spPr>
          <a:xfrm>
            <a:off x="7535823" y="1822097"/>
            <a:ext cx="3579019" cy="4053772"/>
          </a:xfrm>
          <a:prstGeom prst="rect">
            <a:avLst/>
          </a:prstGeom>
        </p:spPr>
        <p:txBody>
          <a:bodyPr vert="horz" lIns="91440" tIns="45720" rIns="91440" bIns="45720" rtlCol="0" anchor="t">
            <a:normAutofit lnSpcReduction="10000"/>
          </a:bodyPr>
          <a:lstStyle/>
          <a:p>
            <a:pPr marL="342900" indent="-342900">
              <a:spcBef>
                <a:spcPct val="20000"/>
              </a:spcBef>
              <a:spcAft>
                <a:spcPts val="600"/>
              </a:spcAft>
              <a:buClr>
                <a:schemeClr val="accent1"/>
              </a:buClr>
              <a:buSzPct val="115000"/>
              <a:buFont typeface="Arial" panose="020B0604020202020204" pitchFamily="34" charset="0"/>
              <a:buChar char="•"/>
            </a:pPr>
            <a:r>
              <a:rPr lang="en-US" sz="2000" spc="-50" dirty="0">
                <a:solidFill>
                  <a:schemeClr val="tx1">
                    <a:lumMod val="85000"/>
                    <a:lumOff val="15000"/>
                  </a:schemeClr>
                </a:solidFill>
              </a:rPr>
              <a:t>An Employee Resource Group (ERG) is a voluntary, employee-led group that is aligned with an organization’s mission and helps foster a safe and supportive working environment for all employees. These groups of employees join together in their workplace based on shared interests, characteristics, or life experiences. </a:t>
            </a:r>
          </a:p>
        </p:txBody>
      </p:sp>
    </p:spTree>
    <p:extLst>
      <p:ext uri="{BB962C8B-B14F-4D97-AF65-F5344CB8AC3E}">
        <p14:creationId xmlns:p14="http://schemas.microsoft.com/office/powerpoint/2010/main" val="190965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88E21400-9D05-4C97-5BBB-92C32A0B6041}"/>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3"/>
          <a:srcRect t="406" b="10786"/>
          <a:stretch/>
        </p:blipFill>
        <p:spPr>
          <a:xfrm>
            <a:off x="3044896" y="599243"/>
            <a:ext cx="5397357" cy="3503596"/>
          </a:xfrm>
          <a:prstGeom prst="rect">
            <a:avLst/>
          </a:prstGeom>
        </p:spPr>
      </p:pic>
      <p:sp>
        <p:nvSpPr>
          <p:cNvPr id="9" name="Content Placeholder 8">
            <a:extLst>
              <a:ext uri="{FF2B5EF4-FFF2-40B4-BE49-F238E27FC236}">
                <a16:creationId xmlns:a16="http://schemas.microsoft.com/office/drawing/2014/main" id="{6983F7D2-6A3A-4264-9A32-BD3A2E0AE43C}"/>
              </a:ext>
            </a:extLst>
          </p:cNvPr>
          <p:cNvSpPr>
            <a:spLocks noGrp="1"/>
          </p:cNvSpPr>
          <p:nvPr>
            <p:ph type="title" idx="4294967295"/>
          </p:nvPr>
        </p:nvSpPr>
        <p:spPr>
          <a:xfrm>
            <a:off x="1414463" y="4249738"/>
            <a:ext cx="9144000" cy="172402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fontScale="90000"/>
          </a:bodyPr>
          <a:lstStyle/>
          <a:p>
            <a:pPr marL="0" marR="0" lvl="0" indent="0" algn="ctr" defTabSz="914400" rtl="0" eaLnBrk="1" fontAlgn="auto" latinLnBrk="0" hangingPunct="1">
              <a:lnSpc>
                <a:spcPct val="11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Arial"/>
                <a:cs typeface="Arial"/>
                <a:sym typeface="Arial"/>
              </a:rPr>
              <a:t>“Now, every time I witness a strong person, I want to know: what darkness did you conquer in your story? Mountains do not rise without earthquakes.” </a:t>
            </a:r>
          </a:p>
          <a:p>
            <a:pPr marL="0" marR="0" lvl="0" indent="0" algn="ctr" defTabSz="914400" rtl="0" eaLnBrk="1" fontAlgn="auto" latinLnBrk="0" hangingPunct="1">
              <a:lnSpc>
                <a:spcPct val="11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Arial"/>
                <a:ea typeface="Arial"/>
                <a:cs typeface="Arial"/>
                <a:sym typeface="Arial"/>
              </a:rPr>
              <a:t>- Katherine </a:t>
            </a:r>
            <a:r>
              <a:rPr kumimoji="0" lang="en-US" sz="2400" b="1" i="0" u="none" strike="noStrike" kern="0" cap="none" spc="0" normalizeH="0" baseline="0" noProof="0" dirty="0" err="1">
                <a:ln>
                  <a:noFill/>
                </a:ln>
                <a:solidFill>
                  <a:srgbClr val="000000"/>
                </a:solidFill>
                <a:effectLst/>
                <a:uLnTx/>
                <a:uFillTx/>
                <a:latin typeface="Arial"/>
                <a:ea typeface="Arial"/>
                <a:cs typeface="Arial"/>
                <a:sym typeface="Arial"/>
              </a:rPr>
              <a:t>Mackenette</a:t>
            </a:r>
            <a:endParaRPr kumimoji="0" lang="en-US" sz="2400" b="1"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92439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1353-480A-4D85-9C23-4281549437E9}"/>
              </a:ext>
            </a:extLst>
          </p:cNvPr>
          <p:cNvSpPr>
            <a:spLocks noGrp="1"/>
          </p:cNvSpPr>
          <p:nvPr>
            <p:ph type="title"/>
          </p:nvPr>
        </p:nvSpPr>
        <p:spPr/>
        <p:txBody>
          <a:bodyPr>
            <a:normAutofit/>
          </a:bodyPr>
          <a:lstStyle/>
          <a:p>
            <a:r>
              <a:rPr lang="en-US" dirty="0">
                <a:solidFill>
                  <a:schemeClr val="bg1"/>
                </a:solidFill>
              </a:rPr>
              <a:t>Goals of MHA</a:t>
            </a:r>
          </a:p>
        </p:txBody>
      </p:sp>
      <p:graphicFrame>
        <p:nvGraphicFramePr>
          <p:cNvPr id="5" name="Content Placeholder 2">
            <a:extLst>
              <a:ext uri="{FF2B5EF4-FFF2-40B4-BE49-F238E27FC236}">
                <a16:creationId xmlns:a16="http://schemas.microsoft.com/office/drawing/2014/main" id="{761B9888-AD74-40C1-B100-9BC3984F97A9}"/>
              </a:ext>
              <a:ext uri="{C183D7F6-B498-43B3-948B-1728B52AA6E4}">
                <adec:decorative xmlns:adec="http://schemas.microsoft.com/office/drawing/2017/decorative" val="1"/>
              </a:ext>
            </a:extLst>
          </p:cNvPr>
          <p:cNvGraphicFramePr>
            <a:graphicFrameLocks noGrp="1"/>
          </p:cNvGraphicFramePr>
          <p:nvPr>
            <p:ph idx="4294967295"/>
            <p:extLst>
              <p:ext uri="{D42A27DB-BD31-4B8C-83A1-F6EECF244321}">
                <p14:modId xmlns:p14="http://schemas.microsoft.com/office/powerpoint/2010/main" val="1699780129"/>
              </p:ext>
            </p:extLst>
          </p:nvPr>
        </p:nvGraphicFramePr>
        <p:xfrm>
          <a:off x="457200" y="1154097"/>
          <a:ext cx="11277600" cy="5165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06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5B63-363B-4337-9F4C-D230A2860F03}"/>
              </a:ext>
            </a:extLst>
          </p:cNvPr>
          <p:cNvSpPr>
            <a:spLocks noGrp="1"/>
          </p:cNvSpPr>
          <p:nvPr>
            <p:ph type="title"/>
          </p:nvPr>
        </p:nvSpPr>
        <p:spPr>
          <a:xfrm>
            <a:off x="838200" y="1507013"/>
            <a:ext cx="10515600" cy="457200"/>
          </a:xfrm>
        </p:spPr>
        <p:txBody>
          <a:bodyPr vert="horz" lIns="91440" tIns="45720" rIns="91440" bIns="45720" rtlCol="0" anchor="ctr">
            <a:normAutofit fontScale="90000"/>
          </a:bodyPr>
          <a:lstStyle/>
          <a:p>
            <a:r>
              <a:rPr lang="en-US" sz="5400" dirty="0">
                <a:solidFill>
                  <a:srgbClr val="212121"/>
                </a:solidFill>
                <a:latin typeface="Google Sans"/>
              </a:rPr>
              <a:t>Gifts of Imperfection</a:t>
            </a:r>
            <a:br>
              <a:rPr lang="en-US" sz="5400" dirty="0">
                <a:solidFill>
                  <a:srgbClr val="212121"/>
                </a:solidFill>
              </a:rPr>
            </a:br>
            <a:r>
              <a:rPr lang="en-US" sz="4000" b="0" i="0" dirty="0" err="1">
                <a:solidFill>
                  <a:srgbClr val="202124"/>
                </a:solidFill>
                <a:effectLst/>
                <a:latin typeface="Google Sans"/>
              </a:rPr>
              <a:t>Brené</a:t>
            </a:r>
            <a:r>
              <a:rPr lang="en-US" sz="4000" b="0" i="0" dirty="0">
                <a:solidFill>
                  <a:srgbClr val="202124"/>
                </a:solidFill>
                <a:effectLst/>
                <a:latin typeface="Google Sans"/>
              </a:rPr>
              <a:t> Brown</a:t>
            </a:r>
            <a:endParaRPr lang="en-US" sz="4000" dirty="0">
              <a:solidFill>
                <a:srgbClr val="212121"/>
              </a:solidFill>
            </a:endParaRPr>
          </a:p>
        </p:txBody>
      </p:sp>
      <p:sp>
        <p:nvSpPr>
          <p:cNvPr id="3" name="Content Placeholder 2">
            <a:extLst>
              <a:ext uri="{FF2B5EF4-FFF2-40B4-BE49-F238E27FC236}">
                <a16:creationId xmlns:a16="http://schemas.microsoft.com/office/drawing/2014/main" id="{26847D0C-A08E-41DB-B620-55D611C560ED}"/>
              </a:ext>
            </a:extLst>
          </p:cNvPr>
          <p:cNvSpPr>
            <a:spLocks noGrp="1"/>
          </p:cNvSpPr>
          <p:nvPr>
            <p:ph idx="1"/>
          </p:nvPr>
        </p:nvSpPr>
        <p:spPr/>
        <p:txBody>
          <a:bodyPr vert="horz" lIns="91440" tIns="45720" rIns="91440" bIns="45720" rtlCol="0" anchor="ctr">
            <a:normAutofit fontScale="25000" lnSpcReduction="20000"/>
          </a:bodyPr>
          <a:lstStyle/>
          <a:p>
            <a:pPr marL="0" indent="0" algn="ctr">
              <a:buNone/>
            </a:pPr>
            <a:endParaRPr lang="en-US" sz="3200" dirty="0">
              <a:solidFill>
                <a:srgbClr val="073759"/>
              </a:solidFill>
            </a:endParaRPr>
          </a:p>
        </p:txBody>
      </p:sp>
      <p:sp>
        <p:nvSpPr>
          <p:cNvPr id="7" name="TextBox 6">
            <a:extLst>
              <a:ext uri="{FF2B5EF4-FFF2-40B4-BE49-F238E27FC236}">
                <a16:creationId xmlns:a16="http://schemas.microsoft.com/office/drawing/2014/main" id="{64623690-EB83-39E4-5697-956E4E2CBCE5}"/>
              </a:ext>
            </a:extLst>
          </p:cNvPr>
          <p:cNvSpPr txBox="1"/>
          <p:nvPr/>
        </p:nvSpPr>
        <p:spPr>
          <a:xfrm>
            <a:off x="2661451" y="3429000"/>
            <a:ext cx="6869098" cy="1569660"/>
          </a:xfrm>
          <a:prstGeom prst="rect">
            <a:avLst/>
          </a:prstGeom>
          <a:noFill/>
        </p:spPr>
        <p:txBody>
          <a:bodyPr wrap="square">
            <a:spAutoFit/>
          </a:bodyPr>
          <a:lstStyle/>
          <a:p>
            <a:pPr marL="0" indent="0" algn="ctr">
              <a:buNone/>
            </a:pPr>
            <a:r>
              <a:rPr lang="en-US" sz="3200" dirty="0">
                <a:solidFill>
                  <a:srgbClr val="073759"/>
                </a:solidFill>
              </a:rPr>
              <a:t>“Owning our story and loving ourselves through that process is the bravest thing we will ever do”</a:t>
            </a:r>
          </a:p>
        </p:txBody>
      </p:sp>
    </p:spTree>
    <p:extLst>
      <p:ext uri="{BB962C8B-B14F-4D97-AF65-F5344CB8AC3E}">
        <p14:creationId xmlns:p14="http://schemas.microsoft.com/office/powerpoint/2010/main" val="419516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B5A8-374A-4D10-8025-BB39066F3F44}"/>
              </a:ext>
            </a:extLst>
          </p:cNvPr>
          <p:cNvSpPr>
            <a:spLocks noGrp="1"/>
          </p:cNvSpPr>
          <p:nvPr>
            <p:ph type="title"/>
          </p:nvPr>
        </p:nvSpPr>
        <p:spPr>
          <a:xfrm>
            <a:off x="457199" y="317405"/>
            <a:ext cx="11277599" cy="457200"/>
          </a:xfrm>
        </p:spPr>
        <p:txBody>
          <a:bodyPr>
            <a:noAutofit/>
          </a:bodyPr>
          <a:lstStyle/>
          <a:p>
            <a:r>
              <a:rPr lang="en-US" sz="3600" dirty="0">
                <a:solidFill>
                  <a:schemeClr val="bg1"/>
                </a:solidFill>
              </a:rPr>
              <a:t>What are the benefits of supporting mental health?</a:t>
            </a:r>
          </a:p>
        </p:txBody>
      </p:sp>
      <p:graphicFrame>
        <p:nvGraphicFramePr>
          <p:cNvPr id="8" name="Content Placeholder 2">
            <a:extLst>
              <a:ext uri="{FF2B5EF4-FFF2-40B4-BE49-F238E27FC236}">
                <a16:creationId xmlns:a16="http://schemas.microsoft.com/office/drawing/2014/main" id="{E907C30F-324C-4325-BE1A-8F7D1C639FA1}"/>
              </a:ext>
              <a:ext uri="{C183D7F6-B498-43B3-948B-1728B52AA6E4}">
                <adec:decorative xmlns:adec="http://schemas.microsoft.com/office/drawing/2017/decorative" val="1"/>
              </a:ext>
            </a:extLst>
          </p:cNvPr>
          <p:cNvGraphicFramePr>
            <a:graphicFrameLocks noGrp="1"/>
          </p:cNvGraphicFramePr>
          <p:nvPr>
            <p:ph idx="4294967295"/>
            <p:extLst>
              <p:ext uri="{D42A27DB-BD31-4B8C-83A1-F6EECF244321}">
                <p14:modId xmlns:p14="http://schemas.microsoft.com/office/powerpoint/2010/main" val="3351863669"/>
              </p:ext>
            </p:extLst>
          </p:nvPr>
        </p:nvGraphicFramePr>
        <p:xfrm>
          <a:off x="577049" y="1145219"/>
          <a:ext cx="10670959" cy="51831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278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CC06-4EC2-4D3E-83B3-ADA834FA1591}"/>
              </a:ext>
            </a:extLst>
          </p:cNvPr>
          <p:cNvSpPr>
            <a:spLocks noGrp="1"/>
          </p:cNvSpPr>
          <p:nvPr>
            <p:ph type="title" idx="4294967295"/>
          </p:nvPr>
        </p:nvSpPr>
        <p:spPr>
          <a:xfrm>
            <a:off x="428718" y="297404"/>
            <a:ext cx="9601200" cy="552063"/>
          </a:xfrm>
        </p:spPr>
        <p:txBody>
          <a:bodyPr>
            <a:normAutofit/>
          </a:bodyPr>
          <a:lstStyle/>
          <a:p>
            <a:r>
              <a:rPr lang="en-US" b="1" dirty="0"/>
              <a:t>Building Our Community </a:t>
            </a:r>
          </a:p>
        </p:txBody>
      </p:sp>
      <p:sp>
        <p:nvSpPr>
          <p:cNvPr id="3" name="Content Placeholder 2">
            <a:extLst>
              <a:ext uri="{FF2B5EF4-FFF2-40B4-BE49-F238E27FC236}">
                <a16:creationId xmlns:a16="http://schemas.microsoft.com/office/drawing/2014/main" id="{155A993E-93E0-40E7-BD30-786F85BB4738}"/>
              </a:ext>
            </a:extLst>
          </p:cNvPr>
          <p:cNvSpPr>
            <a:spLocks noGrp="1"/>
          </p:cNvSpPr>
          <p:nvPr>
            <p:ph idx="4294967295"/>
          </p:nvPr>
        </p:nvSpPr>
        <p:spPr>
          <a:xfrm>
            <a:off x="428718" y="1304179"/>
            <a:ext cx="7696939" cy="506027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120000"/>
              </a:lnSpc>
            </a:pPr>
            <a:r>
              <a:rPr lang="en-US" sz="1800" dirty="0"/>
              <a:t>Developed an MS Teams Channel for Mental Health Advocates</a:t>
            </a:r>
          </a:p>
          <a:p>
            <a:pPr>
              <a:lnSpc>
                <a:spcPct val="120000"/>
              </a:lnSpc>
            </a:pPr>
            <a:r>
              <a:rPr lang="en-US" sz="1800" dirty="0"/>
              <a:t>Host Monthly Meetings</a:t>
            </a:r>
          </a:p>
          <a:p>
            <a:pPr>
              <a:lnSpc>
                <a:spcPct val="120000"/>
              </a:lnSpc>
            </a:pPr>
            <a:r>
              <a:rPr lang="en-US" sz="1800" dirty="0"/>
              <a:t>Quarterly Well-Being Roundtables open to all staff</a:t>
            </a:r>
          </a:p>
          <a:p>
            <a:pPr>
              <a:lnSpc>
                <a:spcPct val="120000"/>
              </a:lnSpc>
            </a:pPr>
            <a:r>
              <a:rPr lang="en-US" sz="1800" dirty="0"/>
              <a:t>Hosted webinars and a guest speaker to celebrate October’s World Mental Health Day; hosted events and wrote communications for Mental Health Awareness Month in May</a:t>
            </a:r>
          </a:p>
          <a:p>
            <a:pPr>
              <a:lnSpc>
                <a:spcPct val="120000"/>
              </a:lnSpc>
            </a:pPr>
            <a:r>
              <a:rPr lang="en-US" sz="1800" dirty="0"/>
              <a:t>Partner with NSF’s Employee Assistance Program, invite counselor to attend MHA meetings, co-host events with Work/Life Program and other ERG’s, advertise EAP resources to population</a:t>
            </a:r>
          </a:p>
          <a:p>
            <a:pPr>
              <a:lnSpc>
                <a:spcPct val="120000"/>
              </a:lnSpc>
            </a:pPr>
            <a:r>
              <a:rPr lang="en-US" sz="1800" dirty="0"/>
              <a:t>Went on a “Road Show” of NSF presenting to everyone we could get in front of about our group, why they should support this group and mental health in the workplace</a:t>
            </a:r>
          </a:p>
        </p:txBody>
      </p:sp>
      <p:pic>
        <p:nvPicPr>
          <p:cNvPr id="16" name="Picture 15" descr="Blue and white flyer. Text reads:&#10;Mental health advocates&#10;Well-being roundtables&#10;Kick off the new year with Mental Health Advocates hosted discussions with your colleagues around well-being. These are informal listening circles with no promised outcomes but will allow us the opportunity to share our biggest obstacles to achieving optimal wee-being and ho we can support one another's wellness.&#10;we will host these quarterly during the lunch hour: &#10;January 24, 2022&#10;April 19, 2022&#10;July 19, 2022&#10;&amp; October 18, 2022&#10;from 10:00 pm - 1:00 pm (EST)&#10;These will be small groups limited to 10 staff. &#10;Please sign up by emailing your requested date to  mentalhealtherg@nsf.org">
            <a:extLst>
              <a:ext uri="{FF2B5EF4-FFF2-40B4-BE49-F238E27FC236}">
                <a16:creationId xmlns:a16="http://schemas.microsoft.com/office/drawing/2014/main" id="{79B6B4B9-2412-4502-8829-FCD41568C2ED}"/>
              </a:ext>
            </a:extLst>
          </p:cNvPr>
          <p:cNvPicPr>
            <a:picLocks noChangeAspect="1"/>
          </p:cNvPicPr>
          <p:nvPr/>
        </p:nvPicPr>
        <p:blipFill>
          <a:blip r:embed="rId3"/>
          <a:stretch/>
        </p:blipFill>
        <p:spPr>
          <a:xfrm>
            <a:off x="8380520" y="1821567"/>
            <a:ext cx="3234431" cy="4186966"/>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417108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9E21-B4FE-4B51-AFCE-BD1C549AA60D}"/>
              </a:ext>
            </a:extLst>
          </p:cNvPr>
          <p:cNvSpPr>
            <a:spLocks noGrp="1"/>
          </p:cNvSpPr>
          <p:nvPr>
            <p:ph type="title"/>
          </p:nvPr>
        </p:nvSpPr>
        <p:spPr>
          <a:xfrm>
            <a:off x="7535825" y="1408260"/>
            <a:ext cx="3360772" cy="4625172"/>
          </a:xfrm>
        </p:spPr>
        <p:txBody>
          <a:bodyPr vert="horz" lIns="91440" tIns="45720" rIns="91440" bIns="45720" rtlCol="0" anchor="ctr">
            <a:normAutofit/>
          </a:bodyPr>
          <a:lstStyle/>
          <a:p>
            <a:r>
              <a:rPr lang="en-US" dirty="0">
                <a:solidFill>
                  <a:srgbClr val="262626"/>
                </a:solidFill>
              </a:rPr>
              <a:t>What can you do as a leader to support your employee's mental health?</a:t>
            </a:r>
          </a:p>
        </p:txBody>
      </p:sp>
      <p:graphicFrame>
        <p:nvGraphicFramePr>
          <p:cNvPr id="170" name="Content Placeholder 2">
            <a:extLst>
              <a:ext uri="{FF2B5EF4-FFF2-40B4-BE49-F238E27FC236}">
                <a16:creationId xmlns:a16="http://schemas.microsoft.com/office/drawing/2014/main" id="{A712F808-DF57-4826-B1BD-513087577122}"/>
              </a:ext>
              <a:ext uri="{C183D7F6-B498-43B3-948B-1728B52AA6E4}">
                <adec:decorative xmlns:adec="http://schemas.microsoft.com/office/drawing/2017/decorative" val="1"/>
              </a:ext>
            </a:extLst>
          </p:cNvPr>
          <p:cNvGraphicFramePr>
            <a:graphicFrameLocks noGrp="1"/>
          </p:cNvGraphicFramePr>
          <p:nvPr>
            <p:ph sz="half" idx="1"/>
            <p:extLst>
              <p:ext uri="{D42A27DB-BD31-4B8C-83A1-F6EECF244321}">
                <p14:modId xmlns:p14="http://schemas.microsoft.com/office/powerpoint/2010/main" val="869836068"/>
              </p:ext>
            </p:extLst>
          </p:nvPr>
        </p:nvGraphicFramePr>
        <p:xfrm>
          <a:off x="914403" y="1114806"/>
          <a:ext cx="6081202" cy="5212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5091109"/>
      </p:ext>
    </p:extLst>
  </p:cSld>
  <p:clrMapOvr>
    <a:masterClrMapping/>
  </p:clrMapOvr>
</p:sld>
</file>

<file path=ppt/theme/theme1.xml><?xml version="1.0" encoding="utf-8"?>
<a:theme xmlns:a="http://schemas.openxmlformats.org/drawingml/2006/main" name="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73015A22-F818-EE49-AAE1-7674B948D8A0}"/>
    </a:ext>
  </a:extLst>
</a:theme>
</file>

<file path=ppt/theme/theme2.xml><?xml version="1.0" encoding="utf-8"?>
<a:theme xmlns:a="http://schemas.openxmlformats.org/drawingml/2006/main" name="1_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D8EF9E1E-396C-804D-AF33-947A141BB96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60E22E00B43743A44206134AF2D8BE" ma:contentTypeVersion="2" ma:contentTypeDescription="Create a new document." ma:contentTypeScope="" ma:versionID="01da8b79d2c90ad4e0d337d9201a1d69">
  <xsd:schema xmlns:xsd="http://www.w3.org/2001/XMLSchema" xmlns:xs="http://www.w3.org/2001/XMLSchema" xmlns:p="http://schemas.microsoft.com/office/2006/metadata/properties" xmlns:ns2="76d21097-3717-440a-8799-bc708d16973c" targetNamespace="http://schemas.microsoft.com/office/2006/metadata/properties" ma:root="true" ma:fieldsID="94bb5cc60ab7dd210b3f0557408d7fe7" ns2:_="">
    <xsd:import namespace="76d21097-3717-440a-8799-bc708d1697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d21097-3717-440a-8799-bc708d1697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4F6C1B-37B3-43DF-8509-99A4942CD3AF}">
  <ds:schemaRefs>
    <ds:schemaRef ds:uri="http://schemas.microsoft.com/sharepoint/v3/contenttype/forms"/>
  </ds:schemaRefs>
</ds:datastoreItem>
</file>

<file path=customXml/itemProps2.xml><?xml version="1.0" encoding="utf-8"?>
<ds:datastoreItem xmlns:ds="http://schemas.openxmlformats.org/officeDocument/2006/customXml" ds:itemID="{B534EDC0-6C41-4F42-8F6F-EB383C89CC5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6d21097-3717-440a-8799-bc708d16973c"/>
    <ds:schemaRef ds:uri="http://www.w3.org/XML/1998/namespace"/>
    <ds:schemaRef ds:uri="http://purl.org/dc/dcmitype/"/>
  </ds:schemaRefs>
</ds:datastoreItem>
</file>

<file path=customXml/itemProps3.xml><?xml version="1.0" encoding="utf-8"?>
<ds:datastoreItem xmlns:ds="http://schemas.openxmlformats.org/officeDocument/2006/customXml" ds:itemID="{1ED4DD8F-B9F8-4775-9777-C8466196A1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d21097-3717-440a-8799-bc708d1697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Master Cover Slide</Template>
  <TotalTime>1345</TotalTime>
  <Words>1688</Words>
  <Application>Microsoft Macintosh PowerPoint</Application>
  <PresentationFormat>Widescreen</PresentationFormat>
  <Paragraphs>100</Paragraphs>
  <Slides>10</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Arial</vt:lpstr>
      <vt:lpstr>Calibri</vt:lpstr>
      <vt:lpstr>Google Sans</vt:lpstr>
      <vt:lpstr>Helvetica Neue</vt:lpstr>
      <vt:lpstr>Microsoft Sans Serif</vt:lpstr>
      <vt:lpstr>Noto Sans Symbols</vt:lpstr>
      <vt:lpstr>ProximaNovaRegular</vt:lpstr>
      <vt:lpstr>Roboto</vt:lpstr>
      <vt:lpstr>UnderstoodSans</vt:lpstr>
      <vt:lpstr>verlag a</vt:lpstr>
      <vt:lpstr>Content Layout</vt:lpstr>
      <vt:lpstr>1_Master Cover Slide</vt:lpstr>
      <vt:lpstr>Annual Interagency Accessibility Forum</vt:lpstr>
      <vt:lpstr>Mental Health Advocates</vt:lpstr>
      <vt:lpstr>What is an Employee Resource Group (ERG)?</vt:lpstr>
      <vt:lpstr>“Now, every time I witness a strong person, I want to know: what darkness did you conquer in your story? Mountains do not rise without earthquakes.”  - Katherine Mackenette</vt:lpstr>
      <vt:lpstr>Goals of MHA</vt:lpstr>
      <vt:lpstr>Gifts of Imperfection Brené Brown</vt:lpstr>
      <vt:lpstr>What are the benefits of supporting mental health?</vt:lpstr>
      <vt:lpstr>Building Our Community </vt:lpstr>
      <vt:lpstr>What can you do as a leader to support your employee's mental health?</vt:lpstr>
      <vt:lpstr>Mental Health Advocates Contact Info: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Workplace Mental Health - IAAF 2022</dc:title>
  <dc:subject/>
  <dc:creator/>
  <cp:keywords/>
  <dc:description/>
  <cp:lastModifiedBy>Michael Horton</cp:lastModifiedBy>
  <cp:revision>8</cp:revision>
  <dcterms:created xsi:type="dcterms:W3CDTF">2022-08-30T12:32:18Z</dcterms:created>
  <dcterms:modified xsi:type="dcterms:W3CDTF">2022-10-12T17:41:45Z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VM">
    <vt:lpwstr>Yes</vt:lpwstr>
  </property>
  <property fmtid="{D5CDD505-2E9C-101B-9397-08002B2CF9AE}" pid="4" name="ContainsCUI">
    <vt:lpwstr>Yes</vt:lpwstr>
  </property>
  <property fmtid="{D5CDD505-2E9C-101B-9397-08002B2CF9AE}" pid="5" name="MarkingType">
    <vt:lpwstr>Basic</vt:lpwstr>
  </property>
  <property fmtid="{D5CDD505-2E9C-101B-9397-08002B2CF9AE}" pid="6" name="CUIList">
    <vt:lpwstr>Short_List</vt:lpwstr>
  </property>
  <property fmtid="{D5CDD505-2E9C-101B-9397-08002B2CF9AE}" pid="7" name="CUIMarking">
    <vt:lpwstr/>
  </property>
  <property fmtid="{D5CDD505-2E9C-101B-9397-08002B2CF9AE}" pid="8" name="DisseminationNeeded">
    <vt:lpwstr>No</vt:lpwstr>
  </property>
  <property fmtid="{D5CDD505-2E9C-101B-9397-08002B2CF9AE}" pid="9" name="CUIEmail">
    <vt:lpwstr>cui@nsf.gov</vt:lpwstr>
  </property>
  <property fmtid="{D5CDD505-2E9C-101B-9397-08002B2CF9AE}" pid="10" name="ContentTypeId">
    <vt:lpwstr>0x0101002B60E22E00B43743A44206134AF2D8BE</vt:lpwstr>
  </property>
  <property fmtid="{D5CDD505-2E9C-101B-9397-08002B2CF9AE}" pid="11" name="TitusGUID">
    <vt:lpwstr>b1fdc9f8-1635-4e10-8c9a-c8cd65aea670</vt:lpwstr>
  </property>
</Properties>
</file>