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17"/>
  </p:notesMasterIdLst>
  <p:sldIdLst>
    <p:sldId id="256" r:id="rId3"/>
    <p:sldId id="270" r:id="rId4"/>
    <p:sldId id="258" r:id="rId5"/>
    <p:sldId id="261" r:id="rId6"/>
    <p:sldId id="259" r:id="rId7"/>
    <p:sldId id="262" r:id="rId8"/>
    <p:sldId id="260" r:id="rId9"/>
    <p:sldId id="263" r:id="rId10"/>
    <p:sldId id="264" r:id="rId11"/>
    <p:sldId id="265" r:id="rId12"/>
    <p:sldId id="266" r:id="rId13"/>
    <p:sldId id="269" r:id="rId14"/>
    <p:sldId id="268" r:id="rId15"/>
    <p:sldId id="271" r:id="rId16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qgGVw2oa+8993I+jqBGvzHq75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3"/>
    <p:restoredTop sz="96327"/>
  </p:normalViewPr>
  <p:slideViewPr>
    <p:cSldViewPr snapToGrid="0">
      <p:cViewPr varScale="1">
        <p:scale>
          <a:sx n="154" d="100"/>
          <a:sy n="154" d="100"/>
        </p:scale>
        <p:origin x="47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31704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lang="en-US" sz="3200" dirty="0"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24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11277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Columns">
  <p:cSld name="Title and 2 Content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6248400" y="1371600"/>
            <a:ext cx="5486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Columns + Headings">
  <p:cSld name="Title and 2 Content Columns + Heading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57200" y="2286000"/>
            <a:ext cx="5486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3"/>
          </p:nvPr>
        </p:nvSpPr>
        <p:spPr>
          <a:xfrm>
            <a:off x="6250806" y="137160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4"/>
          </p:nvPr>
        </p:nvSpPr>
        <p:spPr>
          <a:xfrm>
            <a:off x="6248400" y="2286000"/>
            <a:ext cx="5486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 Columns">
  <p:cSld name="Title and 3 Content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47472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358640" y="1371600"/>
            <a:ext cx="347472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3"/>
          </p:nvPr>
        </p:nvSpPr>
        <p:spPr>
          <a:xfrm>
            <a:off x="8229600" y="1371600"/>
            <a:ext cx="347472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 Columns + Headings">
  <p:cSld name="Title and 3 Content Columns + Heading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45720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4358640" y="1374808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4"/>
          </p:nvPr>
        </p:nvSpPr>
        <p:spPr>
          <a:xfrm>
            <a:off x="435864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5"/>
          </p:nvPr>
        </p:nvSpPr>
        <p:spPr>
          <a:xfrm>
            <a:off x="8229600" y="1371600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6"/>
          </p:nvPr>
        </p:nvSpPr>
        <p:spPr>
          <a:xfrm>
            <a:off x="822960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4572000"/>
            <a:ext cx="12192000" cy="213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"/>
              <a:buNone/>
            </a:pPr>
            <a:r>
              <a:rPr lang="en-US" sz="4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Master title style</a:t>
            </a:r>
            <a:endParaRPr sz="45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3"/>
          <p:cNvSpPr txBox="1"/>
          <p:nvPr/>
        </p:nvSpPr>
        <p:spPr>
          <a:xfrm>
            <a:off x="838200" y="1752600"/>
            <a:ext cx="10515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Subtitle</a:t>
            </a:r>
            <a:endParaRPr sz="3000" b="1" i="1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45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12188952" cy="106764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2" name="Google Shape;32;p5" descr="graphic line"/>
          <p:cNvCxnSpPr/>
          <p:nvPr/>
        </p:nvCxnSpPr>
        <p:spPr>
          <a:xfrm>
            <a:off x="460248" y="6400800"/>
            <a:ext cx="1127455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5"/>
          <p:cNvSpPr/>
          <p:nvPr/>
        </p:nvSpPr>
        <p:spPr>
          <a:xfrm>
            <a:off x="457200" y="6492240"/>
            <a:ext cx="102870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IAAF 2023 / General Services Administration / Federal Deposit Insurance Corporation / Department of Veterans Affairs / U.S. Access Board / Federal CIO Council</a:t>
            </a:r>
            <a:endParaRPr sz="800" b="0" i="0" u="none" strike="noStrike" cap="none" dirty="0">
              <a:solidFill>
                <a:srgbClr val="0061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1201401" y="6492240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1049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Annual Interagency Accessibility Forum</a:t>
            </a:r>
            <a:endParaRPr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533400" y="1359306"/>
            <a:ext cx="1117469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800" dirty="0"/>
              <a:t>Beyond Compliance: Building a Culture of Digital Accessibility</a:t>
            </a:r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2"/>
          </p:nvPr>
        </p:nvSpPr>
        <p:spPr>
          <a:xfrm>
            <a:off x="533401" y="3124200"/>
            <a:ext cx="533704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 dirty="0"/>
              <a:t>November 7-9, 2023</a:t>
            </a:r>
            <a:endParaRPr sz="2800" dirty="0"/>
          </a:p>
        </p:txBody>
      </p:sp>
      <p:pic>
        <p:nvPicPr>
          <p:cNvPr id="3" name="GSA" descr="GSA Starmark logo">
            <a:extLst>
              <a:ext uri="{FF2B5EF4-FFF2-40B4-BE49-F238E27FC236}">
                <a16:creationId xmlns:a16="http://schemas.microsoft.com/office/drawing/2014/main" id="{29117E04-F918-CE4A-3958-D8BA5432AA8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1330" y="312150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FDIC" descr="Logo of the Federal Deposit Insurance Corporation (FDIC)">
            <a:extLst>
              <a:ext uri="{FF2B5EF4-FFF2-40B4-BE49-F238E27FC236}">
                <a16:creationId xmlns:a16="http://schemas.microsoft.com/office/drawing/2014/main" id="{FCB1931B-A09A-F05B-92CF-A4C045F7D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614" y="3233175"/>
            <a:ext cx="1704758" cy="691053"/>
          </a:xfrm>
          <a:prstGeom prst="rect">
            <a:avLst/>
          </a:prstGeom>
        </p:spPr>
      </p:pic>
      <p:pic>
        <p:nvPicPr>
          <p:cNvPr id="6" name="VA" descr="Seal of the Department of Veterans Affairs">
            <a:extLst>
              <a:ext uri="{FF2B5EF4-FFF2-40B4-BE49-F238E27FC236}">
                <a16:creationId xmlns:a16="http://schemas.microsoft.com/office/drawing/2014/main" id="{E9F6275C-ACDF-04CC-B8CC-BDED9292D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8882" y="3098881"/>
            <a:ext cx="965037" cy="965037"/>
          </a:xfrm>
          <a:prstGeom prst="rect">
            <a:avLst/>
          </a:prstGeom>
        </p:spPr>
      </p:pic>
      <p:pic>
        <p:nvPicPr>
          <p:cNvPr id="7" name="USAB" descr="Seal of the United States Access Board">
            <a:extLst>
              <a:ext uri="{FF2B5EF4-FFF2-40B4-BE49-F238E27FC236}">
                <a16:creationId xmlns:a16="http://schemas.microsoft.com/office/drawing/2014/main" id="{BAD25E63-D68A-E245-0562-3150365FC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1429" y="3121502"/>
            <a:ext cx="914400" cy="914400"/>
          </a:xfrm>
          <a:prstGeom prst="rect">
            <a:avLst/>
          </a:prstGeom>
        </p:spPr>
      </p:pic>
      <p:pic>
        <p:nvPicPr>
          <p:cNvPr id="4" name="CIOC" descr="Seal of the CIO Council">
            <a:extLst>
              <a:ext uri="{FF2B5EF4-FFF2-40B4-BE49-F238E27FC236}">
                <a16:creationId xmlns:a16="http://schemas.microsoft.com/office/drawing/2014/main" id="{39011A92-3AA5-B9A9-EC9C-98E76820B8B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93339" y="3092364"/>
            <a:ext cx="979610" cy="97807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4400"/>
              <a:buNone/>
            </a:pPr>
            <a:r>
              <a:rPr lang="en-US" sz="3200" dirty="0"/>
              <a:t>Accessible Customer Experience &amp; Shared Services</a:t>
            </a:r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2400"/>
              <a:buNone/>
            </a:pPr>
            <a:r>
              <a:rPr lang="en-US" dirty="0"/>
              <a:t>Karla Rodriguez, Platforms and Services, DHS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0683-720C-2719-6414-CFB57B51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02449"/>
            <a:ext cx="11109960" cy="3657600"/>
          </a:xfrm>
        </p:spPr>
        <p:txBody>
          <a:bodyPr/>
          <a:lstStyle/>
          <a:p>
            <a:r>
              <a:rPr lang="en-US" dirty="0"/>
              <a:t>Q3. How are you dealing with the accessibility of enterprise platforms?</a:t>
            </a:r>
          </a:p>
        </p:txBody>
      </p:sp>
    </p:spTree>
    <p:extLst>
      <p:ext uri="{BB962C8B-B14F-4D97-AF65-F5344CB8AC3E}">
        <p14:creationId xmlns:p14="http://schemas.microsoft.com/office/powerpoint/2010/main" val="2254053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136EE2-6AFC-52E4-C013-B2C4E2F1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Operationalizing the Platform Experience at DHS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D42AA8-5635-A9BC-1B5C-FD0B6F9EA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Library of Universal Design Patterns for developers building with an enterprise platform</a:t>
            </a:r>
          </a:p>
          <a:p>
            <a:r>
              <a:rPr lang="en-US" dirty="0"/>
              <a:t>Leverages platform accessibility features </a:t>
            </a:r>
          </a:p>
          <a:p>
            <a:r>
              <a:rPr lang="en-US" dirty="0"/>
              <a:t>Extends federal standards and agency guidance</a:t>
            </a:r>
          </a:p>
          <a:p>
            <a:r>
              <a:rPr lang="en-US" dirty="0"/>
              <a:t>Curated for specific federal user needs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58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0683-720C-2719-6414-CFB57B51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02448"/>
            <a:ext cx="11109960" cy="3657600"/>
          </a:xfrm>
        </p:spPr>
        <p:txBody>
          <a:bodyPr/>
          <a:lstStyle/>
          <a:p>
            <a:r>
              <a:rPr lang="en-US" dirty="0"/>
              <a:t>Q4. What opportunities are you exploring?</a:t>
            </a:r>
          </a:p>
        </p:txBody>
      </p:sp>
    </p:spTree>
    <p:extLst>
      <p:ext uri="{BB962C8B-B14F-4D97-AF65-F5344CB8AC3E}">
        <p14:creationId xmlns:p14="http://schemas.microsoft.com/office/powerpoint/2010/main" val="327200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B580-521A-4050-9BB3-27C0C672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 of the accessibility 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F0DEB-E376-E5D6-4A83-84F84DDC3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Sees value in standards</a:t>
            </a:r>
          </a:p>
          <a:p>
            <a:r>
              <a:rPr lang="en-US" dirty="0"/>
              <a:t>Helps each other</a:t>
            </a:r>
          </a:p>
          <a:p>
            <a:r>
              <a:rPr lang="en-US" dirty="0"/>
              <a:t>Advocates for others</a:t>
            </a:r>
          </a:p>
          <a:p>
            <a:r>
              <a:rPr lang="en-US" dirty="0"/>
              <a:t>Shared ownership</a:t>
            </a:r>
          </a:p>
          <a:p>
            <a:r>
              <a:rPr lang="en-US" dirty="0"/>
              <a:t>High sense of trust</a:t>
            </a:r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09EE1-8BFD-8AD4-EE9B-2594B59571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78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F6E8-C4DE-3C52-ACD6-AFC38CB0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Invitation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309A3-A744-A66C-A466-DADDCB748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Access to the Enterprise Pattern Library for agencies</a:t>
            </a:r>
          </a:p>
          <a:p>
            <a:r>
              <a:rPr lang="en-US" dirty="0"/>
              <a:t>Contribute patterns and questions at a peer level</a:t>
            </a:r>
          </a:p>
          <a:p>
            <a:r>
              <a:rPr lang="en-US" dirty="0"/>
              <a:t>Partner in defining how to meet this challenge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11FDBD-879D-178E-F282-A064157C2B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0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BE2E3E9-0B10-C93D-8596-A81D8DCB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FCC744-58DE-714C-65C6-FD7781C2D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7822096" cy="4937760"/>
          </a:xfrm>
        </p:spPr>
        <p:txBody>
          <a:bodyPr/>
          <a:lstStyle/>
          <a:p>
            <a:r>
              <a:rPr lang="en-US" dirty="0"/>
              <a:t>Brief overview of platforms and shared services</a:t>
            </a:r>
          </a:p>
          <a:p>
            <a:r>
              <a:rPr lang="en-US" dirty="0"/>
              <a:t>Introduce Customer Experience</a:t>
            </a:r>
          </a:p>
          <a:p>
            <a:r>
              <a:rPr lang="en-US" dirty="0"/>
              <a:t>Review the challenge around accessibility and platforms</a:t>
            </a:r>
          </a:p>
          <a:p>
            <a:r>
              <a:rPr lang="en-US" dirty="0"/>
              <a:t>Share a model</a:t>
            </a:r>
          </a:p>
          <a:p>
            <a:r>
              <a:rPr lang="en-US" dirty="0"/>
              <a:t>Explore opportunities</a:t>
            </a:r>
          </a:p>
          <a:p>
            <a:r>
              <a:rPr lang="en-US" dirty="0"/>
              <a:t>Envision collaboration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9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9D40-C47D-46DE-D38C-A5C3422A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7405"/>
            <a:ext cx="10515600" cy="461645"/>
          </a:xfrm>
        </p:spPr>
        <p:txBody>
          <a:bodyPr/>
          <a:lstStyle/>
          <a:p>
            <a:r>
              <a:rPr lang="en-US" dirty="0"/>
              <a:t>Shared Services and Enterprise Platforms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44258-A674-7446-A9A6-3C283E6A2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Frequently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meet the demand for online apps and services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Commercial or open-source, seldom federally run</a:t>
            </a:r>
          </a:p>
          <a:p>
            <a:r>
              <a:rPr lang="en-US" dirty="0"/>
              <a:t>Tenants implement</a:t>
            </a:r>
          </a:p>
          <a:p>
            <a:r>
              <a:rPr lang="en-US" dirty="0"/>
              <a:t>Domain-specific knowledge for operations, maintenance, training</a:t>
            </a:r>
          </a:p>
          <a:p>
            <a:r>
              <a:rPr lang="en-US" dirty="0"/>
              <a:t>Consolidates and standardizes technology by commoditizing it</a:t>
            </a:r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87CEC-2B52-4583-600F-63BD04366D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8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0683-720C-2719-6414-CFB57B51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402449"/>
            <a:ext cx="11112731" cy="36576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Q1. Does your agency use an enterprise platform or shared service?</a:t>
            </a:r>
          </a:p>
        </p:txBody>
      </p:sp>
    </p:spTree>
    <p:extLst>
      <p:ext uri="{BB962C8B-B14F-4D97-AF65-F5344CB8AC3E}">
        <p14:creationId xmlns:p14="http://schemas.microsoft.com/office/powerpoint/2010/main" val="310474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A906-902E-9E5E-8C9D-9481DFEC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implications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546CA-DF94-10D9-3784-77D6EFE4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Across the agency</a:t>
            </a:r>
          </a:p>
          <a:p>
            <a:r>
              <a:rPr lang="en-US" dirty="0"/>
              <a:t>Services offered agency-wide</a:t>
            </a:r>
          </a:p>
          <a:p>
            <a:r>
              <a:rPr lang="en-US" dirty="0"/>
              <a:t>Cost or operation concerns are program-managed</a:t>
            </a:r>
          </a:p>
          <a:p>
            <a:pPr marL="508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DE507-9145-8A76-7AF0-6BF8C078116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Application or Product</a:t>
            </a:r>
          </a:p>
          <a:p>
            <a:r>
              <a:rPr lang="en-US" dirty="0"/>
              <a:t>Customizations dependent on vendor or developer</a:t>
            </a:r>
          </a:p>
          <a:p>
            <a:r>
              <a:rPr lang="en-US" dirty="0"/>
              <a:t>IT projects with a spectrum of governance practices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AC753-63AE-E995-01CE-9B72D8A4D7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2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3AB1-DE31-B4B7-64FC-5813C973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007F0-F369-2233-7C5A-0BDD965D2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b="1" dirty="0"/>
              <a:t>Definition</a:t>
            </a:r>
          </a:p>
          <a:p>
            <a:pPr marL="50800" indent="0">
              <a:buNone/>
            </a:pPr>
            <a:r>
              <a:rPr lang="en-US" dirty="0"/>
              <a:t>End-to-end experience across processes and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405AE-864E-6E0A-5674-243780152E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4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733C96-AA4F-455A-24F3-F06CC39C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experience touchpoints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C861FC-0613-1F63-F915-1A5286CDF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Agency </a:t>
            </a:r>
          </a:p>
          <a:p>
            <a:r>
              <a:rPr lang="en-US" dirty="0"/>
              <a:t>Procuring</a:t>
            </a:r>
          </a:p>
          <a:p>
            <a:r>
              <a:rPr lang="en-US" dirty="0"/>
              <a:t>Implementing</a:t>
            </a:r>
          </a:p>
          <a:p>
            <a:r>
              <a:rPr lang="en-US" dirty="0"/>
              <a:t>Operating</a:t>
            </a:r>
          </a:p>
          <a:p>
            <a:r>
              <a:rPr lang="en-US" dirty="0"/>
              <a:t>Renewing</a:t>
            </a:r>
          </a:p>
          <a:p>
            <a:r>
              <a:rPr lang="en-US" dirty="0"/>
              <a:t>Governing</a:t>
            </a:r>
          </a:p>
          <a:p>
            <a:endParaRPr lang="en-US" dirty="0"/>
          </a:p>
          <a:p>
            <a:pPr marL="50800" indent="0">
              <a:buNone/>
            </a:pPr>
            <a:endParaRPr lang="en-US" dirty="0"/>
          </a:p>
          <a:p>
            <a:endParaRPr lang="en-US" dirty="0"/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B5AB72-AEAD-C72B-BBA5-8F7AF1A614D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End-user</a:t>
            </a:r>
          </a:p>
          <a:p>
            <a:r>
              <a:rPr lang="en-US" dirty="0"/>
              <a:t>Requesting access</a:t>
            </a:r>
          </a:p>
          <a:p>
            <a:r>
              <a:rPr lang="en-US" dirty="0"/>
              <a:t>Training</a:t>
            </a:r>
          </a:p>
          <a:p>
            <a:r>
              <a:rPr lang="en-US" dirty="0"/>
              <a:t>Building/Using</a:t>
            </a:r>
          </a:p>
          <a:p>
            <a:r>
              <a:rPr lang="en-US" dirty="0"/>
              <a:t>Support</a:t>
            </a:r>
          </a:p>
          <a:p>
            <a:endParaRPr lang="en-US" dirty="0"/>
          </a:p>
          <a:p>
            <a:pPr marL="508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F090F-A55C-747D-C7D0-938CC8F382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1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0683-720C-2719-6414-CFB57B51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402336"/>
            <a:ext cx="11109960" cy="36576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Q2. What is a common pain point with your platforms or services?</a:t>
            </a:r>
          </a:p>
        </p:txBody>
      </p:sp>
    </p:spTree>
    <p:extLst>
      <p:ext uri="{BB962C8B-B14F-4D97-AF65-F5344CB8AC3E}">
        <p14:creationId xmlns:p14="http://schemas.microsoft.com/office/powerpoint/2010/main" val="43191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136EE2-6AFC-52E4-C013-B2C4E2F1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 of Enterprise Platforms/Services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D42AA8-5635-A9BC-1B5C-FD0B6F9EA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scale of platforms increases complexity with accessibility</a:t>
            </a:r>
          </a:p>
          <a:p>
            <a:r>
              <a:rPr lang="en-US" dirty="0"/>
              <a:t>Does this create a burden on the agency, program, and end-user?</a:t>
            </a:r>
          </a:p>
          <a:p>
            <a:r>
              <a:rPr lang="en-US" dirty="0"/>
              <a:t>Limits regarding guidance and standards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0642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Cover Slide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2 Presentation Template" id="{C8AFD6A6-9496-1F43-AA29-213F0FB301D6}" vid="{D8EF9E1E-396C-804D-AF33-947A141BB963}"/>
    </a:ext>
  </a:extLst>
</a:theme>
</file>

<file path=ppt/theme/theme2.xml><?xml version="1.0" encoding="utf-8"?>
<a:theme xmlns:a="http://schemas.openxmlformats.org/drawingml/2006/main" name="Content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2 Presentation Template" id="{C8AFD6A6-9496-1F43-AA29-213F0FB301D6}" vid="{73015A22-F818-EE49-AAE1-7674B948D8A0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Cover Slide</Template>
  <TotalTime>9189</TotalTime>
  <Words>321</Words>
  <Application>Microsoft Macintosh PowerPoint</Application>
  <PresentationFormat>Widescreen</PresentationFormat>
  <Paragraphs>73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Helvetica Neue</vt:lpstr>
      <vt:lpstr>Noto Sans Symbols</vt:lpstr>
      <vt:lpstr>Master Cover Slide</vt:lpstr>
      <vt:lpstr>Content Layout</vt:lpstr>
      <vt:lpstr>Annual Interagency Accessibility Forum</vt:lpstr>
      <vt:lpstr>Agenda</vt:lpstr>
      <vt:lpstr>Shared Services and Enterprise Platforms</vt:lpstr>
      <vt:lpstr>Q1. Does your agency use an enterprise platform or shared service?</vt:lpstr>
      <vt:lpstr>Scaling implications</vt:lpstr>
      <vt:lpstr>Customer Experience</vt:lpstr>
      <vt:lpstr>Customer experience touchpoints</vt:lpstr>
      <vt:lpstr>Q2. What is a common pain point with your platforms or services?</vt:lpstr>
      <vt:lpstr>Accessibility of Enterprise Platforms/Services</vt:lpstr>
      <vt:lpstr>Q3. How are you dealing with the accessibility of enterprise platforms?</vt:lpstr>
      <vt:lpstr>Operationalizing the Platform Experience at DHS</vt:lpstr>
      <vt:lpstr>Q4. What opportunities are you exploring?</vt:lpstr>
      <vt:lpstr>Uniqueness of the accessibility community</vt:lpstr>
      <vt:lpstr>Invitation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Accessible Customer Experience &amp; Shared Services</dc:title>
  <dc:subject/>
  <dc:creator/>
  <cp:keywords/>
  <dc:description/>
  <cp:lastModifiedBy>Michael Horton</cp:lastModifiedBy>
  <cp:revision>13</cp:revision>
  <dcterms:created xsi:type="dcterms:W3CDTF">2022-08-30T12:32:18Z</dcterms:created>
  <dcterms:modified xsi:type="dcterms:W3CDTF">2023-10-17T23:08:53Z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