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119_2C76DDCE.xml" ContentType="application/vnd.ms-powerpoint.comments+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Lst>
  <p:notesMasterIdLst>
    <p:notesMasterId r:id="rId44"/>
  </p:notesMasterIdLst>
  <p:sldIdLst>
    <p:sldId id="256" r:id="rId6"/>
    <p:sldId id="258" r:id="rId7"/>
    <p:sldId id="259" r:id="rId8"/>
    <p:sldId id="652" r:id="rId9"/>
    <p:sldId id="262" r:id="rId10"/>
    <p:sldId id="264" r:id="rId11"/>
    <p:sldId id="263" r:id="rId12"/>
    <p:sldId id="651" r:id="rId13"/>
    <p:sldId id="286" r:id="rId14"/>
    <p:sldId id="632" r:id="rId15"/>
    <p:sldId id="633" r:id="rId16"/>
    <p:sldId id="282" r:id="rId17"/>
    <p:sldId id="284" r:id="rId18"/>
    <p:sldId id="265" r:id="rId19"/>
    <p:sldId id="637" r:id="rId20"/>
    <p:sldId id="634" r:id="rId21"/>
    <p:sldId id="635" r:id="rId22"/>
    <p:sldId id="636" r:id="rId23"/>
    <p:sldId id="645" r:id="rId24"/>
    <p:sldId id="260" r:id="rId25"/>
    <p:sldId id="267" r:id="rId26"/>
    <p:sldId id="269" r:id="rId27"/>
    <p:sldId id="638" r:id="rId28"/>
    <p:sldId id="274" r:id="rId29"/>
    <p:sldId id="646" r:id="rId30"/>
    <p:sldId id="650" r:id="rId31"/>
    <p:sldId id="270" r:id="rId32"/>
    <p:sldId id="640" r:id="rId33"/>
    <p:sldId id="275" r:id="rId34"/>
    <p:sldId id="643" r:id="rId35"/>
    <p:sldId id="639" r:id="rId36"/>
    <p:sldId id="278" r:id="rId37"/>
    <p:sldId id="647" r:id="rId38"/>
    <p:sldId id="277" r:id="rId39"/>
    <p:sldId id="280" r:id="rId40"/>
    <p:sldId id="281" r:id="rId41"/>
    <p:sldId id="649" r:id="rId42"/>
    <p:sldId id="644" r:id="rId43"/>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50" roundtripDataSignature="AMtx7miqgGVw2oa+8993I+jqBGvzHq759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0B9CC8D-2BA1-237D-A1E8-7EB859CC7955}" name="Faied, Maroya" initials="FM" userId="S::faiedm@mms.gov::e4e36dff-08bd-4f71-ab71-ea1fe0eb2854" providerId="AD"/>
  <p188:author id="{75744DE4-F9A0-0810-ACCA-7BD591553A67}" name="Elzi, Erin N" initials="EN" userId="S::elzie@mms.gov::03b05f21-710b-4562-aa33-6606b0914c02" providerId="AD"/>
  <p188:author id="{648107ED-7E4F-D16F-53B3-ECB527C69D2A}" name="Goldstein, Lindsay P" initials="GLP" userId="S::goldstel@mms.gov::77068534-5b2c-41bf-ab89-84bee92840d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0" autoAdjust="0"/>
    <p:restoredTop sz="86463" autoAdjust="0"/>
  </p:normalViewPr>
  <p:slideViewPr>
    <p:cSldViewPr snapToGrid="0">
      <p:cViewPr varScale="1">
        <p:scale>
          <a:sx n="110" d="100"/>
          <a:sy n="110" d="100"/>
        </p:scale>
        <p:origin x="464"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50" Type="http://customschemas.google.com/relationships/presentationmetadata" Target="metadata"/><Relationship Id="rId55" Type="http://schemas.microsoft.com/office/2018/10/relationships/authors" Target="author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s>
</file>

<file path=ppt/comments/modernComment_119_2C76DDCE.xml><?xml version="1.0" encoding="utf-8"?>
<p188:cmLst xmlns:a="http://schemas.openxmlformats.org/drawingml/2006/main" xmlns:r="http://schemas.openxmlformats.org/officeDocument/2006/relationships" xmlns:p188="http://schemas.microsoft.com/office/powerpoint/2018/8/main">
  <p188:cm id="{E0163DFC-639F-4746-B87F-60DB4EE2E412}" authorId="{648107ED-7E4F-D16F-53B3-ECB527C69D2A}" created="2023-09-22T03:54:42.893">
    <pc:sldMkLst xmlns:pc="http://schemas.microsoft.com/office/powerpoint/2013/main/command">
      <pc:docMk/>
      <pc:sldMk cId="745987534" sldId="281"/>
    </pc:sldMkLst>
    <p188:txBody>
      <a:bodyPr/>
      <a:lstStyle/>
      <a:p>
        <a:r>
          <a:rPr lang="en-US"/>
          <a:t>Are slides 35 and 36 the same? Should they be combined?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89147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Stop the backlog by not adding any new non-compliant documents to the website.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8537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46270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r>
              <a:rPr lang="en-US" sz="1600" b="0" i="0" u="none" strike="noStrike" cap="none" dirty="0">
                <a:solidFill>
                  <a:schemeClr val="tx1"/>
                </a:solidFill>
                <a:latin typeface="Arial"/>
                <a:cs typeface="Arial"/>
                <a:sym typeface="Arial"/>
              </a:rPr>
              <a:t>We used a content inventory to figure out what documents we had before running analytics</a:t>
            </a:r>
          </a:p>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600" dirty="0">
              <a:solidFill>
                <a:schemeClr val="tx1"/>
              </a:solidFil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600" dirty="0">
                <a:solidFill>
                  <a:schemeClr val="tx1"/>
                </a:solidFill>
              </a:rPr>
              <a:t>We used Google Analytics, and pulled annual data for all document downloads.</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sz="1600" dirty="0">
                <a:solidFill>
                  <a:schemeClr val="tx1"/>
                </a:solidFill>
              </a:rPr>
              <a:t>Top 100 most downloaded documents made up 70% of all downloads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888523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12605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0829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79435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56314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72941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8074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57409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215918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47410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70257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7510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91701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584211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90891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05859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14332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48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85595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57384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98866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08883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23326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latin typeface="Verdana" panose="020B0604030504040204" pitchFamily="34" charset="0"/>
                <a:ea typeface="Verdana" panose="020B0604030504040204" pitchFamily="34" charset="0"/>
              </a:rPr>
              <a:t>Diagram demonstrating our two-week sprints.</a:t>
            </a:r>
          </a:p>
          <a:p>
            <a:pPr marL="0" lvl="0" indent="0" algn="l" rtl="0">
              <a:spcBef>
                <a:spcPts val="0"/>
              </a:spcBef>
              <a:spcAft>
                <a:spcPts val="0"/>
              </a:spcAft>
              <a:buNone/>
            </a:pPr>
            <a:endParaRPr lang="en-US" dirty="0">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dirty="0">
                <a:latin typeface="Verdana" panose="020B0604030504040204" pitchFamily="34" charset="0"/>
                <a:ea typeface="Verdana" panose="020B0604030504040204" pitchFamily="34" charset="0"/>
              </a:rPr>
              <a:t>Week 1</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Monday: Sprint planning</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Tuesday: Standup &amp; synch 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Wednesday: Standup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Thursday: Standup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Friday: Standup</a:t>
            </a:r>
          </a:p>
          <a:p>
            <a:pPr marL="171450" lvl="0" indent="-171450" algn="l" rtl="0">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a:p>
            <a:pPr marL="0" lvl="0" indent="0" algn="l" rtl="0">
              <a:spcBef>
                <a:spcPts val="0"/>
              </a:spcBef>
              <a:spcAft>
                <a:spcPts val="0"/>
              </a:spcAft>
              <a:buNone/>
            </a:pPr>
            <a:r>
              <a:rPr lang="en-US" dirty="0">
                <a:latin typeface="Verdana" panose="020B0604030504040204" pitchFamily="34" charset="0"/>
                <a:ea typeface="Verdana" panose="020B0604030504040204" pitchFamily="34" charset="0"/>
              </a:rPr>
              <a:t>Week 2</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Monday: Standup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Tuesday: Standup &amp; synch 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Wednesday: Standup</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Thursday: Demo, sprint review &amp; retro</a:t>
            </a:r>
          </a:p>
          <a:p>
            <a:pPr marL="171450" lvl="0" indent="-171450" algn="l" rtl="0">
              <a:spcBef>
                <a:spcPts val="0"/>
              </a:spcBef>
              <a:spcAft>
                <a:spcPts val="0"/>
              </a:spcAft>
              <a:buFont typeface="Arial" panose="020B0604020202020204" pitchFamily="34" charset="0"/>
              <a:buChar char="•"/>
            </a:pPr>
            <a:r>
              <a:rPr lang="en-US" dirty="0">
                <a:latin typeface="Verdana" panose="020B0604030504040204" pitchFamily="34" charset="0"/>
                <a:ea typeface="Verdana" panose="020B0604030504040204" pitchFamily="34" charset="0"/>
              </a:rPr>
              <a:t>Friday: Standup</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11589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9956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8125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528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31704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Clr>
                <a:schemeClr val="lt1"/>
              </a:buClr>
              <a:buSzPts val="3200"/>
              <a:buNone/>
            </a:pPr>
            <a:endParaRPr lang="en-US" sz="3200"/>
          </a:p>
        </p:txBody>
      </p:sp>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solidFill>
                  <a:schemeClr val="tx1"/>
                </a:solidFill>
                <a:latin typeface="Verdana" panose="020B0604030504040204" pitchFamily="34" charset="0"/>
                <a:ea typeface="Verdana" panose="020B0604030504040204" pitchFamily="34" charset="0"/>
              </a:defRPr>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r>
              <a:rPr lang="en-US"/>
              <a:t>Click to edit Master title style</a:t>
            </a:r>
            <a:endParaRPr/>
          </a:p>
        </p:txBody>
      </p:sp>
      <p:sp>
        <p:nvSpPr>
          <p:cNvPr id="32" name="Google Shape;32;p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solidFill>
                  <a:schemeClr val="tx1"/>
                </a:solidFill>
                <a:latin typeface="Verdana" panose="020B0604030504040204" pitchFamily="34" charset="0"/>
                <a:ea typeface="Verdana" panose="020B0604030504040204" pitchFamily="34" charset="0"/>
              </a:defRPr>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pPr lvl="0"/>
            <a:r>
              <a:rPr lang="en-US"/>
              <a:t>Click to edit Master text styles</a:t>
            </a:r>
          </a:p>
        </p:txBody>
      </p:sp>
      <p:sp>
        <p:nvSpPr>
          <p:cNvPr id="33" name="Google Shape;33;p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Verdana" panose="020B0604030504040204" pitchFamily="34" charset="0"/>
                <a:ea typeface="Verdana" panose="020B0604030504040204" pitchFamily="34" charset="0"/>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6662658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dirty="0">
                <a:solidFill>
                  <a:schemeClr val="lt1"/>
                </a:solidFill>
                <a:latin typeface="Helvetica Neue"/>
                <a:ea typeface="Helvetica Neue"/>
                <a:cs typeface="Helvetica Neue"/>
                <a:sym typeface="Helvetica Neue"/>
              </a:rPr>
              <a:t>Click to edit Master title style</a:t>
            </a:r>
            <a:endParaRPr sz="4500" b="1" i="0" u="none" strike="noStrike" cap="none" dirty="0">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dirty="0">
                <a:solidFill>
                  <a:schemeClr val="lt1"/>
                </a:solidFill>
                <a:latin typeface="Helvetica Neue"/>
                <a:ea typeface="Helvetica Neue"/>
                <a:cs typeface="Helvetica Neue"/>
                <a:sym typeface="Helvetica Neue"/>
              </a:rPr>
              <a:t>Click to edit Subtitle</a:t>
            </a:r>
            <a:endParaRPr sz="3000" b="1" i="1" u="none" strike="noStrike" cap="none" dirty="0">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3">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9">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dirty="0">
                <a:solidFill>
                  <a:srgbClr val="006197"/>
                </a:solidFill>
                <a:latin typeface="Arial"/>
                <a:ea typeface="Arial"/>
                <a:cs typeface="Arial"/>
                <a:sym typeface="Arial"/>
              </a:rPr>
              <a:t>IAAF 2023 / General Services Administration / Federal Deposit Insurance Corporation / Department of Veterans Affairs / U.S. Access Board / Federal CIO Council</a:t>
            </a:r>
            <a:endParaRPr sz="800" b="0" i="0" u="none" strike="noStrike" cap="none" dirty="0">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DOI-ONRR/nrrd/wiki/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blog-nrrd.doi.gov/content-audit/" TargetMode="External"/><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log-nrrd.doi.gov/trusted-tester/"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19_2C76DDCE.xml"/><Relationship Id="rId7" Type="http://schemas.openxmlformats.org/officeDocument/2006/relationships/hyperlink" Target="https://www.linkedin.com/posts/federal-cio-council_each-and-every-day-technologists-are-working-activity-7054113863142674432-SiHg?utm_source=share&amp;utm_medium=member_desktop"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ourpublicservice.org/blog/implementing-digital-transformation-no-matter-the-budget/?utm_campaign=Public%20Service%20Weekly&amp;utm_medium=email&amp;_hsmi=256243719&amp;_hsenc=p2ANqtz--YYqZwe5vyOP2KrA1Xkr1rG8hh6MFCAD0e9i7YgXO5rrXz0obbN3bvc2ZsUimU6J02aqBhKnMi048agZgsBvDc13y8fQ&amp;utm_content=256243719&amp;utm_source=hs_email" TargetMode="External"/><Relationship Id="rId5" Type="http://schemas.openxmlformats.org/officeDocument/2006/relationships/hyperlink" Target="https://www.performance.gov/blog/2023-federal-customer-experience-interior/" TargetMode="External"/><Relationship Id="rId4" Type="http://schemas.openxmlformats.org/officeDocument/2006/relationships/hyperlink" Target="https://search.gov/about/updates/year-in-review/special-report/overview.html"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blog-nrrd.doi.gov/trusted-tester/"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hyperlink" Target="https://blog-nrrd.doi.gov/beyond-auto/" TargetMode="External"/><Relationship Id="rId5" Type="http://schemas.openxmlformats.org/officeDocument/2006/relationships/hyperlink" Target="https://blog-nrrd.doi.gov/four-part-hybrid-testing/" TargetMode="External"/><Relationship Id="rId4" Type="http://schemas.openxmlformats.org/officeDocument/2006/relationships/hyperlink" Target="https://blog-nrrd.doi.gov/modernize-government-website/"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github.com/DOI-ONRR/nrrd/wiki/Accessibility" TargetMode="External"/><Relationship Id="rId3" Type="http://schemas.openxmlformats.org/officeDocument/2006/relationships/hyperlink" Target="mailto:Lindsay.Goldstein@onrr.gov" TargetMode="External"/><Relationship Id="rId7" Type="http://schemas.openxmlformats.org/officeDocument/2006/relationships/hyperlink" Target="https://blog-nrrd.doi.gov/" TargetMode="External"/><Relationship Id="rId2" Type="http://schemas.openxmlformats.org/officeDocument/2006/relationships/hyperlink" Target="mailto:Maroya.faied@onrr.gov" TargetMode="External"/><Relationship Id="rId1" Type="http://schemas.openxmlformats.org/officeDocument/2006/relationships/slideLayout" Target="../slideLayouts/slideLayout3.xml"/><Relationship Id="rId6" Type="http://schemas.openxmlformats.org/officeDocument/2006/relationships/hyperlink" Target="https://onrr.gov/" TargetMode="External"/><Relationship Id="rId5" Type="http://schemas.openxmlformats.org/officeDocument/2006/relationships/hyperlink" Target="https://revenuedata.doi.gov/" TargetMode="External"/><Relationship Id="rId4" Type="http://schemas.openxmlformats.org/officeDocument/2006/relationships/hyperlink" Target="mailto:onrrweb@onrr.gov"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hyperlink" Target="https://revenuedata.doi.gov/"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blog-nrrd.doi.gov/" TargetMode="External"/><Relationship Id="rId5" Type="http://schemas.openxmlformats.org/officeDocument/2006/relationships/hyperlink" Target="https://github.com/DOI-ONRR/onrr.gov-site/wiki" TargetMode="External"/><Relationship Id="rId4" Type="http://schemas.openxmlformats.org/officeDocument/2006/relationships/hyperlink" Target="https://onrr.gov/"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49000" cy="132556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Arial"/>
              <a:buNone/>
            </a:pPr>
            <a:r>
              <a:rPr lang="en-US" dirty="0"/>
              <a:t>Cultivating and Managing an Inclusive Culture at ONRR</a:t>
            </a:r>
          </a:p>
        </p:txBody>
      </p:sp>
      <p:sp>
        <p:nvSpPr>
          <p:cNvPr id="88" name="Google Shape;88;p1"/>
          <p:cNvSpPr txBox="1">
            <a:spLocks noGrp="1"/>
          </p:cNvSpPr>
          <p:nvPr>
            <p:ph type="body" idx="1"/>
          </p:nvPr>
        </p:nvSpPr>
        <p:spPr>
          <a:xfrm>
            <a:off x="533400" y="1683674"/>
            <a:ext cx="11174691" cy="1066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None/>
            </a:pPr>
            <a:r>
              <a:rPr lang="en-US" sz="2800" dirty="0"/>
              <a:t>Annual Interagency Accessibility Forum</a:t>
            </a:r>
          </a:p>
        </p:txBody>
      </p:sp>
      <p:sp>
        <p:nvSpPr>
          <p:cNvPr id="89" name="Google Shape;89;p1"/>
          <p:cNvSpPr txBox="1">
            <a:spLocks noGrp="1"/>
          </p:cNvSpPr>
          <p:nvPr>
            <p:ph type="body" idx="2"/>
          </p:nvPr>
        </p:nvSpPr>
        <p:spPr>
          <a:xfrm>
            <a:off x="533401" y="3124200"/>
            <a:ext cx="5337048" cy="914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3200"/>
              <a:buNone/>
            </a:pPr>
            <a:r>
              <a:rPr lang="en-US" sz="2800" dirty="0"/>
              <a:t>November 9, 2023</a:t>
            </a:r>
            <a:endParaRPr sz="2800" dirty="0"/>
          </a:p>
        </p:txBody>
      </p:sp>
      <p:pic>
        <p:nvPicPr>
          <p:cNvPr id="3" name="GSA" descr="GSA Starmark logo">
            <a:extLst>
              <a:ext uri="{FF2B5EF4-FFF2-40B4-BE49-F238E27FC236}">
                <a16:creationId xmlns:a16="http://schemas.microsoft.com/office/drawing/2014/main" id="{29117E04-F918-CE4A-3958-D8BA5432AA8C}"/>
              </a:ext>
            </a:extLst>
          </p:cNvPr>
          <p:cNvPicPr preferRelativeResize="0"/>
          <p:nvPr/>
        </p:nvPicPr>
        <p:blipFill rotWithShape="1">
          <a:blip r:embed="rId3">
            <a:alphaModFix/>
          </a:blip>
          <a:srcRect/>
          <a:stretch/>
        </p:blipFill>
        <p:spPr>
          <a:xfrm>
            <a:off x="5961330" y="3121502"/>
            <a:ext cx="914400" cy="914400"/>
          </a:xfrm>
          <a:prstGeom prst="rect">
            <a:avLst/>
          </a:prstGeom>
          <a:noFill/>
          <a:ln>
            <a:noFill/>
          </a:ln>
        </p:spPr>
      </p:pic>
      <p:pic>
        <p:nvPicPr>
          <p:cNvPr id="5" name="FDIC" descr="Logo of the Federal Deposit Insurance Corporation (FDIC)">
            <a:extLst>
              <a:ext uri="{FF2B5EF4-FFF2-40B4-BE49-F238E27FC236}">
                <a16:creationId xmlns:a16="http://schemas.microsoft.com/office/drawing/2014/main" id="{FCB1931B-A09A-F05B-92CF-A4C045F7DDE3}"/>
              </a:ext>
            </a:extLst>
          </p:cNvPr>
          <p:cNvPicPr>
            <a:picLocks noChangeAspect="1"/>
          </p:cNvPicPr>
          <p:nvPr/>
        </p:nvPicPr>
        <p:blipFill>
          <a:blip r:embed="rId4"/>
          <a:stretch>
            <a:fillRect/>
          </a:stretch>
        </p:blipFill>
        <p:spPr>
          <a:xfrm>
            <a:off x="6986614" y="3233175"/>
            <a:ext cx="1704758" cy="691053"/>
          </a:xfrm>
          <a:prstGeom prst="rect">
            <a:avLst/>
          </a:prstGeom>
        </p:spPr>
      </p:pic>
      <p:pic>
        <p:nvPicPr>
          <p:cNvPr id="6" name="VA" descr="Seal of the Department of Veterans Affairs">
            <a:extLst>
              <a:ext uri="{FF2B5EF4-FFF2-40B4-BE49-F238E27FC236}">
                <a16:creationId xmlns:a16="http://schemas.microsoft.com/office/drawing/2014/main" id="{E9F6275C-ACDF-04CC-B8CC-BDED9292DE98}"/>
              </a:ext>
            </a:extLst>
          </p:cNvPr>
          <p:cNvPicPr>
            <a:picLocks noChangeAspect="1"/>
          </p:cNvPicPr>
          <p:nvPr/>
        </p:nvPicPr>
        <p:blipFill>
          <a:blip r:embed="rId5"/>
          <a:stretch>
            <a:fillRect/>
          </a:stretch>
        </p:blipFill>
        <p:spPr>
          <a:xfrm>
            <a:off x="8798882" y="3098881"/>
            <a:ext cx="965037" cy="965037"/>
          </a:xfrm>
          <a:prstGeom prst="rect">
            <a:avLst/>
          </a:prstGeom>
        </p:spPr>
      </p:pic>
      <p:pic>
        <p:nvPicPr>
          <p:cNvPr id="7" name="USAB" descr="Seal of the United States Access Board">
            <a:extLst>
              <a:ext uri="{FF2B5EF4-FFF2-40B4-BE49-F238E27FC236}">
                <a16:creationId xmlns:a16="http://schemas.microsoft.com/office/drawing/2014/main" id="{BAD25E63-D68A-E245-0562-3150365FC668}"/>
              </a:ext>
            </a:extLst>
          </p:cNvPr>
          <p:cNvPicPr>
            <a:picLocks noChangeAspect="1"/>
          </p:cNvPicPr>
          <p:nvPr/>
        </p:nvPicPr>
        <p:blipFill>
          <a:blip r:embed="rId6"/>
          <a:stretch>
            <a:fillRect/>
          </a:stretch>
        </p:blipFill>
        <p:spPr>
          <a:xfrm>
            <a:off x="9871429" y="3121502"/>
            <a:ext cx="914400" cy="914400"/>
          </a:xfrm>
          <a:prstGeom prst="rect">
            <a:avLst/>
          </a:prstGeom>
        </p:spPr>
      </p:pic>
      <p:pic>
        <p:nvPicPr>
          <p:cNvPr id="4" name="CIOC" descr="Seal of the CIO Council">
            <a:extLst>
              <a:ext uri="{FF2B5EF4-FFF2-40B4-BE49-F238E27FC236}">
                <a16:creationId xmlns:a16="http://schemas.microsoft.com/office/drawing/2014/main" id="{39011A92-3AA5-B9A9-EC9C-98E76820B8BE}"/>
              </a:ext>
            </a:extLst>
          </p:cNvPr>
          <p:cNvPicPr preferRelativeResize="0"/>
          <p:nvPr/>
        </p:nvPicPr>
        <p:blipFill rotWithShape="1">
          <a:blip r:embed="rId7">
            <a:alphaModFix/>
          </a:blip>
          <a:srcRect/>
          <a:stretch/>
        </p:blipFill>
        <p:spPr>
          <a:xfrm>
            <a:off x="10893339" y="3092364"/>
            <a:ext cx="979610" cy="978070"/>
          </a:xfrm>
          <a:prstGeom prst="rect">
            <a:avLst/>
          </a:prstGeom>
          <a:noFill/>
          <a:ln>
            <a:noFill/>
          </a:ln>
        </p:spPr>
      </p:pic>
      <p:sp>
        <p:nvSpPr>
          <p:cNvPr id="91" name="Google Shape;91;p1"/>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4400"/>
              <a:buNone/>
            </a:pPr>
            <a:r>
              <a:rPr lang="en-US" dirty="0"/>
              <a:t>Maroya Faied</a:t>
            </a:r>
          </a:p>
          <a:p>
            <a:pPr marL="0" lvl="0" indent="0" algn="l" rtl="0">
              <a:spcBef>
                <a:spcPts val="0"/>
              </a:spcBef>
              <a:spcAft>
                <a:spcPts val="0"/>
              </a:spcAft>
              <a:buClr>
                <a:srgbClr val="006197"/>
              </a:buClr>
              <a:buSzPts val="4400"/>
              <a:buNone/>
            </a:pPr>
            <a:r>
              <a:rPr lang="en-US" dirty="0"/>
              <a:t>Lindsay Goldstein</a:t>
            </a:r>
            <a:endParaRPr dirty="0"/>
          </a:p>
        </p:txBody>
      </p:sp>
      <p:sp>
        <p:nvSpPr>
          <p:cNvPr id="90" name="Google Shape;90;p1"/>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006197"/>
              </a:buClr>
              <a:buSzPts val="2400"/>
              <a:buNone/>
            </a:pPr>
            <a:r>
              <a:rPr lang="en-US" dirty="0"/>
              <a:t>Office of Natural Resources Revenue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CD3E-6F61-4D34-84C0-E045224EE139}"/>
              </a:ext>
            </a:extLst>
          </p:cNvPr>
          <p:cNvSpPr>
            <a:spLocks noGrp="1"/>
          </p:cNvSpPr>
          <p:nvPr>
            <p:ph type="title"/>
          </p:nvPr>
        </p:nvSpPr>
        <p:spPr>
          <a:xfrm>
            <a:off x="87747" y="1"/>
            <a:ext cx="12012045" cy="983556"/>
          </a:xfrm>
        </p:spPr>
        <p:txBody>
          <a:bodyPr/>
          <a:lstStyle/>
          <a:p>
            <a:r>
              <a:rPr lang="en-US" sz="3000" dirty="0">
                <a:solidFill>
                  <a:schemeClr val="lt1"/>
                </a:solidFill>
                <a:latin typeface="Arial"/>
                <a:sym typeface="Source Sans Pro"/>
              </a:rPr>
              <a:t>Agile</a:t>
            </a:r>
            <a:r>
              <a:rPr lang="en-US" sz="3733" dirty="0">
                <a:solidFill>
                  <a:srgbClr val="00095F"/>
                </a:solidFill>
                <a:cs typeface="Merriweather"/>
                <a:sym typeface="Source Sans Pro"/>
              </a:rPr>
              <a:t> </a:t>
            </a:r>
            <a:r>
              <a:rPr lang="en-US" sz="3000" dirty="0">
                <a:solidFill>
                  <a:schemeClr val="lt1"/>
                </a:solidFill>
                <a:latin typeface="Arial"/>
                <a:sym typeface="Source Sans Pro"/>
              </a:rPr>
              <a:t>meetings</a:t>
            </a:r>
            <a:r>
              <a:rPr lang="en-US" sz="3733" dirty="0">
                <a:solidFill>
                  <a:srgbClr val="00095F"/>
                </a:solidFill>
                <a:cs typeface="Merriweather"/>
                <a:sym typeface="Source Sans Pro"/>
              </a:rPr>
              <a:t> </a:t>
            </a:r>
            <a:endParaRPr lang="en-US" sz="3733" dirty="0">
              <a:solidFill>
                <a:srgbClr val="00095F"/>
              </a:solidFill>
            </a:endParaRPr>
          </a:p>
        </p:txBody>
      </p:sp>
      <p:graphicFrame>
        <p:nvGraphicFramePr>
          <p:cNvPr id="3" name="Table 2" descr="Table with description of agile meetings">
            <a:extLst>
              <a:ext uri="{FF2B5EF4-FFF2-40B4-BE49-F238E27FC236}">
                <a16:creationId xmlns:a16="http://schemas.microsoft.com/office/drawing/2014/main" id="{DC0A4FF5-578A-4A63-9839-6CB599E44ABF}"/>
              </a:ext>
            </a:extLst>
          </p:cNvPr>
          <p:cNvGraphicFramePr>
            <a:graphicFrameLocks noGrp="1"/>
          </p:cNvGraphicFramePr>
          <p:nvPr>
            <p:extLst>
              <p:ext uri="{D42A27DB-BD31-4B8C-83A1-F6EECF244321}">
                <p14:modId xmlns:p14="http://schemas.microsoft.com/office/powerpoint/2010/main" val="1465623897"/>
              </p:ext>
            </p:extLst>
          </p:nvPr>
        </p:nvGraphicFramePr>
        <p:xfrm>
          <a:off x="301613" y="1181327"/>
          <a:ext cx="11360798" cy="5009776"/>
        </p:xfrm>
        <a:graphic>
          <a:graphicData uri="http://schemas.openxmlformats.org/drawingml/2006/table">
            <a:tbl>
              <a:tblPr firstRow="1">
                <a:noFill/>
              </a:tblPr>
              <a:tblGrid>
                <a:gridCol w="1351741">
                  <a:extLst>
                    <a:ext uri="{9D8B030D-6E8A-4147-A177-3AD203B41FA5}">
                      <a16:colId xmlns:a16="http://schemas.microsoft.com/office/drawing/2014/main" val="3304479347"/>
                    </a:ext>
                  </a:extLst>
                </a:gridCol>
                <a:gridCol w="6168788">
                  <a:extLst>
                    <a:ext uri="{9D8B030D-6E8A-4147-A177-3AD203B41FA5}">
                      <a16:colId xmlns:a16="http://schemas.microsoft.com/office/drawing/2014/main" val="3875180814"/>
                    </a:ext>
                  </a:extLst>
                </a:gridCol>
                <a:gridCol w="2502089">
                  <a:extLst>
                    <a:ext uri="{9D8B030D-6E8A-4147-A177-3AD203B41FA5}">
                      <a16:colId xmlns:a16="http://schemas.microsoft.com/office/drawing/2014/main" val="45150857"/>
                    </a:ext>
                  </a:extLst>
                </a:gridCol>
                <a:gridCol w="1338180">
                  <a:extLst>
                    <a:ext uri="{9D8B030D-6E8A-4147-A177-3AD203B41FA5}">
                      <a16:colId xmlns:a16="http://schemas.microsoft.com/office/drawing/2014/main" val="3726982452"/>
                    </a:ext>
                  </a:extLst>
                </a:gridCol>
              </a:tblGrid>
              <a:tr h="565532">
                <a:tc>
                  <a:txBody>
                    <a:bodyPr/>
                    <a:lstStyle/>
                    <a:p>
                      <a:pPr marL="0" lvl="0" indent="0" algn="l" rtl="0">
                        <a:spcBef>
                          <a:spcPts val="0"/>
                        </a:spcBef>
                        <a:spcAft>
                          <a:spcPts val="0"/>
                        </a:spcAft>
                        <a:buNone/>
                      </a:pPr>
                      <a:r>
                        <a:rPr lang="en-US" sz="1200" b="1" dirty="0">
                          <a:solidFill>
                            <a:schemeClr val="tx1"/>
                          </a:solidFill>
                          <a:latin typeface="Verdana"/>
                          <a:ea typeface="Verdana"/>
                          <a:cs typeface="Verdana"/>
                          <a:sym typeface="Verdana"/>
                        </a:rPr>
                        <a:t>Meeting</a:t>
                      </a:r>
                      <a:endParaRPr sz="1200" b="1" dirty="0">
                        <a:solidFill>
                          <a:schemeClr val="tx1"/>
                        </a:solidFill>
                        <a:latin typeface="Verdana"/>
                        <a:ea typeface="Verdana"/>
                        <a:cs typeface="Verdana"/>
                        <a:sym typeface="Verdana"/>
                      </a:endParaRPr>
                    </a:p>
                  </a:txBody>
                  <a:tcPr marL="121900" marR="121900" marT="121900" marB="121900" anchor="ctr">
                    <a:lnR w="9525" cap="flat" cmpd="sng">
                      <a:solidFill>
                        <a:srgbClr val="9E9E9E"/>
                      </a:solidFill>
                      <a:prstDash val="solid"/>
                      <a:round/>
                      <a:headEnd type="none" w="sm" len="sm"/>
                      <a:tailEnd type="none" w="sm" len="sm"/>
                    </a:lnR>
                    <a:solidFill>
                      <a:srgbClr val="F3F3F3"/>
                    </a:solidFill>
                  </a:tcPr>
                </a:tc>
                <a:tc>
                  <a:txBody>
                    <a:bodyPr/>
                    <a:lstStyle/>
                    <a:p>
                      <a:pPr marL="0" lvl="0" indent="0" algn="l" rtl="0">
                        <a:spcBef>
                          <a:spcPts val="0"/>
                        </a:spcBef>
                        <a:spcAft>
                          <a:spcPts val="0"/>
                        </a:spcAft>
                        <a:buNone/>
                      </a:pPr>
                      <a:r>
                        <a:rPr lang="en-US" sz="1200" b="1" dirty="0">
                          <a:solidFill>
                            <a:schemeClr val="tx1"/>
                          </a:solidFill>
                          <a:latin typeface="Verdana"/>
                          <a:ea typeface="Verdana"/>
                          <a:cs typeface="Verdana"/>
                          <a:sym typeface="Verdana"/>
                        </a:rPr>
                        <a:t>Description</a:t>
                      </a:r>
                      <a:endParaRPr sz="1200" b="1" dirty="0">
                        <a:solidFill>
                          <a:schemeClr val="tx1"/>
                        </a:solidFill>
                        <a:latin typeface="Verdana"/>
                        <a:ea typeface="Verdana"/>
                        <a:cs typeface="Verdana"/>
                        <a:sym typeface="Verdana"/>
                      </a:endParaRPr>
                    </a:p>
                  </a:txBody>
                  <a:tcPr marL="121900" marR="121900" marT="121900" marB="12190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3F3F3"/>
                    </a:solidFill>
                  </a:tcPr>
                </a:tc>
                <a:tc>
                  <a:txBody>
                    <a:bodyPr/>
                    <a:lstStyle/>
                    <a:p>
                      <a:pPr marL="0" lvl="0" indent="0" algn="l" rtl="0">
                        <a:spcBef>
                          <a:spcPts val="0"/>
                        </a:spcBef>
                        <a:spcAft>
                          <a:spcPts val="0"/>
                        </a:spcAft>
                        <a:buNone/>
                      </a:pPr>
                      <a:r>
                        <a:rPr lang="en-US" sz="1200" b="1" dirty="0">
                          <a:solidFill>
                            <a:schemeClr val="tx1"/>
                          </a:solidFill>
                          <a:latin typeface="Verdana"/>
                          <a:ea typeface="Verdana"/>
                          <a:cs typeface="Verdana"/>
                          <a:sym typeface="Verdana"/>
                        </a:rPr>
                        <a:t>Regularity</a:t>
                      </a:r>
                      <a:endParaRPr sz="1200" b="1" dirty="0">
                        <a:solidFill>
                          <a:schemeClr val="tx1"/>
                        </a:solidFill>
                        <a:latin typeface="Verdana"/>
                        <a:ea typeface="Verdana"/>
                        <a:cs typeface="Verdana"/>
                        <a:sym typeface="Verdana"/>
                      </a:endParaRPr>
                    </a:p>
                  </a:txBody>
                  <a:tcPr marL="121900" marR="121900" marT="121900" marB="121900" anchor="ctr">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3F3F3"/>
                    </a:solidFill>
                  </a:tcPr>
                </a:tc>
                <a:tc>
                  <a:txBody>
                    <a:bodyPr/>
                    <a:lstStyle/>
                    <a:p>
                      <a:pPr marL="0" lvl="0" indent="0" algn="l" rtl="0">
                        <a:spcBef>
                          <a:spcPts val="0"/>
                        </a:spcBef>
                        <a:spcAft>
                          <a:spcPts val="0"/>
                        </a:spcAft>
                        <a:buNone/>
                      </a:pPr>
                      <a:r>
                        <a:rPr lang="en-US" sz="1200" b="1" dirty="0">
                          <a:solidFill>
                            <a:schemeClr val="tx1"/>
                          </a:solidFill>
                          <a:latin typeface="Verdana"/>
                          <a:ea typeface="Verdana"/>
                          <a:cs typeface="Verdana"/>
                          <a:sym typeface="Verdana"/>
                        </a:rPr>
                        <a:t>Duration</a:t>
                      </a:r>
                      <a:endParaRPr sz="1200" b="1" dirty="0">
                        <a:solidFill>
                          <a:schemeClr val="tx1"/>
                        </a:solidFill>
                        <a:latin typeface="Verdana"/>
                        <a:ea typeface="Verdana"/>
                        <a:cs typeface="Verdana"/>
                        <a:sym typeface="Verdana"/>
                      </a:endParaRPr>
                    </a:p>
                  </a:txBody>
                  <a:tcPr marL="121900" marR="121900" marT="121900" marB="121900" anchor="ctr">
                    <a:lnL w="9525" cap="flat" cmpd="sng">
                      <a:solidFill>
                        <a:srgbClr val="9E9E9E"/>
                      </a:solidFill>
                      <a:prstDash val="solid"/>
                      <a:round/>
                      <a:headEnd type="none" w="sm" len="sm"/>
                      <a:tailEnd type="none" w="sm" len="sm"/>
                    </a:lnL>
                    <a:solidFill>
                      <a:srgbClr val="F3F3F3"/>
                    </a:solidFill>
                  </a:tcPr>
                </a:tc>
                <a:extLst>
                  <a:ext uri="{0D108BD9-81ED-4DB2-BD59-A6C34878D82A}">
                    <a16:rowId xmlns:a16="http://schemas.microsoft.com/office/drawing/2014/main" val="303142045"/>
                  </a:ext>
                </a:extLst>
              </a:tr>
              <a:tr h="635729">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Sprint planning</a:t>
                      </a:r>
                      <a:endParaRPr sz="1200" dirty="0">
                        <a:solidFill>
                          <a:schemeClr val="tx1"/>
                        </a:solidFill>
                        <a:latin typeface="Verdana"/>
                        <a:ea typeface="Verdana"/>
                        <a:cs typeface="Verdana"/>
                        <a:sym typeface="Verdana"/>
                      </a:endParaRPr>
                    </a:p>
                  </a:txBody>
                  <a:tcPr marL="121900" marR="121900" marT="121900" marB="121900">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In sprint planning, we select tasks based on the sprint goals and assign them to individuals. We also prioritize tasks to complete first.</a:t>
                      </a:r>
                      <a:endParaRPr sz="1200"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First Monday of each new sprint</a:t>
                      </a:r>
                      <a:endParaRPr sz="1200"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1 hour</a:t>
                      </a:r>
                      <a:endParaRPr sz="1200"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1923220987"/>
                  </a:ext>
                </a:extLst>
              </a:tr>
              <a:tr h="769015">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Sprint demo</a:t>
                      </a:r>
                      <a:endParaRPr sz="1200" dirty="0">
                        <a:solidFill>
                          <a:schemeClr val="tx1"/>
                        </a:solidFill>
                        <a:latin typeface="Verdana"/>
                        <a:ea typeface="Verdana"/>
                        <a:cs typeface="Verdana"/>
                        <a:sym typeface="Verdana"/>
                      </a:endParaRPr>
                    </a:p>
                  </a:txBody>
                  <a:tcPr marL="121900" marR="121900" marT="121900" marB="121900">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Sprint demos allow the team to present work completed to other team members and stakeholders. They also create opportunities to others to ask clarifying questions.</a:t>
                      </a:r>
                      <a:endParaRPr sz="1200"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Second Thursday of each sprint</a:t>
                      </a:r>
                      <a:endParaRPr lang="en-US" sz="1200" dirty="0">
                        <a:solidFill>
                          <a:schemeClr val="tx1"/>
                        </a:solidFill>
                        <a:latin typeface="Verdana"/>
                        <a:ea typeface="Verdana"/>
                        <a:cs typeface="Verdana"/>
                      </a:endParaRPr>
                    </a:p>
                  </a:txBody>
                  <a:tcPr marL="121900" marR="121900" marT="121900" marB="1219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rPr>
                        <a:t>1 hour</a:t>
                      </a:r>
                    </a:p>
                  </a:txBody>
                  <a:tcPr marL="121900" marR="121900" marT="121900" marB="121900">
                    <a:lnL w="9525" cap="flat" cmpd="sng">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1499706886"/>
                  </a:ext>
                </a:extLst>
              </a:tr>
              <a:tr h="999027">
                <a:tc>
                  <a:txBody>
                    <a:bodyPr/>
                    <a:lstStyle/>
                    <a:p>
                      <a:pPr marL="0" lvl="0" indent="0" algn="l" rtl="0">
                        <a:spcBef>
                          <a:spcPts val="0"/>
                        </a:spcBef>
                        <a:spcAft>
                          <a:spcPts val="0"/>
                        </a:spcAft>
                        <a:buNone/>
                      </a:pPr>
                      <a:r>
                        <a:rPr lang="en-US" sz="1200" dirty="0">
                          <a:solidFill>
                            <a:schemeClr val="tx1"/>
                          </a:solidFill>
                          <a:latin typeface="Verdana"/>
                          <a:ea typeface="Verdana"/>
                          <a:cs typeface="Verdana"/>
                        </a:rPr>
                        <a:t>Sprint review &amp; retro</a:t>
                      </a:r>
                      <a:endParaRPr sz="1200" dirty="0">
                        <a:solidFill>
                          <a:schemeClr val="tx1"/>
                        </a:solidFill>
                        <a:latin typeface="Verdana"/>
                        <a:ea typeface="Verdana"/>
                        <a:cs typeface="Verdana"/>
                        <a:sym typeface="Verdana"/>
                      </a:endParaRPr>
                    </a:p>
                  </a:txBody>
                  <a:tcPr marL="121900" marR="121900" marT="121900" marB="121900">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During the sprint review half of this meeting, we review any issues left in the backlog, close what we can and move others to the next sprint. The retrospective half allows the team to reflect on the sprint and discuss what’s working and what’s not. </a:t>
                      </a:r>
                      <a:endParaRPr sz="1200"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Second Thursday of each sprint</a:t>
                      </a:r>
                      <a:endParaRPr lang="en-US" sz="1200" dirty="0">
                        <a:solidFill>
                          <a:schemeClr val="tx1"/>
                        </a:solidFill>
                        <a:latin typeface="+mn-lt"/>
                        <a:ea typeface="Verdana"/>
                        <a:cs typeface="Verdana"/>
                      </a:endParaRPr>
                    </a:p>
                    <a:p>
                      <a:pPr marL="0" lvl="0" indent="0" algn="l" rtl="0">
                        <a:spcBef>
                          <a:spcPts val="0"/>
                        </a:spcBef>
                        <a:spcAft>
                          <a:spcPts val="0"/>
                        </a:spcAft>
                        <a:buNone/>
                      </a:pPr>
                      <a:endParaRPr sz="1200"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1 hour</a:t>
                      </a:r>
                      <a:endParaRPr sz="1200"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1640923584"/>
                  </a:ext>
                </a:extLst>
              </a:tr>
              <a:tr h="635729">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Standup</a:t>
                      </a:r>
                      <a:endParaRPr sz="1200" dirty="0">
                        <a:solidFill>
                          <a:schemeClr val="tx1"/>
                        </a:solidFill>
                        <a:latin typeface="Verdana"/>
                        <a:ea typeface="Verdana"/>
                        <a:cs typeface="Verdana"/>
                        <a:sym typeface="Verdana"/>
                      </a:endParaRPr>
                    </a:p>
                  </a:txBody>
                  <a:tcPr marL="121900" marR="121900" marT="121900" marB="121900">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Daily standup meetings allow team members to share progress on assigned tasks and surface any blockers to their work.</a:t>
                      </a:r>
                      <a:endParaRPr sz="1200"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b="0" i="0" u="none" strike="noStrike" cap="none" dirty="0">
                          <a:solidFill>
                            <a:schemeClr val="tx1"/>
                          </a:solidFill>
                          <a:latin typeface="Verdana"/>
                          <a:ea typeface="Verdana"/>
                          <a:cs typeface="Verdana"/>
                          <a:sym typeface="Verdana"/>
                        </a:rPr>
                        <a:t>Daily</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tx1"/>
                          </a:solidFill>
                          <a:latin typeface="Verdana"/>
                          <a:ea typeface="Verdana"/>
                          <a:cs typeface="Verdana"/>
                          <a:sym typeface="Verdana"/>
                        </a:rPr>
                        <a:t>½ hour</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3882729267"/>
                  </a:ext>
                </a:extLst>
              </a:tr>
              <a:tr h="635729">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Road mapping</a:t>
                      </a:r>
                      <a:endParaRPr sz="1200" dirty="0">
                        <a:solidFill>
                          <a:schemeClr val="tx1"/>
                        </a:solidFill>
                        <a:latin typeface="Verdana"/>
                        <a:ea typeface="Verdana"/>
                        <a:cs typeface="Verdana"/>
                        <a:sym typeface="Verdana"/>
                      </a:endParaRPr>
                    </a:p>
                  </a:txBody>
                  <a:tcPr marL="121900" marR="121900" marT="121900" marB="121900">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Road map check in meetings allow the team to plan epics, which last for 6 weeks. We also review quarterly goals in this meeting.</a:t>
                      </a:r>
                      <a:endParaRPr sz="1200"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tx1"/>
                          </a:solidFill>
                          <a:latin typeface="Verdana"/>
                          <a:ea typeface="Verdana"/>
                          <a:cs typeface="Verdana"/>
                          <a:sym typeface="Verdana"/>
                        </a:rPr>
                        <a:t>Every 6 weeks</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tx1"/>
                          </a:solidFill>
                          <a:latin typeface="Verdana"/>
                          <a:ea typeface="Verdana"/>
                          <a:cs typeface="Verdana"/>
                          <a:sym typeface="Verdana"/>
                        </a:rPr>
                        <a:t>1 hour</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2678602367"/>
                  </a:ext>
                </a:extLst>
              </a:tr>
              <a:tr h="769015">
                <a:tc>
                  <a:txBody>
                    <a:bodyPr/>
                    <a:lstStyle/>
                    <a:p>
                      <a:pPr marL="0" lvl="0" indent="0" algn="l" rtl="0">
                        <a:spcBef>
                          <a:spcPts val="0"/>
                        </a:spcBef>
                        <a:spcAft>
                          <a:spcPts val="0"/>
                        </a:spcAft>
                        <a:buNone/>
                      </a:pPr>
                      <a:r>
                        <a:rPr lang="en-US" sz="1200" dirty="0">
                          <a:solidFill>
                            <a:schemeClr val="tx1"/>
                          </a:solidFill>
                          <a:latin typeface="Verdana"/>
                          <a:ea typeface="Verdana"/>
                          <a:cs typeface="Verdana"/>
                          <a:sym typeface="Verdana"/>
                        </a:rPr>
                        <a:t>Backlog grooming</a:t>
                      </a:r>
                      <a:endParaRPr sz="1200" dirty="0">
                        <a:solidFill>
                          <a:schemeClr val="tx1"/>
                        </a:solidFill>
                        <a:latin typeface="Verdana"/>
                        <a:ea typeface="Verdana"/>
                        <a:cs typeface="Verdana"/>
                        <a:sym typeface="Verdana"/>
                      </a:endParaRPr>
                    </a:p>
                  </a:txBody>
                  <a:tcPr marL="121900" marR="121900" marT="121900" marB="121900">
                    <a:lnR w="9525" cap="flat" cmpd="sng" algn="ctr">
                      <a:solidFill>
                        <a:srgbClr val="9E9E9E"/>
                      </a:solidFill>
                      <a:prstDash val="solid"/>
                      <a:round/>
                      <a:headEnd type="none" w="sm" len="sm"/>
                      <a:tailEnd type="none" w="sm" len="sm"/>
                    </a:lnR>
                    <a:solidFill>
                      <a:srgbClr val="FFFFFF"/>
                    </a:solidFill>
                  </a:tcPr>
                </a:tc>
                <a:tc>
                  <a:txBody>
                    <a:bodyPr/>
                    <a:lstStyle/>
                    <a:p>
                      <a:pPr marL="0" lvl="0" indent="0" algn="l" rtl="0">
                        <a:spcBef>
                          <a:spcPts val="0"/>
                        </a:spcBef>
                        <a:spcAft>
                          <a:spcPts val="0"/>
                        </a:spcAft>
                        <a:buNone/>
                      </a:pPr>
                      <a:r>
                        <a:rPr lang="en-US" sz="1200" dirty="0">
                          <a:solidFill>
                            <a:schemeClr val="tx1"/>
                          </a:solidFill>
                          <a:latin typeface="+mn-lt"/>
                          <a:ea typeface="Verdana"/>
                          <a:cs typeface="Verdana"/>
                          <a:sym typeface="Verdana"/>
                        </a:rPr>
                        <a:t>During backlog grooming, the team goes through open issues. We close duplicate or unnecessary issues. We assign and add estimates and labels for remaining issues.</a:t>
                      </a:r>
                      <a:endParaRPr sz="1200"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tx1"/>
                          </a:solidFill>
                          <a:latin typeface="Verdana"/>
                          <a:ea typeface="Verdana"/>
                          <a:cs typeface="Verdana"/>
                          <a:sym typeface="Verdana"/>
                        </a:rPr>
                        <a:t>Monthly</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lnR w="9525" cap="flat" cmpd="sng" algn="ctr">
                      <a:solidFill>
                        <a:srgbClr val="9E9E9E"/>
                      </a:solidFill>
                      <a:prstDash val="solid"/>
                      <a:round/>
                      <a:headEnd type="none" w="sm" len="sm"/>
                      <a:tailEnd type="none" w="sm" len="sm"/>
                    </a:lnR>
                    <a:solidFill>
                      <a:srgbClr val="FFFFFF"/>
                    </a:solidFill>
                  </a:tcPr>
                </a:tc>
                <a:tc>
                  <a:txBody>
                    <a:bodyPr/>
                    <a:lstStyle/>
                    <a:p>
                      <a:pPr marL="0" marR="0" lvl="0" indent="0" algn="l" rtl="0">
                        <a:lnSpc>
                          <a:spcPct val="100000"/>
                        </a:lnSpc>
                        <a:spcBef>
                          <a:spcPts val="0"/>
                        </a:spcBef>
                        <a:spcAft>
                          <a:spcPts val="0"/>
                        </a:spcAft>
                        <a:buClr>
                          <a:srgbClr val="000000"/>
                        </a:buClr>
                        <a:buFont typeface="Arial"/>
                        <a:buNone/>
                      </a:pPr>
                      <a:r>
                        <a:rPr lang="en-US" sz="1200" b="0" i="0" u="none" strike="noStrike" cap="none" dirty="0">
                          <a:solidFill>
                            <a:schemeClr val="tx1"/>
                          </a:solidFill>
                          <a:latin typeface="Verdana"/>
                          <a:ea typeface="Verdana"/>
                          <a:cs typeface="Verdana"/>
                          <a:sym typeface="Verdana"/>
                        </a:rPr>
                        <a:t>1 hour</a:t>
                      </a:r>
                      <a:endParaRPr sz="1200" b="0" i="0" u="none" strike="noStrike" cap="none" dirty="0">
                        <a:solidFill>
                          <a:schemeClr val="tx1"/>
                        </a:solidFill>
                        <a:latin typeface="Verdana"/>
                        <a:ea typeface="Verdana"/>
                        <a:cs typeface="Verdana"/>
                        <a:sym typeface="Verdana"/>
                      </a:endParaRPr>
                    </a:p>
                  </a:txBody>
                  <a:tcPr marL="121900" marR="121900" marT="121900" marB="121900">
                    <a:lnL w="9525" cap="flat" cmpd="sng" algn="ctr">
                      <a:solidFill>
                        <a:srgbClr val="9E9E9E"/>
                      </a:solidFill>
                      <a:prstDash val="solid"/>
                      <a:round/>
                      <a:headEnd type="none" w="sm" len="sm"/>
                      <a:tailEnd type="none" w="sm" len="sm"/>
                    </a:lnL>
                    <a:solidFill>
                      <a:srgbClr val="FFFFFF"/>
                    </a:solidFill>
                  </a:tcPr>
                </a:tc>
                <a:extLst>
                  <a:ext uri="{0D108BD9-81ED-4DB2-BD59-A6C34878D82A}">
                    <a16:rowId xmlns:a16="http://schemas.microsoft.com/office/drawing/2014/main" val="2540679526"/>
                  </a:ext>
                </a:extLst>
              </a:tr>
            </a:tbl>
          </a:graphicData>
        </a:graphic>
      </p:graphicFrame>
      <p:sp>
        <p:nvSpPr>
          <p:cNvPr id="4" name="Slide Number Placeholder 1">
            <a:extLst>
              <a:ext uri="{FF2B5EF4-FFF2-40B4-BE49-F238E27FC236}">
                <a16:creationId xmlns:a16="http://schemas.microsoft.com/office/drawing/2014/main" id="{22B3C30D-1322-462C-96A2-78AA141B089A}"/>
              </a:ext>
            </a:extLst>
          </p:cNvPr>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584247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2DADDE-05D4-BAEE-8D2C-29C79D56A8A4}"/>
              </a:ext>
            </a:extLst>
          </p:cNvPr>
          <p:cNvSpPr>
            <a:spLocks noGrp="1"/>
          </p:cNvSpPr>
          <p:nvPr>
            <p:ph type="title"/>
          </p:nvPr>
        </p:nvSpPr>
        <p:spPr/>
        <p:txBody>
          <a:bodyPr/>
          <a:lstStyle/>
          <a:p>
            <a:r>
              <a:rPr lang="en-US" dirty="0"/>
              <a:t>Agile team roles</a:t>
            </a:r>
            <a:r>
              <a:rPr lang="en-US" b="0" i="0" dirty="0">
                <a:solidFill>
                  <a:srgbClr val="000000"/>
                </a:solidFill>
                <a:effectLst/>
                <a:latin typeface="Verdana" panose="020B0604030504040204" pitchFamily="34" charset="0"/>
              </a:rPr>
              <a:t>​</a:t>
            </a:r>
            <a:endParaRPr lang="en-US" dirty="0"/>
          </a:p>
        </p:txBody>
      </p:sp>
      <p:graphicFrame>
        <p:nvGraphicFramePr>
          <p:cNvPr id="11" name="Table 10" descr="Agile team roles">
            <a:extLst>
              <a:ext uri="{FF2B5EF4-FFF2-40B4-BE49-F238E27FC236}">
                <a16:creationId xmlns:a16="http://schemas.microsoft.com/office/drawing/2014/main" id="{6D52D3AB-5554-7290-A918-C5A6AEA36C08}"/>
              </a:ext>
            </a:extLst>
          </p:cNvPr>
          <p:cNvGraphicFramePr>
            <a:graphicFrameLocks noGrp="1"/>
          </p:cNvGraphicFramePr>
          <p:nvPr>
            <p:extLst>
              <p:ext uri="{D42A27DB-BD31-4B8C-83A1-F6EECF244321}">
                <p14:modId xmlns:p14="http://schemas.microsoft.com/office/powerpoint/2010/main" val="2514474467"/>
              </p:ext>
            </p:extLst>
          </p:nvPr>
        </p:nvGraphicFramePr>
        <p:xfrm>
          <a:off x="457200" y="1535962"/>
          <a:ext cx="11277599" cy="4476510"/>
        </p:xfrm>
        <a:graphic>
          <a:graphicData uri="http://schemas.openxmlformats.org/drawingml/2006/table">
            <a:tbl>
              <a:tblPr firstRow="1"/>
              <a:tblGrid>
                <a:gridCol w="2394059">
                  <a:extLst>
                    <a:ext uri="{9D8B030D-6E8A-4147-A177-3AD203B41FA5}">
                      <a16:colId xmlns:a16="http://schemas.microsoft.com/office/drawing/2014/main" val="3446732293"/>
                    </a:ext>
                  </a:extLst>
                </a:gridCol>
                <a:gridCol w="6161361">
                  <a:extLst>
                    <a:ext uri="{9D8B030D-6E8A-4147-A177-3AD203B41FA5}">
                      <a16:colId xmlns:a16="http://schemas.microsoft.com/office/drawing/2014/main" val="3330490340"/>
                    </a:ext>
                  </a:extLst>
                </a:gridCol>
                <a:gridCol w="2722179">
                  <a:extLst>
                    <a:ext uri="{9D8B030D-6E8A-4147-A177-3AD203B41FA5}">
                      <a16:colId xmlns:a16="http://schemas.microsoft.com/office/drawing/2014/main" val="3386666159"/>
                    </a:ext>
                  </a:extLst>
                </a:gridCol>
              </a:tblGrid>
              <a:tr h="452279">
                <a:tc>
                  <a:txBody>
                    <a:bodyPr/>
                    <a:lstStyle/>
                    <a:p>
                      <a:pPr algn="l" fontAlgn="base"/>
                      <a:r>
                        <a:rPr lang="en-US" sz="1400" b="1" i="0" u="none" strike="noStrike" dirty="0">
                          <a:solidFill>
                            <a:srgbClr val="000000"/>
                          </a:solidFill>
                          <a:effectLst/>
                          <a:latin typeface="Verdana" panose="020B0604030504040204" pitchFamily="34" charset="0"/>
                        </a:rPr>
                        <a:t>Role</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nchor="ct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3F3F3"/>
                    </a:solidFill>
                  </a:tcPr>
                </a:tc>
                <a:tc>
                  <a:txBody>
                    <a:bodyPr/>
                    <a:lstStyle/>
                    <a:p>
                      <a:pPr algn="l" fontAlgn="base"/>
                      <a:r>
                        <a:rPr lang="en-US" sz="1400" b="1" i="0" u="none" strike="noStrike" dirty="0">
                          <a:solidFill>
                            <a:srgbClr val="000000"/>
                          </a:solidFill>
                          <a:effectLst/>
                          <a:latin typeface="Verdana" panose="020B0604030504040204" pitchFamily="34" charset="0"/>
                        </a:rPr>
                        <a:t>Responsibilities</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nchor="ct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3F3F3"/>
                    </a:solidFill>
                  </a:tcPr>
                </a:tc>
                <a:tc>
                  <a:txBody>
                    <a:bodyPr/>
                    <a:lstStyle/>
                    <a:p>
                      <a:pPr algn="l" fontAlgn="base"/>
                      <a:r>
                        <a:rPr lang="en-US" sz="1400" b="1" i="0" u="none" strike="noStrike" dirty="0">
                          <a:solidFill>
                            <a:srgbClr val="000000"/>
                          </a:solidFill>
                          <a:effectLst/>
                          <a:latin typeface="Verdana" panose="020B0604030504040204" pitchFamily="34" charset="0"/>
                        </a:rPr>
                        <a:t>Currently Filled By</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nchor="ct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3F3F3"/>
                    </a:solidFill>
                  </a:tcPr>
                </a:tc>
                <a:extLst>
                  <a:ext uri="{0D108BD9-81ED-4DB2-BD59-A6C34878D82A}">
                    <a16:rowId xmlns:a16="http://schemas.microsoft.com/office/drawing/2014/main" val="1350817302"/>
                  </a:ext>
                </a:extLst>
              </a:tr>
              <a:tr h="936112">
                <a:tc>
                  <a:txBody>
                    <a:bodyPr/>
                    <a:lstStyle/>
                    <a:p>
                      <a:pPr algn="l" fontAlgn="base"/>
                      <a:r>
                        <a:rPr lang="en-US" sz="1400" b="0" i="0" u="none" strike="noStrike" dirty="0">
                          <a:solidFill>
                            <a:srgbClr val="000000"/>
                          </a:solidFill>
                          <a:effectLst/>
                          <a:latin typeface="Verdana" panose="020B0604030504040204" pitchFamily="34" charset="0"/>
                        </a:rPr>
                        <a:t>Product Owner</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Defines the product vision and makes sure what we’re working on carries out that vision.</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Maroya Faied</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303738"/>
                  </a:ext>
                </a:extLst>
              </a:tr>
              <a:tr h="778341">
                <a:tc>
                  <a:txBody>
                    <a:bodyPr/>
                    <a:lstStyle/>
                    <a:p>
                      <a:pPr algn="l" fontAlgn="base"/>
                      <a:r>
                        <a:rPr lang="en-US" sz="1400" b="0" i="0" u="none" strike="noStrike" dirty="0">
                          <a:solidFill>
                            <a:srgbClr val="000000"/>
                          </a:solidFill>
                          <a:effectLst/>
                          <a:latin typeface="Verdana" panose="020B0604030504040204" pitchFamily="34" charset="0"/>
                        </a:rPr>
                        <a:t>Developer</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Writes the code, develops the technical strategy, and decides on technical tool sets.</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Jeff Schwartz</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59216364"/>
                  </a:ext>
                </a:extLst>
              </a:tr>
              <a:tr h="807791">
                <a:tc>
                  <a:txBody>
                    <a:bodyPr/>
                    <a:lstStyle/>
                    <a:p>
                      <a:pPr algn="l" fontAlgn="base"/>
                      <a:r>
                        <a:rPr lang="en-US" sz="1400" b="0" i="0" u="none" strike="noStrike" dirty="0">
                          <a:solidFill>
                            <a:srgbClr val="000000"/>
                          </a:solidFill>
                          <a:effectLst/>
                          <a:latin typeface="Verdana" panose="020B0604030504040204" pitchFamily="34" charset="0"/>
                        </a:rPr>
                        <a:t>Digital Services Specialist (UX)</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Conducts user research to understand user needs and designs the site to meet those needs.</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Erin Elzi</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p>
                      <a:pPr algn="l" fontAlgn="base"/>
                      <a:r>
                        <a:rPr lang="en-US" sz="1400" b="0" i="0" u="none" strike="noStrike" dirty="0">
                          <a:solidFill>
                            <a:srgbClr val="000000"/>
                          </a:solidFill>
                          <a:effectLst/>
                          <a:latin typeface="Verdana" panose="020B0604030504040204" pitchFamily="34" charset="0"/>
                        </a:rPr>
                        <a:t>Alexandra McNally</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732434"/>
                  </a:ext>
                </a:extLst>
              </a:tr>
              <a:tr h="807791">
                <a:tc>
                  <a:txBody>
                    <a:bodyPr/>
                    <a:lstStyle/>
                    <a:p>
                      <a:pPr algn="l" fontAlgn="base"/>
                      <a:r>
                        <a:rPr lang="en-US" sz="1400" b="0" i="0" u="none" strike="noStrike" dirty="0">
                          <a:solidFill>
                            <a:srgbClr val="000000"/>
                          </a:solidFill>
                          <a:effectLst/>
                          <a:latin typeface="Verdana" panose="020B0604030504040204" pitchFamily="34" charset="0"/>
                        </a:rPr>
                        <a:t>Digital Services Specialist (CX)</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Makes sure we have current and accurate data and leads outreach efforts.</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Lindsay Goldstein</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1406175"/>
                  </a:ext>
                </a:extLst>
              </a:tr>
              <a:tr h="694196">
                <a:tc>
                  <a:txBody>
                    <a:bodyPr/>
                    <a:lstStyle/>
                    <a:p>
                      <a:pPr algn="l" fontAlgn="base"/>
                      <a:r>
                        <a:rPr lang="en-US" sz="1400" b="0" i="0" u="none" strike="noStrike" dirty="0">
                          <a:solidFill>
                            <a:srgbClr val="000000"/>
                          </a:solidFill>
                          <a:effectLst/>
                          <a:latin typeface="Verdana" panose="020B0604030504040204" pitchFamily="34" charset="0"/>
                        </a:rPr>
                        <a:t>Content Strategist</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9050" cap="flat" cmpd="sng" algn="ctr">
                      <a:solidFill>
                        <a:srgbClr val="000000"/>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Develops strategy for and maintains all content on the site.</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4288" cap="flat" cmpd="sng" algn="ctr">
                      <a:solidFill>
                        <a:srgbClr val="9E9E9E"/>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ase"/>
                      <a:r>
                        <a:rPr lang="en-US" sz="1400" b="0" i="0" u="none" strike="noStrike" dirty="0">
                          <a:solidFill>
                            <a:srgbClr val="000000"/>
                          </a:solidFill>
                          <a:effectLst/>
                          <a:latin typeface="Verdana" panose="020B0604030504040204" pitchFamily="34" charset="0"/>
                        </a:rPr>
                        <a:t>Christine Thomas</a:t>
                      </a:r>
                      <a:r>
                        <a:rPr lang="en-US" sz="1400" b="0" i="0" dirty="0">
                          <a:solidFill>
                            <a:srgbClr val="000000"/>
                          </a:solidFill>
                          <a:effectLst/>
                          <a:latin typeface="Verdana" panose="020B0604030504040204" pitchFamily="34" charset="0"/>
                        </a:rPr>
                        <a:t>​</a:t>
                      </a:r>
                      <a:endParaRPr lang="en-US" b="0" i="0" dirty="0">
                        <a:solidFill>
                          <a:srgbClr val="000000"/>
                        </a:solidFill>
                        <a:effectLst/>
                      </a:endParaRPr>
                    </a:p>
                  </a:txBody>
                  <a:tcPr>
                    <a:lnL w="14288" cap="flat" cmpd="sng" algn="ctr">
                      <a:solidFill>
                        <a:srgbClr val="9E9E9E"/>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566574"/>
                  </a:ext>
                </a:extLst>
              </a:tr>
            </a:tbl>
          </a:graphicData>
        </a:graphic>
      </p:graphicFrame>
      <p:sp>
        <p:nvSpPr>
          <p:cNvPr id="4" name="Slide Number Placeholder 3">
            <a:extLst>
              <a:ext uri="{FF2B5EF4-FFF2-40B4-BE49-F238E27FC236}">
                <a16:creationId xmlns:a16="http://schemas.microsoft.com/office/drawing/2014/main" id="{8AC26C9C-03E6-5ABF-4165-918FE2B49D91}"/>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426384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E77E-1632-9F68-4C13-CEE2206F6E06}"/>
              </a:ext>
            </a:extLst>
          </p:cNvPr>
          <p:cNvSpPr>
            <a:spLocks noGrp="1"/>
          </p:cNvSpPr>
          <p:nvPr>
            <p:ph type="title"/>
          </p:nvPr>
        </p:nvSpPr>
        <p:spPr/>
        <p:txBody>
          <a:bodyPr/>
          <a:lstStyle/>
          <a:p>
            <a:r>
              <a:rPr lang="en-US" dirty="0"/>
              <a:t>508 project</a:t>
            </a:r>
          </a:p>
        </p:txBody>
      </p:sp>
    </p:spTree>
    <p:extLst>
      <p:ext uri="{BB962C8B-B14F-4D97-AF65-F5344CB8AC3E}">
        <p14:creationId xmlns:p14="http://schemas.microsoft.com/office/powerpoint/2010/main" val="2784662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a:xfrm>
            <a:off x="457200" y="317405"/>
            <a:ext cx="10515600" cy="461645"/>
          </a:xfrm>
        </p:spPr>
        <p:txBody>
          <a:bodyPr/>
          <a:lstStyle/>
          <a:p>
            <a:r>
              <a:rPr lang="en-US" dirty="0"/>
              <a:t>Poll Question</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p:txBody>
          <a:bodyPr/>
          <a:lstStyle/>
          <a:p>
            <a:pPr marL="50800" indent="0">
              <a:buNone/>
            </a:pPr>
            <a:r>
              <a:rPr lang="en-US" dirty="0"/>
              <a:t>Do you have a full-time designated 508 Subject Matter Expert in your organization? </a:t>
            </a:r>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273479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Overview - 508 Project</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a:xfrm>
            <a:off x="457200" y="1429658"/>
            <a:ext cx="11277600" cy="4937760"/>
          </a:xfrm>
        </p:spPr>
        <p:txBody>
          <a:bodyPr/>
          <a:lstStyle/>
          <a:p>
            <a:r>
              <a:rPr lang="en-US" dirty="0"/>
              <a:t>Project plan with existing resources</a:t>
            </a:r>
          </a:p>
          <a:p>
            <a:r>
              <a:rPr lang="en-US" dirty="0"/>
              <a:t>2-part plan (new docs and existing docs )</a:t>
            </a:r>
          </a:p>
          <a:p>
            <a:r>
              <a:rPr lang="en-US" dirty="0"/>
              <a:t>Implementation of new policy </a:t>
            </a:r>
          </a:p>
          <a:p>
            <a:r>
              <a:rPr lang="en-US" dirty="0"/>
              <a:t>Execution of phases (analytics)</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208598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Being resourceful</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r>
              <a:rPr lang="en-US" dirty="0"/>
              <a:t>ONRR doesn’t have a 508 coordinator, so we had to create a project plan with </a:t>
            </a:r>
            <a:r>
              <a:rPr lang="en-US" b="1" dirty="0"/>
              <a:t>only existing resources.</a:t>
            </a:r>
          </a:p>
          <a:p>
            <a:r>
              <a:rPr lang="en-US" dirty="0"/>
              <a:t>We stopped posting new non-compliant documents to onrr.gov.</a:t>
            </a:r>
          </a:p>
          <a:p>
            <a:endParaRPr lang="en-US" dirty="0"/>
          </a:p>
          <a:p>
            <a:endParaRPr lang="en-US" dirty="0"/>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884284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p:txBody>
          <a:bodyPr/>
          <a:lstStyle/>
          <a:p>
            <a:r>
              <a:rPr lang="en-US" dirty="0"/>
              <a:t>Implementing new policy</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r>
              <a:rPr lang="en-US" sz="3200" dirty="0"/>
              <a:t>Only documents that pass accessibility checks are published online.</a:t>
            </a:r>
          </a:p>
        </p:txBody>
      </p:sp>
      <p:sp>
        <p:nvSpPr>
          <p:cNvPr id="2" name="Text Placeholder 1">
            <a:extLst>
              <a:ext uri="{FF2B5EF4-FFF2-40B4-BE49-F238E27FC236}">
                <a16:creationId xmlns:a16="http://schemas.microsoft.com/office/drawing/2014/main" id="{B03E6E32-CA05-936D-F0D2-EDCD79BBFD73}"/>
              </a:ext>
            </a:extLst>
          </p:cNvPr>
          <p:cNvSpPr>
            <a:spLocks noGrp="1"/>
          </p:cNvSpPr>
          <p:nvPr>
            <p:ph type="body" idx="2"/>
          </p:nvPr>
        </p:nvSpPr>
        <p:spPr/>
        <p:txBody>
          <a:bodyPr/>
          <a:lstStyle/>
          <a:p>
            <a:r>
              <a:rPr lang="en-US" sz="3200" dirty="0"/>
              <a:t>It is the document owner’s responsibility to create accessible documents.</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435940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CB7A-D793-4A68-4376-D41FF250B061}"/>
              </a:ext>
            </a:extLst>
          </p:cNvPr>
          <p:cNvSpPr>
            <a:spLocks noGrp="1"/>
          </p:cNvSpPr>
          <p:nvPr>
            <p:ph type="title"/>
          </p:nvPr>
        </p:nvSpPr>
        <p:spPr/>
        <p:txBody>
          <a:bodyPr/>
          <a:lstStyle/>
          <a:p>
            <a:r>
              <a:rPr lang="en-US" dirty="0"/>
              <a:t>Using analytics to prioritize</a:t>
            </a:r>
          </a:p>
        </p:txBody>
      </p:sp>
      <p:pic>
        <p:nvPicPr>
          <p:cNvPr id="7" name="Picture 6" descr="Left: Bar chart of documents by phase.  Phase 1 has 99 documents, phase 2 has 101 documents, and phase 3 has 3,185 documents. Right: Bar chart with downloads by phase.  Phase 1 has 63,540 downloads (70%), phase 2 has 12,875 downloads (14%), and phase 3 has 14,516 downloads (16%).">
            <a:extLst>
              <a:ext uri="{FF2B5EF4-FFF2-40B4-BE49-F238E27FC236}">
                <a16:creationId xmlns:a16="http://schemas.microsoft.com/office/drawing/2014/main" id="{C1BFA6E5-81A9-899D-83D2-F65DE3CA61B8}"/>
              </a:ext>
            </a:extLst>
          </p:cNvPr>
          <p:cNvPicPr>
            <a:picLocks noChangeAspect="1"/>
          </p:cNvPicPr>
          <p:nvPr/>
        </p:nvPicPr>
        <p:blipFill>
          <a:blip r:embed="rId3"/>
          <a:stretch>
            <a:fillRect/>
          </a:stretch>
        </p:blipFill>
        <p:spPr>
          <a:xfrm>
            <a:off x="359749" y="1455095"/>
            <a:ext cx="11472502" cy="4532346"/>
          </a:xfrm>
          <a:prstGeom prst="rect">
            <a:avLst/>
          </a:prstGeom>
        </p:spPr>
      </p:pic>
      <p:sp>
        <p:nvSpPr>
          <p:cNvPr id="5" name="Slide Number Placeholder 4">
            <a:extLst>
              <a:ext uri="{FF2B5EF4-FFF2-40B4-BE49-F238E27FC236}">
                <a16:creationId xmlns:a16="http://schemas.microsoft.com/office/drawing/2014/main" id="{AECD03D6-C478-EACF-BFF1-AC2270F01F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1668181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E77E-1632-9F68-4C13-CEE2206F6E06}"/>
              </a:ext>
            </a:extLst>
          </p:cNvPr>
          <p:cNvSpPr>
            <a:spLocks noGrp="1"/>
          </p:cNvSpPr>
          <p:nvPr>
            <p:ph type="title"/>
          </p:nvPr>
        </p:nvSpPr>
        <p:spPr/>
        <p:txBody>
          <a:bodyPr/>
          <a:lstStyle/>
          <a:p>
            <a:r>
              <a:rPr lang="en-US" dirty="0"/>
              <a:t>Success factors</a:t>
            </a:r>
          </a:p>
        </p:txBody>
      </p:sp>
    </p:spTree>
    <p:extLst>
      <p:ext uri="{BB962C8B-B14F-4D97-AF65-F5344CB8AC3E}">
        <p14:creationId xmlns:p14="http://schemas.microsoft.com/office/powerpoint/2010/main" val="3172846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3A8-900E-52E9-BBD6-8399F7C3C8FF}"/>
              </a:ext>
            </a:extLst>
          </p:cNvPr>
          <p:cNvSpPr>
            <a:spLocks noGrp="1"/>
          </p:cNvSpPr>
          <p:nvPr>
            <p:ph type="title"/>
          </p:nvPr>
        </p:nvSpPr>
        <p:spPr>
          <a:xfrm>
            <a:off x="457200" y="317405"/>
            <a:ext cx="10515600" cy="877143"/>
          </a:xfrm>
        </p:spPr>
        <p:txBody>
          <a:bodyPr/>
          <a:lstStyle/>
          <a:p>
            <a:r>
              <a:rPr lang="en-US" dirty="0"/>
              <a:t>Overview – success factors</a:t>
            </a:r>
            <a:br>
              <a:rPr lang="en-US" dirty="0"/>
            </a:br>
            <a:endParaRPr lang="en-US" dirty="0"/>
          </a:p>
        </p:txBody>
      </p:sp>
      <p:sp>
        <p:nvSpPr>
          <p:cNvPr id="3" name="Text Placeholder 2">
            <a:extLst>
              <a:ext uri="{FF2B5EF4-FFF2-40B4-BE49-F238E27FC236}">
                <a16:creationId xmlns:a16="http://schemas.microsoft.com/office/drawing/2014/main" id="{D498C211-A399-E40F-DF4A-5087E23DB8F2}"/>
              </a:ext>
            </a:extLst>
          </p:cNvPr>
          <p:cNvSpPr>
            <a:spLocks noGrp="1"/>
          </p:cNvSpPr>
          <p:nvPr>
            <p:ph type="body" idx="1"/>
          </p:nvPr>
        </p:nvSpPr>
        <p:spPr/>
        <p:txBody>
          <a:bodyPr/>
          <a:lstStyle/>
          <a:p>
            <a:pPr lvl="1"/>
            <a:r>
              <a:rPr lang="en-US" dirty="0"/>
              <a:t>Training resources</a:t>
            </a:r>
          </a:p>
          <a:p>
            <a:pPr lvl="1"/>
            <a:r>
              <a:rPr lang="en-US" dirty="0"/>
              <a:t>Executive buy-in</a:t>
            </a:r>
          </a:p>
          <a:p>
            <a:pPr lvl="1"/>
            <a:r>
              <a:rPr lang="en-US" dirty="0"/>
              <a:t>How we work – the day to day</a:t>
            </a:r>
          </a:p>
        </p:txBody>
      </p:sp>
      <p:sp>
        <p:nvSpPr>
          <p:cNvPr id="5" name="Slide Number Placeholder 4">
            <a:extLst>
              <a:ext uri="{FF2B5EF4-FFF2-40B4-BE49-F238E27FC236}">
                <a16:creationId xmlns:a16="http://schemas.microsoft.com/office/drawing/2014/main" id="{13860CE6-5C84-5AA4-2F51-757631BBB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401612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7024-04C8-9D4B-614B-2BEBB0553694}"/>
              </a:ext>
            </a:extLst>
          </p:cNvPr>
          <p:cNvSpPr>
            <a:spLocks noGrp="1"/>
          </p:cNvSpPr>
          <p:nvPr>
            <p:ph type="title"/>
          </p:nvPr>
        </p:nvSpPr>
        <p:spPr/>
        <p:txBody>
          <a:bodyPr/>
          <a:lstStyle/>
          <a:p>
            <a:r>
              <a:rPr lang="en-US" dirty="0"/>
              <a:t>Overview</a:t>
            </a:r>
          </a:p>
        </p:txBody>
      </p:sp>
      <p:sp>
        <p:nvSpPr>
          <p:cNvPr id="7" name="Text Placeholder 6">
            <a:extLst>
              <a:ext uri="{FF2B5EF4-FFF2-40B4-BE49-F238E27FC236}">
                <a16:creationId xmlns:a16="http://schemas.microsoft.com/office/drawing/2014/main" id="{457F7B73-81AE-0640-9A36-A288BB61EB81}"/>
              </a:ext>
            </a:extLst>
          </p:cNvPr>
          <p:cNvSpPr>
            <a:spLocks noGrp="1"/>
          </p:cNvSpPr>
          <p:nvPr>
            <p:ph type="body" idx="1"/>
          </p:nvPr>
        </p:nvSpPr>
        <p:spPr/>
        <p:txBody>
          <a:bodyPr/>
          <a:lstStyle/>
          <a:p>
            <a:r>
              <a:rPr lang="en-US" dirty="0"/>
              <a:t>Introduction</a:t>
            </a:r>
          </a:p>
          <a:p>
            <a:r>
              <a:rPr lang="en-US" dirty="0"/>
              <a:t>Team culture</a:t>
            </a:r>
          </a:p>
          <a:p>
            <a:r>
              <a:rPr lang="en-US" dirty="0"/>
              <a:t>508 project</a:t>
            </a:r>
          </a:p>
          <a:p>
            <a:r>
              <a:rPr lang="en-US" dirty="0"/>
              <a:t>Success factors</a:t>
            </a:r>
          </a:p>
          <a:p>
            <a:r>
              <a:rPr lang="en-US" dirty="0"/>
              <a:t>Continuing success</a:t>
            </a:r>
          </a:p>
          <a:p>
            <a:r>
              <a:rPr lang="en-US" dirty="0"/>
              <a:t>Culture shift</a:t>
            </a:r>
          </a:p>
        </p:txBody>
      </p:sp>
      <p:sp>
        <p:nvSpPr>
          <p:cNvPr id="5" name="Slide Number Placeholder 4">
            <a:extLst>
              <a:ext uri="{FF2B5EF4-FFF2-40B4-BE49-F238E27FC236}">
                <a16:creationId xmlns:a16="http://schemas.microsoft.com/office/drawing/2014/main" id="{1A33CECE-752A-10ED-4333-F7E95BE963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3144917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3A8-900E-52E9-BBD6-8399F7C3C8FF}"/>
              </a:ext>
            </a:extLst>
          </p:cNvPr>
          <p:cNvSpPr>
            <a:spLocks noGrp="1"/>
          </p:cNvSpPr>
          <p:nvPr>
            <p:ph type="title"/>
          </p:nvPr>
        </p:nvSpPr>
        <p:spPr/>
        <p:txBody>
          <a:bodyPr/>
          <a:lstStyle/>
          <a:p>
            <a:r>
              <a:rPr lang="en-US" dirty="0"/>
              <a:t>Training Resources</a:t>
            </a:r>
          </a:p>
        </p:txBody>
      </p:sp>
      <p:sp>
        <p:nvSpPr>
          <p:cNvPr id="3" name="Text Placeholder 2">
            <a:extLst>
              <a:ext uri="{FF2B5EF4-FFF2-40B4-BE49-F238E27FC236}">
                <a16:creationId xmlns:a16="http://schemas.microsoft.com/office/drawing/2014/main" id="{D498C211-A399-E40F-DF4A-5087E23DB8F2}"/>
              </a:ext>
            </a:extLst>
          </p:cNvPr>
          <p:cNvSpPr>
            <a:spLocks noGrp="1"/>
          </p:cNvSpPr>
          <p:nvPr>
            <p:ph type="body" idx="1"/>
          </p:nvPr>
        </p:nvSpPr>
        <p:spPr/>
        <p:txBody>
          <a:bodyPr/>
          <a:lstStyle/>
          <a:p>
            <a:r>
              <a:rPr lang="en-US" dirty="0"/>
              <a:t>Our ODDD team developed and compiled resources for everyone in our agency. SMEs mainly learned by doing but some also took specialized training.</a:t>
            </a:r>
          </a:p>
          <a:p>
            <a:pPr lvl="1"/>
            <a:r>
              <a:rPr lang="en-US" dirty="0">
                <a:hlinkClick r:id="rId3"/>
              </a:rPr>
              <a:t>Accessibility Section </a:t>
            </a:r>
            <a:r>
              <a:rPr lang="en-US" dirty="0"/>
              <a:t>on our GitHub wiki</a:t>
            </a:r>
          </a:p>
          <a:p>
            <a:pPr lvl="1"/>
            <a:r>
              <a:rPr lang="en-US" dirty="0"/>
              <a:t>Our GitHub wiki contains links to content we’ve developed and links to external guidance and resources. </a:t>
            </a:r>
          </a:p>
          <a:p>
            <a:pPr lvl="1"/>
            <a:r>
              <a:rPr lang="en-US" dirty="0"/>
              <a:t>Assist with creation of an accessibility toolbox on our internal employee website</a:t>
            </a:r>
          </a:p>
          <a:p>
            <a:pPr lvl="1"/>
            <a:endParaRPr lang="en-US" dirty="0"/>
          </a:p>
        </p:txBody>
      </p:sp>
      <p:sp>
        <p:nvSpPr>
          <p:cNvPr id="5" name="Slide Number Placeholder 4">
            <a:extLst>
              <a:ext uri="{FF2B5EF4-FFF2-40B4-BE49-F238E27FC236}">
                <a16:creationId xmlns:a16="http://schemas.microsoft.com/office/drawing/2014/main" id="{13860CE6-5C84-5AA4-2F51-757631BBB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385884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3A8-900E-52E9-BBD6-8399F7C3C8FF}"/>
              </a:ext>
            </a:extLst>
          </p:cNvPr>
          <p:cNvSpPr>
            <a:spLocks noGrp="1"/>
          </p:cNvSpPr>
          <p:nvPr>
            <p:ph type="title"/>
          </p:nvPr>
        </p:nvSpPr>
        <p:spPr/>
        <p:txBody>
          <a:bodyPr/>
          <a:lstStyle/>
          <a:p>
            <a:r>
              <a:rPr lang="en-US" dirty="0"/>
              <a:t>Executive buy-in</a:t>
            </a:r>
          </a:p>
        </p:txBody>
      </p:sp>
      <p:sp>
        <p:nvSpPr>
          <p:cNvPr id="3" name="Text Placeholder 2">
            <a:extLst>
              <a:ext uri="{FF2B5EF4-FFF2-40B4-BE49-F238E27FC236}">
                <a16:creationId xmlns:a16="http://schemas.microsoft.com/office/drawing/2014/main" id="{DF8EEDC4-EDF2-324E-0286-5196C0F892A0}"/>
              </a:ext>
            </a:extLst>
          </p:cNvPr>
          <p:cNvSpPr>
            <a:spLocks noGrp="1"/>
          </p:cNvSpPr>
          <p:nvPr>
            <p:ph type="body" idx="1"/>
          </p:nvPr>
        </p:nvSpPr>
        <p:spPr/>
        <p:txBody>
          <a:bodyPr/>
          <a:lstStyle/>
          <a:p>
            <a:r>
              <a:rPr lang="en-US" sz="2800" b="0" dirty="0"/>
              <a:t>Our former director initiated the document remediation project and made it a priority.</a:t>
            </a:r>
          </a:p>
          <a:p>
            <a:r>
              <a:rPr lang="en-US" dirty="0"/>
              <a:t>Our current director fully supports continued accessibility improvements. </a:t>
            </a:r>
          </a:p>
        </p:txBody>
      </p:sp>
      <p:sp>
        <p:nvSpPr>
          <p:cNvPr id="5" name="Slide Number Placeholder 4">
            <a:extLst>
              <a:ext uri="{FF2B5EF4-FFF2-40B4-BE49-F238E27FC236}">
                <a16:creationId xmlns:a16="http://schemas.microsoft.com/office/drawing/2014/main" id="{13860CE6-5C84-5AA4-2F51-757631BBB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343007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529-5BD9-8A75-B57B-D884DF9C0855}"/>
              </a:ext>
            </a:extLst>
          </p:cNvPr>
          <p:cNvSpPr>
            <a:spLocks noGrp="1"/>
          </p:cNvSpPr>
          <p:nvPr>
            <p:ph type="title"/>
          </p:nvPr>
        </p:nvSpPr>
        <p:spPr/>
        <p:txBody>
          <a:bodyPr/>
          <a:lstStyle/>
          <a:p>
            <a:r>
              <a:rPr lang="en-US" dirty="0"/>
              <a:t>The day to day – tracking sheet</a:t>
            </a:r>
          </a:p>
        </p:txBody>
      </p:sp>
      <p:pic>
        <p:nvPicPr>
          <p:cNvPr id="5" name="Picture 4" descr="Spreadsheet that tracked the 508 document remediation project. &#10;&#10;The chart categorizes the data by rank, downloads, % of total download, cumulative file, program manager/owner, original status, person checking, current status and phase.">
            <a:extLst>
              <a:ext uri="{FF2B5EF4-FFF2-40B4-BE49-F238E27FC236}">
                <a16:creationId xmlns:a16="http://schemas.microsoft.com/office/drawing/2014/main" id="{1118995D-E371-F0EA-F21E-2C573C0FED1B}"/>
              </a:ext>
            </a:extLst>
          </p:cNvPr>
          <p:cNvPicPr>
            <a:picLocks noChangeAspect="1"/>
          </p:cNvPicPr>
          <p:nvPr/>
        </p:nvPicPr>
        <p:blipFill>
          <a:blip r:embed="rId3"/>
          <a:stretch>
            <a:fillRect/>
          </a:stretch>
        </p:blipFill>
        <p:spPr>
          <a:xfrm>
            <a:off x="127912" y="1324924"/>
            <a:ext cx="12064088" cy="4793773"/>
          </a:xfrm>
          <a:prstGeom prst="rect">
            <a:avLst/>
          </a:prstGeom>
        </p:spPr>
      </p:pic>
      <p:sp>
        <p:nvSpPr>
          <p:cNvPr id="3" name="Slide Number Placeholder 2">
            <a:extLst>
              <a:ext uri="{FF2B5EF4-FFF2-40B4-BE49-F238E27FC236}">
                <a16:creationId xmlns:a16="http://schemas.microsoft.com/office/drawing/2014/main" id="{421E269D-8977-CD54-F944-0C5B9CC86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Tree>
    <p:extLst>
      <p:ext uri="{BB962C8B-B14F-4D97-AF65-F5344CB8AC3E}">
        <p14:creationId xmlns:p14="http://schemas.microsoft.com/office/powerpoint/2010/main" val="61641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5529-5BD9-8A75-B57B-D884DF9C0855}"/>
              </a:ext>
            </a:extLst>
          </p:cNvPr>
          <p:cNvSpPr>
            <a:spLocks noGrp="1"/>
          </p:cNvSpPr>
          <p:nvPr>
            <p:ph type="title"/>
          </p:nvPr>
        </p:nvSpPr>
        <p:spPr/>
        <p:txBody>
          <a:bodyPr/>
          <a:lstStyle/>
          <a:p>
            <a:r>
              <a:rPr lang="en-US" dirty="0"/>
              <a:t>The day to day</a:t>
            </a:r>
          </a:p>
        </p:txBody>
      </p:sp>
      <p:sp>
        <p:nvSpPr>
          <p:cNvPr id="4" name="Text Placeholder 3">
            <a:extLst>
              <a:ext uri="{FF2B5EF4-FFF2-40B4-BE49-F238E27FC236}">
                <a16:creationId xmlns:a16="http://schemas.microsoft.com/office/drawing/2014/main" id="{83A24E09-1B02-7276-8B3E-B7A5A6B4A2E9}"/>
              </a:ext>
            </a:extLst>
          </p:cNvPr>
          <p:cNvSpPr>
            <a:spLocks noGrp="1"/>
          </p:cNvSpPr>
          <p:nvPr>
            <p:ph type="body" idx="1"/>
          </p:nvPr>
        </p:nvSpPr>
        <p:spPr/>
        <p:txBody>
          <a:bodyPr/>
          <a:lstStyle/>
          <a:p>
            <a:r>
              <a:rPr lang="en-US" dirty="0"/>
              <a:t>Project management tools </a:t>
            </a:r>
          </a:p>
          <a:p>
            <a:r>
              <a:rPr lang="en-US" dirty="0"/>
              <a:t>Tracking</a:t>
            </a:r>
          </a:p>
          <a:p>
            <a:r>
              <a:rPr lang="en-US" dirty="0"/>
              <a:t>Clear goals and deadlines</a:t>
            </a:r>
          </a:p>
          <a:p>
            <a:r>
              <a:rPr lang="en-US" dirty="0"/>
              <a:t>Consistent communication</a:t>
            </a:r>
          </a:p>
        </p:txBody>
      </p:sp>
      <p:sp>
        <p:nvSpPr>
          <p:cNvPr id="3" name="Slide Number Placeholder 2">
            <a:extLst>
              <a:ext uri="{FF2B5EF4-FFF2-40B4-BE49-F238E27FC236}">
                <a16:creationId xmlns:a16="http://schemas.microsoft.com/office/drawing/2014/main" id="{421E269D-8977-CD54-F944-0C5B9CC86F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Tree>
    <p:extLst>
      <p:ext uri="{BB962C8B-B14F-4D97-AF65-F5344CB8AC3E}">
        <p14:creationId xmlns:p14="http://schemas.microsoft.com/office/powerpoint/2010/main" val="15603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E77E-1632-9F68-4C13-CEE2206F6E06}"/>
              </a:ext>
            </a:extLst>
          </p:cNvPr>
          <p:cNvSpPr>
            <a:spLocks noGrp="1"/>
          </p:cNvSpPr>
          <p:nvPr>
            <p:ph type="title"/>
          </p:nvPr>
        </p:nvSpPr>
        <p:spPr/>
        <p:txBody>
          <a:bodyPr/>
          <a:lstStyle/>
          <a:p>
            <a:r>
              <a:rPr lang="en-US" dirty="0"/>
              <a:t>Continuing success</a:t>
            </a:r>
          </a:p>
        </p:txBody>
      </p:sp>
    </p:spTree>
    <p:extLst>
      <p:ext uri="{BB962C8B-B14F-4D97-AF65-F5344CB8AC3E}">
        <p14:creationId xmlns:p14="http://schemas.microsoft.com/office/powerpoint/2010/main" val="405408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3A8-900E-52E9-BBD6-8399F7C3C8FF}"/>
              </a:ext>
            </a:extLst>
          </p:cNvPr>
          <p:cNvSpPr>
            <a:spLocks noGrp="1"/>
          </p:cNvSpPr>
          <p:nvPr>
            <p:ph type="title"/>
          </p:nvPr>
        </p:nvSpPr>
        <p:spPr/>
        <p:txBody>
          <a:bodyPr/>
          <a:lstStyle/>
          <a:p>
            <a:r>
              <a:rPr lang="en-US" dirty="0"/>
              <a:t>Overview – continuing success</a:t>
            </a:r>
          </a:p>
        </p:txBody>
      </p:sp>
      <p:sp>
        <p:nvSpPr>
          <p:cNvPr id="3" name="Text Placeholder 2">
            <a:extLst>
              <a:ext uri="{FF2B5EF4-FFF2-40B4-BE49-F238E27FC236}">
                <a16:creationId xmlns:a16="http://schemas.microsoft.com/office/drawing/2014/main" id="{D498C211-A399-E40F-DF4A-5087E23DB8F2}"/>
              </a:ext>
            </a:extLst>
          </p:cNvPr>
          <p:cNvSpPr>
            <a:spLocks noGrp="1"/>
          </p:cNvSpPr>
          <p:nvPr>
            <p:ph type="body" idx="1"/>
          </p:nvPr>
        </p:nvSpPr>
        <p:spPr/>
        <p:txBody>
          <a:bodyPr/>
          <a:lstStyle/>
          <a:p>
            <a:pPr lvl="1"/>
            <a:r>
              <a:rPr lang="en-US" sz="2800" dirty="0"/>
              <a:t>Workflow </a:t>
            </a:r>
          </a:p>
          <a:p>
            <a:pPr lvl="1"/>
            <a:r>
              <a:rPr lang="en-US" sz="2800" dirty="0"/>
              <a:t>Accessibility goals and metrics</a:t>
            </a:r>
          </a:p>
          <a:p>
            <a:pPr lvl="1"/>
            <a:r>
              <a:rPr lang="en-US" sz="2800" dirty="0"/>
              <a:t>Automatic and manual testing</a:t>
            </a:r>
          </a:p>
          <a:p>
            <a:pPr lvl="1"/>
            <a:r>
              <a:rPr lang="en-US" sz="2800" dirty="0"/>
              <a:t>Annual content audits</a:t>
            </a:r>
          </a:p>
          <a:p>
            <a:pPr lvl="1"/>
            <a:endParaRPr lang="en-US" sz="2800" dirty="0"/>
          </a:p>
        </p:txBody>
      </p:sp>
      <p:sp>
        <p:nvSpPr>
          <p:cNvPr id="5" name="Slide Number Placeholder 4">
            <a:extLst>
              <a:ext uri="{FF2B5EF4-FFF2-40B4-BE49-F238E27FC236}">
                <a16:creationId xmlns:a16="http://schemas.microsoft.com/office/drawing/2014/main" id="{13860CE6-5C84-5AA4-2F51-757631BBB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Tree>
    <p:extLst>
      <p:ext uri="{BB962C8B-B14F-4D97-AF65-F5344CB8AC3E}">
        <p14:creationId xmlns:p14="http://schemas.microsoft.com/office/powerpoint/2010/main" val="1315398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p:txBody>
          <a:bodyPr/>
          <a:lstStyle/>
          <a:p>
            <a:r>
              <a:rPr lang="en-US" dirty="0"/>
              <a:t>Workflow</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p:txBody>
          <a:bodyPr/>
          <a:lstStyle/>
          <a:p>
            <a:r>
              <a:rPr lang="en-US" dirty="0"/>
              <a:t>Require a GitHub issue submission for website updates</a:t>
            </a:r>
          </a:p>
          <a:p>
            <a:pPr lvl="1"/>
            <a:r>
              <a:rPr lang="en-US" dirty="0"/>
              <a:t>Strictly follow accessibility policy</a:t>
            </a:r>
          </a:p>
          <a:p>
            <a:pPr lvl="1"/>
            <a:r>
              <a:rPr lang="en-US" dirty="0"/>
              <a:t>Remediate if needed</a:t>
            </a:r>
          </a:p>
          <a:p>
            <a:pPr lvl="1"/>
            <a:r>
              <a:rPr lang="en-US" dirty="0"/>
              <a:t>Suggest other formats to improve accessibility (limit use of PDFs)</a:t>
            </a:r>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Tree>
    <p:extLst>
      <p:ext uri="{BB962C8B-B14F-4D97-AF65-F5344CB8AC3E}">
        <p14:creationId xmlns:p14="http://schemas.microsoft.com/office/powerpoint/2010/main" val="5021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p:txBody>
          <a:bodyPr/>
          <a:lstStyle/>
          <a:p>
            <a:r>
              <a:rPr lang="en-US" dirty="0"/>
              <a:t>Workflow - GitHub</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a:xfrm>
            <a:off x="457200" y="1371600"/>
            <a:ext cx="3044757" cy="4937760"/>
          </a:xfrm>
        </p:spPr>
        <p:txBody>
          <a:bodyPr/>
          <a:lstStyle/>
          <a:p>
            <a:r>
              <a:rPr lang="en-US" dirty="0"/>
              <a:t>Labels</a:t>
            </a:r>
          </a:p>
          <a:p>
            <a:r>
              <a:rPr lang="en-US" dirty="0"/>
              <a:t>Review process</a:t>
            </a:r>
          </a:p>
          <a:p>
            <a:r>
              <a:rPr lang="en-US" dirty="0"/>
              <a:t>Transparent work process</a:t>
            </a:r>
          </a:p>
          <a:p>
            <a:endParaRPr lang="en-US" dirty="0"/>
          </a:p>
        </p:txBody>
      </p:sp>
      <p:pic>
        <p:nvPicPr>
          <p:cNvPr id="8" name="Picture 7" descr="GitHub issues that use the accessibility label to show how we manage our website and accessibility requests.">
            <a:extLst>
              <a:ext uri="{FF2B5EF4-FFF2-40B4-BE49-F238E27FC236}">
                <a16:creationId xmlns:a16="http://schemas.microsoft.com/office/drawing/2014/main" id="{AA61B97E-36AA-DF4A-271C-1D40B19D10FA}"/>
              </a:ext>
            </a:extLst>
          </p:cNvPr>
          <p:cNvPicPr>
            <a:picLocks noChangeAspect="1"/>
          </p:cNvPicPr>
          <p:nvPr/>
        </p:nvPicPr>
        <p:blipFill>
          <a:blip r:embed="rId3"/>
          <a:stretch>
            <a:fillRect/>
          </a:stretch>
        </p:blipFill>
        <p:spPr>
          <a:xfrm>
            <a:off x="4355625" y="1156398"/>
            <a:ext cx="7486267" cy="5019097"/>
          </a:xfrm>
          <a:prstGeom prst="rect">
            <a:avLst/>
          </a:prstGeom>
        </p:spPr>
      </p:pic>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dirty="0"/>
          </a:p>
        </p:txBody>
      </p:sp>
    </p:spTree>
    <p:extLst>
      <p:ext uri="{BB962C8B-B14F-4D97-AF65-F5344CB8AC3E}">
        <p14:creationId xmlns:p14="http://schemas.microsoft.com/office/powerpoint/2010/main" val="1676786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p:txBody>
          <a:bodyPr/>
          <a:lstStyle/>
          <a:p>
            <a:r>
              <a:rPr lang="en-US" dirty="0"/>
              <a:t>Examples – move beyond the PDF</a:t>
            </a:r>
          </a:p>
        </p:txBody>
      </p:sp>
      <p:sp>
        <p:nvSpPr>
          <p:cNvPr id="4" name="Text Placeholder 3">
            <a:extLst>
              <a:ext uri="{FF2B5EF4-FFF2-40B4-BE49-F238E27FC236}">
                <a16:creationId xmlns:a16="http://schemas.microsoft.com/office/drawing/2014/main" id="{C0AE4BA6-A593-0EC2-477A-407DF031176E}"/>
              </a:ext>
            </a:extLst>
          </p:cNvPr>
          <p:cNvSpPr>
            <a:spLocks noGrp="1"/>
          </p:cNvSpPr>
          <p:nvPr>
            <p:ph type="body" idx="1"/>
          </p:nvPr>
        </p:nvSpPr>
        <p:spPr>
          <a:xfrm>
            <a:off x="457200" y="1371600"/>
            <a:ext cx="5486400" cy="593387"/>
          </a:xfrm>
        </p:spPr>
        <p:txBody>
          <a:bodyPr/>
          <a:lstStyle/>
          <a:p>
            <a:pPr marL="50800" indent="0" algn="ctr">
              <a:buNone/>
            </a:pPr>
            <a:r>
              <a:rPr lang="en-US" dirty="0"/>
              <a:t>Submitted document</a:t>
            </a:r>
          </a:p>
        </p:txBody>
      </p:sp>
      <p:pic>
        <p:nvPicPr>
          <p:cNvPr id="10" name="Picture 9" descr="Inaccessible PDF before we turned it into a webpage.">
            <a:extLst>
              <a:ext uri="{FF2B5EF4-FFF2-40B4-BE49-F238E27FC236}">
                <a16:creationId xmlns:a16="http://schemas.microsoft.com/office/drawing/2014/main" id="{96EBFD6F-29D6-B582-1BD8-18858923D0F9}"/>
              </a:ext>
            </a:extLst>
          </p:cNvPr>
          <p:cNvPicPr>
            <a:picLocks noChangeAspect="1"/>
          </p:cNvPicPr>
          <p:nvPr/>
        </p:nvPicPr>
        <p:blipFill>
          <a:blip r:embed="rId3"/>
          <a:stretch>
            <a:fillRect/>
          </a:stretch>
        </p:blipFill>
        <p:spPr>
          <a:xfrm>
            <a:off x="1044985" y="2003615"/>
            <a:ext cx="4670015" cy="3785952"/>
          </a:xfrm>
          <a:prstGeom prst="rect">
            <a:avLst/>
          </a:prstGeom>
        </p:spPr>
      </p:pic>
      <p:sp>
        <p:nvSpPr>
          <p:cNvPr id="5" name="Text Placeholder 4">
            <a:extLst>
              <a:ext uri="{FF2B5EF4-FFF2-40B4-BE49-F238E27FC236}">
                <a16:creationId xmlns:a16="http://schemas.microsoft.com/office/drawing/2014/main" id="{66F5BD0E-7D67-9DA9-CE00-70363A440EA4}"/>
              </a:ext>
            </a:extLst>
          </p:cNvPr>
          <p:cNvSpPr>
            <a:spLocks noGrp="1"/>
          </p:cNvSpPr>
          <p:nvPr>
            <p:ph type="body" idx="2"/>
          </p:nvPr>
        </p:nvSpPr>
        <p:spPr>
          <a:xfrm>
            <a:off x="6248400" y="1371600"/>
            <a:ext cx="5486400" cy="593387"/>
          </a:xfrm>
        </p:spPr>
        <p:txBody>
          <a:bodyPr/>
          <a:lstStyle/>
          <a:p>
            <a:pPr marL="50800" indent="0" algn="ctr">
              <a:buNone/>
            </a:pPr>
            <a:r>
              <a:rPr lang="en-US" dirty="0"/>
              <a:t>Outcome</a:t>
            </a:r>
          </a:p>
        </p:txBody>
      </p:sp>
      <p:pic>
        <p:nvPicPr>
          <p:cNvPr id="8" name="Picture 7" descr="Webpage showing renewable payment guidance. This page was created from an inaccessible PDF.">
            <a:extLst>
              <a:ext uri="{FF2B5EF4-FFF2-40B4-BE49-F238E27FC236}">
                <a16:creationId xmlns:a16="http://schemas.microsoft.com/office/drawing/2014/main" id="{2300D8C2-DDDC-AAA6-6B3E-9F483D8253AB}"/>
              </a:ext>
            </a:extLst>
          </p:cNvPr>
          <p:cNvPicPr>
            <a:picLocks noChangeAspect="1"/>
          </p:cNvPicPr>
          <p:nvPr/>
        </p:nvPicPr>
        <p:blipFill>
          <a:blip r:embed="rId4"/>
          <a:stretch>
            <a:fillRect/>
          </a:stretch>
        </p:blipFill>
        <p:spPr>
          <a:xfrm>
            <a:off x="5943600" y="2110619"/>
            <a:ext cx="5846665" cy="3930258"/>
          </a:xfrm>
          <a:prstGeom prst="rect">
            <a:avLst/>
          </a:prstGeom>
        </p:spPr>
      </p:pic>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dirty="0"/>
          </a:p>
        </p:txBody>
      </p:sp>
    </p:spTree>
    <p:extLst>
      <p:ext uri="{BB962C8B-B14F-4D97-AF65-F5344CB8AC3E}">
        <p14:creationId xmlns:p14="http://schemas.microsoft.com/office/powerpoint/2010/main" val="1896415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p:txBody>
          <a:bodyPr/>
          <a:lstStyle/>
          <a:p>
            <a:r>
              <a:rPr lang="en-US" dirty="0"/>
              <a:t>Accessibility goals and metrics</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a:xfrm>
            <a:off x="320722" y="1121391"/>
            <a:ext cx="11277600" cy="4937760"/>
          </a:xfrm>
        </p:spPr>
        <p:txBody>
          <a:bodyPr/>
          <a:lstStyle/>
          <a:p>
            <a:r>
              <a:rPr lang="en-US" sz="2300" dirty="0"/>
              <a:t>Section 508 Compliance</a:t>
            </a:r>
          </a:p>
          <a:p>
            <a:r>
              <a:rPr lang="en-US" sz="2300" dirty="0"/>
              <a:t>WCAG 2.2 AAA</a:t>
            </a:r>
          </a:p>
          <a:p>
            <a:r>
              <a:rPr lang="en-US" sz="2300" dirty="0"/>
              <a:t>Score as high as possible using automated testing tools</a:t>
            </a:r>
          </a:p>
          <a:p>
            <a:r>
              <a:rPr lang="en-US" sz="2300" dirty="0"/>
              <a:t>ONRR Policy – all posted documents must be compliant</a:t>
            </a:r>
          </a:p>
          <a:p>
            <a:r>
              <a:rPr lang="en-US" sz="2300" dirty="0"/>
              <a:t>Address accessibility issues from DOI report, Trusted Tester findings for NRRD and onrr.gov</a:t>
            </a:r>
          </a:p>
          <a:p>
            <a:r>
              <a:rPr lang="en-US" sz="2300" dirty="0"/>
              <a:t>Complete annual mandatory agency assessments</a:t>
            </a:r>
          </a:p>
          <a:p>
            <a:pPr marL="50800" indent="0">
              <a:buNone/>
            </a:pPr>
            <a:endParaRPr lang="en-US" sz="2300" dirty="0"/>
          </a:p>
          <a:p>
            <a:r>
              <a:rPr lang="en-US" sz="2300" dirty="0"/>
              <a:t>Some of these are extremely difficult to do and we might never get there. But these lofty goals work with our iterative design process. </a:t>
            </a:r>
          </a:p>
          <a:p>
            <a:r>
              <a:rPr lang="en-US" sz="2300" dirty="0"/>
              <a:t>We’re never “done.”</a:t>
            </a:r>
            <a:endParaRPr lang="en-US"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dirty="0"/>
          </a:p>
        </p:txBody>
      </p:sp>
    </p:spTree>
    <p:extLst>
      <p:ext uri="{BB962C8B-B14F-4D97-AF65-F5344CB8AC3E}">
        <p14:creationId xmlns:p14="http://schemas.microsoft.com/office/powerpoint/2010/main" val="253933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What’s ONRR (Office of Natural Resources Revenue)</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r>
              <a:rPr lang="en-US" dirty="0"/>
              <a:t>ONRR is a small federal agency within the U.S. Department of the Interior. ​</a:t>
            </a:r>
          </a:p>
          <a:p>
            <a:r>
              <a:rPr lang="en-US" dirty="0"/>
              <a:t>While you may not have heard of us, we collected over 22 BILLION dollars in revenue in fiscal year 2022.​</a:t>
            </a:r>
          </a:p>
          <a:p>
            <a:r>
              <a:rPr lang="en-US" dirty="0"/>
              <a:t>These funds are disbursed to federal and local governments, and tribal nations. ​</a:t>
            </a:r>
          </a:p>
          <a:p>
            <a:r>
              <a:rPr lang="en-US" dirty="0"/>
              <a:t>Even though we serve a targeted subsector of the population, our websites receive a significant amount of traffic. </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041524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B5142-E28E-68CD-1D5D-50254DF22638}"/>
              </a:ext>
            </a:extLst>
          </p:cNvPr>
          <p:cNvSpPr>
            <a:spLocks noGrp="1"/>
          </p:cNvSpPr>
          <p:nvPr>
            <p:ph type="title"/>
          </p:nvPr>
        </p:nvSpPr>
        <p:spPr/>
        <p:txBody>
          <a:bodyPr/>
          <a:lstStyle/>
          <a:p>
            <a:r>
              <a:rPr lang="en-US" dirty="0"/>
              <a:t>Automated and manual testing options</a:t>
            </a:r>
          </a:p>
        </p:txBody>
      </p:sp>
      <p:sp>
        <p:nvSpPr>
          <p:cNvPr id="3" name="Text Placeholder 2">
            <a:extLst>
              <a:ext uri="{FF2B5EF4-FFF2-40B4-BE49-F238E27FC236}">
                <a16:creationId xmlns:a16="http://schemas.microsoft.com/office/drawing/2014/main" id="{F6309E8A-9894-EF6F-E553-82FD6E636237}"/>
              </a:ext>
            </a:extLst>
          </p:cNvPr>
          <p:cNvSpPr>
            <a:spLocks noGrp="1"/>
          </p:cNvSpPr>
          <p:nvPr>
            <p:ph type="body" idx="1"/>
          </p:nvPr>
        </p:nvSpPr>
        <p:spPr/>
        <p:txBody>
          <a:bodyPr/>
          <a:lstStyle/>
          <a:p>
            <a:pPr marL="50800" indent="0">
              <a:buNone/>
            </a:pPr>
            <a:r>
              <a:rPr lang="en-US" dirty="0"/>
              <a:t>Automated</a:t>
            </a:r>
          </a:p>
        </p:txBody>
      </p:sp>
      <p:sp>
        <p:nvSpPr>
          <p:cNvPr id="4" name="Text Placeholder 3">
            <a:extLst>
              <a:ext uri="{FF2B5EF4-FFF2-40B4-BE49-F238E27FC236}">
                <a16:creationId xmlns:a16="http://schemas.microsoft.com/office/drawing/2014/main" id="{FDBEE216-6B42-DE07-841B-0F54864DEF5F}"/>
              </a:ext>
            </a:extLst>
          </p:cNvPr>
          <p:cNvSpPr>
            <a:spLocks noGrp="1"/>
          </p:cNvSpPr>
          <p:nvPr>
            <p:ph type="body" idx="2"/>
          </p:nvPr>
        </p:nvSpPr>
        <p:spPr>
          <a:xfrm>
            <a:off x="457200" y="2212260"/>
            <a:ext cx="5486400" cy="3849329"/>
          </a:xfrm>
        </p:spPr>
        <p:txBody>
          <a:bodyPr/>
          <a:lstStyle/>
          <a:p>
            <a:r>
              <a:rPr lang="en-US" dirty="0"/>
              <a:t>Lighthouse</a:t>
            </a:r>
          </a:p>
          <a:p>
            <a:r>
              <a:rPr lang="en-US" dirty="0"/>
              <a:t>Wave</a:t>
            </a:r>
          </a:p>
          <a:p>
            <a:r>
              <a:rPr lang="en-US" dirty="0"/>
              <a:t>A11y</a:t>
            </a:r>
          </a:p>
          <a:p>
            <a:r>
              <a:rPr lang="en-US" dirty="0"/>
              <a:t>Level Access</a:t>
            </a:r>
          </a:p>
          <a:p>
            <a:r>
              <a:rPr lang="en-US" dirty="0"/>
              <a:t>SiteImprove</a:t>
            </a:r>
          </a:p>
          <a:p>
            <a:r>
              <a:rPr lang="en-US" dirty="0"/>
              <a:t>In-app checkers (Microsoft, Adobe)</a:t>
            </a:r>
          </a:p>
          <a:p>
            <a:r>
              <a:rPr lang="en-US" dirty="0"/>
              <a:t>CMS Widgets</a:t>
            </a:r>
          </a:p>
          <a:p>
            <a:endParaRPr lang="en-US" dirty="0"/>
          </a:p>
          <a:p>
            <a:endParaRPr lang="en-US" dirty="0"/>
          </a:p>
        </p:txBody>
      </p:sp>
      <p:sp>
        <p:nvSpPr>
          <p:cNvPr id="5" name="Text Placeholder 4">
            <a:extLst>
              <a:ext uri="{FF2B5EF4-FFF2-40B4-BE49-F238E27FC236}">
                <a16:creationId xmlns:a16="http://schemas.microsoft.com/office/drawing/2014/main" id="{7F10BB38-D8C5-0178-4131-F2EE85AF03DE}"/>
              </a:ext>
            </a:extLst>
          </p:cNvPr>
          <p:cNvSpPr>
            <a:spLocks noGrp="1"/>
          </p:cNvSpPr>
          <p:nvPr>
            <p:ph type="body" idx="3"/>
          </p:nvPr>
        </p:nvSpPr>
        <p:spPr/>
        <p:txBody>
          <a:bodyPr/>
          <a:lstStyle/>
          <a:p>
            <a:r>
              <a:rPr lang="en-US" dirty="0"/>
              <a:t>Manual</a:t>
            </a:r>
          </a:p>
        </p:txBody>
      </p:sp>
      <p:sp>
        <p:nvSpPr>
          <p:cNvPr id="6" name="Text Placeholder 5">
            <a:extLst>
              <a:ext uri="{FF2B5EF4-FFF2-40B4-BE49-F238E27FC236}">
                <a16:creationId xmlns:a16="http://schemas.microsoft.com/office/drawing/2014/main" id="{7A9E0B18-6B44-8554-65F3-7D9635D9708E}"/>
              </a:ext>
            </a:extLst>
          </p:cNvPr>
          <p:cNvSpPr>
            <a:spLocks noGrp="1"/>
          </p:cNvSpPr>
          <p:nvPr>
            <p:ph type="body" idx="4"/>
          </p:nvPr>
        </p:nvSpPr>
        <p:spPr>
          <a:xfrm>
            <a:off x="6248400" y="2212260"/>
            <a:ext cx="5486400" cy="4038600"/>
          </a:xfrm>
        </p:spPr>
        <p:txBody>
          <a:bodyPr/>
          <a:lstStyle/>
          <a:p>
            <a:r>
              <a:rPr lang="en-US" dirty="0"/>
              <a:t>Screen Readers (NVDA, Jaws) </a:t>
            </a:r>
          </a:p>
          <a:p>
            <a:r>
              <a:rPr lang="en-US" dirty="0"/>
              <a:t>Trusted Tester (ANDI, ACRT)</a:t>
            </a:r>
          </a:p>
          <a:p>
            <a:r>
              <a:rPr lang="en-US" dirty="0"/>
              <a:t>Bespoke</a:t>
            </a:r>
          </a:p>
          <a:p>
            <a:endParaRPr lang="en-US" dirty="0"/>
          </a:p>
          <a:p>
            <a:endParaRPr lang="en-US" dirty="0"/>
          </a:p>
        </p:txBody>
      </p:sp>
      <p:sp>
        <p:nvSpPr>
          <p:cNvPr id="7" name="Slide Number Placeholder 6">
            <a:extLst>
              <a:ext uri="{FF2B5EF4-FFF2-40B4-BE49-F238E27FC236}">
                <a16:creationId xmlns:a16="http://schemas.microsoft.com/office/drawing/2014/main" id="{36340F39-D830-BB09-2159-73313A6EFC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dirty="0"/>
          </a:p>
        </p:txBody>
      </p:sp>
    </p:spTree>
    <p:extLst>
      <p:ext uri="{BB962C8B-B14F-4D97-AF65-F5344CB8AC3E}">
        <p14:creationId xmlns:p14="http://schemas.microsoft.com/office/powerpoint/2010/main" val="29748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p:txBody>
          <a:bodyPr/>
          <a:lstStyle/>
          <a:p>
            <a:r>
              <a:rPr lang="en-US" dirty="0"/>
              <a:t>Annual content audits</a:t>
            </a:r>
          </a:p>
        </p:txBody>
      </p:sp>
      <p:pic>
        <p:nvPicPr>
          <p:cNvPr id="1026" name="Picture 2" descr="The first section of the content database includes columns for URL, page title, page type, site map hierarchy ID, and heading levels. There are multiple line items per an individual URL location, which indicates multiple types of content cataloged.">
            <a:extLst>
              <a:ext uri="{FF2B5EF4-FFF2-40B4-BE49-F238E27FC236}">
                <a16:creationId xmlns:a16="http://schemas.microsoft.com/office/drawing/2014/main" id="{BE17DF52-71B3-1D1C-C391-1B3C2F730A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15" y="1289825"/>
            <a:ext cx="8309285" cy="3822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second part of the content database includes cataloging the content type and a description of the content. Each instance of a content type is cataloged as an individual line item.">
            <a:extLst>
              <a:ext uri="{FF2B5EF4-FFF2-40B4-BE49-F238E27FC236}">
                <a16:creationId xmlns:a16="http://schemas.microsoft.com/office/drawing/2014/main" id="{80C8B4FD-89B8-5D81-AED7-CE084F1BF4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5424" y="2419377"/>
            <a:ext cx="6620559" cy="3707513"/>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a:xfrm>
            <a:off x="457200" y="4612340"/>
            <a:ext cx="5638800" cy="1697019"/>
          </a:xfrm>
        </p:spPr>
        <p:txBody>
          <a:bodyPr/>
          <a:lstStyle/>
          <a:p>
            <a:pPr marL="50800" indent="0">
              <a:buNone/>
            </a:pPr>
            <a:endParaRPr lang="en-US" dirty="0"/>
          </a:p>
          <a:p>
            <a:pPr marL="50800" indent="0">
              <a:buNone/>
            </a:pPr>
            <a:endParaRPr lang="en-US" dirty="0"/>
          </a:p>
          <a:p>
            <a:pPr marL="50800" indent="0">
              <a:buNone/>
            </a:pPr>
            <a:r>
              <a:rPr lang="en-US" dirty="0">
                <a:hlinkClick r:id="rId5"/>
              </a:rPr>
              <a:t>NRRD content audit</a:t>
            </a:r>
            <a:endParaRPr lang="en-US"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dirty="0"/>
          </a:p>
        </p:txBody>
      </p:sp>
    </p:spTree>
    <p:extLst>
      <p:ext uri="{BB962C8B-B14F-4D97-AF65-F5344CB8AC3E}">
        <p14:creationId xmlns:p14="http://schemas.microsoft.com/office/powerpoint/2010/main" val="3064711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E77E-1632-9F68-4C13-CEE2206F6E06}"/>
              </a:ext>
            </a:extLst>
          </p:cNvPr>
          <p:cNvSpPr>
            <a:spLocks noGrp="1"/>
          </p:cNvSpPr>
          <p:nvPr>
            <p:ph type="title"/>
          </p:nvPr>
        </p:nvSpPr>
        <p:spPr/>
        <p:txBody>
          <a:bodyPr/>
          <a:lstStyle/>
          <a:p>
            <a:r>
              <a:rPr lang="en-US" dirty="0"/>
              <a:t>Culture shift</a:t>
            </a:r>
          </a:p>
        </p:txBody>
      </p:sp>
    </p:spTree>
    <p:extLst>
      <p:ext uri="{BB962C8B-B14F-4D97-AF65-F5344CB8AC3E}">
        <p14:creationId xmlns:p14="http://schemas.microsoft.com/office/powerpoint/2010/main" val="147947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F3A8-900E-52E9-BBD6-8399F7C3C8FF}"/>
              </a:ext>
            </a:extLst>
          </p:cNvPr>
          <p:cNvSpPr>
            <a:spLocks noGrp="1"/>
          </p:cNvSpPr>
          <p:nvPr>
            <p:ph type="title"/>
          </p:nvPr>
        </p:nvSpPr>
        <p:spPr/>
        <p:txBody>
          <a:bodyPr/>
          <a:lstStyle/>
          <a:p>
            <a:r>
              <a:rPr lang="en-US" dirty="0"/>
              <a:t>Overview – culture shift</a:t>
            </a:r>
          </a:p>
        </p:txBody>
      </p:sp>
      <p:sp>
        <p:nvSpPr>
          <p:cNvPr id="3" name="Text Placeholder 2">
            <a:extLst>
              <a:ext uri="{FF2B5EF4-FFF2-40B4-BE49-F238E27FC236}">
                <a16:creationId xmlns:a16="http://schemas.microsoft.com/office/drawing/2014/main" id="{D498C211-A399-E40F-DF4A-5087E23DB8F2}"/>
              </a:ext>
            </a:extLst>
          </p:cNvPr>
          <p:cNvSpPr>
            <a:spLocks noGrp="1"/>
          </p:cNvSpPr>
          <p:nvPr>
            <p:ph type="body" idx="1"/>
          </p:nvPr>
        </p:nvSpPr>
        <p:spPr/>
        <p:txBody>
          <a:bodyPr/>
          <a:lstStyle/>
          <a:p>
            <a:pPr lvl="1"/>
            <a:r>
              <a:rPr lang="en-US" sz="2800" dirty="0"/>
              <a:t>Shared responsibility and collaboration</a:t>
            </a:r>
          </a:p>
          <a:p>
            <a:pPr lvl="1"/>
            <a:r>
              <a:rPr lang="en-US" sz="2800" dirty="0"/>
              <a:t>Enthusiasm for inclusiveness</a:t>
            </a:r>
          </a:p>
          <a:p>
            <a:pPr lvl="1"/>
            <a:r>
              <a:rPr lang="en-US" sz="2800" dirty="0"/>
              <a:t>Knowledge sharing</a:t>
            </a:r>
          </a:p>
        </p:txBody>
      </p:sp>
      <p:sp>
        <p:nvSpPr>
          <p:cNvPr id="5" name="Slide Number Placeholder 4">
            <a:extLst>
              <a:ext uri="{FF2B5EF4-FFF2-40B4-BE49-F238E27FC236}">
                <a16:creationId xmlns:a16="http://schemas.microsoft.com/office/drawing/2014/main" id="{13860CE6-5C84-5AA4-2F51-757631BBB0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dirty="0"/>
          </a:p>
        </p:txBody>
      </p:sp>
    </p:spTree>
    <p:extLst>
      <p:ext uri="{BB962C8B-B14F-4D97-AF65-F5344CB8AC3E}">
        <p14:creationId xmlns:p14="http://schemas.microsoft.com/office/powerpoint/2010/main" val="4290080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a:xfrm>
            <a:off x="457200" y="317405"/>
            <a:ext cx="10515600" cy="461645"/>
          </a:xfrm>
        </p:spPr>
        <p:txBody>
          <a:bodyPr/>
          <a:lstStyle/>
          <a:p>
            <a:r>
              <a:rPr lang="en-US" dirty="0"/>
              <a:t>Shared responsibility and collaboration </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p:txBody>
          <a:bodyPr/>
          <a:lstStyle/>
          <a:p>
            <a:pPr marL="50800" indent="0">
              <a:buNone/>
            </a:pPr>
            <a:r>
              <a:rPr lang="en-US" dirty="0"/>
              <a:t>Everyone is responsible for creating accessible content and is an owner. </a:t>
            </a:r>
          </a:p>
          <a:p>
            <a:r>
              <a:rPr lang="en-US" dirty="0"/>
              <a:t>Internal ONRR teams consider accessibility when building new products.</a:t>
            </a:r>
          </a:p>
          <a:p>
            <a:r>
              <a:rPr lang="en-US" dirty="0"/>
              <a:t>ONRR - DEIA policy </a:t>
            </a:r>
          </a:p>
          <a:p>
            <a:r>
              <a:rPr lang="en-US" dirty="0"/>
              <a:t>External agencies are motivated to learn!</a:t>
            </a:r>
          </a:p>
          <a:p>
            <a:pPr lvl="1"/>
            <a:r>
              <a:rPr lang="en-US" sz="1900" dirty="0"/>
              <a:t>Center for Medicaid and Medicare, Illinois Department of Employment Security, DOI Equity Office</a:t>
            </a:r>
            <a:endParaRPr lang="en-US" dirty="0"/>
          </a:p>
          <a:p>
            <a:r>
              <a:rPr lang="en-US" dirty="0"/>
              <a:t>Outreach &amp; recognitions</a:t>
            </a:r>
          </a:p>
          <a:p>
            <a:pPr lvl="1"/>
            <a:r>
              <a:rPr lang="en-US" sz="1900" dirty="0"/>
              <a:t>Code for America, Partnership for Public Service, Digital.gov, GSA Fedprenuer Show and Tell, Performance.gov, Herocrat, Humans for Public Service, Search.gov, IAAF. </a:t>
            </a:r>
            <a:endParaRPr lang="en-US" sz="1900" i="1" dirty="0"/>
          </a:p>
          <a:p>
            <a:endParaRPr lang="en-US" sz="2300" dirty="0"/>
          </a:p>
          <a:p>
            <a:endParaRPr lang="en-US" sz="2300" dirty="0"/>
          </a:p>
          <a:p>
            <a:endParaRPr lang="en-US" sz="2300"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dirty="0"/>
          </a:p>
        </p:txBody>
      </p:sp>
    </p:spTree>
    <p:extLst>
      <p:ext uri="{BB962C8B-B14F-4D97-AF65-F5344CB8AC3E}">
        <p14:creationId xmlns:p14="http://schemas.microsoft.com/office/powerpoint/2010/main" val="144825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a:xfrm>
            <a:off x="457200" y="317405"/>
            <a:ext cx="10515600" cy="461645"/>
          </a:xfrm>
        </p:spPr>
        <p:txBody>
          <a:bodyPr/>
          <a:lstStyle/>
          <a:p>
            <a:r>
              <a:rPr lang="en-US" dirty="0"/>
              <a:t>Enthusiasm for inclusiveness</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a:xfrm>
            <a:off x="116006" y="1075899"/>
            <a:ext cx="11277600" cy="4937760"/>
          </a:xfrm>
        </p:spPr>
        <p:txBody>
          <a:bodyPr/>
          <a:lstStyle/>
          <a:p>
            <a:r>
              <a:rPr lang="en-US" dirty="0"/>
              <a:t>We have ONRR employees who require accessible content to do their jobs. </a:t>
            </a:r>
          </a:p>
          <a:p>
            <a:r>
              <a:rPr lang="en-US" dirty="0"/>
              <a:t>Once ONRR employees realized how accessibility impacts their colleagues, they were more enthusiastic about the work.</a:t>
            </a:r>
          </a:p>
          <a:p>
            <a:pPr lvl="1"/>
            <a:r>
              <a:rPr lang="en-US" sz="2300" dirty="0"/>
              <a:t>"I am so thankful for the Open Data, Design, and Development team’s dedication to meeting the legal requirements of 508 compliance. I appreciate the improvements being incorporated prior to a full launch." – Sam Herbert</a:t>
            </a:r>
            <a:endParaRPr lang="en-US" dirty="0"/>
          </a:p>
          <a:p>
            <a:r>
              <a:rPr lang="en-US" dirty="0"/>
              <a:t>Continuous learning to improve accessibility standards within our agency.</a:t>
            </a:r>
          </a:p>
          <a:p>
            <a:pPr lvl="1"/>
            <a:r>
              <a:rPr lang="en-US" dirty="0"/>
              <a:t>Training in manual testing – </a:t>
            </a:r>
            <a:r>
              <a:rPr lang="en-US" dirty="0">
                <a:hlinkClick r:id="rId3"/>
              </a:rPr>
              <a:t>Trusted tester</a:t>
            </a:r>
          </a:p>
          <a:p>
            <a:pPr lvl="1"/>
            <a:r>
              <a:rPr lang="en-US" dirty="0"/>
              <a:t>PDF training</a:t>
            </a:r>
          </a:p>
          <a:p>
            <a:endParaRPr lang="en-US"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dirty="0"/>
          </a:p>
        </p:txBody>
      </p:sp>
    </p:spTree>
    <p:extLst>
      <p:ext uri="{BB962C8B-B14F-4D97-AF65-F5344CB8AC3E}">
        <p14:creationId xmlns:p14="http://schemas.microsoft.com/office/powerpoint/2010/main" val="187426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a:xfrm>
            <a:off x="457200" y="317405"/>
            <a:ext cx="10515600" cy="461645"/>
          </a:xfrm>
        </p:spPr>
        <p:txBody>
          <a:bodyPr/>
          <a:lstStyle/>
          <a:p>
            <a:r>
              <a:rPr lang="en-US" dirty="0"/>
              <a:t>Knowledge sharing</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p:txBody>
          <a:bodyPr/>
          <a:lstStyle/>
          <a:p>
            <a:r>
              <a:rPr lang="en-US" dirty="0">
                <a:hlinkClick r:id="rId4"/>
              </a:rPr>
              <a:t>Year in review U.S General Service Administration (GSA) report </a:t>
            </a:r>
            <a:endParaRPr lang="en-US" dirty="0"/>
          </a:p>
          <a:p>
            <a:r>
              <a:rPr lang="en-US" dirty="0">
                <a:hlinkClick r:id="rId5"/>
              </a:rPr>
              <a:t>Performance.gov blog</a:t>
            </a:r>
            <a:endParaRPr lang="en-US" dirty="0"/>
          </a:p>
          <a:p>
            <a:r>
              <a:rPr lang="en-US" dirty="0">
                <a:hlinkClick r:id="rId6"/>
              </a:rPr>
              <a:t>The Partnership for Public Service blog</a:t>
            </a:r>
            <a:endParaRPr lang="en-US" dirty="0"/>
          </a:p>
          <a:p>
            <a:r>
              <a:rPr lang="en-US" dirty="0">
                <a:hlinkClick r:id="rId7"/>
              </a:rPr>
              <a:t>The Office of the Federal Chief Information Officer (OFCIO) social media</a:t>
            </a:r>
            <a:endParaRPr lang="en-US" dirty="0"/>
          </a:p>
          <a:p>
            <a:r>
              <a:rPr lang="en-US" dirty="0"/>
              <a:t>Recent presentations: Interagency Accessibility Forum, GSA's Fedprenuer Show and Tell, Foreign Service Institute Tech Talk, and Code for America, Center for Medicaid and Medicare digital team</a:t>
            </a:r>
          </a:p>
          <a:p>
            <a:r>
              <a:rPr lang="en-US" dirty="0"/>
              <a:t>Host cross-trainers and interns</a:t>
            </a:r>
          </a:p>
          <a:p>
            <a:pPr marL="50800" indent="0">
              <a:buNone/>
            </a:pPr>
            <a:endParaRPr lang="en-US" dirty="0"/>
          </a:p>
          <a:p>
            <a:pPr marL="50800" indent="0">
              <a:buNone/>
            </a:pPr>
            <a:endParaRPr lang="en-US"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dirty="0"/>
          </a:p>
        </p:txBody>
      </p:sp>
    </p:spTree>
    <p:extLst>
      <p:ext uri="{BB962C8B-B14F-4D97-AF65-F5344CB8AC3E}">
        <p14:creationId xmlns:p14="http://schemas.microsoft.com/office/powerpoint/2010/main" val="745987534"/>
      </p:ext>
    </p:extLst>
  </p:cSld>
  <p:clrMapOvr>
    <a:masterClrMapping/>
  </p:clrMapOvr>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D580-1055-CB87-9725-FC19E4A7973B}"/>
              </a:ext>
            </a:extLst>
          </p:cNvPr>
          <p:cNvSpPr>
            <a:spLocks noGrp="1"/>
          </p:cNvSpPr>
          <p:nvPr>
            <p:ph type="title"/>
          </p:nvPr>
        </p:nvSpPr>
        <p:spPr>
          <a:xfrm>
            <a:off x="457200" y="317405"/>
            <a:ext cx="10515600" cy="461645"/>
          </a:xfrm>
        </p:spPr>
        <p:txBody>
          <a:bodyPr/>
          <a:lstStyle/>
          <a:p>
            <a:r>
              <a:rPr lang="en-US" dirty="0"/>
              <a:t>Knowledge sharing- blogs</a:t>
            </a:r>
          </a:p>
        </p:txBody>
      </p:sp>
      <p:sp>
        <p:nvSpPr>
          <p:cNvPr id="6" name="Text Placeholder 5">
            <a:extLst>
              <a:ext uri="{FF2B5EF4-FFF2-40B4-BE49-F238E27FC236}">
                <a16:creationId xmlns:a16="http://schemas.microsoft.com/office/drawing/2014/main" id="{C617442C-6655-8210-03E6-49752CC60881}"/>
              </a:ext>
            </a:extLst>
          </p:cNvPr>
          <p:cNvSpPr>
            <a:spLocks noGrp="1"/>
          </p:cNvSpPr>
          <p:nvPr>
            <p:ph type="body" idx="1"/>
          </p:nvPr>
        </p:nvSpPr>
        <p:spPr/>
        <p:txBody>
          <a:bodyPr/>
          <a:lstStyle/>
          <a:p>
            <a:pPr marL="50800" indent="0">
              <a:buNone/>
            </a:pPr>
            <a:r>
              <a:rPr lang="en-US" dirty="0"/>
              <a:t>Relevant blogs</a:t>
            </a:r>
          </a:p>
          <a:p>
            <a:r>
              <a:rPr lang="en-US" dirty="0">
                <a:hlinkClick r:id="rId3"/>
              </a:rPr>
              <a:t>Advanced Section 508 compliance testing: moving beyond automated testing and screen readers</a:t>
            </a:r>
            <a:endParaRPr lang="en-US" dirty="0"/>
          </a:p>
          <a:p>
            <a:r>
              <a:rPr lang="en-US" dirty="0">
                <a:hlinkClick r:id="rId4"/>
              </a:rPr>
              <a:t>Modernizing a federal government website with user-centered design</a:t>
            </a:r>
            <a:endParaRPr lang="en-US" dirty="0"/>
          </a:p>
          <a:p>
            <a:r>
              <a:rPr lang="en-US" dirty="0">
                <a:hlinkClick r:id="rId5"/>
              </a:rPr>
              <a:t>Accessibility testing for onrr.gov</a:t>
            </a:r>
            <a:endParaRPr lang="en-US" dirty="0"/>
          </a:p>
          <a:p>
            <a:r>
              <a:rPr lang="en-US" dirty="0">
                <a:hlinkClick r:id="rId6"/>
              </a:rPr>
              <a:t>Ensuring accessible content beyond the auto checks: making a diagram screen reader friendly</a:t>
            </a:r>
            <a:endParaRPr lang="en-US" dirty="0"/>
          </a:p>
          <a:p>
            <a:pPr marL="50800" indent="0">
              <a:buNone/>
            </a:pPr>
            <a:endParaRPr lang="en-US" dirty="0"/>
          </a:p>
          <a:p>
            <a:pPr marL="50800" indent="0">
              <a:buNone/>
            </a:pPr>
            <a:endParaRPr lang="en-US" dirty="0"/>
          </a:p>
          <a:p>
            <a:pPr marL="50800" indent="0">
              <a:buNone/>
            </a:pPr>
            <a:endParaRPr lang="en-US" dirty="0"/>
          </a:p>
        </p:txBody>
      </p:sp>
      <p:sp>
        <p:nvSpPr>
          <p:cNvPr id="3" name="Slide Number Placeholder 2">
            <a:extLst>
              <a:ext uri="{FF2B5EF4-FFF2-40B4-BE49-F238E27FC236}">
                <a16:creationId xmlns:a16="http://schemas.microsoft.com/office/drawing/2014/main" id="{7228F7F2-F594-92AE-4338-C4C6782652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dirty="0"/>
          </a:p>
        </p:txBody>
      </p:sp>
    </p:spTree>
    <p:extLst>
      <p:ext uri="{BB962C8B-B14F-4D97-AF65-F5344CB8AC3E}">
        <p14:creationId xmlns:p14="http://schemas.microsoft.com/office/powerpoint/2010/main" val="60762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130C-96CF-CBCD-8228-16CF71EB7391}"/>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6BEE2BBE-1FCC-B4A6-0F28-8382A6FE2C6E}"/>
              </a:ext>
            </a:extLst>
          </p:cNvPr>
          <p:cNvSpPr>
            <a:spLocks noGrp="1"/>
          </p:cNvSpPr>
          <p:nvPr>
            <p:ph type="body" idx="1"/>
          </p:nvPr>
        </p:nvSpPr>
        <p:spPr/>
        <p:txBody>
          <a:bodyPr/>
          <a:lstStyle/>
          <a:p>
            <a:r>
              <a:rPr lang="en-US" dirty="0">
                <a:hlinkClick r:id="rId2"/>
              </a:rPr>
              <a:t>Maroya.faied@onrr.gov</a:t>
            </a:r>
            <a:endParaRPr lang="en-US" dirty="0"/>
          </a:p>
          <a:p>
            <a:r>
              <a:rPr lang="en-US" dirty="0">
                <a:hlinkClick r:id="rId3"/>
              </a:rPr>
              <a:t>Lindsay.Goldstein@onrr.gov</a:t>
            </a:r>
            <a:endParaRPr lang="en-US" dirty="0"/>
          </a:p>
          <a:p>
            <a:r>
              <a:rPr lang="en-US" dirty="0">
                <a:hlinkClick r:id="rId4"/>
              </a:rPr>
              <a:t>onrrweb@onrr.gov</a:t>
            </a:r>
            <a:endParaRPr lang="en-US" dirty="0"/>
          </a:p>
          <a:p>
            <a:endParaRPr lang="en-US" dirty="0"/>
          </a:p>
        </p:txBody>
      </p:sp>
      <p:sp>
        <p:nvSpPr>
          <p:cNvPr id="4" name="Text Placeholder 3">
            <a:extLst>
              <a:ext uri="{FF2B5EF4-FFF2-40B4-BE49-F238E27FC236}">
                <a16:creationId xmlns:a16="http://schemas.microsoft.com/office/drawing/2014/main" id="{FB508537-5337-5869-28EE-3DE249A20651}"/>
              </a:ext>
            </a:extLst>
          </p:cNvPr>
          <p:cNvSpPr>
            <a:spLocks noGrp="1"/>
          </p:cNvSpPr>
          <p:nvPr>
            <p:ph type="body" idx="2"/>
          </p:nvPr>
        </p:nvSpPr>
        <p:spPr/>
        <p:txBody>
          <a:bodyPr/>
          <a:lstStyle/>
          <a:p>
            <a:r>
              <a:rPr lang="en-US" dirty="0">
                <a:hlinkClick r:id="rId5"/>
              </a:rPr>
              <a:t>https://revenuedata.doi.gov/</a:t>
            </a:r>
            <a:endParaRPr lang="en-US" dirty="0"/>
          </a:p>
          <a:p>
            <a:r>
              <a:rPr lang="en-US" dirty="0">
                <a:hlinkClick r:id="rId6"/>
              </a:rPr>
              <a:t>https://onrr.gov/</a:t>
            </a:r>
            <a:endParaRPr lang="en-US" dirty="0"/>
          </a:p>
          <a:p>
            <a:r>
              <a:rPr lang="en-US" dirty="0">
                <a:hlinkClick r:id="rId7"/>
              </a:rPr>
              <a:t>https://blog-nrrd.doi.gov/</a:t>
            </a:r>
            <a:endParaRPr lang="en-US" dirty="0"/>
          </a:p>
          <a:p>
            <a:r>
              <a:rPr lang="en-US" dirty="0">
                <a:hlinkClick r:id="rId8"/>
              </a:rPr>
              <a:t>https://github.com/DOI-ONRR/nrrd/wiki</a:t>
            </a:r>
            <a:endParaRPr lang="en-US" dirty="0"/>
          </a:p>
        </p:txBody>
      </p:sp>
      <p:sp>
        <p:nvSpPr>
          <p:cNvPr id="5" name="Slide Number Placeholder 4">
            <a:extLst>
              <a:ext uri="{FF2B5EF4-FFF2-40B4-BE49-F238E27FC236}">
                <a16:creationId xmlns:a16="http://schemas.microsoft.com/office/drawing/2014/main" id="{04D33709-BB06-D655-7428-AD7DA23803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dirty="0"/>
          </a:p>
        </p:txBody>
      </p:sp>
    </p:spTree>
    <p:extLst>
      <p:ext uri="{BB962C8B-B14F-4D97-AF65-F5344CB8AC3E}">
        <p14:creationId xmlns:p14="http://schemas.microsoft.com/office/powerpoint/2010/main" val="289080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0278E-BFA0-57B1-80C6-B6B07360FF6A}"/>
              </a:ext>
            </a:extLst>
          </p:cNvPr>
          <p:cNvSpPr>
            <a:spLocks noGrp="1"/>
          </p:cNvSpPr>
          <p:nvPr>
            <p:ph type="title"/>
          </p:nvPr>
        </p:nvSpPr>
        <p:spPr/>
        <p:txBody>
          <a:bodyPr/>
          <a:lstStyle/>
          <a:p>
            <a:r>
              <a:rPr lang="en-US" dirty="0"/>
              <a:t>Who are we?</a:t>
            </a:r>
            <a:br>
              <a:rPr lang="en-US" dirty="0"/>
            </a:br>
            <a:endParaRPr lang="en-US" dirty="0"/>
          </a:p>
        </p:txBody>
      </p:sp>
      <p:sp>
        <p:nvSpPr>
          <p:cNvPr id="4" name="Text Placeholder 3">
            <a:extLst>
              <a:ext uri="{FF2B5EF4-FFF2-40B4-BE49-F238E27FC236}">
                <a16:creationId xmlns:a16="http://schemas.microsoft.com/office/drawing/2014/main" id="{2DE08DF2-E322-DF12-BB63-D7EBF46DB3F8}"/>
              </a:ext>
            </a:extLst>
          </p:cNvPr>
          <p:cNvSpPr>
            <a:spLocks noGrp="1"/>
          </p:cNvSpPr>
          <p:nvPr>
            <p:ph type="body" idx="1"/>
          </p:nvPr>
        </p:nvSpPr>
        <p:spPr>
          <a:xfrm>
            <a:off x="711199" y="1838631"/>
            <a:ext cx="4673601" cy="4470729"/>
          </a:xfrm>
        </p:spPr>
        <p:txBody>
          <a:bodyPr/>
          <a:lstStyle/>
          <a:p>
            <a:pPr marL="50800" indent="0">
              <a:buNone/>
            </a:pPr>
            <a:r>
              <a:rPr lang="en-US" dirty="0"/>
              <a:t>Open Data, Design, and Development (ODDD)</a:t>
            </a:r>
          </a:p>
          <a:p>
            <a:pPr marL="50800" indent="0">
              <a:buNone/>
            </a:pPr>
            <a:endParaRPr lang="en-US" dirty="0"/>
          </a:p>
          <a:p>
            <a:pPr marL="50800" indent="0">
              <a:buNone/>
            </a:pPr>
            <a:r>
              <a:rPr lang="en-US" dirty="0"/>
              <a:t>Office of Natural Resources Revenue (ONRR)</a:t>
            </a:r>
          </a:p>
        </p:txBody>
      </p:sp>
      <p:pic>
        <p:nvPicPr>
          <p:cNvPr id="17" name="Picture 16" descr="Open Data, Design, and Development logo. I'm ODDD">
            <a:extLst>
              <a:ext uri="{FF2B5EF4-FFF2-40B4-BE49-F238E27FC236}">
                <a16:creationId xmlns:a16="http://schemas.microsoft.com/office/drawing/2014/main" id="{8774E01A-5E4B-5769-ADB8-E3FBFED6AF58}"/>
              </a:ext>
            </a:extLst>
          </p:cNvPr>
          <p:cNvPicPr>
            <a:picLocks noChangeAspect="1"/>
          </p:cNvPicPr>
          <p:nvPr/>
        </p:nvPicPr>
        <p:blipFill>
          <a:blip r:embed="rId2"/>
          <a:stretch>
            <a:fillRect/>
          </a:stretch>
        </p:blipFill>
        <p:spPr>
          <a:xfrm>
            <a:off x="734142" y="4644867"/>
            <a:ext cx="5471650" cy="1132458"/>
          </a:xfrm>
          <a:prstGeom prst="rect">
            <a:avLst/>
          </a:prstGeom>
        </p:spPr>
      </p:pic>
      <p:pic>
        <p:nvPicPr>
          <p:cNvPr id="5" name="Picture 4" descr="Photo: Team Manager, Maroya Faied">
            <a:extLst>
              <a:ext uri="{FF2B5EF4-FFF2-40B4-BE49-F238E27FC236}">
                <a16:creationId xmlns:a16="http://schemas.microsoft.com/office/drawing/2014/main" id="{4B388C95-5263-25D0-1FE8-B3CE058E1FDF}"/>
              </a:ext>
            </a:extLst>
          </p:cNvPr>
          <p:cNvPicPr>
            <a:picLocks noChangeAspect="1"/>
          </p:cNvPicPr>
          <p:nvPr/>
        </p:nvPicPr>
        <p:blipFill>
          <a:blip r:embed="rId3"/>
          <a:stretch>
            <a:fillRect/>
          </a:stretch>
        </p:blipFill>
        <p:spPr>
          <a:xfrm>
            <a:off x="6124165" y="2092940"/>
            <a:ext cx="1104900" cy="1095375"/>
          </a:xfrm>
          <a:prstGeom prst="rect">
            <a:avLst/>
          </a:prstGeom>
        </p:spPr>
      </p:pic>
      <p:sp>
        <p:nvSpPr>
          <p:cNvPr id="11" name="Google Shape;349;p53">
            <a:extLst>
              <a:ext uri="{FF2B5EF4-FFF2-40B4-BE49-F238E27FC236}">
                <a16:creationId xmlns:a16="http://schemas.microsoft.com/office/drawing/2014/main" id="{EEA005F1-1755-492D-CE40-337F1660CF98}"/>
              </a:ext>
            </a:extLst>
          </p:cNvPr>
          <p:cNvSpPr/>
          <p:nvPr/>
        </p:nvSpPr>
        <p:spPr>
          <a:xfrm>
            <a:off x="5800589" y="3247043"/>
            <a:ext cx="1752423" cy="600129"/>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buClr>
                <a:srgbClr val="000000"/>
              </a:buClr>
            </a:pPr>
            <a:r>
              <a:rPr lang="en-US" b="1" dirty="0">
                <a:latin typeface="+mn-lt"/>
                <a:ea typeface="Verdana" panose="020B0604030504040204" pitchFamily="34" charset="0"/>
                <a:cs typeface="Source Sans Pro"/>
                <a:sym typeface="Source Sans Pro"/>
              </a:rPr>
              <a:t>Product</a:t>
            </a:r>
            <a:r>
              <a:rPr lang="en-US" sz="1400" b="1" kern="0" dirty="0">
                <a:solidFill>
                  <a:srgbClr val="000000"/>
                </a:solidFill>
                <a:latin typeface="+mn-lt"/>
                <a:ea typeface="Verdana" panose="020B0604030504040204" pitchFamily="34" charset="0"/>
                <a:cs typeface="Source Sans Pro"/>
                <a:sym typeface="Source Sans Pro"/>
              </a:rPr>
              <a:t> Manager</a:t>
            </a:r>
            <a:endParaRPr lang="en-US" sz="1400" b="1" kern="0" dirty="0">
              <a:solidFill>
                <a:srgbClr val="000000"/>
              </a:solidFill>
              <a:latin typeface="+mn-lt"/>
              <a:ea typeface="Verdana" panose="020B0604030504040204" pitchFamily="34" charset="0"/>
              <a:cs typeface="Arial"/>
              <a:sym typeface="Arial"/>
            </a:endParaRPr>
          </a:p>
          <a:p>
            <a:pPr algn="ctr" defTabSz="1219170">
              <a:buClr>
                <a:srgbClr val="000000"/>
              </a:buClr>
            </a:pPr>
            <a:r>
              <a:rPr lang="en-US" sz="1400" kern="0" dirty="0">
                <a:solidFill>
                  <a:srgbClr val="000000"/>
                </a:solidFill>
                <a:latin typeface="+mn-lt"/>
                <a:ea typeface="Verdana" panose="020B0604030504040204" pitchFamily="34" charset="0"/>
                <a:cs typeface="Source Sans Pro Light"/>
                <a:sym typeface="Source Sans Pro Light"/>
              </a:rPr>
              <a:t>Maroya Faied</a:t>
            </a:r>
          </a:p>
        </p:txBody>
      </p:sp>
      <p:pic>
        <p:nvPicPr>
          <p:cNvPr id="6" name="Picture 5" descr="Photo: Lindsay Goldstein, Digital Services Specialist">
            <a:extLst>
              <a:ext uri="{FF2B5EF4-FFF2-40B4-BE49-F238E27FC236}">
                <a16:creationId xmlns:a16="http://schemas.microsoft.com/office/drawing/2014/main" id="{DF545C19-59FC-E0C8-1CEF-240EDF08B510}"/>
              </a:ext>
            </a:extLst>
          </p:cNvPr>
          <p:cNvPicPr>
            <a:picLocks noChangeAspect="1"/>
          </p:cNvPicPr>
          <p:nvPr/>
        </p:nvPicPr>
        <p:blipFill>
          <a:blip r:embed="rId4"/>
          <a:stretch>
            <a:fillRect/>
          </a:stretch>
        </p:blipFill>
        <p:spPr>
          <a:xfrm>
            <a:off x="8094201" y="2112911"/>
            <a:ext cx="1095375" cy="1095375"/>
          </a:xfrm>
          <a:prstGeom prst="rect">
            <a:avLst/>
          </a:prstGeom>
        </p:spPr>
      </p:pic>
      <p:sp>
        <p:nvSpPr>
          <p:cNvPr id="12" name="Google Shape;351;p53">
            <a:extLst>
              <a:ext uri="{FF2B5EF4-FFF2-40B4-BE49-F238E27FC236}">
                <a16:creationId xmlns:a16="http://schemas.microsoft.com/office/drawing/2014/main" id="{8FF2E1AE-8961-923E-220A-B1C185637C7A}"/>
              </a:ext>
            </a:extLst>
          </p:cNvPr>
          <p:cNvSpPr/>
          <p:nvPr/>
        </p:nvSpPr>
        <p:spPr>
          <a:xfrm>
            <a:off x="7521351" y="3242829"/>
            <a:ext cx="2200013" cy="358572"/>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r>
              <a:rPr lang="en-US" b="1" dirty="0">
                <a:latin typeface="+mn-lt"/>
                <a:ea typeface="Verdana"/>
                <a:cs typeface="Source Sans Pro"/>
                <a:sym typeface="Source Sans Pro"/>
              </a:rPr>
              <a:t>Customer Experience </a:t>
            </a:r>
            <a:endParaRPr lang="en-US" sz="1400" b="1" kern="0" dirty="0">
              <a:solidFill>
                <a:srgbClr val="000000"/>
              </a:solidFill>
              <a:latin typeface="+mn-lt"/>
              <a:ea typeface="Verdana" panose="020B0604030504040204" pitchFamily="34" charset="0"/>
              <a:cs typeface="Source Sans Pro"/>
              <a:sym typeface="Source Sans Pro"/>
            </a:endParaRPr>
          </a:p>
          <a:p>
            <a:pPr algn="ctr" defTabSz="1219170">
              <a:buClr>
                <a:srgbClr val="000000"/>
              </a:buClr>
            </a:pPr>
            <a:r>
              <a:rPr lang="en-US" sz="1400" kern="0" dirty="0">
                <a:solidFill>
                  <a:srgbClr val="000000"/>
                </a:solidFill>
                <a:latin typeface="+mn-lt"/>
                <a:ea typeface="Verdana"/>
                <a:cs typeface="Source Sans Pro Light"/>
                <a:sym typeface="Source Sans Pro Light"/>
              </a:rPr>
              <a:t>Lindsay Goldstein</a:t>
            </a:r>
            <a:endParaRPr lang="en-US" sz="1400" kern="0" dirty="0">
              <a:solidFill>
                <a:srgbClr val="000000"/>
              </a:solidFill>
              <a:latin typeface="+mn-lt"/>
              <a:ea typeface="Verdana"/>
              <a:cs typeface="Arial"/>
              <a:sym typeface="Arial"/>
            </a:endParaRPr>
          </a:p>
        </p:txBody>
      </p:sp>
      <p:pic>
        <p:nvPicPr>
          <p:cNvPr id="7" name="Picture 6" descr="Photo: Christine Thomas, Program Analyst">
            <a:extLst>
              <a:ext uri="{FF2B5EF4-FFF2-40B4-BE49-F238E27FC236}">
                <a16:creationId xmlns:a16="http://schemas.microsoft.com/office/drawing/2014/main" id="{B9F61A8E-8A47-56DF-4B2F-63256A3E9BB9}"/>
              </a:ext>
            </a:extLst>
          </p:cNvPr>
          <p:cNvPicPr>
            <a:picLocks noChangeAspect="1"/>
          </p:cNvPicPr>
          <p:nvPr/>
        </p:nvPicPr>
        <p:blipFill>
          <a:blip r:embed="rId5"/>
          <a:stretch>
            <a:fillRect/>
          </a:stretch>
        </p:blipFill>
        <p:spPr>
          <a:xfrm>
            <a:off x="10064238" y="2083722"/>
            <a:ext cx="1095375" cy="1104900"/>
          </a:xfrm>
          <a:prstGeom prst="rect">
            <a:avLst/>
          </a:prstGeom>
        </p:spPr>
      </p:pic>
      <p:sp>
        <p:nvSpPr>
          <p:cNvPr id="13" name="TextBox 6">
            <a:extLst>
              <a:ext uri="{FF2B5EF4-FFF2-40B4-BE49-F238E27FC236}">
                <a16:creationId xmlns:a16="http://schemas.microsoft.com/office/drawing/2014/main" id="{5853E94D-53C6-C206-6CAE-1BA176BC9DC6}"/>
              </a:ext>
            </a:extLst>
          </p:cNvPr>
          <p:cNvSpPr txBox="1"/>
          <p:nvPr/>
        </p:nvSpPr>
        <p:spPr>
          <a:xfrm>
            <a:off x="9658740" y="3250572"/>
            <a:ext cx="1983359" cy="553998"/>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buClr>
                <a:srgbClr val="000000"/>
              </a:buClr>
            </a:pPr>
            <a:r>
              <a:rPr lang="en-US" sz="1400" b="1" kern="0" dirty="0">
                <a:solidFill>
                  <a:srgbClr val="000000"/>
                </a:solidFill>
                <a:latin typeface="+mn-lt"/>
                <a:ea typeface="Verdana" panose="020B0604030504040204" pitchFamily="34" charset="0"/>
                <a:cs typeface="Arial"/>
                <a:sym typeface="Arial"/>
              </a:rPr>
              <a:t>Content Strategist</a:t>
            </a:r>
          </a:p>
          <a:p>
            <a:pPr algn="ctr" defTabSz="1219170">
              <a:buClr>
                <a:srgbClr val="000000"/>
              </a:buClr>
            </a:pPr>
            <a:r>
              <a:rPr lang="en-US" sz="1400" kern="0" dirty="0">
                <a:solidFill>
                  <a:srgbClr val="000000"/>
                </a:solidFill>
                <a:latin typeface="+mn-lt"/>
                <a:ea typeface="Verdana" panose="020B0604030504040204" pitchFamily="34" charset="0"/>
                <a:cs typeface="Arial"/>
                <a:sym typeface="Arial"/>
              </a:rPr>
              <a:t>Christine Thomas</a:t>
            </a:r>
          </a:p>
        </p:txBody>
      </p:sp>
      <p:pic>
        <p:nvPicPr>
          <p:cNvPr id="9" name="Picture 8" descr="Photo of Jeff Schwartz">
            <a:extLst>
              <a:ext uri="{FF2B5EF4-FFF2-40B4-BE49-F238E27FC236}">
                <a16:creationId xmlns:a16="http://schemas.microsoft.com/office/drawing/2014/main" id="{23CF14D7-7C01-F9FE-A198-9296FAF9C9FC}"/>
              </a:ext>
            </a:extLst>
          </p:cNvPr>
          <p:cNvPicPr>
            <a:picLocks noChangeAspect="1"/>
          </p:cNvPicPr>
          <p:nvPr/>
        </p:nvPicPr>
        <p:blipFill>
          <a:blip r:embed="rId6"/>
          <a:stretch>
            <a:fillRect/>
          </a:stretch>
        </p:blipFill>
        <p:spPr>
          <a:xfrm>
            <a:off x="6122118" y="4393278"/>
            <a:ext cx="1104900" cy="1200150"/>
          </a:xfrm>
          <a:prstGeom prst="rect">
            <a:avLst/>
          </a:prstGeom>
        </p:spPr>
      </p:pic>
      <p:sp>
        <p:nvSpPr>
          <p:cNvPr id="16" name="Google Shape;348;p53">
            <a:extLst>
              <a:ext uri="{FF2B5EF4-FFF2-40B4-BE49-F238E27FC236}">
                <a16:creationId xmlns:a16="http://schemas.microsoft.com/office/drawing/2014/main" id="{02A42B87-1E57-5457-EAE1-D88FE58DE474}"/>
              </a:ext>
            </a:extLst>
          </p:cNvPr>
          <p:cNvSpPr/>
          <p:nvPr/>
        </p:nvSpPr>
        <p:spPr>
          <a:xfrm>
            <a:off x="5767215" y="5645470"/>
            <a:ext cx="1751999" cy="591200"/>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buClr>
                <a:srgbClr val="000000"/>
              </a:buClr>
            </a:pPr>
            <a:r>
              <a:rPr lang="en-US" sz="1400" b="1" kern="0" dirty="0">
                <a:solidFill>
                  <a:srgbClr val="000000"/>
                </a:solidFill>
                <a:latin typeface="+mn-lt"/>
                <a:ea typeface="Verdana"/>
                <a:cs typeface="Source Sans Pro"/>
                <a:sym typeface="Source Sans Pro"/>
              </a:rPr>
              <a:t>Developer</a:t>
            </a:r>
            <a:endParaRPr lang="en-US" sz="1400" b="1" kern="0" dirty="0">
              <a:solidFill>
                <a:srgbClr val="000000"/>
              </a:solidFill>
              <a:latin typeface="+mn-lt"/>
              <a:ea typeface="Verdana"/>
            </a:endParaRPr>
          </a:p>
          <a:p>
            <a:pPr algn="ctr" defTabSz="1219170">
              <a:buClr>
                <a:srgbClr val="000000"/>
              </a:buClr>
            </a:pPr>
            <a:r>
              <a:rPr lang="en-US" kern="0" dirty="0">
                <a:solidFill>
                  <a:srgbClr val="000000"/>
                </a:solidFill>
                <a:latin typeface="+mn-lt"/>
                <a:ea typeface="Verdana"/>
                <a:cs typeface="Arial"/>
                <a:sym typeface="Source Sans Pro Light"/>
              </a:rPr>
              <a:t>Jeff Schwartz</a:t>
            </a:r>
            <a:endParaRPr lang="en-US" kern="0" dirty="0">
              <a:solidFill>
                <a:srgbClr val="000000"/>
              </a:solidFill>
              <a:latin typeface="+mn-lt"/>
              <a:ea typeface="Verdana"/>
              <a:cs typeface="Arial"/>
              <a:sym typeface="Arial"/>
            </a:endParaRPr>
          </a:p>
          <a:p>
            <a:pPr algn="ctr" defTabSz="1219170">
              <a:buClr>
                <a:srgbClr val="000000"/>
              </a:buClr>
            </a:pPr>
            <a:endParaRPr lang="en-US" sz="1600" kern="0" dirty="0">
              <a:solidFill>
                <a:srgbClr val="000000"/>
              </a:solidFill>
              <a:latin typeface="Verdana" panose="020B0604030504040204" pitchFamily="34" charset="0"/>
              <a:ea typeface="Verdana" panose="020B0604030504040204" pitchFamily="34" charset="0"/>
              <a:cs typeface="Source Sans Pro Light"/>
              <a:sym typeface="Source Sans Pro Light"/>
            </a:endParaRPr>
          </a:p>
        </p:txBody>
      </p:sp>
      <p:pic>
        <p:nvPicPr>
          <p:cNvPr id="8" name="Picture 7" descr="Photo: Erin Elzi, UX Designer">
            <a:extLst>
              <a:ext uri="{FF2B5EF4-FFF2-40B4-BE49-F238E27FC236}">
                <a16:creationId xmlns:a16="http://schemas.microsoft.com/office/drawing/2014/main" id="{110CD669-158F-E389-0E99-BCBFF6B642BF}"/>
              </a:ext>
            </a:extLst>
          </p:cNvPr>
          <p:cNvPicPr>
            <a:picLocks noChangeAspect="1"/>
          </p:cNvPicPr>
          <p:nvPr/>
        </p:nvPicPr>
        <p:blipFill>
          <a:blip r:embed="rId7"/>
          <a:stretch>
            <a:fillRect/>
          </a:stretch>
        </p:blipFill>
        <p:spPr>
          <a:xfrm>
            <a:off x="8101371" y="4455242"/>
            <a:ext cx="1095375" cy="1143000"/>
          </a:xfrm>
          <a:prstGeom prst="rect">
            <a:avLst/>
          </a:prstGeom>
        </p:spPr>
      </p:pic>
      <p:sp>
        <p:nvSpPr>
          <p:cNvPr id="14" name="Google Shape;350;p53">
            <a:extLst>
              <a:ext uri="{FF2B5EF4-FFF2-40B4-BE49-F238E27FC236}">
                <a16:creationId xmlns:a16="http://schemas.microsoft.com/office/drawing/2014/main" id="{6AD08633-2973-1F65-E172-E5503D363E14}"/>
              </a:ext>
            </a:extLst>
          </p:cNvPr>
          <p:cNvSpPr/>
          <p:nvPr/>
        </p:nvSpPr>
        <p:spPr>
          <a:xfrm>
            <a:off x="7809156" y="5649270"/>
            <a:ext cx="1666839" cy="604953"/>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buClr>
                <a:srgbClr val="000000"/>
              </a:buClr>
            </a:pPr>
            <a:r>
              <a:rPr lang="en-US" sz="1400" b="1" kern="0" dirty="0">
                <a:solidFill>
                  <a:srgbClr val="000000"/>
                </a:solidFill>
                <a:latin typeface="+mn-lt"/>
                <a:ea typeface="Verdana" panose="020B0604030504040204" pitchFamily="34" charset="0"/>
                <a:cs typeface="Source Sans Pro"/>
                <a:sym typeface="Source Sans Pro"/>
              </a:rPr>
              <a:t>UX Designer</a:t>
            </a:r>
            <a:endParaRPr lang="en-US" sz="1400" b="1" kern="0" dirty="0">
              <a:solidFill>
                <a:srgbClr val="000000"/>
              </a:solidFill>
              <a:latin typeface="+mn-lt"/>
              <a:ea typeface="Verdana" panose="020B0604030504040204" pitchFamily="34" charset="0"/>
              <a:cs typeface="Arial"/>
              <a:sym typeface="Arial"/>
            </a:endParaRPr>
          </a:p>
          <a:p>
            <a:pPr algn="ctr" defTabSz="1219170">
              <a:buClr>
                <a:srgbClr val="000000"/>
              </a:buClr>
            </a:pPr>
            <a:r>
              <a:rPr lang="en-US" kern="0" dirty="0">
                <a:solidFill>
                  <a:srgbClr val="000000"/>
                </a:solidFill>
                <a:latin typeface="+mn-lt"/>
                <a:ea typeface="Verdana" panose="020B0604030504040204" pitchFamily="34" charset="0"/>
                <a:cs typeface="Arial"/>
                <a:sym typeface="Source Sans Pro Light"/>
              </a:rPr>
              <a:t>Erin Elzi</a:t>
            </a:r>
            <a:endParaRPr lang="en-US" kern="0" dirty="0">
              <a:solidFill>
                <a:srgbClr val="000000"/>
              </a:solidFill>
              <a:latin typeface="+mn-lt"/>
              <a:ea typeface="Verdana" panose="020B0604030504040204" pitchFamily="34" charset="0"/>
              <a:cs typeface="Arial"/>
              <a:sym typeface="Arial"/>
            </a:endParaRPr>
          </a:p>
          <a:p>
            <a:pPr algn="ctr" defTabSz="1219170">
              <a:buClr>
                <a:srgbClr val="000000"/>
              </a:buClr>
            </a:pPr>
            <a:endParaRPr lang="en-US" sz="1400" kern="0" dirty="0">
              <a:solidFill>
                <a:srgbClr val="000000"/>
              </a:solidFill>
              <a:latin typeface="Verdana" panose="020B0604030504040204" pitchFamily="34" charset="0"/>
              <a:ea typeface="Verdana" panose="020B0604030504040204" pitchFamily="34" charset="0"/>
              <a:cs typeface="Source Sans Pro Light"/>
              <a:sym typeface="Source Sans Pro Light"/>
            </a:endParaRPr>
          </a:p>
          <a:p>
            <a:pPr algn="ctr" defTabSz="1219170">
              <a:buClr>
                <a:srgbClr val="000000"/>
              </a:buClr>
            </a:pPr>
            <a:endParaRPr lang="en-US" sz="1051" kern="0" dirty="0">
              <a:solidFill>
                <a:srgbClr val="000000"/>
              </a:solidFill>
              <a:latin typeface="Verdana" panose="020B0604030504040204" pitchFamily="34" charset="0"/>
              <a:ea typeface="Verdana" panose="020B0604030504040204" pitchFamily="34" charset="0"/>
              <a:cs typeface="Arial"/>
              <a:sym typeface="Arial"/>
            </a:endParaRPr>
          </a:p>
        </p:txBody>
      </p:sp>
      <p:pic>
        <p:nvPicPr>
          <p:cNvPr id="10" name="Picture 9" descr="Photo of Alexandra McNally">
            <a:extLst>
              <a:ext uri="{FF2B5EF4-FFF2-40B4-BE49-F238E27FC236}">
                <a16:creationId xmlns:a16="http://schemas.microsoft.com/office/drawing/2014/main" id="{18232E0C-0A86-AC38-20AF-D00645F2C513}"/>
              </a:ext>
            </a:extLst>
          </p:cNvPr>
          <p:cNvPicPr>
            <a:picLocks noChangeAspect="1"/>
          </p:cNvPicPr>
          <p:nvPr/>
        </p:nvPicPr>
        <p:blipFill>
          <a:blip r:embed="rId8"/>
          <a:stretch>
            <a:fillRect/>
          </a:stretch>
        </p:blipFill>
        <p:spPr>
          <a:xfrm>
            <a:off x="10066798" y="4429637"/>
            <a:ext cx="1104900" cy="1114425"/>
          </a:xfrm>
          <a:prstGeom prst="rect">
            <a:avLst/>
          </a:prstGeom>
        </p:spPr>
      </p:pic>
      <p:sp>
        <p:nvSpPr>
          <p:cNvPr id="15" name="TextBox 9">
            <a:extLst>
              <a:ext uri="{FF2B5EF4-FFF2-40B4-BE49-F238E27FC236}">
                <a16:creationId xmlns:a16="http://schemas.microsoft.com/office/drawing/2014/main" id="{78069E40-1B13-EA6C-838A-0E8EDAEDE5EE}"/>
              </a:ext>
            </a:extLst>
          </p:cNvPr>
          <p:cNvSpPr txBox="1"/>
          <p:nvPr/>
        </p:nvSpPr>
        <p:spPr>
          <a:xfrm>
            <a:off x="9557910" y="5650600"/>
            <a:ext cx="2176875" cy="410369"/>
          </a:xfrm>
          <a:prstGeom prst="rect">
            <a:avLst/>
          </a:prstGeom>
          <a:noFill/>
          <a:ln>
            <a:noFill/>
          </a:ln>
        </p:spPr>
        <p:txBody>
          <a:bodyPr spcFirstLastPara="1" wrap="square" lIns="121900" tIns="60933" rIns="121900" bIns="60933"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defTabSz="1219170">
              <a:buClr>
                <a:srgbClr val="000000"/>
              </a:buClr>
            </a:pPr>
            <a:r>
              <a:rPr lang="en-US" sz="1400" b="1" kern="0" dirty="0">
                <a:solidFill>
                  <a:srgbClr val="000000"/>
                </a:solidFill>
                <a:latin typeface="+mn-lt"/>
                <a:ea typeface="Verdana" panose="020B0604030504040204" pitchFamily="34" charset="0"/>
                <a:cs typeface="Source Sans Pro"/>
                <a:sym typeface="Source Sans Pro"/>
              </a:rPr>
              <a:t>UX Designer</a:t>
            </a:r>
            <a:endParaRPr lang="en-US" dirty="0"/>
          </a:p>
          <a:p>
            <a:pPr algn="ctr" defTabSz="1219170">
              <a:buClr>
                <a:srgbClr val="000000"/>
              </a:buClr>
            </a:pPr>
            <a:r>
              <a:rPr lang="en-US" dirty="0">
                <a:solidFill>
                  <a:srgbClr val="000000"/>
                </a:solidFill>
                <a:latin typeface="+mn-lt"/>
                <a:ea typeface="Verdana" panose="020B0604030504040204" pitchFamily="34" charset="0"/>
                <a:sym typeface="Source Sans Pro"/>
              </a:rPr>
              <a:t>Alexandra McNally</a:t>
            </a:r>
            <a:endParaRPr lang="en-US" kern="0" dirty="0">
              <a:solidFill>
                <a:srgbClr val="000000"/>
              </a:solidFill>
              <a:latin typeface="+mn-lt"/>
              <a:ea typeface="Verdana" panose="020B0604030504040204" pitchFamily="34" charset="0"/>
            </a:endParaRPr>
          </a:p>
        </p:txBody>
      </p:sp>
      <p:sp>
        <p:nvSpPr>
          <p:cNvPr id="3" name="Slide Number Placeholder 2">
            <a:extLst>
              <a:ext uri="{FF2B5EF4-FFF2-40B4-BE49-F238E27FC236}">
                <a16:creationId xmlns:a16="http://schemas.microsoft.com/office/drawing/2014/main" id="{F59C8941-6124-1283-A472-787DDFE85F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Tree>
    <p:extLst>
      <p:ext uri="{BB962C8B-B14F-4D97-AF65-F5344CB8AC3E}">
        <p14:creationId xmlns:p14="http://schemas.microsoft.com/office/powerpoint/2010/main" val="432491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Our websites</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r>
              <a:rPr lang="en-US" dirty="0"/>
              <a:t>The ODDD team was created through development with 18F for the Extractives Industries Transparency Initiative (EITI) in 2014.​</a:t>
            </a:r>
          </a:p>
          <a:p>
            <a:r>
              <a:rPr lang="en-US" dirty="0"/>
              <a:t>Through this collaboration, we developed </a:t>
            </a:r>
            <a:r>
              <a:rPr lang="en-US" dirty="0">
                <a:hlinkClick r:id="rId3"/>
              </a:rPr>
              <a:t>revenuedata.doi.gov </a:t>
            </a:r>
            <a:r>
              <a:rPr lang="en-US" dirty="0"/>
              <a:t>and the project was fully transitioned from 18F support to ONRR in 2018.​</a:t>
            </a:r>
          </a:p>
          <a:p>
            <a:r>
              <a:rPr lang="en-US" dirty="0"/>
              <a:t>In 2020, ONRR leadership assigned the ODDD team to manage and redesign ONRR’s other public website, </a:t>
            </a:r>
            <a:r>
              <a:rPr lang="en-US" dirty="0">
                <a:hlinkClick r:id="rId4"/>
              </a:rPr>
              <a:t>onrr.gov</a:t>
            </a:r>
            <a:r>
              <a:rPr lang="en-US" dirty="0"/>
              <a:t>.​</a:t>
            </a:r>
          </a:p>
          <a:p>
            <a:r>
              <a:rPr lang="en-US" dirty="0"/>
              <a:t>We work in the open and have </a:t>
            </a:r>
            <a:r>
              <a:rPr lang="en-US" dirty="0">
                <a:hlinkClick r:id="rId5"/>
              </a:rPr>
              <a:t>GitHub wikis </a:t>
            </a:r>
            <a:r>
              <a:rPr lang="en-US" dirty="0"/>
              <a:t>that detail our work.​</a:t>
            </a:r>
          </a:p>
          <a:p>
            <a:r>
              <a:rPr lang="en-US" dirty="0"/>
              <a:t>We also regularly publish work progress on our </a:t>
            </a:r>
            <a:r>
              <a:rPr lang="en-US" dirty="0">
                <a:hlinkClick r:id="rId6"/>
              </a:rPr>
              <a:t>blog</a:t>
            </a:r>
            <a:r>
              <a:rPr lang="en-US" dirty="0"/>
              <a:t>.​</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3308700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Team culture</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r>
              <a:rPr lang="en-US" dirty="0"/>
              <a:t>Agile methodology</a:t>
            </a:r>
          </a:p>
          <a:p>
            <a:r>
              <a:rPr lang="en-US" dirty="0"/>
              <a:t>Small team</a:t>
            </a:r>
          </a:p>
          <a:p>
            <a:r>
              <a:rPr lang="en-US" dirty="0"/>
              <a:t>Work planning</a:t>
            </a:r>
          </a:p>
          <a:p>
            <a:r>
              <a:rPr lang="en-US" dirty="0"/>
              <a:t>Interactions with each other’s work</a:t>
            </a:r>
          </a:p>
          <a:p>
            <a:r>
              <a:rPr lang="en-US" dirty="0"/>
              <a:t>Skills and backgrounds</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42403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8741DF-89AA-DD16-02FE-59E500AA8D96}"/>
              </a:ext>
            </a:extLst>
          </p:cNvPr>
          <p:cNvSpPr>
            <a:spLocks noGrp="1"/>
          </p:cNvSpPr>
          <p:nvPr>
            <p:ph type="title"/>
          </p:nvPr>
        </p:nvSpPr>
        <p:spPr>
          <a:xfrm>
            <a:off x="457200" y="317405"/>
            <a:ext cx="10515600" cy="461645"/>
          </a:xfrm>
        </p:spPr>
        <p:txBody>
          <a:bodyPr/>
          <a:lstStyle/>
          <a:p>
            <a:r>
              <a:rPr lang="en-US" dirty="0"/>
              <a:t>ODDD flavored agile methodology</a:t>
            </a:r>
          </a:p>
        </p:txBody>
      </p:sp>
      <p:sp>
        <p:nvSpPr>
          <p:cNvPr id="7" name="Text Placeholder 6">
            <a:extLst>
              <a:ext uri="{FF2B5EF4-FFF2-40B4-BE49-F238E27FC236}">
                <a16:creationId xmlns:a16="http://schemas.microsoft.com/office/drawing/2014/main" id="{5D44AE95-2E99-E3C2-A7FA-7F27E70CEA0D}"/>
              </a:ext>
            </a:extLst>
          </p:cNvPr>
          <p:cNvSpPr>
            <a:spLocks noGrp="1"/>
          </p:cNvSpPr>
          <p:nvPr>
            <p:ph type="body" idx="1"/>
          </p:nvPr>
        </p:nvSpPr>
        <p:spPr/>
        <p:txBody>
          <a:bodyPr/>
          <a:lstStyle/>
          <a:p>
            <a:pPr marL="50800" indent="0">
              <a:buNone/>
            </a:pPr>
            <a:r>
              <a:rPr lang="en-US" dirty="0"/>
              <a:t>Agile is a development framework that encourages: ​</a:t>
            </a:r>
          </a:p>
          <a:p>
            <a:r>
              <a:rPr lang="en-US" dirty="0"/>
              <a:t>disciplined project management​</a:t>
            </a:r>
          </a:p>
          <a:p>
            <a:r>
              <a:rPr lang="en-US" dirty="0"/>
              <a:t>frequent inspection and adaptation​</a:t>
            </a:r>
          </a:p>
          <a:p>
            <a:r>
              <a:rPr lang="en-US" dirty="0"/>
              <a:t>teamwork, self-organization and accountability​</a:t>
            </a:r>
          </a:p>
          <a:p>
            <a:r>
              <a:rPr lang="en-US" dirty="0"/>
              <a:t>rapid delivery of high-quality product​</a:t>
            </a:r>
          </a:p>
          <a:p>
            <a:r>
              <a:rPr lang="en-US" dirty="0"/>
              <a:t>a business approach that aligns development with customer needs and company goals </a:t>
            </a:r>
          </a:p>
        </p:txBody>
      </p:sp>
      <p:sp>
        <p:nvSpPr>
          <p:cNvPr id="5" name="Slide Number Placeholder 4">
            <a:extLst>
              <a:ext uri="{FF2B5EF4-FFF2-40B4-BE49-F238E27FC236}">
                <a16:creationId xmlns:a16="http://schemas.microsoft.com/office/drawing/2014/main" id="{7EACD834-615E-C003-FA09-A89FB3D5C7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378914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214C89-8C6F-A6F4-1A9B-4EF59D28A737}"/>
              </a:ext>
            </a:extLst>
          </p:cNvPr>
          <p:cNvSpPr>
            <a:spLocks noGrp="1"/>
          </p:cNvSpPr>
          <p:nvPr>
            <p:ph type="title"/>
          </p:nvPr>
        </p:nvSpPr>
        <p:spPr/>
        <p:txBody>
          <a:bodyPr/>
          <a:lstStyle/>
          <a:p>
            <a:r>
              <a:rPr lang="en-US" dirty="0"/>
              <a:t>Our 2-week sprints (DevOps)</a:t>
            </a:r>
          </a:p>
        </p:txBody>
      </p:sp>
      <p:sp>
        <p:nvSpPr>
          <p:cNvPr id="7" name="Text Placeholder 6">
            <a:extLst>
              <a:ext uri="{FF2B5EF4-FFF2-40B4-BE49-F238E27FC236}">
                <a16:creationId xmlns:a16="http://schemas.microsoft.com/office/drawing/2014/main" id="{BAD5FC34-5CAA-4D46-7C0E-8B32430CC0C0}"/>
              </a:ext>
            </a:extLst>
          </p:cNvPr>
          <p:cNvSpPr>
            <a:spLocks noGrp="1"/>
          </p:cNvSpPr>
          <p:nvPr>
            <p:ph type="body" idx="1"/>
          </p:nvPr>
        </p:nvSpPr>
        <p:spPr>
          <a:xfrm>
            <a:off x="321583" y="1258866"/>
            <a:ext cx="5254668" cy="4937760"/>
          </a:xfrm>
        </p:spPr>
        <p:txBody>
          <a:bodyPr/>
          <a:lstStyle/>
          <a:p>
            <a:r>
              <a:rPr lang="en-US" dirty="0"/>
              <a:t>Each 2-week sprint includes daily standups, sprint planning, weekly sync up, sprint demo, and sprint review/retro.​</a:t>
            </a:r>
          </a:p>
          <a:p>
            <a:r>
              <a:rPr lang="en-US" dirty="0"/>
              <a:t>We decide what individuals are working on at the beginning of each sprint. We define sprint goals based on previous velocity estimates. </a:t>
            </a:r>
          </a:p>
        </p:txBody>
      </p:sp>
      <p:grpSp>
        <p:nvGrpSpPr>
          <p:cNvPr id="2" name="Group 1" descr="This description also occurs in the Notes section:&#10;Diagram demonstrating our two-week sprints.&#10;Week 1:&#10;Monday: Sprint planning&#10;Tuesday: Standup &amp; synch up&#10;Wednesday: Standup&#10;Thursday: Standup&#10;Friday: Standup&#10;Week 2&#10;Monday: Standup&#10;Tuesday: Standup &amp; synch up&#10;Wednesday: Standup&#10;Thursday: Demo, sprint review &amp; retro&#10;Friday: Standup&#10;&#10;"/>
          <p:cNvGrpSpPr/>
          <p:nvPr/>
        </p:nvGrpSpPr>
        <p:grpSpPr>
          <a:xfrm>
            <a:off x="5979289" y="1826447"/>
            <a:ext cx="5687399" cy="1826791"/>
            <a:chOff x="5979289" y="1826447"/>
            <a:chExt cx="5687399" cy="1826791"/>
          </a:xfrm>
        </p:grpSpPr>
        <p:sp>
          <p:nvSpPr>
            <p:cNvPr id="4" name="Rectangle 3" descr="For screen reader users, see the Notes field for a description of this diagram.">
              <a:extLst>
                <a:ext uri="{FF2B5EF4-FFF2-40B4-BE49-F238E27FC236}">
                  <a16:creationId xmlns:a16="http://schemas.microsoft.com/office/drawing/2014/main" id="{726DF944-712D-1185-29B7-34FE71B0686B}"/>
                </a:ext>
              </a:extLst>
            </p:cNvPr>
            <p:cNvSpPr/>
            <p:nvPr/>
          </p:nvSpPr>
          <p:spPr>
            <a:xfrm>
              <a:off x="5988848" y="1826451"/>
              <a:ext cx="1038253" cy="716507"/>
            </a:xfrm>
            <a:prstGeom prst="rect">
              <a:avLst/>
            </a:prstGeom>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t>Week 1</a:t>
              </a:r>
            </a:p>
          </p:txBody>
        </p:sp>
        <p:sp>
          <p:nvSpPr>
            <p:cNvPr id="18" name="Rectangle 17">
              <a:extLst>
                <a:ext uri="{FF2B5EF4-FFF2-40B4-BE49-F238E27FC236}">
                  <a16:creationId xmlns:a16="http://schemas.microsoft.com/office/drawing/2014/main" id="{4E6DE3E2-E543-CD13-B08C-4EE87D298D49}"/>
                </a:ext>
              </a:extLst>
            </p:cNvPr>
            <p:cNvSpPr/>
            <p:nvPr/>
          </p:nvSpPr>
          <p:spPr>
            <a:xfrm>
              <a:off x="7128332" y="1826450"/>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1"/>
                  </a:solidFill>
                </a:rPr>
                <a:t>Sprint planning</a:t>
              </a:r>
            </a:p>
          </p:txBody>
        </p:sp>
        <p:sp>
          <p:nvSpPr>
            <p:cNvPr id="19" name="Rectangle 18">
              <a:extLst>
                <a:ext uri="{FF2B5EF4-FFF2-40B4-BE49-F238E27FC236}">
                  <a16:creationId xmlns:a16="http://schemas.microsoft.com/office/drawing/2014/main" id="{124AFBB0-4CB9-8D25-BC64-82C15CE7C445}"/>
                </a:ext>
                <a:ext uri="{C183D7F6-B498-43B3-948B-1728B52AA6E4}">
                  <adec:decorative xmlns:adec="http://schemas.microsoft.com/office/drawing/2017/decorative" val="0"/>
                </a:ext>
              </a:extLst>
            </p:cNvPr>
            <p:cNvSpPr/>
            <p:nvPr/>
          </p:nvSpPr>
          <p:spPr>
            <a:xfrm>
              <a:off x="8035672" y="1826447"/>
              <a:ext cx="914400" cy="954744"/>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a:p>
              <a:pPr algn="ctr"/>
              <a:r>
                <a:rPr lang="en-US" dirty="0"/>
                <a:t>Sync up</a:t>
              </a:r>
            </a:p>
          </p:txBody>
        </p:sp>
        <p:sp>
          <p:nvSpPr>
            <p:cNvPr id="20" name="Rectangle 19">
              <a:extLst>
                <a:ext uri="{FF2B5EF4-FFF2-40B4-BE49-F238E27FC236}">
                  <a16:creationId xmlns:a16="http://schemas.microsoft.com/office/drawing/2014/main" id="{DA5F18E6-674D-08FB-7BCD-7C3F205EF5A0}"/>
                </a:ext>
                <a:ext uri="{C183D7F6-B498-43B3-948B-1728B52AA6E4}">
                  <adec:decorative xmlns:adec="http://schemas.microsoft.com/office/drawing/2017/decorative" val="0"/>
                </a:ext>
              </a:extLst>
            </p:cNvPr>
            <p:cNvSpPr/>
            <p:nvPr/>
          </p:nvSpPr>
          <p:spPr>
            <a:xfrm>
              <a:off x="8941661" y="1826449"/>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p:txBody>
        </p:sp>
        <p:sp>
          <p:nvSpPr>
            <p:cNvPr id="31" name="Rectangle 30">
              <a:extLst>
                <a:ext uri="{FF2B5EF4-FFF2-40B4-BE49-F238E27FC236}">
                  <a16:creationId xmlns:a16="http://schemas.microsoft.com/office/drawing/2014/main" id="{419633B4-86EB-A7C5-C9B1-8C2261345381}"/>
                </a:ext>
                <a:ext uri="{C183D7F6-B498-43B3-948B-1728B52AA6E4}">
                  <adec:decorative xmlns:adec="http://schemas.microsoft.com/office/drawing/2017/decorative" val="0"/>
                </a:ext>
              </a:extLst>
            </p:cNvPr>
            <p:cNvSpPr/>
            <p:nvPr/>
          </p:nvSpPr>
          <p:spPr>
            <a:xfrm>
              <a:off x="9847650" y="1826448"/>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p:txBody>
        </p:sp>
        <p:sp>
          <p:nvSpPr>
            <p:cNvPr id="32" name="Rectangle 31">
              <a:extLst>
                <a:ext uri="{FF2B5EF4-FFF2-40B4-BE49-F238E27FC236}">
                  <a16:creationId xmlns:a16="http://schemas.microsoft.com/office/drawing/2014/main" id="{81248D52-7896-83D3-303F-7BEBFB649939}"/>
                </a:ext>
                <a:ext uri="{C183D7F6-B498-43B3-948B-1728B52AA6E4}">
                  <adec:decorative xmlns:adec="http://schemas.microsoft.com/office/drawing/2017/decorative" val="0"/>
                </a:ext>
              </a:extLst>
            </p:cNvPr>
            <p:cNvSpPr/>
            <p:nvPr/>
          </p:nvSpPr>
          <p:spPr>
            <a:xfrm>
              <a:off x="10752288" y="1826447"/>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p:txBody>
        </p:sp>
        <p:sp>
          <p:nvSpPr>
            <p:cNvPr id="23" name="Rectangle 22">
              <a:extLst>
                <a:ext uri="{FF2B5EF4-FFF2-40B4-BE49-F238E27FC236}">
                  <a16:creationId xmlns:a16="http://schemas.microsoft.com/office/drawing/2014/main" id="{9831B34E-300D-AD3A-E769-668084819510}"/>
                </a:ext>
              </a:extLst>
            </p:cNvPr>
            <p:cNvSpPr/>
            <p:nvPr/>
          </p:nvSpPr>
          <p:spPr>
            <a:xfrm>
              <a:off x="5979289" y="2738582"/>
              <a:ext cx="1036025" cy="716507"/>
            </a:xfrm>
            <a:prstGeom prst="rect">
              <a:avLst/>
            </a:prstGeom>
            <a:ln w="12700">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t>Week 2</a:t>
              </a:r>
            </a:p>
          </p:txBody>
        </p:sp>
        <p:sp>
          <p:nvSpPr>
            <p:cNvPr id="33" name="Rectangle 32">
              <a:extLst>
                <a:ext uri="{FF2B5EF4-FFF2-40B4-BE49-F238E27FC236}">
                  <a16:creationId xmlns:a16="http://schemas.microsoft.com/office/drawing/2014/main" id="{BCC73325-63EA-B5F4-F595-99A207F03F27}"/>
                </a:ext>
              </a:extLst>
            </p:cNvPr>
            <p:cNvSpPr/>
            <p:nvPr/>
          </p:nvSpPr>
          <p:spPr>
            <a:xfrm>
              <a:off x="7131862" y="2738582"/>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solidFill>
                  <a:schemeClr val="tx1"/>
                </a:solidFill>
              </a:endParaRPr>
            </a:p>
            <a:p>
              <a:pPr algn="ctr"/>
              <a:r>
                <a:rPr lang="en-US" dirty="0">
                  <a:solidFill>
                    <a:schemeClr val="tx1"/>
                  </a:solidFill>
                </a:rPr>
                <a:t> </a:t>
              </a:r>
              <a:r>
                <a:rPr lang="en-US" dirty="0"/>
                <a:t>Standup</a:t>
              </a:r>
            </a:p>
            <a:p>
              <a:pPr algn="ctr"/>
              <a:endParaRPr lang="en-US" dirty="0">
                <a:solidFill>
                  <a:schemeClr val="tx1"/>
                </a:solidFill>
              </a:endParaRPr>
            </a:p>
          </p:txBody>
        </p:sp>
        <p:sp>
          <p:nvSpPr>
            <p:cNvPr id="34" name="Rectangle 33">
              <a:extLst>
                <a:ext uri="{FF2B5EF4-FFF2-40B4-BE49-F238E27FC236}">
                  <a16:creationId xmlns:a16="http://schemas.microsoft.com/office/drawing/2014/main" id="{2EC591ED-8057-8F20-53B8-4626DFEF4B3D}"/>
                </a:ext>
                <a:ext uri="{C183D7F6-B498-43B3-948B-1728B52AA6E4}">
                  <adec:decorative xmlns:adec="http://schemas.microsoft.com/office/drawing/2017/decorative" val="0"/>
                </a:ext>
              </a:extLst>
            </p:cNvPr>
            <p:cNvSpPr/>
            <p:nvPr/>
          </p:nvSpPr>
          <p:spPr>
            <a:xfrm>
              <a:off x="8046337" y="2738838"/>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a:p>
              <a:pPr algn="ctr"/>
              <a:r>
                <a:rPr lang="en-US" dirty="0"/>
                <a:t>Sync up</a:t>
              </a:r>
            </a:p>
          </p:txBody>
        </p:sp>
        <p:sp>
          <p:nvSpPr>
            <p:cNvPr id="35" name="Rectangle 34">
              <a:extLst>
                <a:ext uri="{FF2B5EF4-FFF2-40B4-BE49-F238E27FC236}">
                  <a16:creationId xmlns:a16="http://schemas.microsoft.com/office/drawing/2014/main" id="{84C90414-89C4-BF82-0117-D2603EAC8551}"/>
                </a:ext>
                <a:ext uri="{C183D7F6-B498-43B3-948B-1728B52AA6E4}">
                  <adec:decorative xmlns:adec="http://schemas.microsoft.com/office/drawing/2017/decorative" val="0"/>
                </a:ext>
              </a:extLst>
            </p:cNvPr>
            <p:cNvSpPr/>
            <p:nvPr/>
          </p:nvSpPr>
          <p:spPr>
            <a:xfrm>
              <a:off x="8927259" y="2738582"/>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p:txBody>
        </p:sp>
        <p:sp>
          <p:nvSpPr>
            <p:cNvPr id="27" name="Rectangle 26">
              <a:extLst>
                <a:ext uri="{FF2B5EF4-FFF2-40B4-BE49-F238E27FC236}">
                  <a16:creationId xmlns:a16="http://schemas.microsoft.com/office/drawing/2014/main" id="{C78CC411-EA12-2F17-B104-07E23A735D0A}"/>
                </a:ext>
              </a:extLst>
            </p:cNvPr>
            <p:cNvSpPr/>
            <p:nvPr/>
          </p:nvSpPr>
          <p:spPr>
            <a:xfrm>
              <a:off x="9834283" y="2738582"/>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Demo</a:t>
              </a:r>
            </a:p>
            <a:p>
              <a:pPr algn="ctr"/>
              <a:r>
                <a:rPr lang="en-US" dirty="0"/>
                <a:t>Sprint review/</a:t>
              </a:r>
            </a:p>
            <a:p>
              <a:pPr algn="ctr"/>
              <a:r>
                <a:rPr lang="en-US" dirty="0"/>
                <a:t>retro</a:t>
              </a:r>
            </a:p>
          </p:txBody>
        </p:sp>
        <p:sp>
          <p:nvSpPr>
            <p:cNvPr id="36" name="Rectangle 35">
              <a:extLst>
                <a:ext uri="{FF2B5EF4-FFF2-40B4-BE49-F238E27FC236}">
                  <a16:creationId xmlns:a16="http://schemas.microsoft.com/office/drawing/2014/main" id="{D8FA8DF6-A722-DC51-A7D6-9626F5C45A06}"/>
                </a:ext>
                <a:ext uri="{C183D7F6-B498-43B3-948B-1728B52AA6E4}">
                  <adec:decorative xmlns:adec="http://schemas.microsoft.com/office/drawing/2017/decorative" val="0"/>
                </a:ext>
              </a:extLst>
            </p:cNvPr>
            <p:cNvSpPr/>
            <p:nvPr/>
          </p:nvSpPr>
          <p:spPr>
            <a:xfrm>
              <a:off x="10746579" y="2738582"/>
              <a:ext cx="914400" cy="9144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Standup</a:t>
              </a:r>
            </a:p>
          </p:txBody>
        </p:sp>
      </p:grpSp>
      <p:sp>
        <p:nvSpPr>
          <p:cNvPr id="5" name="Slide Number Placeholder 4">
            <a:extLst>
              <a:ext uri="{FF2B5EF4-FFF2-40B4-BE49-F238E27FC236}">
                <a16:creationId xmlns:a16="http://schemas.microsoft.com/office/drawing/2014/main" id="{EF707DFE-3D89-B808-CEF7-0657778C75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223365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21BFA-E2C8-6DE4-3E9E-9CA87F40600E}"/>
              </a:ext>
            </a:extLst>
          </p:cNvPr>
          <p:cNvSpPr>
            <a:spLocks noGrp="1"/>
          </p:cNvSpPr>
          <p:nvPr>
            <p:ph type="title"/>
          </p:nvPr>
        </p:nvSpPr>
        <p:spPr/>
        <p:txBody>
          <a:bodyPr/>
          <a:lstStyle/>
          <a:p>
            <a:r>
              <a:rPr lang="en-US" dirty="0"/>
              <a:t>Longer-term planning (DevOps, product management)</a:t>
            </a:r>
          </a:p>
        </p:txBody>
      </p:sp>
      <p:sp>
        <p:nvSpPr>
          <p:cNvPr id="3" name="Text Placeholder 2">
            <a:extLst>
              <a:ext uri="{FF2B5EF4-FFF2-40B4-BE49-F238E27FC236}">
                <a16:creationId xmlns:a16="http://schemas.microsoft.com/office/drawing/2014/main" id="{93D68174-DC0A-284F-8BEF-3BAFE9E5A365}"/>
              </a:ext>
            </a:extLst>
          </p:cNvPr>
          <p:cNvSpPr>
            <a:spLocks noGrp="1"/>
          </p:cNvSpPr>
          <p:nvPr>
            <p:ph type="body" idx="1"/>
          </p:nvPr>
        </p:nvSpPr>
        <p:spPr/>
        <p:txBody>
          <a:bodyPr/>
          <a:lstStyle/>
          <a:p>
            <a:r>
              <a:rPr lang="en-US" dirty="0"/>
              <a:t>We start each epic with a road mapping session that helps us plan what work will be completed over 6 weeks. </a:t>
            </a:r>
          </a:p>
          <a:p>
            <a:r>
              <a:rPr lang="en-US" dirty="0"/>
              <a:t>We refine the backlog once a month. We remove old issues and prioritize and estimate ones we want to keep.  ​</a:t>
            </a:r>
          </a:p>
          <a:p>
            <a:r>
              <a:rPr lang="en-US" dirty="0"/>
              <a:t>We conduct ad hoc design studios, as needed, to shape solutions for larger projects. </a:t>
            </a:r>
          </a:p>
        </p:txBody>
      </p:sp>
      <p:pic>
        <p:nvPicPr>
          <p:cNvPr id="6" name="Picture 5" descr="Visual diagram of the long-term planning process.&#10;&#10;Epic (road mapping)&#10;Backlog refinement (Occurs twice)&#10;Sprint 1, Sprint 2, Sprint 3">
            <a:extLst>
              <a:ext uri="{FF2B5EF4-FFF2-40B4-BE49-F238E27FC236}">
                <a16:creationId xmlns:a16="http://schemas.microsoft.com/office/drawing/2014/main" id="{36F95103-D131-EFED-CB50-6D87B49F8C9A}"/>
              </a:ext>
            </a:extLst>
          </p:cNvPr>
          <p:cNvPicPr>
            <a:picLocks noChangeAspect="1"/>
          </p:cNvPicPr>
          <p:nvPr/>
        </p:nvPicPr>
        <p:blipFill>
          <a:blip r:embed="rId3"/>
          <a:stretch>
            <a:fillRect/>
          </a:stretch>
        </p:blipFill>
        <p:spPr>
          <a:xfrm>
            <a:off x="6063090" y="1614761"/>
            <a:ext cx="5486400" cy="4410403"/>
          </a:xfrm>
          <a:prstGeom prst="rect">
            <a:avLst/>
          </a:prstGeom>
        </p:spPr>
      </p:pic>
      <p:sp>
        <p:nvSpPr>
          <p:cNvPr id="5" name="Slide Number Placeholder 4">
            <a:extLst>
              <a:ext uri="{FF2B5EF4-FFF2-40B4-BE49-F238E27FC236}">
                <a16:creationId xmlns:a16="http://schemas.microsoft.com/office/drawing/2014/main" id="{3276480E-0066-7781-EE8C-E483D290CF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673380049"/>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6B730AABDB1BD4D9A9535349D5EF5B7" ma:contentTypeVersion="15" ma:contentTypeDescription="Create a new document." ma:contentTypeScope="" ma:versionID="6fb394b54e7363eee322505b7e9ff01d">
  <xsd:schema xmlns:xsd="http://www.w3.org/2001/XMLSchema" xmlns:xs="http://www.w3.org/2001/XMLSchema" xmlns:p="http://schemas.microsoft.com/office/2006/metadata/properties" xmlns:ns2="16aa3f2d-47b8-4a75-a8f5-1c0f60bcb387" xmlns:ns3="d36856fe-d4a9-4f0b-87a7-8fa063632c32" xmlns:ns4="31062a0d-ede8-4112-b4bb-00a9c1bc8e16" targetNamespace="http://schemas.microsoft.com/office/2006/metadata/properties" ma:root="true" ma:fieldsID="d3d6acc7674756dc965fa627f324f799" ns2:_="" ns3:_="" ns4:_="">
    <xsd:import namespace="16aa3f2d-47b8-4a75-a8f5-1c0f60bcb387"/>
    <xsd:import namespace="d36856fe-d4a9-4f0b-87a7-8fa063632c32"/>
    <xsd:import namespace="31062a0d-ede8-4112-b4bb-00a9c1bc8e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6aa3f2d-47b8-4a75-a8f5-1c0f60bcb3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9c5df3ad-b4e5-45d1-88c9-23db5f1fe61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6856fe-d4a9-4f0b-87a7-8fa063632c3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062a0d-ede8-4112-b4bb-00a9c1bc8e16"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5b91ae15-c7a4-4293-b595-6fb85f51c105}" ma:internalName="TaxCatchAll" ma:showField="CatchAllData" ma:web="d36856fe-d4a9-4f0b-87a7-8fa063632c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6aa3f2d-47b8-4a75-a8f5-1c0f60bcb387">
      <Terms xmlns="http://schemas.microsoft.com/office/infopath/2007/PartnerControls"/>
    </lcf76f155ced4ddcb4097134ff3c332f>
    <TaxCatchAll xmlns="31062a0d-ede8-4112-b4bb-00a9c1bc8e16" xsi:nil="true"/>
    <SharedWithUsers xmlns="d36856fe-d4a9-4f0b-87a7-8fa063632c32">
      <UserInfo>
        <DisplayName>Elzi, Erin N</DisplayName>
        <AccountId>318</AccountId>
        <AccountType/>
      </UserInfo>
    </SharedWithUsers>
  </documentManagement>
</p:properties>
</file>

<file path=customXml/itemProps1.xml><?xml version="1.0" encoding="utf-8"?>
<ds:datastoreItem xmlns:ds="http://schemas.openxmlformats.org/officeDocument/2006/customXml" ds:itemID="{F1432D33-59B8-4EF1-AD57-73EF516F8016}">
  <ds:schemaRefs>
    <ds:schemaRef ds:uri="16aa3f2d-47b8-4a75-a8f5-1c0f60bcb387"/>
    <ds:schemaRef ds:uri="31062a0d-ede8-4112-b4bb-00a9c1bc8e16"/>
    <ds:schemaRef ds:uri="d36856fe-d4a9-4f0b-87a7-8fa063632c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00A9731-F34E-4426-92B8-6AF6321ABECF}">
  <ds:schemaRefs>
    <ds:schemaRef ds:uri="http://schemas.microsoft.com/sharepoint/v3/contenttype/forms"/>
  </ds:schemaRefs>
</ds:datastoreItem>
</file>

<file path=customXml/itemProps3.xml><?xml version="1.0" encoding="utf-8"?>
<ds:datastoreItem xmlns:ds="http://schemas.openxmlformats.org/officeDocument/2006/customXml" ds:itemID="{DE73C43D-DB1E-4074-A867-6844339D7826}">
  <ds:schemaRefs>
    <ds:schemaRef ds:uri="http://purl.org/dc/terms/"/>
    <ds:schemaRef ds:uri="d36856fe-d4a9-4f0b-87a7-8fa063632c32"/>
    <ds:schemaRef ds:uri="http://schemas.microsoft.com/office/2006/documentManagement/types"/>
    <ds:schemaRef ds:uri="http://schemas.microsoft.com/office/infopath/2007/PartnerControls"/>
    <ds:schemaRef ds:uri="16aa3f2d-47b8-4a75-a8f5-1c0f60bcb387"/>
    <ds:schemaRef ds:uri="http://purl.org/dc/elements/1.1/"/>
    <ds:schemaRef ds:uri="http://schemas.microsoft.com/office/2006/metadata/properties"/>
    <ds:schemaRef ds:uri="http://schemas.openxmlformats.org/package/2006/metadata/core-properties"/>
    <ds:schemaRef ds:uri="31062a0d-ede8-4112-b4bb-00a9c1bc8e1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Master Cover Slide</Template>
  <TotalTime>352</TotalTime>
  <Words>1769</Words>
  <Application>Microsoft Macintosh PowerPoint</Application>
  <PresentationFormat>Widescreen</PresentationFormat>
  <Paragraphs>335</Paragraphs>
  <Slides>38</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Helvetica Neue</vt:lpstr>
      <vt:lpstr>Noto Sans Symbols</vt:lpstr>
      <vt:lpstr>Verdana</vt:lpstr>
      <vt:lpstr>Master Cover Slide</vt:lpstr>
      <vt:lpstr>Content Layout</vt:lpstr>
      <vt:lpstr>Cultivating and Managing an Inclusive Culture at ONRR</vt:lpstr>
      <vt:lpstr>Overview</vt:lpstr>
      <vt:lpstr>What’s ONRR (Office of Natural Resources Revenue)</vt:lpstr>
      <vt:lpstr>Who are we? </vt:lpstr>
      <vt:lpstr>Our websites</vt:lpstr>
      <vt:lpstr>Team culture</vt:lpstr>
      <vt:lpstr>ODDD flavored agile methodology</vt:lpstr>
      <vt:lpstr>Our 2-week sprints (DevOps)</vt:lpstr>
      <vt:lpstr>Longer-term planning (DevOps, product management)</vt:lpstr>
      <vt:lpstr>Agile meetings </vt:lpstr>
      <vt:lpstr>Agile team roles​</vt:lpstr>
      <vt:lpstr>508 project</vt:lpstr>
      <vt:lpstr>Poll Question</vt:lpstr>
      <vt:lpstr>Overview - 508 Project</vt:lpstr>
      <vt:lpstr>Being resourceful</vt:lpstr>
      <vt:lpstr>Implementing new policy</vt:lpstr>
      <vt:lpstr>Using analytics to prioritize</vt:lpstr>
      <vt:lpstr>Success factors</vt:lpstr>
      <vt:lpstr>Overview – success factors </vt:lpstr>
      <vt:lpstr>Training Resources</vt:lpstr>
      <vt:lpstr>Executive buy-in</vt:lpstr>
      <vt:lpstr>The day to day – tracking sheet</vt:lpstr>
      <vt:lpstr>The day to day</vt:lpstr>
      <vt:lpstr>Continuing success</vt:lpstr>
      <vt:lpstr>Overview – continuing success</vt:lpstr>
      <vt:lpstr>Workflow</vt:lpstr>
      <vt:lpstr>Workflow - GitHub</vt:lpstr>
      <vt:lpstr>Examples – move beyond the PDF</vt:lpstr>
      <vt:lpstr>Accessibility goals and metrics</vt:lpstr>
      <vt:lpstr>Automated and manual testing options</vt:lpstr>
      <vt:lpstr>Annual content audits</vt:lpstr>
      <vt:lpstr>Culture shift</vt:lpstr>
      <vt:lpstr>Overview – culture shift</vt:lpstr>
      <vt:lpstr>Shared responsibility and collaboration </vt:lpstr>
      <vt:lpstr>Enthusiasm for inclusiveness</vt:lpstr>
      <vt:lpstr>Knowledge sharing</vt:lpstr>
      <vt:lpstr>Knowledge sharing- blogs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Cultivating and Managing an Inclusive Culture at ONRR</dc:title>
  <dc:subject/>
  <dc:creator/>
  <cp:keywords/>
  <dc:description/>
  <cp:lastModifiedBy>Michael Horton</cp:lastModifiedBy>
  <cp:revision>13</cp:revision>
  <dcterms:created xsi:type="dcterms:W3CDTF">2022-08-30T12:32:18Z</dcterms:created>
  <dcterms:modified xsi:type="dcterms:W3CDTF">2023-11-01T20:33:28Z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0x01010076B730AABDB1BD4D9A9535349D5EF5B7</vt:lpwstr>
  </property>
  <property fmtid="{D5CDD505-2E9C-101B-9397-08002B2CF9AE}" pid="4" name="MediaServiceImageTags">
    <vt:lpwstr/>
  </property>
  <property fmtid="{D5CDD505-2E9C-101B-9397-08002B2CF9AE}" pid="5" name="MSIP_Label_3be8ab8c-433c-4394-a4fb-cd2d5c4d0a5e_Enabled">
    <vt:lpwstr>true</vt:lpwstr>
  </property>
  <property fmtid="{D5CDD505-2E9C-101B-9397-08002B2CF9AE}" pid="6" name="MSIP_Label_3be8ab8c-433c-4394-a4fb-cd2d5c4d0a5e_SetDate">
    <vt:lpwstr>2023-10-31T18:18:02Z</vt:lpwstr>
  </property>
  <property fmtid="{D5CDD505-2E9C-101B-9397-08002B2CF9AE}" pid="7" name="MSIP_Label_3be8ab8c-433c-4394-a4fb-cd2d5c4d0a5e_Method">
    <vt:lpwstr>Privileged</vt:lpwstr>
  </property>
  <property fmtid="{D5CDD505-2E9C-101B-9397-08002B2CF9AE}" pid="8" name="MSIP_Label_3be8ab8c-433c-4394-a4fb-cd2d5c4d0a5e_Name">
    <vt:lpwstr>None</vt:lpwstr>
  </property>
  <property fmtid="{D5CDD505-2E9C-101B-9397-08002B2CF9AE}" pid="9" name="MSIP_Label_3be8ab8c-433c-4394-a4fb-cd2d5c4d0a5e_SiteId">
    <vt:lpwstr>26c83bc9-31c1-4d77-a523-0816095aba31</vt:lpwstr>
  </property>
  <property fmtid="{D5CDD505-2E9C-101B-9397-08002B2CF9AE}" pid="10" name="MSIP_Label_3be8ab8c-433c-4394-a4fb-cd2d5c4d0a5e_ActionId">
    <vt:lpwstr>38b61205-4b65-42f1-90ca-a9c686560523</vt:lpwstr>
  </property>
  <property fmtid="{D5CDD505-2E9C-101B-9397-08002B2CF9AE}" pid="11" name="MSIP_Label_3be8ab8c-433c-4394-a4fb-cd2d5c4d0a5e_ContentBits">
    <vt:lpwstr>0</vt:lpwstr>
  </property>
</Properties>
</file>