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E46BC8CE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A_344F5193.xml" ContentType="application/vnd.ms-powerpoint.comments+xml"/>
  <Override PartName="/ppt/comments/modernComment_11A_FE07E76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30"/>
  </p:notesMasterIdLst>
  <p:sldIdLst>
    <p:sldId id="256" r:id="rId3"/>
    <p:sldId id="258" r:id="rId4"/>
    <p:sldId id="259" r:id="rId5"/>
    <p:sldId id="28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4" r:id="rId24"/>
    <p:sldId id="279" r:id="rId25"/>
    <p:sldId id="281" r:id="rId26"/>
    <p:sldId id="275" r:id="rId27"/>
    <p:sldId id="280" r:id="rId28"/>
    <p:sldId id="282" r:id="rId29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qgGVw2oa+8993I+jqBGvzHq759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D67512-BA7A-4F00-C3E1-7223D15795A3}" name="KristenMSmithOConn" initials="KS" userId="S::4743230720@GSA.GOV::9b05de23-b111-4410-8a97-2e60e1f50247" providerId="AD"/>
  <p188:author id="{B34DEE8A-59CE-EF01-3325-1491B51F6CFC}" name="DandyAWilson" initials="AW" userId="S::4027482902@GSA.GOV::3e721262-58f8-4756-a029-d8fa9f62a3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9" autoAdjust="0"/>
    <p:restoredTop sz="86404" autoAdjust="0"/>
  </p:normalViewPr>
  <p:slideViewPr>
    <p:cSldViewPr snapToGrid="0">
      <p:cViewPr varScale="1">
        <p:scale>
          <a:sx n="104" d="100"/>
          <a:sy n="104" d="100"/>
        </p:scale>
        <p:origin x="232" y="7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omments/modernComment_109_E46BC8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074130-3F83-448E-B55B-D52BE8C78354}" authorId="{0CD67512-BA7A-4F00-C3E1-7223D15795A3}" status="resolved" created="2023-11-06T20:35:48.078" complete="100000">
    <pc:sldMkLst xmlns:pc="http://schemas.microsoft.com/office/powerpoint/2013/main/command">
      <pc:docMk/>
      <pc:sldMk cId="3832269006" sldId="265"/>
    </pc:sldMkLst>
    <p188:replyLst>
      <p188:reply id="{B4F50A87-B1E4-4046-B4FA-4CEE992CFBB8}" authorId="{B34DEE8A-59CE-EF01-3325-1491B51F6CFC}" created="2023-11-06T20:59:24.541">
        <p188:txBody>
          <a:bodyPr/>
          <a:lstStyle/>
          <a:p>
            <a:r>
              <a:rPr lang="en-US"/>
              <a:t>Hiding</a:t>
            </a:r>
          </a:p>
        </p188:txBody>
      </p188:reply>
    </p188:replyLst>
    <p188:txBody>
      <a:bodyPr/>
      <a:lstStyle/>
      <a:p>
        <a:r>
          <a:rPr lang="en-US"/>
          <a:t>Recommend removing (for timing) but can speak to it when on previous slide</a:t>
        </a:r>
      </a:p>
    </p188:txBody>
  </p188:cm>
</p188:cmLst>
</file>

<file path=ppt/comments/modernComment_10A_344F51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7BC227-5336-4C21-A024-76EF46574A73}" authorId="{0CD67512-BA7A-4F00-C3E1-7223D15795A3}" status="resolved" created="2023-11-06T20:38:09.565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877613459" sldId="266"/>
      <ac:spMk id="3" creationId="{7E6D08DA-D883-F2E8-00A0-361809577794}"/>
      <ac:txMk cp="224" len="54">
        <ac:context len="279" hash="2031252959"/>
      </ac:txMk>
    </ac:txMkLst>
    <p188:pos x="9871166" y="3740331"/>
    <p188:replyLst>
      <p188:reply id="{91729EF8-AE72-42B5-92A4-800B9FC156C1}" authorId="{B34DEE8A-59CE-EF01-3325-1491B51F6CFC}" created="2023-11-06T20:59:48.623">
        <p188:txBody>
          <a:bodyPr/>
          <a:lstStyle/>
          <a:p>
            <a:r>
              <a:rPr lang="en-US"/>
              <a:t>Nice!</a:t>
            </a:r>
          </a:p>
        </p188:txBody>
      </p188:reply>
    </p188:replyLst>
    <p188:txBody>
      <a:bodyPr/>
      <a:lstStyle/>
      <a:p>
        <a:r>
          <a:rPr lang="en-US"/>
          <a:t>Added baseline alignment framework link</a:t>
        </a:r>
      </a:p>
    </p188:txBody>
  </p188:cm>
</p188:cmLst>
</file>

<file path=ppt/comments/modernComment_11A_FE07E76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3BCE9B-1CE6-4403-B575-B6962E334702}" authorId="{0CD67512-BA7A-4F00-C3E1-7223D15795A3}" status="resolved" created="2023-11-06T20:38:52.938" complete="100000">
    <pc:sldMkLst xmlns:pc="http://schemas.microsoft.com/office/powerpoint/2013/main/command">
      <pc:docMk/>
      <pc:sldMk cId="4261930855" sldId="282"/>
    </pc:sldMkLst>
    <p188:replyLst>
      <p188:reply id="{5DBB6841-5F24-4D84-ADA7-4A1F940F2390}" authorId="{B34DEE8A-59CE-EF01-3325-1491B51F6CFC}" created="2023-11-06T21:00:22.538">
        <p188:txBody>
          <a:bodyPr/>
          <a:lstStyle/>
          <a:p>
            <a:r>
              <a:rPr lang="en-US"/>
              <a:t>Sounds good</a:t>
            </a:r>
          </a:p>
        </p188:txBody>
      </p188:reply>
    </p188:replyLst>
    <p188:txBody>
      <a:bodyPr/>
      <a:lstStyle/>
      <a:p>
        <a:r>
          <a:rPr lang="en-US"/>
          <a:t>Added this slide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42C47-9354-4702-A157-52E377A812A6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A26279F-2CF5-4FDF-B656-03D5A481723A}">
      <dgm:prSet phldrT="[Text]"/>
      <dgm:spPr>
        <a:xfrm>
          <a:off x="1757" y="141351"/>
          <a:ext cx="2329638" cy="2329638"/>
        </a:xfrm>
        <a:prstGeom prst="ellipse">
          <a:avLst/>
        </a:prstGeom>
        <a:solidFill>
          <a:srgbClr val="162E51">
            <a:lumMod val="75000"/>
          </a:srgbClr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Section 508/WCAG 2.0 AA</a:t>
          </a:r>
        </a:p>
      </dgm:t>
    </dgm:pt>
    <dgm:pt modelId="{92D8B31C-F13A-4779-9938-E443D4A496F7}" type="parTrans" cxnId="{8D63AD3E-50AC-4037-A654-4B73E895E373}">
      <dgm:prSet/>
      <dgm:spPr/>
      <dgm:t>
        <a:bodyPr/>
        <a:lstStyle/>
        <a:p>
          <a:endParaRPr lang="en-US"/>
        </a:p>
      </dgm:t>
    </dgm:pt>
    <dgm:pt modelId="{9981D9E8-DAC4-4478-B905-645CD69471B9}" type="sibTrans" cxnId="{8D63AD3E-50AC-4037-A654-4B73E895E373}">
      <dgm:prSet/>
      <dgm:spPr>
        <a:xfrm>
          <a:off x="2520562" y="630575"/>
          <a:ext cx="1351190" cy="1351190"/>
        </a:xfrm>
        <a:prstGeom prst="mathPlus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DB9B61F-2F12-4167-899E-7C2066D4476D}">
      <dgm:prSet phldrT="[Text]"/>
      <dgm:spPr>
        <a:xfrm>
          <a:off x="4060919" y="141351"/>
          <a:ext cx="2329638" cy="2329638"/>
        </a:xfrm>
        <a:prstGeom prst="ellipse">
          <a:avLst/>
        </a:prstGeom>
        <a:solidFill>
          <a:srgbClr val="8A181A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What to Test</a:t>
          </a:r>
        </a:p>
      </dgm:t>
    </dgm:pt>
    <dgm:pt modelId="{EB04AB5B-2D25-4C66-A6F3-BC937C1C19FD}" type="parTrans" cxnId="{20AB6BED-CF8E-4263-BD09-C8F8318EE31D}">
      <dgm:prSet/>
      <dgm:spPr/>
      <dgm:t>
        <a:bodyPr/>
        <a:lstStyle/>
        <a:p>
          <a:endParaRPr lang="en-US"/>
        </a:p>
      </dgm:t>
    </dgm:pt>
    <dgm:pt modelId="{208E00B4-4F68-4EE7-869C-DC7BA0F47314}" type="sibTrans" cxnId="{20AB6BED-CF8E-4263-BD09-C8F8318EE31D}">
      <dgm:prSet/>
      <dgm:spPr>
        <a:xfrm>
          <a:off x="6579724" y="630575"/>
          <a:ext cx="1351190" cy="1351190"/>
        </a:xfrm>
        <a:prstGeom prst="mathEqual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4453F0D-686A-45F6-A5F8-1A9E3F591398}">
      <dgm:prSet phldrT="[Text]"/>
      <dgm:spPr>
        <a:xfrm>
          <a:off x="8120081" y="141351"/>
          <a:ext cx="2329638" cy="2329638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ICT Testing Baseline</a:t>
          </a:r>
        </a:p>
      </dgm:t>
    </dgm:pt>
    <dgm:pt modelId="{C949950D-6BD4-40B0-9586-099F94C39EFC}" type="parTrans" cxnId="{8F1BB36F-3025-4FDF-B73B-6FE0FA4A22DB}">
      <dgm:prSet/>
      <dgm:spPr/>
      <dgm:t>
        <a:bodyPr/>
        <a:lstStyle/>
        <a:p>
          <a:endParaRPr lang="en-US"/>
        </a:p>
      </dgm:t>
    </dgm:pt>
    <dgm:pt modelId="{C299E02A-0FE9-4D12-AC53-1FED4ED6D629}" type="sibTrans" cxnId="{8F1BB36F-3025-4FDF-B73B-6FE0FA4A22DB}">
      <dgm:prSet/>
      <dgm:spPr/>
      <dgm:t>
        <a:bodyPr/>
        <a:lstStyle/>
        <a:p>
          <a:endParaRPr lang="en-US"/>
        </a:p>
      </dgm:t>
    </dgm:pt>
    <dgm:pt modelId="{A53A6AEC-7908-441A-99B4-C38AF1E35290}" type="pres">
      <dgm:prSet presAssocID="{AF842C47-9354-4702-A157-52E377A812A6}" presName="linearFlow" presStyleCnt="0">
        <dgm:presLayoutVars>
          <dgm:dir/>
          <dgm:resizeHandles val="exact"/>
        </dgm:presLayoutVars>
      </dgm:prSet>
      <dgm:spPr/>
    </dgm:pt>
    <dgm:pt modelId="{5BA88C8D-FF51-43F2-9BE0-69A38F18B9EA}" type="pres">
      <dgm:prSet presAssocID="{2A26279F-2CF5-4FDF-B656-03D5A481723A}" presName="node" presStyleLbl="node1" presStyleIdx="0" presStyleCnt="3">
        <dgm:presLayoutVars>
          <dgm:bulletEnabled val="1"/>
        </dgm:presLayoutVars>
      </dgm:prSet>
      <dgm:spPr/>
    </dgm:pt>
    <dgm:pt modelId="{49659E30-1CA4-4D77-8917-BD33F937FA00}" type="pres">
      <dgm:prSet presAssocID="{9981D9E8-DAC4-4478-B905-645CD69471B9}" presName="spacerL" presStyleCnt="0"/>
      <dgm:spPr/>
    </dgm:pt>
    <dgm:pt modelId="{76E175A1-CB35-494F-B3A8-5AE595479108}" type="pres">
      <dgm:prSet presAssocID="{9981D9E8-DAC4-4478-B905-645CD69471B9}" presName="sibTrans" presStyleLbl="sibTrans2D1" presStyleIdx="0" presStyleCnt="2"/>
      <dgm:spPr/>
    </dgm:pt>
    <dgm:pt modelId="{724D2629-40FF-4A79-AE7A-0E5E2C703702}" type="pres">
      <dgm:prSet presAssocID="{9981D9E8-DAC4-4478-B905-645CD69471B9}" presName="spacerR" presStyleCnt="0"/>
      <dgm:spPr/>
    </dgm:pt>
    <dgm:pt modelId="{E882D60D-C5B9-4F6D-8FA6-CF9699156F83}" type="pres">
      <dgm:prSet presAssocID="{4DB9B61F-2F12-4167-899E-7C2066D4476D}" presName="node" presStyleLbl="node1" presStyleIdx="1" presStyleCnt="3">
        <dgm:presLayoutVars>
          <dgm:bulletEnabled val="1"/>
        </dgm:presLayoutVars>
      </dgm:prSet>
      <dgm:spPr/>
    </dgm:pt>
    <dgm:pt modelId="{08E0C479-1B10-49DA-AD30-C60593CA56E5}" type="pres">
      <dgm:prSet presAssocID="{208E00B4-4F68-4EE7-869C-DC7BA0F47314}" presName="spacerL" presStyleCnt="0"/>
      <dgm:spPr/>
    </dgm:pt>
    <dgm:pt modelId="{A74A7494-347C-4D61-A4AD-2DD081C82548}" type="pres">
      <dgm:prSet presAssocID="{208E00B4-4F68-4EE7-869C-DC7BA0F47314}" presName="sibTrans" presStyleLbl="sibTrans2D1" presStyleIdx="1" presStyleCnt="2"/>
      <dgm:spPr/>
    </dgm:pt>
    <dgm:pt modelId="{35F0418D-89E9-44DA-85E6-0274C4299D3D}" type="pres">
      <dgm:prSet presAssocID="{208E00B4-4F68-4EE7-869C-DC7BA0F47314}" presName="spacerR" presStyleCnt="0"/>
      <dgm:spPr/>
    </dgm:pt>
    <dgm:pt modelId="{805D30B0-A972-42C9-BE31-DEDC2C0F9C98}" type="pres">
      <dgm:prSet presAssocID="{14453F0D-686A-45F6-A5F8-1A9E3F591398}" presName="node" presStyleLbl="node1" presStyleIdx="2" presStyleCnt="3">
        <dgm:presLayoutVars>
          <dgm:bulletEnabled val="1"/>
        </dgm:presLayoutVars>
      </dgm:prSet>
      <dgm:spPr/>
    </dgm:pt>
  </dgm:ptLst>
  <dgm:cxnLst>
    <dgm:cxn modelId="{8D63AD3E-50AC-4037-A654-4B73E895E373}" srcId="{AF842C47-9354-4702-A157-52E377A812A6}" destId="{2A26279F-2CF5-4FDF-B656-03D5A481723A}" srcOrd="0" destOrd="0" parTransId="{92D8B31C-F13A-4779-9938-E443D4A496F7}" sibTransId="{9981D9E8-DAC4-4478-B905-645CD69471B9}"/>
    <dgm:cxn modelId="{D2A19F59-6111-49A5-947D-0CBDF6B1EA99}" type="presOf" srcId="{14453F0D-686A-45F6-A5F8-1A9E3F591398}" destId="{805D30B0-A972-42C9-BE31-DEDC2C0F9C98}" srcOrd="0" destOrd="0" presId="urn:microsoft.com/office/officeart/2005/8/layout/equation1"/>
    <dgm:cxn modelId="{8F1BB36F-3025-4FDF-B73B-6FE0FA4A22DB}" srcId="{AF842C47-9354-4702-A157-52E377A812A6}" destId="{14453F0D-686A-45F6-A5F8-1A9E3F591398}" srcOrd="2" destOrd="0" parTransId="{C949950D-6BD4-40B0-9586-099F94C39EFC}" sibTransId="{C299E02A-0FE9-4D12-AC53-1FED4ED6D629}"/>
    <dgm:cxn modelId="{1582509E-9883-4103-9772-6AC10A69E453}" type="presOf" srcId="{4DB9B61F-2F12-4167-899E-7C2066D4476D}" destId="{E882D60D-C5B9-4F6D-8FA6-CF9699156F83}" srcOrd="0" destOrd="0" presId="urn:microsoft.com/office/officeart/2005/8/layout/equation1"/>
    <dgm:cxn modelId="{D9651BA1-36B8-44EB-8D4B-361F9833F4C3}" type="presOf" srcId="{AF842C47-9354-4702-A157-52E377A812A6}" destId="{A53A6AEC-7908-441A-99B4-C38AF1E35290}" srcOrd="0" destOrd="0" presId="urn:microsoft.com/office/officeart/2005/8/layout/equation1"/>
    <dgm:cxn modelId="{0D9B70B9-4C91-4427-A19E-E8D371EC3E4D}" type="presOf" srcId="{208E00B4-4F68-4EE7-869C-DC7BA0F47314}" destId="{A74A7494-347C-4D61-A4AD-2DD081C82548}" srcOrd="0" destOrd="0" presId="urn:microsoft.com/office/officeart/2005/8/layout/equation1"/>
    <dgm:cxn modelId="{20AB6BED-CF8E-4263-BD09-C8F8318EE31D}" srcId="{AF842C47-9354-4702-A157-52E377A812A6}" destId="{4DB9B61F-2F12-4167-899E-7C2066D4476D}" srcOrd="1" destOrd="0" parTransId="{EB04AB5B-2D25-4C66-A6F3-BC937C1C19FD}" sibTransId="{208E00B4-4F68-4EE7-869C-DC7BA0F47314}"/>
    <dgm:cxn modelId="{4299DEF2-FF61-4041-9DF9-4BAEC74BF0A5}" type="presOf" srcId="{9981D9E8-DAC4-4478-B905-645CD69471B9}" destId="{76E175A1-CB35-494F-B3A8-5AE595479108}" srcOrd="0" destOrd="0" presId="urn:microsoft.com/office/officeart/2005/8/layout/equation1"/>
    <dgm:cxn modelId="{9BF6D8F6-72D3-4395-9CAC-B0B4A586B902}" type="presOf" srcId="{2A26279F-2CF5-4FDF-B656-03D5A481723A}" destId="{5BA88C8D-FF51-43F2-9BE0-69A38F18B9EA}" srcOrd="0" destOrd="0" presId="urn:microsoft.com/office/officeart/2005/8/layout/equation1"/>
    <dgm:cxn modelId="{40F8CFBE-70FC-4C8D-B8A5-61AE27CEF9B0}" type="presParOf" srcId="{A53A6AEC-7908-441A-99B4-C38AF1E35290}" destId="{5BA88C8D-FF51-43F2-9BE0-69A38F18B9EA}" srcOrd="0" destOrd="0" presId="urn:microsoft.com/office/officeart/2005/8/layout/equation1"/>
    <dgm:cxn modelId="{55774D17-0ABE-4EB1-8892-CE9E1521371E}" type="presParOf" srcId="{A53A6AEC-7908-441A-99B4-C38AF1E35290}" destId="{49659E30-1CA4-4D77-8917-BD33F937FA00}" srcOrd="1" destOrd="0" presId="urn:microsoft.com/office/officeart/2005/8/layout/equation1"/>
    <dgm:cxn modelId="{6FC098A4-F959-4B81-AC04-E7EA8CFDB71C}" type="presParOf" srcId="{A53A6AEC-7908-441A-99B4-C38AF1E35290}" destId="{76E175A1-CB35-494F-B3A8-5AE595479108}" srcOrd="2" destOrd="0" presId="urn:microsoft.com/office/officeart/2005/8/layout/equation1"/>
    <dgm:cxn modelId="{EE0ACE5F-F0EE-4ED5-A4E2-0BB1839C6A71}" type="presParOf" srcId="{A53A6AEC-7908-441A-99B4-C38AF1E35290}" destId="{724D2629-40FF-4A79-AE7A-0E5E2C703702}" srcOrd="3" destOrd="0" presId="urn:microsoft.com/office/officeart/2005/8/layout/equation1"/>
    <dgm:cxn modelId="{0FD74B5C-5FAD-426A-8938-4B038A02A0FF}" type="presParOf" srcId="{A53A6AEC-7908-441A-99B4-C38AF1E35290}" destId="{E882D60D-C5B9-4F6D-8FA6-CF9699156F83}" srcOrd="4" destOrd="0" presId="urn:microsoft.com/office/officeart/2005/8/layout/equation1"/>
    <dgm:cxn modelId="{2FB03AD2-E25D-410B-A4A8-58C35FD4E113}" type="presParOf" srcId="{A53A6AEC-7908-441A-99B4-C38AF1E35290}" destId="{08E0C479-1B10-49DA-AD30-C60593CA56E5}" srcOrd="5" destOrd="0" presId="urn:microsoft.com/office/officeart/2005/8/layout/equation1"/>
    <dgm:cxn modelId="{906CE197-D379-470D-983F-32037A4189A9}" type="presParOf" srcId="{A53A6AEC-7908-441A-99B4-C38AF1E35290}" destId="{A74A7494-347C-4D61-A4AD-2DD081C82548}" srcOrd="6" destOrd="0" presId="urn:microsoft.com/office/officeart/2005/8/layout/equation1"/>
    <dgm:cxn modelId="{159BE4EB-9BA9-40F7-85C2-5EB21D280047}" type="presParOf" srcId="{A53A6AEC-7908-441A-99B4-C38AF1E35290}" destId="{35F0418D-89E9-44DA-85E6-0274C4299D3D}" srcOrd="7" destOrd="0" presId="urn:microsoft.com/office/officeart/2005/8/layout/equation1"/>
    <dgm:cxn modelId="{312370E0-80A8-405D-B6D1-E8EA414DB9BB}" type="presParOf" srcId="{A53A6AEC-7908-441A-99B4-C38AF1E35290}" destId="{805D30B0-A972-42C9-BE31-DEDC2C0F9C9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42C47-9354-4702-A157-52E377A812A6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2A26279F-2CF5-4FDF-B656-03D5A481723A}">
      <dgm:prSet phldrT="[Text]"/>
      <dgm:spPr>
        <a:xfrm>
          <a:off x="1910" y="613156"/>
          <a:ext cx="2532112" cy="2532112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ICT Testing Baseline</a:t>
          </a:r>
        </a:p>
      </dgm:t>
    </dgm:pt>
    <dgm:pt modelId="{92D8B31C-F13A-4779-9938-E443D4A496F7}" type="parTrans" cxnId="{8D63AD3E-50AC-4037-A654-4B73E895E373}">
      <dgm:prSet/>
      <dgm:spPr/>
      <dgm:t>
        <a:bodyPr/>
        <a:lstStyle/>
        <a:p>
          <a:endParaRPr lang="en-US"/>
        </a:p>
      </dgm:t>
    </dgm:pt>
    <dgm:pt modelId="{9981D9E8-DAC4-4478-B905-645CD69471B9}" type="sibTrans" cxnId="{8D63AD3E-50AC-4037-A654-4B73E895E373}">
      <dgm:prSet/>
      <dgm:spPr>
        <a:xfrm>
          <a:off x="2739630" y="1144900"/>
          <a:ext cx="1468625" cy="1468625"/>
        </a:xfrm>
        <a:prstGeom prst="mathPlus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4DB9B61F-2F12-4167-899E-7C2066D4476D}">
      <dgm:prSet phldrT="[Text]"/>
      <dgm:spPr>
        <a:xfrm>
          <a:off x="4413863" y="613156"/>
          <a:ext cx="2532112" cy="2532112"/>
        </a:xfrm>
        <a:prstGeom prst="ellipse">
          <a:avLst/>
        </a:prstGeom>
        <a:solidFill>
          <a:srgbClr val="C2DFFD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i="1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HOW to test (Test Tools)</a:t>
          </a:r>
        </a:p>
      </dgm:t>
    </dgm:pt>
    <dgm:pt modelId="{EB04AB5B-2D25-4C66-A6F3-BC937C1C19FD}" type="parTrans" cxnId="{20AB6BED-CF8E-4263-BD09-C8F8318EE31D}">
      <dgm:prSet/>
      <dgm:spPr/>
      <dgm:t>
        <a:bodyPr/>
        <a:lstStyle/>
        <a:p>
          <a:endParaRPr lang="en-US"/>
        </a:p>
      </dgm:t>
    </dgm:pt>
    <dgm:pt modelId="{208E00B4-4F68-4EE7-869C-DC7BA0F47314}" type="sibTrans" cxnId="{20AB6BED-CF8E-4263-BD09-C8F8318EE31D}">
      <dgm:prSet/>
      <dgm:spPr>
        <a:xfrm>
          <a:off x="7151583" y="1129200"/>
          <a:ext cx="1468625" cy="1468625"/>
        </a:xfrm>
        <a:prstGeom prst="mathEqual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4453F0D-686A-45F6-A5F8-1A9E3F591398}">
      <dgm:prSet phldrT="[Text]"/>
      <dgm:spPr>
        <a:xfrm>
          <a:off x="8825816" y="613156"/>
          <a:ext cx="2532112" cy="2532112"/>
        </a:xfrm>
        <a:prstGeom prst="ellipse">
          <a:avLst/>
        </a:prstGeom>
        <a:solidFill>
          <a:srgbClr val="00682F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 Process</a:t>
          </a:r>
        </a:p>
      </dgm:t>
    </dgm:pt>
    <dgm:pt modelId="{C949950D-6BD4-40B0-9586-099F94C39EFC}" type="parTrans" cxnId="{8F1BB36F-3025-4FDF-B73B-6FE0FA4A22DB}">
      <dgm:prSet/>
      <dgm:spPr/>
      <dgm:t>
        <a:bodyPr/>
        <a:lstStyle/>
        <a:p>
          <a:endParaRPr lang="en-US"/>
        </a:p>
      </dgm:t>
    </dgm:pt>
    <dgm:pt modelId="{C299E02A-0FE9-4D12-AC53-1FED4ED6D629}" type="sibTrans" cxnId="{8F1BB36F-3025-4FDF-B73B-6FE0FA4A22DB}">
      <dgm:prSet/>
      <dgm:spPr/>
      <dgm:t>
        <a:bodyPr/>
        <a:lstStyle/>
        <a:p>
          <a:endParaRPr lang="en-US"/>
        </a:p>
      </dgm:t>
    </dgm:pt>
    <dgm:pt modelId="{A53A6AEC-7908-441A-99B4-C38AF1E35290}" type="pres">
      <dgm:prSet presAssocID="{AF842C47-9354-4702-A157-52E377A812A6}" presName="linearFlow" presStyleCnt="0">
        <dgm:presLayoutVars>
          <dgm:dir/>
          <dgm:resizeHandles val="exact"/>
        </dgm:presLayoutVars>
      </dgm:prSet>
      <dgm:spPr/>
    </dgm:pt>
    <dgm:pt modelId="{5BA88C8D-FF51-43F2-9BE0-69A38F18B9EA}" type="pres">
      <dgm:prSet presAssocID="{2A26279F-2CF5-4FDF-B656-03D5A481723A}" presName="node" presStyleLbl="node1" presStyleIdx="0" presStyleCnt="3">
        <dgm:presLayoutVars>
          <dgm:bulletEnabled val="1"/>
        </dgm:presLayoutVars>
      </dgm:prSet>
      <dgm:spPr/>
    </dgm:pt>
    <dgm:pt modelId="{49659E30-1CA4-4D77-8917-BD33F937FA00}" type="pres">
      <dgm:prSet presAssocID="{9981D9E8-DAC4-4478-B905-645CD69471B9}" presName="spacerL" presStyleCnt="0"/>
      <dgm:spPr/>
    </dgm:pt>
    <dgm:pt modelId="{76E175A1-CB35-494F-B3A8-5AE595479108}" type="pres">
      <dgm:prSet presAssocID="{9981D9E8-DAC4-4478-B905-645CD69471B9}" presName="sibTrans" presStyleLbl="sibTrans2D1" presStyleIdx="0" presStyleCnt="2"/>
      <dgm:spPr/>
    </dgm:pt>
    <dgm:pt modelId="{724D2629-40FF-4A79-AE7A-0E5E2C703702}" type="pres">
      <dgm:prSet presAssocID="{9981D9E8-DAC4-4478-B905-645CD69471B9}" presName="spacerR" presStyleCnt="0"/>
      <dgm:spPr/>
    </dgm:pt>
    <dgm:pt modelId="{E882D60D-C5B9-4F6D-8FA6-CF9699156F83}" type="pres">
      <dgm:prSet presAssocID="{4DB9B61F-2F12-4167-899E-7C2066D4476D}" presName="node" presStyleLbl="node1" presStyleIdx="1" presStyleCnt="3">
        <dgm:presLayoutVars>
          <dgm:bulletEnabled val="1"/>
        </dgm:presLayoutVars>
      </dgm:prSet>
      <dgm:spPr/>
    </dgm:pt>
    <dgm:pt modelId="{08E0C479-1B10-49DA-AD30-C60593CA56E5}" type="pres">
      <dgm:prSet presAssocID="{208E00B4-4F68-4EE7-869C-DC7BA0F47314}" presName="spacerL" presStyleCnt="0"/>
      <dgm:spPr/>
    </dgm:pt>
    <dgm:pt modelId="{A74A7494-347C-4D61-A4AD-2DD081C82548}" type="pres">
      <dgm:prSet presAssocID="{208E00B4-4F68-4EE7-869C-DC7BA0F47314}" presName="sibTrans" presStyleLbl="sibTrans2D1" presStyleIdx="1" presStyleCnt="2" custLinFactNeighborY="-1069"/>
      <dgm:spPr/>
    </dgm:pt>
    <dgm:pt modelId="{35F0418D-89E9-44DA-85E6-0274C4299D3D}" type="pres">
      <dgm:prSet presAssocID="{208E00B4-4F68-4EE7-869C-DC7BA0F47314}" presName="spacerR" presStyleCnt="0"/>
      <dgm:spPr/>
    </dgm:pt>
    <dgm:pt modelId="{805D30B0-A972-42C9-BE31-DEDC2C0F9C98}" type="pres">
      <dgm:prSet presAssocID="{14453F0D-686A-45F6-A5F8-1A9E3F591398}" presName="node" presStyleLbl="node1" presStyleIdx="2" presStyleCnt="3">
        <dgm:presLayoutVars>
          <dgm:bulletEnabled val="1"/>
        </dgm:presLayoutVars>
      </dgm:prSet>
      <dgm:spPr/>
    </dgm:pt>
  </dgm:ptLst>
  <dgm:cxnLst>
    <dgm:cxn modelId="{8D63AD3E-50AC-4037-A654-4B73E895E373}" srcId="{AF842C47-9354-4702-A157-52E377A812A6}" destId="{2A26279F-2CF5-4FDF-B656-03D5A481723A}" srcOrd="0" destOrd="0" parTransId="{92D8B31C-F13A-4779-9938-E443D4A496F7}" sibTransId="{9981D9E8-DAC4-4478-B905-645CD69471B9}"/>
    <dgm:cxn modelId="{D2A19F59-6111-49A5-947D-0CBDF6B1EA99}" type="presOf" srcId="{14453F0D-686A-45F6-A5F8-1A9E3F591398}" destId="{805D30B0-A972-42C9-BE31-DEDC2C0F9C98}" srcOrd="0" destOrd="0" presId="urn:microsoft.com/office/officeart/2005/8/layout/equation1"/>
    <dgm:cxn modelId="{8F1BB36F-3025-4FDF-B73B-6FE0FA4A22DB}" srcId="{AF842C47-9354-4702-A157-52E377A812A6}" destId="{14453F0D-686A-45F6-A5F8-1A9E3F591398}" srcOrd="2" destOrd="0" parTransId="{C949950D-6BD4-40B0-9586-099F94C39EFC}" sibTransId="{C299E02A-0FE9-4D12-AC53-1FED4ED6D629}"/>
    <dgm:cxn modelId="{1582509E-9883-4103-9772-6AC10A69E453}" type="presOf" srcId="{4DB9B61F-2F12-4167-899E-7C2066D4476D}" destId="{E882D60D-C5B9-4F6D-8FA6-CF9699156F83}" srcOrd="0" destOrd="0" presId="urn:microsoft.com/office/officeart/2005/8/layout/equation1"/>
    <dgm:cxn modelId="{D9651BA1-36B8-44EB-8D4B-361F9833F4C3}" type="presOf" srcId="{AF842C47-9354-4702-A157-52E377A812A6}" destId="{A53A6AEC-7908-441A-99B4-C38AF1E35290}" srcOrd="0" destOrd="0" presId="urn:microsoft.com/office/officeart/2005/8/layout/equation1"/>
    <dgm:cxn modelId="{0D9B70B9-4C91-4427-A19E-E8D371EC3E4D}" type="presOf" srcId="{208E00B4-4F68-4EE7-869C-DC7BA0F47314}" destId="{A74A7494-347C-4D61-A4AD-2DD081C82548}" srcOrd="0" destOrd="0" presId="urn:microsoft.com/office/officeart/2005/8/layout/equation1"/>
    <dgm:cxn modelId="{20AB6BED-CF8E-4263-BD09-C8F8318EE31D}" srcId="{AF842C47-9354-4702-A157-52E377A812A6}" destId="{4DB9B61F-2F12-4167-899E-7C2066D4476D}" srcOrd="1" destOrd="0" parTransId="{EB04AB5B-2D25-4C66-A6F3-BC937C1C19FD}" sibTransId="{208E00B4-4F68-4EE7-869C-DC7BA0F47314}"/>
    <dgm:cxn modelId="{4299DEF2-FF61-4041-9DF9-4BAEC74BF0A5}" type="presOf" srcId="{9981D9E8-DAC4-4478-B905-645CD69471B9}" destId="{76E175A1-CB35-494F-B3A8-5AE595479108}" srcOrd="0" destOrd="0" presId="urn:microsoft.com/office/officeart/2005/8/layout/equation1"/>
    <dgm:cxn modelId="{9BF6D8F6-72D3-4395-9CAC-B0B4A586B902}" type="presOf" srcId="{2A26279F-2CF5-4FDF-B656-03D5A481723A}" destId="{5BA88C8D-FF51-43F2-9BE0-69A38F18B9EA}" srcOrd="0" destOrd="0" presId="urn:microsoft.com/office/officeart/2005/8/layout/equation1"/>
    <dgm:cxn modelId="{40F8CFBE-70FC-4C8D-B8A5-61AE27CEF9B0}" type="presParOf" srcId="{A53A6AEC-7908-441A-99B4-C38AF1E35290}" destId="{5BA88C8D-FF51-43F2-9BE0-69A38F18B9EA}" srcOrd="0" destOrd="0" presId="urn:microsoft.com/office/officeart/2005/8/layout/equation1"/>
    <dgm:cxn modelId="{55774D17-0ABE-4EB1-8892-CE9E1521371E}" type="presParOf" srcId="{A53A6AEC-7908-441A-99B4-C38AF1E35290}" destId="{49659E30-1CA4-4D77-8917-BD33F937FA00}" srcOrd="1" destOrd="0" presId="urn:microsoft.com/office/officeart/2005/8/layout/equation1"/>
    <dgm:cxn modelId="{6FC098A4-F959-4B81-AC04-E7EA8CFDB71C}" type="presParOf" srcId="{A53A6AEC-7908-441A-99B4-C38AF1E35290}" destId="{76E175A1-CB35-494F-B3A8-5AE595479108}" srcOrd="2" destOrd="0" presId="urn:microsoft.com/office/officeart/2005/8/layout/equation1"/>
    <dgm:cxn modelId="{EE0ACE5F-F0EE-4ED5-A4E2-0BB1839C6A71}" type="presParOf" srcId="{A53A6AEC-7908-441A-99B4-C38AF1E35290}" destId="{724D2629-40FF-4A79-AE7A-0E5E2C703702}" srcOrd="3" destOrd="0" presId="urn:microsoft.com/office/officeart/2005/8/layout/equation1"/>
    <dgm:cxn modelId="{0FD74B5C-5FAD-426A-8938-4B038A02A0FF}" type="presParOf" srcId="{A53A6AEC-7908-441A-99B4-C38AF1E35290}" destId="{E882D60D-C5B9-4F6D-8FA6-CF9699156F83}" srcOrd="4" destOrd="0" presId="urn:microsoft.com/office/officeart/2005/8/layout/equation1"/>
    <dgm:cxn modelId="{2FB03AD2-E25D-410B-A4A8-58C35FD4E113}" type="presParOf" srcId="{A53A6AEC-7908-441A-99B4-C38AF1E35290}" destId="{08E0C479-1B10-49DA-AD30-C60593CA56E5}" srcOrd="5" destOrd="0" presId="urn:microsoft.com/office/officeart/2005/8/layout/equation1"/>
    <dgm:cxn modelId="{906CE197-D379-470D-983F-32037A4189A9}" type="presParOf" srcId="{A53A6AEC-7908-441A-99B4-C38AF1E35290}" destId="{A74A7494-347C-4D61-A4AD-2DD081C82548}" srcOrd="6" destOrd="0" presId="urn:microsoft.com/office/officeart/2005/8/layout/equation1"/>
    <dgm:cxn modelId="{159BE4EB-9BA9-40F7-85C2-5EB21D280047}" type="presParOf" srcId="{A53A6AEC-7908-441A-99B4-C38AF1E35290}" destId="{35F0418D-89E9-44DA-85E6-0274C4299D3D}" srcOrd="7" destOrd="0" presId="urn:microsoft.com/office/officeart/2005/8/layout/equation1"/>
    <dgm:cxn modelId="{312370E0-80A8-405D-B6D1-E8EA414DB9BB}" type="presParOf" srcId="{A53A6AEC-7908-441A-99B4-C38AF1E35290}" destId="{805D30B0-A972-42C9-BE31-DEDC2C0F9C9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88C8D-FF51-43F2-9BE0-69A38F18B9EA}">
      <dsp:nvSpPr>
        <dsp:cNvPr id="0" name=""/>
        <dsp:cNvSpPr/>
      </dsp:nvSpPr>
      <dsp:spPr>
        <a:xfrm>
          <a:off x="1757" y="141351"/>
          <a:ext cx="2329638" cy="2329638"/>
        </a:xfrm>
        <a:prstGeom prst="ellipse">
          <a:avLst/>
        </a:prstGeom>
        <a:solidFill>
          <a:srgbClr val="162E51">
            <a:lumMod val="75000"/>
          </a:srgbClr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Section 508/WCAG 2.0 AA</a:t>
          </a:r>
        </a:p>
      </dsp:txBody>
      <dsp:txXfrm>
        <a:off x="342925" y="482519"/>
        <a:ext cx="1647302" cy="1647302"/>
      </dsp:txXfrm>
    </dsp:sp>
    <dsp:sp modelId="{76E175A1-CB35-494F-B3A8-5AE595479108}">
      <dsp:nvSpPr>
        <dsp:cNvPr id="0" name=""/>
        <dsp:cNvSpPr/>
      </dsp:nvSpPr>
      <dsp:spPr>
        <a:xfrm>
          <a:off x="2520562" y="630575"/>
          <a:ext cx="1351190" cy="1351190"/>
        </a:xfrm>
        <a:prstGeom prst="mathPlus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699662" y="1147270"/>
        <a:ext cx="992990" cy="317800"/>
      </dsp:txXfrm>
    </dsp:sp>
    <dsp:sp modelId="{E882D60D-C5B9-4F6D-8FA6-CF9699156F83}">
      <dsp:nvSpPr>
        <dsp:cNvPr id="0" name=""/>
        <dsp:cNvSpPr/>
      </dsp:nvSpPr>
      <dsp:spPr>
        <a:xfrm>
          <a:off x="4060919" y="141351"/>
          <a:ext cx="2329638" cy="2329638"/>
        </a:xfrm>
        <a:prstGeom prst="ellipse">
          <a:avLst/>
        </a:prstGeom>
        <a:solidFill>
          <a:srgbClr val="8A181A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What to Test</a:t>
          </a:r>
        </a:p>
      </dsp:txBody>
      <dsp:txXfrm>
        <a:off x="4402087" y="482519"/>
        <a:ext cx="1647302" cy="1647302"/>
      </dsp:txXfrm>
    </dsp:sp>
    <dsp:sp modelId="{A74A7494-347C-4D61-A4AD-2DD081C82548}">
      <dsp:nvSpPr>
        <dsp:cNvPr id="0" name=""/>
        <dsp:cNvSpPr/>
      </dsp:nvSpPr>
      <dsp:spPr>
        <a:xfrm>
          <a:off x="6579724" y="630575"/>
          <a:ext cx="1351190" cy="1351190"/>
        </a:xfrm>
        <a:prstGeom prst="mathEqual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6758824" y="908920"/>
        <a:ext cx="992990" cy="794500"/>
      </dsp:txXfrm>
    </dsp:sp>
    <dsp:sp modelId="{805D30B0-A972-42C9-BE31-DEDC2C0F9C98}">
      <dsp:nvSpPr>
        <dsp:cNvPr id="0" name=""/>
        <dsp:cNvSpPr/>
      </dsp:nvSpPr>
      <dsp:spPr>
        <a:xfrm>
          <a:off x="8120081" y="141351"/>
          <a:ext cx="2329638" cy="2329638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ICT Testing Baseline</a:t>
          </a:r>
        </a:p>
      </dsp:txBody>
      <dsp:txXfrm>
        <a:off x="8461249" y="482519"/>
        <a:ext cx="1647302" cy="1647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88C8D-FF51-43F2-9BE0-69A38F18B9EA}">
      <dsp:nvSpPr>
        <dsp:cNvPr id="0" name=""/>
        <dsp:cNvSpPr/>
      </dsp:nvSpPr>
      <dsp:spPr>
        <a:xfrm>
          <a:off x="1910" y="613156"/>
          <a:ext cx="2532112" cy="2532112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ICT Testing Baseline</a:t>
          </a:r>
        </a:p>
      </dsp:txBody>
      <dsp:txXfrm>
        <a:off x="372729" y="983975"/>
        <a:ext cx="1790474" cy="1790474"/>
      </dsp:txXfrm>
    </dsp:sp>
    <dsp:sp modelId="{76E175A1-CB35-494F-B3A8-5AE595479108}">
      <dsp:nvSpPr>
        <dsp:cNvPr id="0" name=""/>
        <dsp:cNvSpPr/>
      </dsp:nvSpPr>
      <dsp:spPr>
        <a:xfrm>
          <a:off x="2739630" y="1144900"/>
          <a:ext cx="1468625" cy="1468625"/>
        </a:xfrm>
        <a:prstGeom prst="mathPlus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2934296" y="1706502"/>
        <a:ext cx="1079293" cy="345421"/>
      </dsp:txXfrm>
    </dsp:sp>
    <dsp:sp modelId="{E882D60D-C5B9-4F6D-8FA6-CF9699156F83}">
      <dsp:nvSpPr>
        <dsp:cNvPr id="0" name=""/>
        <dsp:cNvSpPr/>
      </dsp:nvSpPr>
      <dsp:spPr>
        <a:xfrm>
          <a:off x="4413863" y="613156"/>
          <a:ext cx="2532112" cy="2532112"/>
        </a:xfrm>
        <a:prstGeom prst="ellipse">
          <a:avLst/>
        </a:prstGeom>
        <a:solidFill>
          <a:srgbClr val="C2DFFD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i="1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rPr>
            <a:t>HOW to test (Test Tools)</a:t>
          </a:r>
        </a:p>
      </dsp:txBody>
      <dsp:txXfrm>
        <a:off x="4784682" y="983975"/>
        <a:ext cx="1790474" cy="1790474"/>
      </dsp:txXfrm>
    </dsp:sp>
    <dsp:sp modelId="{A74A7494-347C-4D61-A4AD-2DD081C82548}">
      <dsp:nvSpPr>
        <dsp:cNvPr id="0" name=""/>
        <dsp:cNvSpPr/>
      </dsp:nvSpPr>
      <dsp:spPr>
        <a:xfrm>
          <a:off x="7151583" y="1129200"/>
          <a:ext cx="1468625" cy="1468625"/>
        </a:xfrm>
        <a:prstGeom prst="mathEqual">
          <a:avLst/>
        </a:prstGeom>
        <a:solidFill>
          <a:sysClr val="windowText" lastClr="000000">
            <a:lumMod val="50000"/>
            <a:lumOff val="50000"/>
          </a:sysClr>
        </a:solidFill>
        <a:ln w="19050">
          <a:solidFill>
            <a:sysClr val="windowText" lastClr="00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346249" y="1431737"/>
        <a:ext cx="1079293" cy="863551"/>
      </dsp:txXfrm>
    </dsp:sp>
    <dsp:sp modelId="{805D30B0-A972-42C9-BE31-DEDC2C0F9C98}">
      <dsp:nvSpPr>
        <dsp:cNvPr id="0" name=""/>
        <dsp:cNvSpPr/>
      </dsp:nvSpPr>
      <dsp:spPr>
        <a:xfrm>
          <a:off x="8825816" y="613156"/>
          <a:ext cx="2532112" cy="2532112"/>
        </a:xfrm>
        <a:prstGeom prst="ellipse">
          <a:avLst/>
        </a:prstGeom>
        <a:solidFill>
          <a:srgbClr val="00682F"/>
        </a:solidFill>
        <a:ln w="19050" cap="flat" cmpd="sng" algn="ctr">
          <a:solidFill>
            <a:sysClr val="windowText" lastClr="0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Test Process</a:t>
          </a:r>
        </a:p>
      </dsp:txBody>
      <dsp:txXfrm>
        <a:off x="9196635" y="983975"/>
        <a:ext cx="1790474" cy="179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31704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32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61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D227A-32A5-EF24-16A9-427D1F82A6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</p:spPr>
        <p:txBody>
          <a:bodyPr anchor="ctr"/>
          <a:lstStyle>
            <a:lvl1pPr>
              <a:defRPr sz="44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87585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9_E46BC8CE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ction508coordinators.github.io/baselinealignment/" TargetMode="External"/><Relationship Id="rId2" Type="http://schemas.microsoft.com/office/2018/10/relationships/comments" Target="../comments/modernComment_10A_344F519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A_FE07E76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Beyond Compliance: Building a Culture of Digital Accessibility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1" y="3124200"/>
            <a:ext cx="53370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November 7-9, 2023</a:t>
            </a:r>
            <a:endParaRPr sz="2800" dirty="0"/>
          </a:p>
        </p:txBody>
      </p:sp>
      <p:pic>
        <p:nvPicPr>
          <p:cNvPr id="3" name="GSA" descr="GSA Starmark logo">
            <a:extLst>
              <a:ext uri="{FF2B5EF4-FFF2-40B4-BE49-F238E27FC236}">
                <a16:creationId xmlns:a16="http://schemas.microsoft.com/office/drawing/2014/main" id="{29117E04-F918-CE4A-3958-D8BA5432AA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330" y="31215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FDIC" descr="Logo of the Federal Deposit Insurance Corporation (FDIC)">
            <a:extLst>
              <a:ext uri="{FF2B5EF4-FFF2-40B4-BE49-F238E27FC236}">
                <a16:creationId xmlns:a16="http://schemas.microsoft.com/office/drawing/2014/main" id="{FCB1931B-A09A-F05B-92CF-A4C045F7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14" y="3233175"/>
            <a:ext cx="1704758" cy="691053"/>
          </a:xfrm>
          <a:prstGeom prst="rect">
            <a:avLst/>
          </a:prstGeom>
        </p:spPr>
      </p:pic>
      <p:pic>
        <p:nvPicPr>
          <p:cNvPr id="6" name="VA" descr="Seal of the Department of Veterans Affairs">
            <a:extLst>
              <a:ext uri="{FF2B5EF4-FFF2-40B4-BE49-F238E27FC236}">
                <a16:creationId xmlns:a16="http://schemas.microsoft.com/office/drawing/2014/main" id="{E9F6275C-ACDF-04CC-B8CC-BDED9292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82" y="3098881"/>
            <a:ext cx="965037" cy="965037"/>
          </a:xfrm>
          <a:prstGeom prst="rect">
            <a:avLst/>
          </a:prstGeom>
        </p:spPr>
      </p:pic>
      <p:pic>
        <p:nvPicPr>
          <p:cNvPr id="7" name="USAB" descr="Seal of the United States Access Board">
            <a:extLst>
              <a:ext uri="{FF2B5EF4-FFF2-40B4-BE49-F238E27FC236}">
                <a16:creationId xmlns:a16="http://schemas.microsoft.com/office/drawing/2014/main" id="{BAD25E63-D68A-E245-0562-3150365FC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429" y="3121502"/>
            <a:ext cx="914400" cy="914400"/>
          </a:xfrm>
          <a:prstGeom prst="rect">
            <a:avLst/>
          </a:prstGeom>
        </p:spPr>
      </p:pic>
      <p:pic>
        <p:nvPicPr>
          <p:cNvPr id="4" name="CIOC" descr="Seal of the CIO Council">
            <a:extLst>
              <a:ext uri="{FF2B5EF4-FFF2-40B4-BE49-F238E27FC236}">
                <a16:creationId xmlns:a16="http://schemas.microsoft.com/office/drawing/2014/main" id="{39011A92-3AA5-B9A9-EC9C-98E76820B8B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93339" y="3092364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4400"/>
              <a:buNone/>
            </a:pPr>
            <a:r>
              <a:rPr lang="en-US" dirty="0"/>
              <a:t>Government-wide IT Accessibility Program Recent Activities Update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dirty="0"/>
              <a:t>Andrew Nielsen, Mike Horton, Kristen Smith-O’Connor, Alex Wilson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Testing Baseline Portfolio: A Test Process</a:t>
            </a:r>
          </a:p>
        </p:txBody>
      </p:sp>
      <p:graphicFrame>
        <p:nvGraphicFramePr>
          <p:cNvPr id="8" name="Diagram 7" descr="ICT Testing Baseline plus How to test (Test tools) = Test Process">
            <a:extLst>
              <a:ext uri="{FF2B5EF4-FFF2-40B4-BE49-F238E27FC236}">
                <a16:creationId xmlns:a16="http://schemas.microsoft.com/office/drawing/2014/main" id="{3CDDE97E-AFDE-2A4F-AAD1-EAB9E1FF4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691848"/>
              </p:ext>
            </p:extLst>
          </p:nvPr>
        </p:nvGraphicFramePr>
        <p:xfrm>
          <a:off x="444234" y="2122829"/>
          <a:ext cx="11359839" cy="3758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900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Testing Baseline Portfolio: Web Baseline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08DA-D883-F2E8-00A0-361809577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planned for FY24 Q2</a:t>
            </a:r>
          </a:p>
          <a:p>
            <a:r>
              <a:rPr lang="en-US" dirty="0"/>
              <a:t>Image tests defer to author to determine meaningful or decorative images</a:t>
            </a:r>
          </a:p>
          <a:p>
            <a:r>
              <a:rPr lang="en-US" dirty="0"/>
              <a:t>New test for User Controls covers SC 4.1.2 more accurately</a:t>
            </a:r>
          </a:p>
          <a:p>
            <a:r>
              <a:rPr lang="en-US" dirty="0"/>
              <a:t>WCAG 2.2 </a:t>
            </a:r>
          </a:p>
          <a:p>
            <a:pPr lvl="1"/>
            <a:r>
              <a:rPr lang="en-US" dirty="0"/>
              <a:t>Understanding articles and Parsing</a:t>
            </a:r>
          </a:p>
          <a:p>
            <a:r>
              <a:rPr lang="en-US" dirty="0"/>
              <a:t>All Baselines page</a:t>
            </a:r>
          </a:p>
          <a:p>
            <a:r>
              <a:rPr lang="en-US" dirty="0">
                <a:solidFill>
                  <a:srgbClr val="00619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Baseline Alignment Framework </a:t>
            </a:r>
            <a:r>
              <a:rPr lang="en-US" dirty="0"/>
              <a:t>continues to be developed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34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Testing Baseline Portfolio: New Documents Baseline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BC12-24FD-6CFF-9B28-21B9238D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1277600" cy="3634033"/>
          </a:xfrm>
        </p:spPr>
        <p:txBody>
          <a:bodyPr/>
          <a:lstStyle/>
          <a:p>
            <a:r>
              <a:rPr lang="en-US" dirty="0"/>
              <a:t>SMEs: Accessible Electronic Documents Community of Practice (AED COP)</a:t>
            </a:r>
          </a:p>
          <a:p>
            <a:r>
              <a:rPr lang="en-US" dirty="0"/>
              <a:t>Baseline for Web template</a:t>
            </a:r>
          </a:p>
          <a:p>
            <a:pPr lvl="1"/>
            <a:r>
              <a:rPr lang="en-US" dirty="0"/>
              <a:t>Same 508 requirements as Web (except 4 WCAG SCs)</a:t>
            </a:r>
          </a:p>
          <a:p>
            <a:pPr lvl="1"/>
            <a:r>
              <a:rPr lang="en-US" dirty="0"/>
              <a:t>Edited terminology for documents</a:t>
            </a:r>
          </a:p>
          <a:p>
            <a:r>
              <a:rPr lang="en-US" dirty="0"/>
              <a:t>Covers any document format</a:t>
            </a:r>
          </a:p>
          <a:p>
            <a:pPr lvl="1"/>
            <a:r>
              <a:rPr lang="en-US" dirty="0"/>
              <a:t>Office, PDF, etc.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D11418-EA67-6813-4EE1-324561FE1B93}"/>
              </a:ext>
            </a:extLst>
          </p:cNvPr>
          <p:cNvSpPr/>
          <p:nvPr/>
        </p:nvSpPr>
        <p:spPr>
          <a:xfrm>
            <a:off x="537328" y="5788058"/>
            <a:ext cx="11123629" cy="499620"/>
          </a:xfrm>
          <a:prstGeom prst="roundRect">
            <a:avLst/>
          </a:prstGeom>
          <a:solidFill>
            <a:srgbClr val="0061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Expected release of the new documents baseline is FY24 Q2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Accessibility Policy Framework</a:t>
            </a:r>
          </a:p>
        </p:txBody>
      </p:sp>
    </p:spTree>
    <p:extLst>
      <p:ext uri="{BB962C8B-B14F-4D97-AF65-F5344CB8AC3E}">
        <p14:creationId xmlns:p14="http://schemas.microsoft.com/office/powerpoint/2010/main" val="165073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Accessibility Policy Framework: Development Process</a:t>
            </a:r>
          </a:p>
        </p:txBody>
      </p:sp>
      <p:grpSp>
        <p:nvGrpSpPr>
          <p:cNvPr id="3" name="Group 2" descr="The development process started with Design Policy Assessment Matrix/Criteria then led to Create Accessibility Policy Framework then led to Conduct Outreach, then to revise framework, then develop draft recommended language and lastly, post all materials to Section508.gov.">
            <a:extLst>
              <a:ext uri="{FF2B5EF4-FFF2-40B4-BE49-F238E27FC236}">
                <a16:creationId xmlns:a16="http://schemas.microsoft.com/office/drawing/2014/main" id="{9075D788-F4D1-1714-E045-1CD9C49FF0D3}"/>
              </a:ext>
            </a:extLst>
          </p:cNvPr>
          <p:cNvGrpSpPr/>
          <p:nvPr/>
        </p:nvGrpSpPr>
        <p:grpSpPr>
          <a:xfrm>
            <a:off x="2118003" y="1866761"/>
            <a:ext cx="7886825" cy="3345600"/>
            <a:chOff x="2118003" y="1866761"/>
            <a:chExt cx="7886825" cy="3345600"/>
          </a:xfrm>
        </p:grpSpPr>
        <p:sp>
          <p:nvSpPr>
            <p:cNvPr id="11" name="Google Shape;344;p35">
              <a:extLst>
                <a:ext uri="{FF2B5EF4-FFF2-40B4-BE49-F238E27FC236}">
                  <a16:creationId xmlns:a16="http://schemas.microsoft.com/office/drawing/2014/main" id="{536949C4-9F36-8F65-DC0B-C94801A09897}"/>
                </a:ext>
              </a:extLst>
            </p:cNvPr>
            <p:cNvSpPr/>
            <p:nvPr/>
          </p:nvSpPr>
          <p:spPr>
            <a:xfrm rot="5400000">
              <a:off x="3205978" y="2807249"/>
              <a:ext cx="532800" cy="5964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345;p35">
              <a:extLst>
                <a:ext uri="{FF2B5EF4-FFF2-40B4-BE49-F238E27FC236}">
                  <a16:creationId xmlns:a16="http://schemas.microsoft.com/office/drawing/2014/main" id="{FD94E20A-8A00-02F1-C41B-310D8703CCE5}"/>
                </a:ext>
              </a:extLst>
            </p:cNvPr>
            <p:cNvSpPr/>
            <p:nvPr/>
          </p:nvSpPr>
          <p:spPr>
            <a:xfrm rot="5400000">
              <a:off x="4858553" y="3988049"/>
              <a:ext cx="532800" cy="5964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348;p35">
              <a:extLst>
                <a:ext uri="{FF2B5EF4-FFF2-40B4-BE49-F238E27FC236}">
                  <a16:creationId xmlns:a16="http://schemas.microsoft.com/office/drawing/2014/main" id="{CEBA677C-E6D6-2A32-6D58-BB475F97469B}"/>
                </a:ext>
              </a:extLst>
            </p:cNvPr>
            <p:cNvSpPr/>
            <p:nvPr/>
          </p:nvSpPr>
          <p:spPr>
            <a:xfrm>
              <a:off x="2118003" y="18667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bg1"/>
                  </a:solidFill>
                </a:rPr>
                <a:t>Design Policy Assessment Matrix/Criteria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Google Shape;349;p35">
              <a:extLst>
                <a:ext uri="{FF2B5EF4-FFF2-40B4-BE49-F238E27FC236}">
                  <a16:creationId xmlns:a16="http://schemas.microsoft.com/office/drawing/2014/main" id="{613CD777-C8CD-2775-94D6-5A33DE8C4638}"/>
                </a:ext>
              </a:extLst>
            </p:cNvPr>
            <p:cNvSpPr/>
            <p:nvPr/>
          </p:nvSpPr>
          <p:spPr>
            <a:xfrm rot="5400000">
              <a:off x="2402628" y="2205611"/>
              <a:ext cx="486900" cy="5964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350;p35">
              <a:extLst>
                <a:ext uri="{FF2B5EF4-FFF2-40B4-BE49-F238E27FC236}">
                  <a16:creationId xmlns:a16="http://schemas.microsoft.com/office/drawing/2014/main" id="{14BCAF37-F152-3CE9-8AD6-C4D2D989372D}"/>
                </a:ext>
              </a:extLst>
            </p:cNvPr>
            <p:cNvSpPr/>
            <p:nvPr/>
          </p:nvSpPr>
          <p:spPr>
            <a:xfrm>
              <a:off x="2944288" y="24571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bg1"/>
                  </a:solidFill>
                </a:rPr>
                <a:t>Create Accessibility Policy Framework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16" name="Google Shape;351;p35">
              <a:extLst>
                <a:ext uri="{FF2B5EF4-FFF2-40B4-BE49-F238E27FC236}">
                  <a16:creationId xmlns:a16="http://schemas.microsoft.com/office/drawing/2014/main" id="{667A7D0C-038A-51CC-326B-6FF79990A328}"/>
                </a:ext>
              </a:extLst>
            </p:cNvPr>
            <p:cNvSpPr/>
            <p:nvPr/>
          </p:nvSpPr>
          <p:spPr>
            <a:xfrm>
              <a:off x="3770573" y="30475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bg1"/>
                  </a:solidFill>
                </a:rPr>
                <a:t>Conduct Outreach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17" name="Google Shape;352;p35">
              <a:extLst>
                <a:ext uri="{FF2B5EF4-FFF2-40B4-BE49-F238E27FC236}">
                  <a16:creationId xmlns:a16="http://schemas.microsoft.com/office/drawing/2014/main" id="{A5D2B364-0287-3B63-B98F-779632160AF9}"/>
                </a:ext>
              </a:extLst>
            </p:cNvPr>
            <p:cNvSpPr/>
            <p:nvPr/>
          </p:nvSpPr>
          <p:spPr>
            <a:xfrm rot="5400000">
              <a:off x="4032253" y="3409349"/>
              <a:ext cx="532800" cy="5964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353;p35">
              <a:extLst>
                <a:ext uri="{FF2B5EF4-FFF2-40B4-BE49-F238E27FC236}">
                  <a16:creationId xmlns:a16="http://schemas.microsoft.com/office/drawing/2014/main" id="{6C824A17-B033-F9E1-AE5D-E6B3AAF18B41}"/>
                </a:ext>
              </a:extLst>
            </p:cNvPr>
            <p:cNvSpPr/>
            <p:nvPr/>
          </p:nvSpPr>
          <p:spPr>
            <a:xfrm>
              <a:off x="4596858" y="36379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bg1"/>
                  </a:solidFill>
                </a:rPr>
                <a:t>Revise Framework</a:t>
              </a:r>
              <a:endParaRPr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354;p35">
              <a:extLst>
                <a:ext uri="{FF2B5EF4-FFF2-40B4-BE49-F238E27FC236}">
                  <a16:creationId xmlns:a16="http://schemas.microsoft.com/office/drawing/2014/main" id="{86CF6879-7553-F697-8040-A5BD01ECB5FB}"/>
                </a:ext>
              </a:extLst>
            </p:cNvPr>
            <p:cNvSpPr/>
            <p:nvPr/>
          </p:nvSpPr>
          <p:spPr>
            <a:xfrm>
              <a:off x="5423143" y="42283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bg1"/>
                  </a:solidFill>
                </a:rPr>
                <a:t>Develop Draft Recommended Language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20" name="Google Shape;355;p35">
              <a:extLst>
                <a:ext uri="{FF2B5EF4-FFF2-40B4-BE49-F238E27FC236}">
                  <a16:creationId xmlns:a16="http://schemas.microsoft.com/office/drawing/2014/main" id="{71172D19-42F1-5B82-9FB4-58E512160B82}"/>
                </a:ext>
              </a:extLst>
            </p:cNvPr>
            <p:cNvSpPr/>
            <p:nvPr/>
          </p:nvSpPr>
          <p:spPr>
            <a:xfrm rot="5400000">
              <a:off x="5684828" y="4590149"/>
              <a:ext cx="532800" cy="5964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356;p35">
              <a:extLst>
                <a:ext uri="{FF2B5EF4-FFF2-40B4-BE49-F238E27FC236}">
                  <a16:creationId xmlns:a16="http://schemas.microsoft.com/office/drawing/2014/main" id="{4D9785DE-6033-511A-FAEC-1856390BA2D8}"/>
                </a:ext>
              </a:extLst>
            </p:cNvPr>
            <p:cNvSpPr/>
            <p:nvPr/>
          </p:nvSpPr>
          <p:spPr>
            <a:xfrm>
              <a:off x="6249428" y="4818761"/>
              <a:ext cx="3755400" cy="3936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bg1"/>
                  </a:solidFill>
                </a:rPr>
                <a:t>Post All Materials to Section508.gov</a:t>
              </a:r>
              <a:endParaRPr b="1">
                <a:solidFill>
                  <a:schemeClr val="bg1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3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7405"/>
            <a:ext cx="10960768" cy="877143"/>
          </a:xfrm>
        </p:spPr>
        <p:txBody>
          <a:bodyPr/>
          <a:lstStyle/>
          <a:p>
            <a:r>
              <a:rPr lang="en-US" dirty="0"/>
              <a:t>IT Accessibility Policy Framework: Development Process (2)</a:t>
            </a:r>
          </a:p>
        </p:txBody>
      </p:sp>
      <p:grpSp>
        <p:nvGrpSpPr>
          <p:cNvPr id="3" name="Group 2" descr="1. Policy framework overview and introduction materials plus 2. Policy Assessment templates and instruction guides plus 3. recommended accessibility-related language by topic and subtopic equals the IT accessibility policy analysis framework.">
            <a:extLst>
              <a:ext uri="{FF2B5EF4-FFF2-40B4-BE49-F238E27FC236}">
                <a16:creationId xmlns:a16="http://schemas.microsoft.com/office/drawing/2014/main" id="{D7D037F6-070E-4DA6-643D-B8A843714350}"/>
              </a:ext>
            </a:extLst>
          </p:cNvPr>
          <p:cNvGrpSpPr/>
          <p:nvPr/>
        </p:nvGrpSpPr>
        <p:grpSpPr>
          <a:xfrm>
            <a:off x="457200" y="1639110"/>
            <a:ext cx="11286000" cy="4275891"/>
            <a:chOff x="457200" y="1639110"/>
            <a:chExt cx="11286000" cy="4275891"/>
          </a:xfrm>
        </p:grpSpPr>
        <p:sp>
          <p:nvSpPr>
            <p:cNvPr id="23" name="Google Shape;406;p39">
              <a:extLst>
                <a:ext uri="{FF2B5EF4-FFF2-40B4-BE49-F238E27FC236}">
                  <a16:creationId xmlns:a16="http://schemas.microsoft.com/office/drawing/2014/main" id="{AF8F8A14-B305-121E-937A-16F1A06DB86B}"/>
                </a:ext>
              </a:extLst>
            </p:cNvPr>
            <p:cNvSpPr/>
            <p:nvPr/>
          </p:nvSpPr>
          <p:spPr>
            <a:xfrm>
              <a:off x="457200" y="1692225"/>
              <a:ext cx="2795334" cy="2428429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bg1"/>
                  </a:solidFill>
                </a:rPr>
                <a:t>1.  Policy Framework Overview &amp; Introduction Materials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Google Shape;407;p39">
              <a:extLst>
                <a:ext uri="{FF2B5EF4-FFF2-40B4-BE49-F238E27FC236}">
                  <a16:creationId xmlns:a16="http://schemas.microsoft.com/office/drawing/2014/main" id="{AB0E410B-FC9D-19BB-F7B1-E8E51F8F13E2}"/>
                </a:ext>
              </a:extLst>
            </p:cNvPr>
            <p:cNvSpPr/>
            <p:nvPr/>
          </p:nvSpPr>
          <p:spPr>
            <a:xfrm>
              <a:off x="3591479" y="2529246"/>
              <a:ext cx="767908" cy="754386"/>
            </a:xfrm>
            <a:prstGeom prst="mathPlus">
              <a:avLst>
                <a:gd name="adj1" fmla="val 23520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408;p39">
              <a:extLst>
                <a:ext uri="{FF2B5EF4-FFF2-40B4-BE49-F238E27FC236}">
                  <a16:creationId xmlns:a16="http://schemas.microsoft.com/office/drawing/2014/main" id="{016865F7-C5A5-C5F6-4EF0-A2A1EBFBF67F}"/>
                </a:ext>
              </a:extLst>
            </p:cNvPr>
            <p:cNvSpPr/>
            <p:nvPr/>
          </p:nvSpPr>
          <p:spPr>
            <a:xfrm>
              <a:off x="4698333" y="1661989"/>
              <a:ext cx="2795334" cy="2428429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bg1"/>
                  </a:solidFill>
                </a:rPr>
                <a:t>2.  Policy Assessment Templates and Instruction Guides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Google Shape;409;p39">
              <a:extLst>
                <a:ext uri="{FF2B5EF4-FFF2-40B4-BE49-F238E27FC236}">
                  <a16:creationId xmlns:a16="http://schemas.microsoft.com/office/drawing/2014/main" id="{A7E85C32-7B4C-CB34-072D-9BC479724E08}"/>
                </a:ext>
              </a:extLst>
            </p:cNvPr>
            <p:cNvSpPr/>
            <p:nvPr/>
          </p:nvSpPr>
          <p:spPr>
            <a:xfrm>
              <a:off x="8939466" y="1639110"/>
              <a:ext cx="2795334" cy="2428429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bg1"/>
                  </a:solidFill>
                </a:rPr>
                <a:t>3.  Recommended Accessibility-Related Language by Topic &amp; Subtopic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411;p39">
              <a:extLst>
                <a:ext uri="{FF2B5EF4-FFF2-40B4-BE49-F238E27FC236}">
                  <a16:creationId xmlns:a16="http://schemas.microsoft.com/office/drawing/2014/main" id="{6CD33668-56D6-B1EF-9B6C-A51B63F6FB7C}"/>
                </a:ext>
              </a:extLst>
            </p:cNvPr>
            <p:cNvSpPr/>
            <p:nvPr/>
          </p:nvSpPr>
          <p:spPr>
            <a:xfrm rot="10800000">
              <a:off x="1910761" y="4503243"/>
              <a:ext cx="8370475" cy="341869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Google Shape;412;p39">
              <a:extLst>
                <a:ext uri="{FF2B5EF4-FFF2-40B4-BE49-F238E27FC236}">
                  <a16:creationId xmlns:a16="http://schemas.microsoft.com/office/drawing/2014/main" id="{9A10D71B-79A9-3380-D2B7-EA743DC0D7A8}"/>
                </a:ext>
              </a:extLst>
            </p:cNvPr>
            <p:cNvSpPr/>
            <p:nvPr/>
          </p:nvSpPr>
          <p:spPr>
            <a:xfrm>
              <a:off x="457200" y="5227701"/>
              <a:ext cx="11286000" cy="6873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solidFill>
                    <a:schemeClr val="bg1"/>
                  </a:solidFill>
                </a:rPr>
                <a:t>IT Accessibility Policy Analysis Framework</a:t>
              </a:r>
              <a:endParaRPr sz="23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Google Shape;407;p39">
              <a:extLst>
                <a:ext uri="{FF2B5EF4-FFF2-40B4-BE49-F238E27FC236}">
                  <a16:creationId xmlns:a16="http://schemas.microsoft.com/office/drawing/2014/main" id="{02206F7F-D431-38B3-D529-58D34ADD1D99}"/>
                </a:ext>
              </a:extLst>
            </p:cNvPr>
            <p:cNvSpPr/>
            <p:nvPr/>
          </p:nvSpPr>
          <p:spPr>
            <a:xfrm>
              <a:off x="7832612" y="2529246"/>
              <a:ext cx="767908" cy="754386"/>
            </a:xfrm>
            <a:prstGeom prst="mathPlus">
              <a:avLst>
                <a:gd name="adj1" fmla="val 23520"/>
              </a:avLst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37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Accessibility Policy Framework: Going Forward</a:t>
            </a:r>
          </a:p>
        </p:txBody>
      </p:sp>
      <p:grpSp>
        <p:nvGrpSpPr>
          <p:cNvPr id="57" name="Google Shape;455;p42">
            <a:extLst>
              <a:ext uri="{FF2B5EF4-FFF2-40B4-BE49-F238E27FC236}">
                <a16:creationId xmlns:a16="http://schemas.microsoft.com/office/drawing/2014/main" id="{25ECB9A4-EBA0-4354-AD64-62AD89C92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888" y="1323552"/>
            <a:ext cx="714205" cy="697200"/>
            <a:chOff x="251738" y="1365338"/>
            <a:chExt cx="714205" cy="697200"/>
          </a:xfrm>
        </p:grpSpPr>
        <p:pic>
          <p:nvPicPr>
            <p:cNvPr id="58" name="Google Shape;456;p42">
              <a:extLst>
                <a:ext uri="{FF2B5EF4-FFF2-40B4-BE49-F238E27FC236}">
                  <a16:creationId xmlns:a16="http://schemas.microsoft.com/office/drawing/2014/main" id="{3FB8BB24-FD8F-8EB8-F719-50C6B9691E8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51738" y="1365338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457;p42" descr="Group of people">
              <a:extLst>
                <a:ext uri="{FF2B5EF4-FFF2-40B4-BE49-F238E27FC236}">
                  <a16:creationId xmlns:a16="http://schemas.microsoft.com/office/drawing/2014/main" id="{1E5DF729-CD2E-FE23-01CF-202D4BDF588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4500" y="1439595"/>
              <a:ext cx="548700" cy="5486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458;p42">
            <a:extLst>
              <a:ext uri="{FF2B5EF4-FFF2-40B4-BE49-F238E27FC236}">
                <a16:creationId xmlns:a16="http://schemas.microsoft.com/office/drawing/2014/main" id="{9888D666-2E6A-21D9-443B-83F04CB327BB}"/>
              </a:ext>
            </a:extLst>
          </p:cNvPr>
          <p:cNvSpPr txBox="1"/>
          <p:nvPr/>
        </p:nvSpPr>
        <p:spPr>
          <a:xfrm>
            <a:off x="1545100" y="1450918"/>
            <a:ext cx="7626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Garner external stakeholder feedback on the tool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5" name="Google Shape;463;p42">
            <a:extLst>
              <a:ext uri="{FF2B5EF4-FFF2-40B4-BE49-F238E27FC236}">
                <a16:creationId xmlns:a16="http://schemas.microsoft.com/office/drawing/2014/main" id="{6CE6CC42-7D9B-1B1D-C2D1-52EE30838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888" y="2410501"/>
            <a:ext cx="714205" cy="697200"/>
            <a:chOff x="3279538" y="2223150"/>
            <a:chExt cx="714205" cy="697200"/>
          </a:xfrm>
        </p:grpSpPr>
        <p:pic>
          <p:nvPicPr>
            <p:cNvPr id="66" name="Google Shape;464;p42" descr="Gears">
              <a:extLst>
                <a:ext uri="{FF2B5EF4-FFF2-40B4-BE49-F238E27FC236}">
                  <a16:creationId xmlns:a16="http://schemas.microsoft.com/office/drawing/2014/main" id="{4ED0A60D-EBD3-5036-E9E7-9109AC8A4AB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279538" y="2223150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Google Shape;465;p42">
              <a:extLst>
                <a:ext uri="{FF2B5EF4-FFF2-40B4-BE49-F238E27FC236}">
                  <a16:creationId xmlns:a16="http://schemas.microsoft.com/office/drawing/2014/main" id="{66D3371B-C6ED-2C0F-77BD-34B6F9093F8F}"/>
                </a:ext>
              </a:extLst>
            </p:cNvPr>
            <p:cNvGrpSpPr/>
            <p:nvPr/>
          </p:nvGrpSpPr>
          <p:grpSpPr>
            <a:xfrm>
              <a:off x="3352403" y="2334230"/>
              <a:ext cx="568478" cy="475057"/>
              <a:chOff x="-1535113" y="2482850"/>
              <a:chExt cx="3209926" cy="3179763"/>
            </a:xfrm>
          </p:grpSpPr>
          <p:sp>
            <p:nvSpPr>
              <p:cNvPr id="68" name="Google Shape;466;p42">
                <a:extLst>
                  <a:ext uri="{FF2B5EF4-FFF2-40B4-BE49-F238E27FC236}">
                    <a16:creationId xmlns:a16="http://schemas.microsoft.com/office/drawing/2014/main" id="{BA65A901-9A9A-E9FF-8F31-FD9135BCC70A}"/>
                  </a:ext>
                </a:extLst>
              </p:cNvPr>
              <p:cNvSpPr/>
              <p:nvPr/>
            </p:nvSpPr>
            <p:spPr>
              <a:xfrm>
                <a:off x="-1535113" y="2482850"/>
                <a:ext cx="1901828" cy="1903413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398" extrusionOk="0">
                    <a:moveTo>
                      <a:pt x="1204" y="760"/>
                    </a:moveTo>
                    <a:lnTo>
                      <a:pt x="1150" y="764"/>
                    </a:lnTo>
                    <a:lnTo>
                      <a:pt x="1099" y="774"/>
                    </a:lnTo>
                    <a:lnTo>
                      <a:pt x="1050" y="790"/>
                    </a:lnTo>
                    <a:lnTo>
                      <a:pt x="1003" y="811"/>
                    </a:lnTo>
                    <a:lnTo>
                      <a:pt x="960" y="838"/>
                    </a:lnTo>
                    <a:lnTo>
                      <a:pt x="920" y="870"/>
                    </a:lnTo>
                    <a:lnTo>
                      <a:pt x="884" y="905"/>
                    </a:lnTo>
                    <a:lnTo>
                      <a:pt x="852" y="944"/>
                    </a:lnTo>
                    <a:lnTo>
                      <a:pt x="826" y="989"/>
                    </a:lnTo>
                    <a:lnTo>
                      <a:pt x="804" y="1035"/>
                    </a:lnTo>
                    <a:lnTo>
                      <a:pt x="788" y="1084"/>
                    </a:lnTo>
                    <a:lnTo>
                      <a:pt x="779" y="1136"/>
                    </a:lnTo>
                    <a:lnTo>
                      <a:pt x="776" y="1190"/>
                    </a:lnTo>
                    <a:lnTo>
                      <a:pt x="779" y="1243"/>
                    </a:lnTo>
                    <a:lnTo>
                      <a:pt x="788" y="1294"/>
                    </a:lnTo>
                    <a:lnTo>
                      <a:pt x="804" y="1344"/>
                    </a:lnTo>
                    <a:lnTo>
                      <a:pt x="826" y="1391"/>
                    </a:lnTo>
                    <a:lnTo>
                      <a:pt x="852" y="1434"/>
                    </a:lnTo>
                    <a:lnTo>
                      <a:pt x="884" y="1473"/>
                    </a:lnTo>
                    <a:lnTo>
                      <a:pt x="920" y="1510"/>
                    </a:lnTo>
                    <a:lnTo>
                      <a:pt x="960" y="1541"/>
                    </a:lnTo>
                    <a:lnTo>
                      <a:pt x="1003" y="1568"/>
                    </a:lnTo>
                    <a:lnTo>
                      <a:pt x="1050" y="1589"/>
                    </a:lnTo>
                    <a:lnTo>
                      <a:pt x="1099" y="1605"/>
                    </a:lnTo>
                    <a:lnTo>
                      <a:pt x="1150" y="1614"/>
                    </a:lnTo>
                    <a:lnTo>
                      <a:pt x="1204" y="1618"/>
                    </a:lnTo>
                    <a:lnTo>
                      <a:pt x="1258" y="1614"/>
                    </a:lnTo>
                    <a:lnTo>
                      <a:pt x="1309" y="1605"/>
                    </a:lnTo>
                    <a:lnTo>
                      <a:pt x="1358" y="1589"/>
                    </a:lnTo>
                    <a:lnTo>
                      <a:pt x="1405" y="1568"/>
                    </a:lnTo>
                    <a:lnTo>
                      <a:pt x="1448" y="1541"/>
                    </a:lnTo>
                    <a:lnTo>
                      <a:pt x="1488" y="1510"/>
                    </a:lnTo>
                    <a:lnTo>
                      <a:pt x="1524" y="1473"/>
                    </a:lnTo>
                    <a:lnTo>
                      <a:pt x="1556" y="1434"/>
                    </a:lnTo>
                    <a:lnTo>
                      <a:pt x="1582" y="1391"/>
                    </a:lnTo>
                    <a:lnTo>
                      <a:pt x="1604" y="1344"/>
                    </a:lnTo>
                    <a:lnTo>
                      <a:pt x="1620" y="1294"/>
                    </a:lnTo>
                    <a:lnTo>
                      <a:pt x="1629" y="1243"/>
                    </a:lnTo>
                    <a:lnTo>
                      <a:pt x="1632" y="1190"/>
                    </a:lnTo>
                    <a:lnTo>
                      <a:pt x="1629" y="1136"/>
                    </a:lnTo>
                    <a:lnTo>
                      <a:pt x="1620" y="1084"/>
                    </a:lnTo>
                    <a:lnTo>
                      <a:pt x="1604" y="1035"/>
                    </a:lnTo>
                    <a:lnTo>
                      <a:pt x="1582" y="989"/>
                    </a:lnTo>
                    <a:lnTo>
                      <a:pt x="1556" y="944"/>
                    </a:lnTo>
                    <a:lnTo>
                      <a:pt x="1524" y="905"/>
                    </a:lnTo>
                    <a:lnTo>
                      <a:pt x="1488" y="870"/>
                    </a:lnTo>
                    <a:lnTo>
                      <a:pt x="1448" y="838"/>
                    </a:lnTo>
                    <a:lnTo>
                      <a:pt x="1405" y="811"/>
                    </a:lnTo>
                    <a:lnTo>
                      <a:pt x="1358" y="790"/>
                    </a:lnTo>
                    <a:lnTo>
                      <a:pt x="1309" y="774"/>
                    </a:lnTo>
                    <a:lnTo>
                      <a:pt x="1258" y="764"/>
                    </a:lnTo>
                    <a:lnTo>
                      <a:pt x="1204" y="760"/>
                    </a:lnTo>
                    <a:close/>
                    <a:moveTo>
                      <a:pt x="1074" y="0"/>
                    </a:moveTo>
                    <a:lnTo>
                      <a:pt x="1333" y="0"/>
                    </a:lnTo>
                    <a:lnTo>
                      <a:pt x="1360" y="3"/>
                    </a:lnTo>
                    <a:lnTo>
                      <a:pt x="1384" y="12"/>
                    </a:lnTo>
                    <a:lnTo>
                      <a:pt x="1406" y="28"/>
                    </a:lnTo>
                    <a:lnTo>
                      <a:pt x="1423" y="48"/>
                    </a:lnTo>
                    <a:lnTo>
                      <a:pt x="1436" y="71"/>
                    </a:lnTo>
                    <a:lnTo>
                      <a:pt x="1442" y="97"/>
                    </a:lnTo>
                    <a:lnTo>
                      <a:pt x="1459" y="246"/>
                    </a:lnTo>
                    <a:lnTo>
                      <a:pt x="1522" y="265"/>
                    </a:lnTo>
                    <a:lnTo>
                      <a:pt x="1582" y="288"/>
                    </a:lnTo>
                    <a:lnTo>
                      <a:pt x="1640" y="315"/>
                    </a:lnTo>
                    <a:lnTo>
                      <a:pt x="1698" y="346"/>
                    </a:lnTo>
                    <a:lnTo>
                      <a:pt x="1813" y="255"/>
                    </a:lnTo>
                    <a:lnTo>
                      <a:pt x="1833" y="241"/>
                    </a:lnTo>
                    <a:lnTo>
                      <a:pt x="1854" y="234"/>
                    </a:lnTo>
                    <a:lnTo>
                      <a:pt x="1876" y="230"/>
                    </a:lnTo>
                    <a:lnTo>
                      <a:pt x="1898" y="232"/>
                    </a:lnTo>
                    <a:lnTo>
                      <a:pt x="1920" y="238"/>
                    </a:lnTo>
                    <a:lnTo>
                      <a:pt x="1941" y="248"/>
                    </a:lnTo>
                    <a:lnTo>
                      <a:pt x="1958" y="262"/>
                    </a:lnTo>
                    <a:lnTo>
                      <a:pt x="2141" y="445"/>
                    </a:lnTo>
                    <a:lnTo>
                      <a:pt x="2158" y="467"/>
                    </a:lnTo>
                    <a:lnTo>
                      <a:pt x="2169" y="492"/>
                    </a:lnTo>
                    <a:lnTo>
                      <a:pt x="2173" y="517"/>
                    </a:lnTo>
                    <a:lnTo>
                      <a:pt x="2171" y="543"/>
                    </a:lnTo>
                    <a:lnTo>
                      <a:pt x="2164" y="568"/>
                    </a:lnTo>
                    <a:lnTo>
                      <a:pt x="2149" y="591"/>
                    </a:lnTo>
                    <a:lnTo>
                      <a:pt x="2056" y="710"/>
                    </a:lnTo>
                    <a:lnTo>
                      <a:pt x="2093" y="783"/>
                    </a:lnTo>
                    <a:lnTo>
                      <a:pt x="2124" y="859"/>
                    </a:lnTo>
                    <a:lnTo>
                      <a:pt x="2148" y="937"/>
                    </a:lnTo>
                    <a:lnTo>
                      <a:pt x="2300" y="954"/>
                    </a:lnTo>
                    <a:lnTo>
                      <a:pt x="2327" y="960"/>
                    </a:lnTo>
                    <a:lnTo>
                      <a:pt x="2350" y="974"/>
                    </a:lnTo>
                    <a:lnTo>
                      <a:pt x="2370" y="991"/>
                    </a:lnTo>
                    <a:lnTo>
                      <a:pt x="2385" y="1012"/>
                    </a:lnTo>
                    <a:lnTo>
                      <a:pt x="2394" y="1037"/>
                    </a:lnTo>
                    <a:lnTo>
                      <a:pt x="2397" y="1063"/>
                    </a:lnTo>
                    <a:lnTo>
                      <a:pt x="2397" y="1322"/>
                    </a:lnTo>
                    <a:lnTo>
                      <a:pt x="2394" y="1349"/>
                    </a:lnTo>
                    <a:lnTo>
                      <a:pt x="2385" y="1374"/>
                    </a:lnTo>
                    <a:lnTo>
                      <a:pt x="2370" y="1396"/>
                    </a:lnTo>
                    <a:lnTo>
                      <a:pt x="2350" y="1413"/>
                    </a:lnTo>
                    <a:lnTo>
                      <a:pt x="2327" y="1425"/>
                    </a:lnTo>
                    <a:lnTo>
                      <a:pt x="2300" y="1432"/>
                    </a:lnTo>
                    <a:lnTo>
                      <a:pt x="2146" y="1450"/>
                    </a:lnTo>
                    <a:lnTo>
                      <a:pt x="2120" y="1529"/>
                    </a:lnTo>
                    <a:lnTo>
                      <a:pt x="2088" y="1605"/>
                    </a:lnTo>
                    <a:lnTo>
                      <a:pt x="2050" y="1678"/>
                    </a:lnTo>
                    <a:lnTo>
                      <a:pt x="2151" y="1806"/>
                    </a:lnTo>
                    <a:lnTo>
                      <a:pt x="2163" y="1825"/>
                    </a:lnTo>
                    <a:lnTo>
                      <a:pt x="2170" y="1848"/>
                    </a:lnTo>
                    <a:lnTo>
                      <a:pt x="2174" y="1870"/>
                    </a:lnTo>
                    <a:lnTo>
                      <a:pt x="2173" y="1892"/>
                    </a:lnTo>
                    <a:lnTo>
                      <a:pt x="2166" y="1914"/>
                    </a:lnTo>
                    <a:lnTo>
                      <a:pt x="2157" y="1933"/>
                    </a:lnTo>
                    <a:lnTo>
                      <a:pt x="2142" y="1952"/>
                    </a:lnTo>
                    <a:lnTo>
                      <a:pt x="1958" y="2135"/>
                    </a:lnTo>
                    <a:lnTo>
                      <a:pt x="1937" y="2152"/>
                    </a:lnTo>
                    <a:lnTo>
                      <a:pt x="1913" y="2163"/>
                    </a:lnTo>
                    <a:lnTo>
                      <a:pt x="1887" y="2167"/>
                    </a:lnTo>
                    <a:lnTo>
                      <a:pt x="1861" y="2165"/>
                    </a:lnTo>
                    <a:lnTo>
                      <a:pt x="1837" y="2158"/>
                    </a:lnTo>
                    <a:lnTo>
                      <a:pt x="1813" y="2143"/>
                    </a:lnTo>
                    <a:lnTo>
                      <a:pt x="1683" y="2041"/>
                    </a:lnTo>
                    <a:lnTo>
                      <a:pt x="1609" y="2079"/>
                    </a:lnTo>
                    <a:lnTo>
                      <a:pt x="1531" y="2111"/>
                    </a:lnTo>
                    <a:lnTo>
                      <a:pt x="1450" y="2136"/>
                    </a:lnTo>
                    <a:lnTo>
                      <a:pt x="1432" y="2302"/>
                    </a:lnTo>
                    <a:lnTo>
                      <a:pt x="1426" y="2327"/>
                    </a:lnTo>
                    <a:lnTo>
                      <a:pt x="1414" y="2351"/>
                    </a:lnTo>
                    <a:lnTo>
                      <a:pt x="1395" y="2370"/>
                    </a:lnTo>
                    <a:lnTo>
                      <a:pt x="1374" y="2385"/>
                    </a:lnTo>
                    <a:lnTo>
                      <a:pt x="1350" y="2395"/>
                    </a:lnTo>
                    <a:lnTo>
                      <a:pt x="1323" y="2398"/>
                    </a:lnTo>
                    <a:lnTo>
                      <a:pt x="1064" y="2398"/>
                    </a:lnTo>
                    <a:lnTo>
                      <a:pt x="1037" y="2395"/>
                    </a:lnTo>
                    <a:lnTo>
                      <a:pt x="1013" y="2385"/>
                    </a:lnTo>
                    <a:lnTo>
                      <a:pt x="991" y="2370"/>
                    </a:lnTo>
                    <a:lnTo>
                      <a:pt x="973" y="2351"/>
                    </a:lnTo>
                    <a:lnTo>
                      <a:pt x="961" y="2327"/>
                    </a:lnTo>
                    <a:lnTo>
                      <a:pt x="955" y="2302"/>
                    </a:lnTo>
                    <a:lnTo>
                      <a:pt x="935" y="2130"/>
                    </a:lnTo>
                    <a:lnTo>
                      <a:pt x="861" y="2105"/>
                    </a:lnTo>
                    <a:lnTo>
                      <a:pt x="787" y="2075"/>
                    </a:lnTo>
                    <a:lnTo>
                      <a:pt x="717" y="2038"/>
                    </a:lnTo>
                    <a:lnTo>
                      <a:pt x="585" y="2143"/>
                    </a:lnTo>
                    <a:lnTo>
                      <a:pt x="565" y="2156"/>
                    </a:lnTo>
                    <a:lnTo>
                      <a:pt x="543" y="2163"/>
                    </a:lnTo>
                    <a:lnTo>
                      <a:pt x="521" y="2167"/>
                    </a:lnTo>
                    <a:lnTo>
                      <a:pt x="499" y="2165"/>
                    </a:lnTo>
                    <a:lnTo>
                      <a:pt x="477" y="2159"/>
                    </a:lnTo>
                    <a:lnTo>
                      <a:pt x="457" y="2149"/>
                    </a:lnTo>
                    <a:lnTo>
                      <a:pt x="439" y="2135"/>
                    </a:lnTo>
                    <a:lnTo>
                      <a:pt x="255" y="1952"/>
                    </a:lnTo>
                    <a:lnTo>
                      <a:pt x="239" y="1930"/>
                    </a:lnTo>
                    <a:lnTo>
                      <a:pt x="228" y="1906"/>
                    </a:lnTo>
                    <a:lnTo>
                      <a:pt x="224" y="1881"/>
                    </a:lnTo>
                    <a:lnTo>
                      <a:pt x="226" y="1854"/>
                    </a:lnTo>
                    <a:lnTo>
                      <a:pt x="233" y="1829"/>
                    </a:lnTo>
                    <a:lnTo>
                      <a:pt x="248" y="1806"/>
                    </a:lnTo>
                    <a:lnTo>
                      <a:pt x="353" y="1671"/>
                    </a:lnTo>
                    <a:lnTo>
                      <a:pt x="319" y="1605"/>
                    </a:lnTo>
                    <a:lnTo>
                      <a:pt x="289" y="1535"/>
                    </a:lnTo>
                    <a:lnTo>
                      <a:pt x="266" y="1462"/>
                    </a:lnTo>
                    <a:lnTo>
                      <a:pt x="97" y="1443"/>
                    </a:lnTo>
                    <a:lnTo>
                      <a:pt x="71" y="1437"/>
                    </a:lnTo>
                    <a:lnTo>
                      <a:pt x="48" y="1424"/>
                    </a:lnTo>
                    <a:lnTo>
                      <a:pt x="28" y="1407"/>
                    </a:lnTo>
                    <a:lnTo>
                      <a:pt x="12" y="1385"/>
                    </a:lnTo>
                    <a:lnTo>
                      <a:pt x="4" y="1360"/>
                    </a:lnTo>
                    <a:lnTo>
                      <a:pt x="0" y="1333"/>
                    </a:lnTo>
                    <a:lnTo>
                      <a:pt x="0" y="1075"/>
                    </a:lnTo>
                    <a:lnTo>
                      <a:pt x="4" y="1048"/>
                    </a:lnTo>
                    <a:lnTo>
                      <a:pt x="12" y="1023"/>
                    </a:lnTo>
                    <a:lnTo>
                      <a:pt x="28" y="1001"/>
                    </a:lnTo>
                    <a:lnTo>
                      <a:pt x="48" y="984"/>
                    </a:lnTo>
                    <a:lnTo>
                      <a:pt x="71" y="971"/>
                    </a:lnTo>
                    <a:lnTo>
                      <a:pt x="97" y="965"/>
                    </a:lnTo>
                    <a:lnTo>
                      <a:pt x="256" y="947"/>
                    </a:lnTo>
                    <a:lnTo>
                      <a:pt x="281" y="868"/>
                    </a:lnTo>
                    <a:lnTo>
                      <a:pt x="310" y="792"/>
                    </a:lnTo>
                    <a:lnTo>
                      <a:pt x="347" y="719"/>
                    </a:lnTo>
                    <a:lnTo>
                      <a:pt x="248" y="592"/>
                    </a:lnTo>
                    <a:lnTo>
                      <a:pt x="234" y="573"/>
                    </a:lnTo>
                    <a:lnTo>
                      <a:pt x="227" y="551"/>
                    </a:lnTo>
                    <a:lnTo>
                      <a:pt x="223" y="529"/>
                    </a:lnTo>
                    <a:lnTo>
                      <a:pt x="224" y="506"/>
                    </a:lnTo>
                    <a:lnTo>
                      <a:pt x="230" y="484"/>
                    </a:lnTo>
                    <a:lnTo>
                      <a:pt x="240" y="465"/>
                    </a:lnTo>
                    <a:lnTo>
                      <a:pt x="255" y="446"/>
                    </a:lnTo>
                    <a:lnTo>
                      <a:pt x="439" y="262"/>
                    </a:lnTo>
                    <a:lnTo>
                      <a:pt x="460" y="246"/>
                    </a:lnTo>
                    <a:lnTo>
                      <a:pt x="484" y="235"/>
                    </a:lnTo>
                    <a:lnTo>
                      <a:pt x="510" y="232"/>
                    </a:lnTo>
                    <a:lnTo>
                      <a:pt x="536" y="233"/>
                    </a:lnTo>
                    <a:lnTo>
                      <a:pt x="562" y="240"/>
                    </a:lnTo>
                    <a:lnTo>
                      <a:pt x="585" y="255"/>
                    </a:lnTo>
                    <a:lnTo>
                      <a:pt x="704" y="349"/>
                    </a:lnTo>
                    <a:lnTo>
                      <a:pt x="763" y="317"/>
                    </a:lnTo>
                    <a:lnTo>
                      <a:pt x="823" y="289"/>
                    </a:lnTo>
                    <a:lnTo>
                      <a:pt x="884" y="265"/>
                    </a:lnTo>
                    <a:lnTo>
                      <a:pt x="948" y="246"/>
                    </a:lnTo>
                    <a:lnTo>
                      <a:pt x="965" y="97"/>
                    </a:lnTo>
                    <a:lnTo>
                      <a:pt x="972" y="71"/>
                    </a:lnTo>
                    <a:lnTo>
                      <a:pt x="985" y="48"/>
                    </a:lnTo>
                    <a:lnTo>
                      <a:pt x="1002" y="28"/>
                    </a:lnTo>
                    <a:lnTo>
                      <a:pt x="1023" y="12"/>
                    </a:lnTo>
                    <a:lnTo>
                      <a:pt x="1047" y="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Google Shape;467;p42">
                <a:extLst>
                  <a:ext uri="{FF2B5EF4-FFF2-40B4-BE49-F238E27FC236}">
                    <a16:creationId xmlns:a16="http://schemas.microsoft.com/office/drawing/2014/main" id="{D861BAFF-76B9-A460-6342-C230CF3833CB}"/>
                  </a:ext>
                </a:extLst>
              </p:cNvPr>
              <p:cNvSpPr/>
              <p:nvPr/>
            </p:nvSpPr>
            <p:spPr>
              <a:xfrm>
                <a:off x="111125" y="3459163"/>
                <a:ext cx="1563688" cy="15668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974" extrusionOk="0">
                    <a:moveTo>
                      <a:pt x="1007" y="628"/>
                    </a:moveTo>
                    <a:lnTo>
                      <a:pt x="959" y="630"/>
                    </a:lnTo>
                    <a:lnTo>
                      <a:pt x="913" y="637"/>
                    </a:lnTo>
                    <a:lnTo>
                      <a:pt x="869" y="649"/>
                    </a:lnTo>
                    <a:lnTo>
                      <a:pt x="826" y="669"/>
                    </a:lnTo>
                    <a:lnTo>
                      <a:pt x="788" y="692"/>
                    </a:lnTo>
                    <a:lnTo>
                      <a:pt x="752" y="720"/>
                    </a:lnTo>
                    <a:lnTo>
                      <a:pt x="721" y="752"/>
                    </a:lnTo>
                    <a:lnTo>
                      <a:pt x="694" y="789"/>
                    </a:lnTo>
                    <a:lnTo>
                      <a:pt x="672" y="828"/>
                    </a:lnTo>
                    <a:lnTo>
                      <a:pt x="656" y="870"/>
                    </a:lnTo>
                    <a:lnTo>
                      <a:pt x="644" y="914"/>
                    </a:lnTo>
                    <a:lnTo>
                      <a:pt x="639" y="961"/>
                    </a:lnTo>
                    <a:lnTo>
                      <a:pt x="640" y="1009"/>
                    </a:lnTo>
                    <a:lnTo>
                      <a:pt x="647" y="1055"/>
                    </a:lnTo>
                    <a:lnTo>
                      <a:pt x="660" y="1101"/>
                    </a:lnTo>
                    <a:lnTo>
                      <a:pt x="679" y="1142"/>
                    </a:lnTo>
                    <a:lnTo>
                      <a:pt x="703" y="1181"/>
                    </a:lnTo>
                    <a:lnTo>
                      <a:pt x="731" y="1216"/>
                    </a:lnTo>
                    <a:lnTo>
                      <a:pt x="763" y="1247"/>
                    </a:lnTo>
                    <a:lnTo>
                      <a:pt x="799" y="1274"/>
                    </a:lnTo>
                    <a:lnTo>
                      <a:pt x="838" y="1296"/>
                    </a:lnTo>
                    <a:lnTo>
                      <a:pt x="881" y="1313"/>
                    </a:lnTo>
                    <a:lnTo>
                      <a:pt x="925" y="1324"/>
                    </a:lnTo>
                    <a:lnTo>
                      <a:pt x="972" y="1329"/>
                    </a:lnTo>
                    <a:lnTo>
                      <a:pt x="1019" y="1329"/>
                    </a:lnTo>
                    <a:lnTo>
                      <a:pt x="1066" y="1322"/>
                    </a:lnTo>
                    <a:lnTo>
                      <a:pt x="1110" y="1308"/>
                    </a:lnTo>
                    <a:lnTo>
                      <a:pt x="1152" y="1290"/>
                    </a:lnTo>
                    <a:lnTo>
                      <a:pt x="1191" y="1266"/>
                    </a:lnTo>
                    <a:lnTo>
                      <a:pt x="1227" y="1238"/>
                    </a:lnTo>
                    <a:lnTo>
                      <a:pt x="1257" y="1205"/>
                    </a:lnTo>
                    <a:lnTo>
                      <a:pt x="1284" y="1169"/>
                    </a:lnTo>
                    <a:lnTo>
                      <a:pt x="1306" y="1130"/>
                    </a:lnTo>
                    <a:lnTo>
                      <a:pt x="1322" y="1089"/>
                    </a:lnTo>
                    <a:lnTo>
                      <a:pt x="1334" y="1043"/>
                    </a:lnTo>
                    <a:lnTo>
                      <a:pt x="1339" y="998"/>
                    </a:lnTo>
                    <a:lnTo>
                      <a:pt x="1338" y="950"/>
                    </a:lnTo>
                    <a:lnTo>
                      <a:pt x="1331" y="902"/>
                    </a:lnTo>
                    <a:lnTo>
                      <a:pt x="1319" y="858"/>
                    </a:lnTo>
                    <a:lnTo>
                      <a:pt x="1300" y="816"/>
                    </a:lnTo>
                    <a:lnTo>
                      <a:pt x="1276" y="777"/>
                    </a:lnTo>
                    <a:lnTo>
                      <a:pt x="1247" y="742"/>
                    </a:lnTo>
                    <a:lnTo>
                      <a:pt x="1216" y="711"/>
                    </a:lnTo>
                    <a:lnTo>
                      <a:pt x="1179" y="685"/>
                    </a:lnTo>
                    <a:lnTo>
                      <a:pt x="1140" y="663"/>
                    </a:lnTo>
                    <a:lnTo>
                      <a:pt x="1098" y="646"/>
                    </a:lnTo>
                    <a:lnTo>
                      <a:pt x="1054" y="635"/>
                    </a:lnTo>
                    <a:lnTo>
                      <a:pt x="1007" y="628"/>
                    </a:lnTo>
                    <a:close/>
                    <a:moveTo>
                      <a:pt x="996" y="0"/>
                    </a:moveTo>
                    <a:lnTo>
                      <a:pt x="1023" y="1"/>
                    </a:lnTo>
                    <a:lnTo>
                      <a:pt x="1049" y="9"/>
                    </a:lnTo>
                    <a:lnTo>
                      <a:pt x="1071" y="21"/>
                    </a:lnTo>
                    <a:lnTo>
                      <a:pt x="1089" y="39"/>
                    </a:lnTo>
                    <a:lnTo>
                      <a:pt x="1104" y="61"/>
                    </a:lnTo>
                    <a:lnTo>
                      <a:pt x="1113" y="87"/>
                    </a:lnTo>
                    <a:lnTo>
                      <a:pt x="1133" y="192"/>
                    </a:lnTo>
                    <a:lnTo>
                      <a:pt x="1202" y="206"/>
                    </a:lnTo>
                    <a:lnTo>
                      <a:pt x="1269" y="228"/>
                    </a:lnTo>
                    <a:lnTo>
                      <a:pt x="1334" y="257"/>
                    </a:lnTo>
                    <a:lnTo>
                      <a:pt x="1410" y="185"/>
                    </a:lnTo>
                    <a:lnTo>
                      <a:pt x="1431" y="169"/>
                    </a:lnTo>
                    <a:lnTo>
                      <a:pt x="1456" y="160"/>
                    </a:lnTo>
                    <a:lnTo>
                      <a:pt x="1482" y="156"/>
                    </a:lnTo>
                    <a:lnTo>
                      <a:pt x="1507" y="158"/>
                    </a:lnTo>
                    <a:lnTo>
                      <a:pt x="1532" y="167"/>
                    </a:lnTo>
                    <a:lnTo>
                      <a:pt x="1554" y="182"/>
                    </a:lnTo>
                    <a:lnTo>
                      <a:pt x="1691" y="297"/>
                    </a:lnTo>
                    <a:lnTo>
                      <a:pt x="1707" y="314"/>
                    </a:lnTo>
                    <a:lnTo>
                      <a:pt x="1718" y="333"/>
                    </a:lnTo>
                    <a:lnTo>
                      <a:pt x="1726" y="354"/>
                    </a:lnTo>
                    <a:lnTo>
                      <a:pt x="1729" y="376"/>
                    </a:lnTo>
                    <a:lnTo>
                      <a:pt x="1728" y="398"/>
                    </a:lnTo>
                    <a:lnTo>
                      <a:pt x="1722" y="420"/>
                    </a:lnTo>
                    <a:lnTo>
                      <a:pt x="1711" y="441"/>
                    </a:lnTo>
                    <a:lnTo>
                      <a:pt x="1651" y="530"/>
                    </a:lnTo>
                    <a:lnTo>
                      <a:pt x="1686" y="587"/>
                    </a:lnTo>
                    <a:lnTo>
                      <a:pt x="1717" y="647"/>
                    </a:lnTo>
                    <a:lnTo>
                      <a:pt x="1742" y="708"/>
                    </a:lnTo>
                    <a:lnTo>
                      <a:pt x="1851" y="712"/>
                    </a:lnTo>
                    <a:lnTo>
                      <a:pt x="1878" y="717"/>
                    </a:lnTo>
                    <a:lnTo>
                      <a:pt x="1901" y="727"/>
                    </a:lnTo>
                    <a:lnTo>
                      <a:pt x="1922" y="742"/>
                    </a:lnTo>
                    <a:lnTo>
                      <a:pt x="1938" y="762"/>
                    </a:lnTo>
                    <a:lnTo>
                      <a:pt x="1950" y="785"/>
                    </a:lnTo>
                    <a:lnTo>
                      <a:pt x="1955" y="811"/>
                    </a:lnTo>
                    <a:lnTo>
                      <a:pt x="1971" y="990"/>
                    </a:lnTo>
                    <a:lnTo>
                      <a:pt x="1970" y="1017"/>
                    </a:lnTo>
                    <a:lnTo>
                      <a:pt x="1962" y="1042"/>
                    </a:lnTo>
                    <a:lnTo>
                      <a:pt x="1949" y="1064"/>
                    </a:lnTo>
                    <a:lnTo>
                      <a:pt x="1930" y="1082"/>
                    </a:lnTo>
                    <a:lnTo>
                      <a:pt x="1909" y="1097"/>
                    </a:lnTo>
                    <a:lnTo>
                      <a:pt x="1884" y="1106"/>
                    </a:lnTo>
                    <a:lnTo>
                      <a:pt x="1775" y="1128"/>
                    </a:lnTo>
                    <a:lnTo>
                      <a:pt x="1760" y="1194"/>
                    </a:lnTo>
                    <a:lnTo>
                      <a:pt x="1739" y="1259"/>
                    </a:lnTo>
                    <a:lnTo>
                      <a:pt x="1712" y="1322"/>
                    </a:lnTo>
                    <a:lnTo>
                      <a:pt x="1792" y="1405"/>
                    </a:lnTo>
                    <a:lnTo>
                      <a:pt x="1808" y="1427"/>
                    </a:lnTo>
                    <a:lnTo>
                      <a:pt x="1818" y="1452"/>
                    </a:lnTo>
                    <a:lnTo>
                      <a:pt x="1821" y="1476"/>
                    </a:lnTo>
                    <a:lnTo>
                      <a:pt x="1819" y="1502"/>
                    </a:lnTo>
                    <a:lnTo>
                      <a:pt x="1810" y="1527"/>
                    </a:lnTo>
                    <a:lnTo>
                      <a:pt x="1795" y="1550"/>
                    </a:lnTo>
                    <a:lnTo>
                      <a:pt x="1680" y="1686"/>
                    </a:lnTo>
                    <a:lnTo>
                      <a:pt x="1664" y="1702"/>
                    </a:lnTo>
                    <a:lnTo>
                      <a:pt x="1645" y="1714"/>
                    </a:lnTo>
                    <a:lnTo>
                      <a:pt x="1624" y="1722"/>
                    </a:lnTo>
                    <a:lnTo>
                      <a:pt x="1602" y="1725"/>
                    </a:lnTo>
                    <a:lnTo>
                      <a:pt x="1580" y="1724"/>
                    </a:lnTo>
                    <a:lnTo>
                      <a:pt x="1558" y="1718"/>
                    </a:lnTo>
                    <a:lnTo>
                      <a:pt x="1538" y="1707"/>
                    </a:lnTo>
                    <a:lnTo>
                      <a:pt x="1439" y="1642"/>
                    </a:lnTo>
                    <a:lnTo>
                      <a:pt x="1381" y="1677"/>
                    </a:lnTo>
                    <a:lnTo>
                      <a:pt x="1320" y="1709"/>
                    </a:lnTo>
                    <a:lnTo>
                      <a:pt x="1256" y="1735"/>
                    </a:lnTo>
                    <a:lnTo>
                      <a:pt x="1252" y="1854"/>
                    </a:lnTo>
                    <a:lnTo>
                      <a:pt x="1247" y="1881"/>
                    </a:lnTo>
                    <a:lnTo>
                      <a:pt x="1238" y="1906"/>
                    </a:lnTo>
                    <a:lnTo>
                      <a:pt x="1222" y="1925"/>
                    </a:lnTo>
                    <a:lnTo>
                      <a:pt x="1202" y="1942"/>
                    </a:lnTo>
                    <a:lnTo>
                      <a:pt x="1179" y="1954"/>
                    </a:lnTo>
                    <a:lnTo>
                      <a:pt x="1153" y="1960"/>
                    </a:lnTo>
                    <a:lnTo>
                      <a:pt x="974" y="1974"/>
                    </a:lnTo>
                    <a:lnTo>
                      <a:pt x="947" y="1973"/>
                    </a:lnTo>
                    <a:lnTo>
                      <a:pt x="922" y="1966"/>
                    </a:lnTo>
                    <a:lnTo>
                      <a:pt x="900" y="1952"/>
                    </a:lnTo>
                    <a:lnTo>
                      <a:pt x="881" y="1935"/>
                    </a:lnTo>
                    <a:lnTo>
                      <a:pt x="867" y="1913"/>
                    </a:lnTo>
                    <a:lnTo>
                      <a:pt x="859" y="1887"/>
                    </a:lnTo>
                    <a:lnTo>
                      <a:pt x="834" y="1765"/>
                    </a:lnTo>
                    <a:lnTo>
                      <a:pt x="772" y="1750"/>
                    </a:lnTo>
                    <a:lnTo>
                      <a:pt x="710" y="1730"/>
                    </a:lnTo>
                    <a:lnTo>
                      <a:pt x="650" y="1706"/>
                    </a:lnTo>
                    <a:lnTo>
                      <a:pt x="561" y="1789"/>
                    </a:lnTo>
                    <a:lnTo>
                      <a:pt x="540" y="1805"/>
                    </a:lnTo>
                    <a:lnTo>
                      <a:pt x="515" y="1815"/>
                    </a:lnTo>
                    <a:lnTo>
                      <a:pt x="490" y="1819"/>
                    </a:lnTo>
                    <a:lnTo>
                      <a:pt x="464" y="1816"/>
                    </a:lnTo>
                    <a:lnTo>
                      <a:pt x="439" y="1808"/>
                    </a:lnTo>
                    <a:lnTo>
                      <a:pt x="417" y="1793"/>
                    </a:lnTo>
                    <a:lnTo>
                      <a:pt x="280" y="1677"/>
                    </a:lnTo>
                    <a:lnTo>
                      <a:pt x="264" y="1660"/>
                    </a:lnTo>
                    <a:lnTo>
                      <a:pt x="253" y="1642"/>
                    </a:lnTo>
                    <a:lnTo>
                      <a:pt x="244" y="1621"/>
                    </a:lnTo>
                    <a:lnTo>
                      <a:pt x="242" y="1599"/>
                    </a:lnTo>
                    <a:lnTo>
                      <a:pt x="243" y="1577"/>
                    </a:lnTo>
                    <a:lnTo>
                      <a:pt x="249" y="1555"/>
                    </a:lnTo>
                    <a:lnTo>
                      <a:pt x="260" y="1534"/>
                    </a:lnTo>
                    <a:lnTo>
                      <a:pt x="328" y="1432"/>
                    </a:lnTo>
                    <a:lnTo>
                      <a:pt x="295" y="1379"/>
                    </a:lnTo>
                    <a:lnTo>
                      <a:pt x="267" y="1324"/>
                    </a:lnTo>
                    <a:lnTo>
                      <a:pt x="242" y="1266"/>
                    </a:lnTo>
                    <a:lnTo>
                      <a:pt x="119" y="1263"/>
                    </a:lnTo>
                    <a:lnTo>
                      <a:pt x="94" y="1259"/>
                    </a:lnTo>
                    <a:lnTo>
                      <a:pt x="69" y="1248"/>
                    </a:lnTo>
                    <a:lnTo>
                      <a:pt x="48" y="1233"/>
                    </a:lnTo>
                    <a:lnTo>
                      <a:pt x="32" y="1212"/>
                    </a:lnTo>
                    <a:lnTo>
                      <a:pt x="21" y="1189"/>
                    </a:lnTo>
                    <a:lnTo>
                      <a:pt x="15" y="1163"/>
                    </a:lnTo>
                    <a:lnTo>
                      <a:pt x="0" y="984"/>
                    </a:lnTo>
                    <a:lnTo>
                      <a:pt x="2" y="958"/>
                    </a:lnTo>
                    <a:lnTo>
                      <a:pt x="9" y="933"/>
                    </a:lnTo>
                    <a:lnTo>
                      <a:pt x="21" y="911"/>
                    </a:lnTo>
                    <a:lnTo>
                      <a:pt x="40" y="892"/>
                    </a:lnTo>
                    <a:lnTo>
                      <a:pt x="62" y="877"/>
                    </a:lnTo>
                    <a:lnTo>
                      <a:pt x="86" y="869"/>
                    </a:lnTo>
                    <a:lnTo>
                      <a:pt x="199" y="847"/>
                    </a:lnTo>
                    <a:lnTo>
                      <a:pt x="214" y="781"/>
                    </a:lnTo>
                    <a:lnTo>
                      <a:pt x="233" y="715"/>
                    </a:lnTo>
                    <a:lnTo>
                      <a:pt x="258" y="653"/>
                    </a:lnTo>
                    <a:lnTo>
                      <a:pt x="178" y="569"/>
                    </a:lnTo>
                    <a:lnTo>
                      <a:pt x="162" y="547"/>
                    </a:lnTo>
                    <a:lnTo>
                      <a:pt x="153" y="523"/>
                    </a:lnTo>
                    <a:lnTo>
                      <a:pt x="149" y="498"/>
                    </a:lnTo>
                    <a:lnTo>
                      <a:pt x="151" y="473"/>
                    </a:lnTo>
                    <a:lnTo>
                      <a:pt x="160" y="448"/>
                    </a:lnTo>
                    <a:lnTo>
                      <a:pt x="175" y="425"/>
                    </a:lnTo>
                    <a:lnTo>
                      <a:pt x="290" y="287"/>
                    </a:lnTo>
                    <a:lnTo>
                      <a:pt x="307" y="271"/>
                    </a:lnTo>
                    <a:lnTo>
                      <a:pt x="327" y="259"/>
                    </a:lnTo>
                    <a:lnTo>
                      <a:pt x="347" y="252"/>
                    </a:lnTo>
                    <a:lnTo>
                      <a:pt x="368" y="249"/>
                    </a:lnTo>
                    <a:lnTo>
                      <a:pt x="390" y="250"/>
                    </a:lnTo>
                    <a:lnTo>
                      <a:pt x="412" y="257"/>
                    </a:lnTo>
                    <a:lnTo>
                      <a:pt x="433" y="266"/>
                    </a:lnTo>
                    <a:lnTo>
                      <a:pt x="523" y="327"/>
                    </a:lnTo>
                    <a:lnTo>
                      <a:pt x="584" y="287"/>
                    </a:lnTo>
                    <a:lnTo>
                      <a:pt x="648" y="253"/>
                    </a:lnTo>
                    <a:lnTo>
                      <a:pt x="715" y="226"/>
                    </a:lnTo>
                    <a:lnTo>
                      <a:pt x="719" y="119"/>
                    </a:lnTo>
                    <a:lnTo>
                      <a:pt x="723" y="93"/>
                    </a:lnTo>
                    <a:lnTo>
                      <a:pt x="734" y="69"/>
                    </a:lnTo>
                    <a:lnTo>
                      <a:pt x="748" y="48"/>
                    </a:lnTo>
                    <a:lnTo>
                      <a:pt x="769" y="32"/>
                    </a:lnTo>
                    <a:lnTo>
                      <a:pt x="793" y="21"/>
                    </a:lnTo>
                    <a:lnTo>
                      <a:pt x="818" y="15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Google Shape;468;p42">
                <a:extLst>
                  <a:ext uri="{FF2B5EF4-FFF2-40B4-BE49-F238E27FC236}">
                    <a16:creationId xmlns:a16="http://schemas.microsoft.com/office/drawing/2014/main" id="{D361A0C5-A0E2-C8BE-5FF2-ACE721D0DB8D}"/>
                  </a:ext>
                </a:extLst>
              </p:cNvPr>
              <p:cNvSpPr/>
              <p:nvPr/>
            </p:nvSpPr>
            <p:spPr>
              <a:xfrm>
                <a:off x="-908050" y="4392613"/>
                <a:ext cx="1270000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600" extrusionOk="0">
                    <a:moveTo>
                      <a:pt x="807" y="508"/>
                    </a:moveTo>
                    <a:lnTo>
                      <a:pt x="761" y="512"/>
                    </a:lnTo>
                    <a:lnTo>
                      <a:pt x="717" y="521"/>
                    </a:lnTo>
                    <a:lnTo>
                      <a:pt x="675" y="539"/>
                    </a:lnTo>
                    <a:lnTo>
                      <a:pt x="637" y="561"/>
                    </a:lnTo>
                    <a:lnTo>
                      <a:pt x="604" y="589"/>
                    </a:lnTo>
                    <a:lnTo>
                      <a:pt x="575" y="622"/>
                    </a:lnTo>
                    <a:lnTo>
                      <a:pt x="552" y="659"/>
                    </a:lnTo>
                    <a:lnTo>
                      <a:pt x="533" y="700"/>
                    </a:lnTo>
                    <a:lnTo>
                      <a:pt x="522" y="743"/>
                    </a:lnTo>
                    <a:lnTo>
                      <a:pt x="518" y="790"/>
                    </a:lnTo>
                    <a:lnTo>
                      <a:pt x="521" y="837"/>
                    </a:lnTo>
                    <a:lnTo>
                      <a:pt x="532" y="881"/>
                    </a:lnTo>
                    <a:lnTo>
                      <a:pt x="548" y="921"/>
                    </a:lnTo>
                    <a:lnTo>
                      <a:pt x="571" y="959"/>
                    </a:lnTo>
                    <a:lnTo>
                      <a:pt x="599" y="992"/>
                    </a:lnTo>
                    <a:lnTo>
                      <a:pt x="632" y="1022"/>
                    </a:lnTo>
                    <a:lnTo>
                      <a:pt x="669" y="1045"/>
                    </a:lnTo>
                    <a:lnTo>
                      <a:pt x="710" y="1064"/>
                    </a:lnTo>
                    <a:lnTo>
                      <a:pt x="754" y="1075"/>
                    </a:lnTo>
                    <a:lnTo>
                      <a:pt x="800" y="1080"/>
                    </a:lnTo>
                    <a:lnTo>
                      <a:pt x="846" y="1076"/>
                    </a:lnTo>
                    <a:lnTo>
                      <a:pt x="890" y="1066"/>
                    </a:lnTo>
                    <a:lnTo>
                      <a:pt x="932" y="1049"/>
                    </a:lnTo>
                    <a:lnTo>
                      <a:pt x="970" y="1026"/>
                    </a:lnTo>
                    <a:lnTo>
                      <a:pt x="1003" y="997"/>
                    </a:lnTo>
                    <a:lnTo>
                      <a:pt x="1032" y="964"/>
                    </a:lnTo>
                    <a:lnTo>
                      <a:pt x="1055" y="927"/>
                    </a:lnTo>
                    <a:lnTo>
                      <a:pt x="1074" y="887"/>
                    </a:lnTo>
                    <a:lnTo>
                      <a:pt x="1085" y="843"/>
                    </a:lnTo>
                    <a:lnTo>
                      <a:pt x="1089" y="797"/>
                    </a:lnTo>
                    <a:lnTo>
                      <a:pt x="1086" y="751"/>
                    </a:lnTo>
                    <a:lnTo>
                      <a:pt x="1075" y="707"/>
                    </a:lnTo>
                    <a:lnTo>
                      <a:pt x="1059" y="665"/>
                    </a:lnTo>
                    <a:lnTo>
                      <a:pt x="1036" y="628"/>
                    </a:lnTo>
                    <a:lnTo>
                      <a:pt x="1008" y="594"/>
                    </a:lnTo>
                    <a:lnTo>
                      <a:pt x="975" y="564"/>
                    </a:lnTo>
                    <a:lnTo>
                      <a:pt x="938" y="541"/>
                    </a:lnTo>
                    <a:lnTo>
                      <a:pt x="897" y="524"/>
                    </a:lnTo>
                    <a:lnTo>
                      <a:pt x="853" y="512"/>
                    </a:lnTo>
                    <a:lnTo>
                      <a:pt x="807" y="508"/>
                    </a:lnTo>
                    <a:close/>
                    <a:moveTo>
                      <a:pt x="759" y="0"/>
                    </a:moveTo>
                    <a:lnTo>
                      <a:pt x="868" y="1"/>
                    </a:lnTo>
                    <a:lnTo>
                      <a:pt x="895" y="4"/>
                    </a:lnTo>
                    <a:lnTo>
                      <a:pt x="919" y="13"/>
                    </a:lnTo>
                    <a:lnTo>
                      <a:pt x="940" y="29"/>
                    </a:lnTo>
                    <a:lnTo>
                      <a:pt x="957" y="49"/>
                    </a:lnTo>
                    <a:lnTo>
                      <a:pt x="968" y="72"/>
                    </a:lnTo>
                    <a:lnTo>
                      <a:pt x="975" y="98"/>
                    </a:lnTo>
                    <a:lnTo>
                      <a:pt x="982" y="165"/>
                    </a:lnTo>
                    <a:lnTo>
                      <a:pt x="1037" y="184"/>
                    </a:lnTo>
                    <a:lnTo>
                      <a:pt x="1090" y="207"/>
                    </a:lnTo>
                    <a:lnTo>
                      <a:pt x="1140" y="234"/>
                    </a:lnTo>
                    <a:lnTo>
                      <a:pt x="1193" y="194"/>
                    </a:lnTo>
                    <a:lnTo>
                      <a:pt x="1216" y="180"/>
                    </a:lnTo>
                    <a:lnTo>
                      <a:pt x="1241" y="173"/>
                    </a:lnTo>
                    <a:lnTo>
                      <a:pt x="1266" y="172"/>
                    </a:lnTo>
                    <a:lnTo>
                      <a:pt x="1292" y="177"/>
                    </a:lnTo>
                    <a:lnTo>
                      <a:pt x="1315" y="188"/>
                    </a:lnTo>
                    <a:lnTo>
                      <a:pt x="1336" y="205"/>
                    </a:lnTo>
                    <a:lnTo>
                      <a:pt x="1413" y="283"/>
                    </a:lnTo>
                    <a:lnTo>
                      <a:pt x="1429" y="304"/>
                    </a:lnTo>
                    <a:lnTo>
                      <a:pt x="1439" y="329"/>
                    </a:lnTo>
                    <a:lnTo>
                      <a:pt x="1444" y="353"/>
                    </a:lnTo>
                    <a:lnTo>
                      <a:pt x="1442" y="379"/>
                    </a:lnTo>
                    <a:lnTo>
                      <a:pt x="1434" y="404"/>
                    </a:lnTo>
                    <a:lnTo>
                      <a:pt x="1420" y="427"/>
                    </a:lnTo>
                    <a:lnTo>
                      <a:pt x="1375" y="481"/>
                    </a:lnTo>
                    <a:lnTo>
                      <a:pt x="1400" y="530"/>
                    </a:lnTo>
                    <a:lnTo>
                      <a:pt x="1420" y="580"/>
                    </a:lnTo>
                    <a:lnTo>
                      <a:pt x="1436" y="633"/>
                    </a:lnTo>
                    <a:lnTo>
                      <a:pt x="1505" y="642"/>
                    </a:lnTo>
                    <a:lnTo>
                      <a:pt x="1531" y="649"/>
                    </a:lnTo>
                    <a:lnTo>
                      <a:pt x="1554" y="661"/>
                    </a:lnTo>
                    <a:lnTo>
                      <a:pt x="1574" y="678"/>
                    </a:lnTo>
                    <a:lnTo>
                      <a:pt x="1588" y="699"/>
                    </a:lnTo>
                    <a:lnTo>
                      <a:pt x="1597" y="724"/>
                    </a:lnTo>
                    <a:lnTo>
                      <a:pt x="1600" y="751"/>
                    </a:lnTo>
                    <a:lnTo>
                      <a:pt x="1599" y="861"/>
                    </a:lnTo>
                    <a:lnTo>
                      <a:pt x="1595" y="887"/>
                    </a:lnTo>
                    <a:lnTo>
                      <a:pt x="1585" y="912"/>
                    </a:lnTo>
                    <a:lnTo>
                      <a:pt x="1570" y="932"/>
                    </a:lnTo>
                    <a:lnTo>
                      <a:pt x="1551" y="950"/>
                    </a:lnTo>
                    <a:lnTo>
                      <a:pt x="1527" y="962"/>
                    </a:lnTo>
                    <a:lnTo>
                      <a:pt x="1502" y="968"/>
                    </a:lnTo>
                    <a:lnTo>
                      <a:pt x="1429" y="975"/>
                    </a:lnTo>
                    <a:lnTo>
                      <a:pt x="1412" y="1028"/>
                    </a:lnTo>
                    <a:lnTo>
                      <a:pt x="1390" y="1078"/>
                    </a:lnTo>
                    <a:lnTo>
                      <a:pt x="1363" y="1127"/>
                    </a:lnTo>
                    <a:lnTo>
                      <a:pt x="1410" y="1188"/>
                    </a:lnTo>
                    <a:lnTo>
                      <a:pt x="1423" y="1211"/>
                    </a:lnTo>
                    <a:lnTo>
                      <a:pt x="1432" y="1235"/>
                    </a:lnTo>
                    <a:lnTo>
                      <a:pt x="1433" y="1261"/>
                    </a:lnTo>
                    <a:lnTo>
                      <a:pt x="1428" y="1287"/>
                    </a:lnTo>
                    <a:lnTo>
                      <a:pt x="1417" y="1310"/>
                    </a:lnTo>
                    <a:lnTo>
                      <a:pt x="1400" y="1331"/>
                    </a:lnTo>
                    <a:lnTo>
                      <a:pt x="1322" y="1408"/>
                    </a:lnTo>
                    <a:lnTo>
                      <a:pt x="1301" y="1424"/>
                    </a:lnTo>
                    <a:lnTo>
                      <a:pt x="1276" y="1435"/>
                    </a:lnTo>
                    <a:lnTo>
                      <a:pt x="1250" y="1439"/>
                    </a:lnTo>
                    <a:lnTo>
                      <a:pt x="1225" y="1437"/>
                    </a:lnTo>
                    <a:lnTo>
                      <a:pt x="1200" y="1429"/>
                    </a:lnTo>
                    <a:lnTo>
                      <a:pt x="1178" y="1415"/>
                    </a:lnTo>
                    <a:lnTo>
                      <a:pt x="1117" y="1366"/>
                    </a:lnTo>
                    <a:lnTo>
                      <a:pt x="1066" y="1390"/>
                    </a:lnTo>
                    <a:lnTo>
                      <a:pt x="1015" y="1411"/>
                    </a:lnTo>
                    <a:lnTo>
                      <a:pt x="961" y="1427"/>
                    </a:lnTo>
                    <a:lnTo>
                      <a:pt x="951" y="1505"/>
                    </a:lnTo>
                    <a:lnTo>
                      <a:pt x="944" y="1531"/>
                    </a:lnTo>
                    <a:lnTo>
                      <a:pt x="932" y="1554"/>
                    </a:lnTo>
                    <a:lnTo>
                      <a:pt x="914" y="1574"/>
                    </a:lnTo>
                    <a:lnTo>
                      <a:pt x="892" y="1589"/>
                    </a:lnTo>
                    <a:lnTo>
                      <a:pt x="868" y="1597"/>
                    </a:lnTo>
                    <a:lnTo>
                      <a:pt x="842" y="1600"/>
                    </a:lnTo>
                    <a:lnTo>
                      <a:pt x="732" y="1599"/>
                    </a:lnTo>
                    <a:lnTo>
                      <a:pt x="705" y="1595"/>
                    </a:lnTo>
                    <a:lnTo>
                      <a:pt x="681" y="1585"/>
                    </a:lnTo>
                    <a:lnTo>
                      <a:pt x="659" y="1570"/>
                    </a:lnTo>
                    <a:lnTo>
                      <a:pt x="643" y="1551"/>
                    </a:lnTo>
                    <a:lnTo>
                      <a:pt x="631" y="1527"/>
                    </a:lnTo>
                    <a:lnTo>
                      <a:pt x="625" y="1502"/>
                    </a:lnTo>
                    <a:lnTo>
                      <a:pt x="617" y="1418"/>
                    </a:lnTo>
                    <a:lnTo>
                      <a:pt x="567" y="1401"/>
                    </a:lnTo>
                    <a:lnTo>
                      <a:pt x="518" y="1380"/>
                    </a:lnTo>
                    <a:lnTo>
                      <a:pt x="473" y="1356"/>
                    </a:lnTo>
                    <a:lnTo>
                      <a:pt x="408" y="1405"/>
                    </a:lnTo>
                    <a:lnTo>
                      <a:pt x="385" y="1419"/>
                    </a:lnTo>
                    <a:lnTo>
                      <a:pt x="359" y="1427"/>
                    </a:lnTo>
                    <a:lnTo>
                      <a:pt x="333" y="1428"/>
                    </a:lnTo>
                    <a:lnTo>
                      <a:pt x="309" y="1423"/>
                    </a:lnTo>
                    <a:lnTo>
                      <a:pt x="284" y="1412"/>
                    </a:lnTo>
                    <a:lnTo>
                      <a:pt x="263" y="1395"/>
                    </a:lnTo>
                    <a:lnTo>
                      <a:pt x="187" y="1316"/>
                    </a:lnTo>
                    <a:lnTo>
                      <a:pt x="170" y="1296"/>
                    </a:lnTo>
                    <a:lnTo>
                      <a:pt x="160" y="1271"/>
                    </a:lnTo>
                    <a:lnTo>
                      <a:pt x="157" y="1246"/>
                    </a:lnTo>
                    <a:lnTo>
                      <a:pt x="158" y="1221"/>
                    </a:lnTo>
                    <a:lnTo>
                      <a:pt x="167" y="1195"/>
                    </a:lnTo>
                    <a:lnTo>
                      <a:pt x="180" y="1173"/>
                    </a:lnTo>
                    <a:lnTo>
                      <a:pt x="233" y="1108"/>
                    </a:lnTo>
                    <a:lnTo>
                      <a:pt x="209" y="1064"/>
                    </a:lnTo>
                    <a:lnTo>
                      <a:pt x="191" y="1016"/>
                    </a:lnTo>
                    <a:lnTo>
                      <a:pt x="175" y="968"/>
                    </a:lnTo>
                    <a:lnTo>
                      <a:pt x="94" y="958"/>
                    </a:lnTo>
                    <a:lnTo>
                      <a:pt x="68" y="951"/>
                    </a:lnTo>
                    <a:lnTo>
                      <a:pt x="45" y="939"/>
                    </a:lnTo>
                    <a:lnTo>
                      <a:pt x="27" y="921"/>
                    </a:lnTo>
                    <a:lnTo>
                      <a:pt x="12" y="899"/>
                    </a:lnTo>
                    <a:lnTo>
                      <a:pt x="3" y="876"/>
                    </a:lnTo>
                    <a:lnTo>
                      <a:pt x="0" y="849"/>
                    </a:lnTo>
                    <a:lnTo>
                      <a:pt x="1" y="739"/>
                    </a:lnTo>
                    <a:lnTo>
                      <a:pt x="5" y="712"/>
                    </a:lnTo>
                    <a:lnTo>
                      <a:pt x="15" y="688"/>
                    </a:lnTo>
                    <a:lnTo>
                      <a:pt x="29" y="667"/>
                    </a:lnTo>
                    <a:lnTo>
                      <a:pt x="49" y="650"/>
                    </a:lnTo>
                    <a:lnTo>
                      <a:pt x="72" y="638"/>
                    </a:lnTo>
                    <a:lnTo>
                      <a:pt x="98" y="632"/>
                    </a:lnTo>
                    <a:lnTo>
                      <a:pt x="174" y="624"/>
                    </a:lnTo>
                    <a:lnTo>
                      <a:pt x="191" y="572"/>
                    </a:lnTo>
                    <a:lnTo>
                      <a:pt x="212" y="521"/>
                    </a:lnTo>
                    <a:lnTo>
                      <a:pt x="236" y="472"/>
                    </a:lnTo>
                    <a:lnTo>
                      <a:pt x="190" y="412"/>
                    </a:lnTo>
                    <a:lnTo>
                      <a:pt x="176" y="389"/>
                    </a:lnTo>
                    <a:lnTo>
                      <a:pt x="169" y="364"/>
                    </a:lnTo>
                    <a:lnTo>
                      <a:pt x="168" y="338"/>
                    </a:lnTo>
                    <a:lnTo>
                      <a:pt x="173" y="313"/>
                    </a:lnTo>
                    <a:lnTo>
                      <a:pt x="184" y="289"/>
                    </a:lnTo>
                    <a:lnTo>
                      <a:pt x="200" y="269"/>
                    </a:lnTo>
                    <a:lnTo>
                      <a:pt x="279" y="191"/>
                    </a:lnTo>
                    <a:lnTo>
                      <a:pt x="300" y="174"/>
                    </a:lnTo>
                    <a:lnTo>
                      <a:pt x="325" y="164"/>
                    </a:lnTo>
                    <a:lnTo>
                      <a:pt x="349" y="159"/>
                    </a:lnTo>
                    <a:lnTo>
                      <a:pt x="375" y="162"/>
                    </a:lnTo>
                    <a:lnTo>
                      <a:pt x="401" y="170"/>
                    </a:lnTo>
                    <a:lnTo>
                      <a:pt x="423" y="184"/>
                    </a:lnTo>
                    <a:lnTo>
                      <a:pt x="477" y="228"/>
                    </a:lnTo>
                    <a:lnTo>
                      <a:pt x="529" y="201"/>
                    </a:lnTo>
                    <a:lnTo>
                      <a:pt x="585" y="179"/>
                    </a:lnTo>
                    <a:lnTo>
                      <a:pt x="641" y="162"/>
                    </a:lnTo>
                    <a:lnTo>
                      <a:pt x="650" y="94"/>
                    </a:lnTo>
                    <a:lnTo>
                      <a:pt x="656" y="67"/>
                    </a:lnTo>
                    <a:lnTo>
                      <a:pt x="668" y="45"/>
                    </a:lnTo>
                    <a:lnTo>
                      <a:pt x="686" y="26"/>
                    </a:lnTo>
                    <a:lnTo>
                      <a:pt x="707" y="11"/>
                    </a:lnTo>
                    <a:lnTo>
                      <a:pt x="732" y="2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64" name="Google Shape;462;p42">
            <a:extLst>
              <a:ext uri="{FF2B5EF4-FFF2-40B4-BE49-F238E27FC236}">
                <a16:creationId xmlns:a16="http://schemas.microsoft.com/office/drawing/2014/main" id="{608BC6F0-5E1A-EC12-A537-9CAC7A010AC4}"/>
              </a:ext>
            </a:extLst>
          </p:cNvPr>
          <p:cNvSpPr txBox="1"/>
          <p:nvPr/>
        </p:nvSpPr>
        <p:spPr>
          <a:xfrm>
            <a:off x="1545100" y="2474811"/>
            <a:ext cx="7626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Update recommended language, templates and analysis materials as required based on feedback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1" name="Google Shape;459;p42">
            <a:extLst>
              <a:ext uri="{FF2B5EF4-FFF2-40B4-BE49-F238E27FC236}">
                <a16:creationId xmlns:a16="http://schemas.microsoft.com/office/drawing/2014/main" id="{1584AB88-1768-937C-E95D-3FC2F0E7C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887" y="3462863"/>
            <a:ext cx="714205" cy="697200"/>
            <a:chOff x="265963" y="2388263"/>
            <a:chExt cx="714205" cy="697200"/>
          </a:xfrm>
        </p:grpSpPr>
        <p:pic>
          <p:nvPicPr>
            <p:cNvPr id="62" name="Google Shape;460;p42">
              <a:extLst>
                <a:ext uri="{FF2B5EF4-FFF2-40B4-BE49-F238E27FC236}">
                  <a16:creationId xmlns:a16="http://schemas.microsoft.com/office/drawing/2014/main" id="{5F336AC9-F07E-3D43-2464-9AB27E83F0B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2388263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461;p42" descr="Checklist">
              <a:extLst>
                <a:ext uri="{FF2B5EF4-FFF2-40B4-BE49-F238E27FC236}">
                  <a16:creationId xmlns:a16="http://schemas.microsoft.com/office/drawing/2014/main" id="{C164FB64-FA13-EC51-16CD-58F6229AF340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6490" y="2502484"/>
              <a:ext cx="513149" cy="468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469;p42">
            <a:extLst>
              <a:ext uri="{FF2B5EF4-FFF2-40B4-BE49-F238E27FC236}">
                <a16:creationId xmlns:a16="http://schemas.microsoft.com/office/drawing/2014/main" id="{A9F8777A-F9E3-21E4-E5FB-524CB4B10CCA}"/>
              </a:ext>
            </a:extLst>
          </p:cNvPr>
          <p:cNvSpPr txBox="1"/>
          <p:nvPr/>
        </p:nvSpPr>
        <p:spPr>
          <a:xfrm>
            <a:off x="1545100" y="3498704"/>
            <a:ext cx="7626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Identify potential pilot partners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oogle Shape;474;p42">
            <a:extLst>
              <a:ext uri="{FF2B5EF4-FFF2-40B4-BE49-F238E27FC236}">
                <a16:creationId xmlns:a16="http://schemas.microsoft.com/office/drawing/2014/main" id="{D9954859-D049-2606-7E9B-E70685594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5546" y="4480251"/>
            <a:ext cx="714205" cy="697200"/>
            <a:chOff x="265963" y="4226172"/>
            <a:chExt cx="714205" cy="697200"/>
          </a:xfrm>
        </p:grpSpPr>
        <p:pic>
          <p:nvPicPr>
            <p:cNvPr id="77" name="Google Shape;475;p42">
              <a:extLst>
                <a:ext uri="{FF2B5EF4-FFF2-40B4-BE49-F238E27FC236}">
                  <a16:creationId xmlns:a16="http://schemas.microsoft.com/office/drawing/2014/main" id="{24AF0C85-A6C3-5474-DB5A-7D7F5508A08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4226172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476;p42" descr="Person in front of graph/dashboard">
              <a:extLst>
                <a:ext uri="{FF2B5EF4-FFF2-40B4-BE49-F238E27FC236}">
                  <a16:creationId xmlns:a16="http://schemas.microsoft.com/office/drawing/2014/main" id="{4BFD10DE-50B8-68BF-51B1-E703FFB91B7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8815" y="4350523"/>
              <a:ext cx="448500" cy="448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" name="Google Shape;473;p42">
            <a:extLst>
              <a:ext uri="{FF2B5EF4-FFF2-40B4-BE49-F238E27FC236}">
                <a16:creationId xmlns:a16="http://schemas.microsoft.com/office/drawing/2014/main" id="{2166E404-8931-0EF1-6C57-42070E14588B}"/>
              </a:ext>
            </a:extLst>
          </p:cNvPr>
          <p:cNvSpPr txBox="1"/>
          <p:nvPr/>
        </p:nvSpPr>
        <p:spPr>
          <a:xfrm>
            <a:off x="1545100" y="4522597"/>
            <a:ext cx="7626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Brief to partners, align pilot assessments and assist in pilot assessments (as required)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2" name="Google Shape;470;p42">
            <a:extLst>
              <a:ext uri="{FF2B5EF4-FFF2-40B4-BE49-F238E27FC236}">
                <a16:creationId xmlns:a16="http://schemas.microsoft.com/office/drawing/2014/main" id="{7163EBF1-AE58-CF4F-F3C0-839057F59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5199" y="5468941"/>
            <a:ext cx="714205" cy="697200"/>
            <a:chOff x="265963" y="3300575"/>
            <a:chExt cx="714205" cy="697200"/>
          </a:xfrm>
        </p:grpSpPr>
        <p:pic>
          <p:nvPicPr>
            <p:cNvPr id="73" name="Google Shape;471;p42">
              <a:extLst>
                <a:ext uri="{FF2B5EF4-FFF2-40B4-BE49-F238E27FC236}">
                  <a16:creationId xmlns:a16="http://schemas.microsoft.com/office/drawing/2014/main" id="{2BC15F16-C1EF-CA45-5E98-EDB2C4B8C65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33005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472;p42" descr="Computer with graphs">
              <a:extLst>
                <a:ext uri="{FF2B5EF4-FFF2-40B4-BE49-F238E27FC236}">
                  <a16:creationId xmlns:a16="http://schemas.microsoft.com/office/drawing/2014/main" id="{4B1CD9A2-B9BC-AC73-5BA7-70406804BE20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6490" y="3414795"/>
              <a:ext cx="513149" cy="468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477;p42">
            <a:extLst>
              <a:ext uri="{FF2B5EF4-FFF2-40B4-BE49-F238E27FC236}">
                <a16:creationId xmlns:a16="http://schemas.microsoft.com/office/drawing/2014/main" id="{92428F39-D4C1-09AF-7203-8486B7F8AB28}"/>
              </a:ext>
            </a:extLst>
          </p:cNvPr>
          <p:cNvSpPr txBox="1"/>
          <p:nvPr/>
        </p:nvSpPr>
        <p:spPr>
          <a:xfrm>
            <a:off x="1545100" y="5546491"/>
            <a:ext cx="7626300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Iterate and revise framework based pilot results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OpenACR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98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EDC-61B1-F82E-FD34-EFCA8FE4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OpenACR</a:t>
            </a:r>
            <a:r>
              <a:rPr lang="en-US" dirty="0"/>
              <a:t>: The Case for a Machine-Readable ACR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CC2F-5DF8-0731-580F-1B2F3E2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8677373" cy="493776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Accessibility Conformance Reports (</a:t>
            </a:r>
            <a:r>
              <a:rPr lang="en-US" sz="2400" dirty="0">
                <a:solidFill>
                  <a:srgbClr val="003C71"/>
                </a:solidFill>
                <a:latin typeface="Arial" panose="020B0604020202020204" pitchFamily="34" charset="0"/>
              </a:rPr>
              <a:t>A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CRs) often in MS Word or PDF formats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But accessibility information is not in form data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Data is tied to the document container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Difficult to evaluate, search, and compare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Difficult to share details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Static snapshot of accessibility at the time of retrieval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Existence of an ACR does not guarantee product accessibility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Potential discrepancies between ACR claims and actual conformance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Difficult to understand impact of non-conformance on users</a:t>
            </a:r>
          </a:p>
          <a:p>
            <a:endParaRPr lang="en-US" dirty="0"/>
          </a:p>
        </p:txBody>
      </p:sp>
      <p:pic>
        <p:nvPicPr>
          <p:cNvPr id="3074" name="Picture 2" descr="PDF and MS Word files">
            <a:extLst>
              <a:ext uri="{FF2B5EF4-FFF2-40B4-BE49-F238E27FC236}">
                <a16:creationId xmlns:a16="http://schemas.microsoft.com/office/drawing/2014/main" id="{515AC828-DEEE-1F9F-3F59-1A262CA6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184" y="2800636"/>
            <a:ext cx="2024799" cy="2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F544-4892-0B2C-D57E-AE200FFC2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5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EDC-61B1-F82E-FD34-EFCA8FE4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OpenACR</a:t>
            </a:r>
            <a:r>
              <a:rPr lang="en-US" dirty="0"/>
              <a:t>: What is it?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B4FEC2-59B1-657B-63E2-E54491D55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solidFill>
              <a:srgbClr val="006198"/>
            </a:solidFill>
          </a:ln>
        </p:spPr>
        <p:txBody>
          <a:bodyPr/>
          <a:lstStyle/>
          <a:p>
            <a:pPr marL="5080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b="1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Part 1</a:t>
            </a:r>
            <a:endParaRPr lang="en-US" sz="3200" b="1" dirty="0">
              <a:solidFill>
                <a:srgbClr val="003C71"/>
              </a:solidFill>
              <a:latin typeface="Arial" panose="020B0604020202020204" pitchFamily="34" charset="0"/>
            </a:endParaRPr>
          </a:p>
          <a:p>
            <a:pPr marL="508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400" b="1" i="0" u="none" strike="noStrike" dirty="0" err="1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sz="2400" b="1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data schema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for a </a:t>
            </a:r>
            <a:r>
              <a:rPr lang="en-US" sz="2400" b="1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machine-readable ACR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Buyers can more easily compare accessibility of different solutions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Managers gain insights into potential interface limitations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Executives more easily assess risks associated with accessibility issues in portfolio of ICT products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230C6-F74C-346E-0D69-8306305A5D6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ln>
            <a:solidFill>
              <a:srgbClr val="006198"/>
            </a:solidFill>
          </a:ln>
        </p:spPr>
        <p:txBody>
          <a:bodyPr/>
          <a:lstStyle/>
          <a:p>
            <a:pPr marL="5080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b="1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Part 2</a:t>
            </a:r>
          </a:p>
          <a:p>
            <a:pPr marL="5080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400" b="1" i="0" u="none" strike="noStrike" dirty="0" err="1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sz="2400" b="1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Editor - 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a user-friendly interface to: 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Create machine-readable ACRs in the </a:t>
            </a:r>
            <a:r>
              <a:rPr lang="en-US" sz="2400" b="0" i="0" u="none" strike="noStrike" dirty="0" err="1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format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Validate, and edit previously-created ACRs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Export and share machine-readable data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View ACR reports in 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F544-4892-0B2C-D57E-AE200FFC2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9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270E-01D7-8115-F966-E8A8736A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ACEAE-05E4-3A17-35DE-344C4B603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Government-wide IT Accessibility Program: Who are we and what do we do?</a:t>
            </a:r>
          </a:p>
          <a:p>
            <a:r>
              <a:rPr lang="en-US" dirty="0"/>
              <a:t>Update: 2023 Government-wide Accessibility Assessment (GWAA)</a:t>
            </a:r>
          </a:p>
          <a:p>
            <a:r>
              <a:rPr lang="en-US" dirty="0"/>
              <a:t>Update: ICT Testing Baseline Portfolio</a:t>
            </a:r>
          </a:p>
          <a:p>
            <a:r>
              <a:rPr lang="en-US" dirty="0"/>
              <a:t>Update: IT Accessibility Policy Framework</a:t>
            </a:r>
          </a:p>
          <a:p>
            <a:r>
              <a:rPr lang="en-US" dirty="0"/>
              <a:t>Update: </a:t>
            </a:r>
            <a:r>
              <a:rPr lang="en-US" dirty="0" err="1"/>
              <a:t>OpenACR</a:t>
            </a:r>
            <a:endParaRPr lang="en-US" dirty="0"/>
          </a:p>
          <a:p>
            <a:r>
              <a:rPr lang="en-US" dirty="0"/>
              <a:t>Update: Section 508.gov (Content Gap, Training, Outreach)</a:t>
            </a:r>
          </a:p>
          <a:p>
            <a:r>
              <a:rPr lang="en-US" dirty="0"/>
              <a:t>Update: FY2024 Planned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2A33-6C92-E1D9-916A-DA8A93F645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8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EDC-61B1-F82E-FD34-EFCA8FE4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866"/>
            <a:ext cx="10515600" cy="877143"/>
          </a:xfrm>
        </p:spPr>
        <p:txBody>
          <a:bodyPr/>
          <a:lstStyle/>
          <a:p>
            <a:r>
              <a:rPr lang="en-US" dirty="0" err="1"/>
              <a:t>OpenACR</a:t>
            </a:r>
            <a:r>
              <a:rPr lang="en-US" dirty="0"/>
              <a:t>: Create a Machine-Readable ACR with the </a:t>
            </a:r>
            <a:r>
              <a:rPr lang="en-US" dirty="0" err="1"/>
              <a:t>OpenACR</a:t>
            </a:r>
            <a:r>
              <a:rPr lang="en-US" dirty="0"/>
              <a:t> Editor</a:t>
            </a:r>
          </a:p>
        </p:txBody>
      </p:sp>
      <p:pic>
        <p:nvPicPr>
          <p:cNvPr id="7170" name="Picture 2" descr="Screenshot of the OpenACR Editor homepage and Overview section">
            <a:extLst>
              <a:ext uri="{FF2B5EF4-FFF2-40B4-BE49-F238E27FC236}">
                <a16:creationId xmlns:a16="http://schemas.microsoft.com/office/drawing/2014/main" id="{3E659079-6CCA-EFCA-072E-E51149E0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97" y="1988663"/>
            <a:ext cx="5145303" cy="3718874"/>
          </a:xfrm>
          <a:prstGeom prst="rect">
            <a:avLst/>
          </a:prstGeom>
          <a:noFill/>
          <a:ln>
            <a:solidFill>
              <a:srgbClr val="00619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2230C6-F74C-346E-0D69-8306305A5D6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ln>
            <a:noFill/>
          </a:ln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Start from scratch, or edit a previous ACR (in the </a:t>
            </a:r>
            <a:r>
              <a:rPr lang="en-US" sz="2400" b="0" i="0" u="none" strike="noStrike" dirty="0" err="1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format)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Select report type and catalog (i.e., specific standards)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Product, author, and vendor information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Report version, notes, and evaluation methods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Conformance by standard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View report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Download report (HTML) and data (YAML)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F544-4892-0B2C-D57E-AE200FFC2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16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3EDC-61B1-F82E-FD34-EFCA8FE4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OpenACR</a:t>
            </a:r>
            <a:r>
              <a:rPr lang="en-US" dirty="0"/>
              <a:t>: Contribute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CC2F-5DF8-0731-580F-1B2F3E288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71600"/>
            <a:ext cx="11420574" cy="4937760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 welcomes input, feedback and contributions from the community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Submit and track issues in GitHub repositories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Updates to catalogs and/or schema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Bug fixes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Editorial changes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3C71"/>
                </a:solidFill>
                <a:effectLst/>
                <a:latin typeface="Arial" panose="020B0604020202020204" pitchFamily="34" charset="0"/>
              </a:rPr>
              <a:t>Provide feedback via section.508@gsa.gov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7A0FCE-3228-6F61-385B-6B6AB6126257}"/>
              </a:ext>
            </a:extLst>
          </p:cNvPr>
          <p:cNvSpPr/>
          <p:nvPr/>
        </p:nvSpPr>
        <p:spPr>
          <a:xfrm>
            <a:off x="537328" y="5788058"/>
            <a:ext cx="11123629" cy="499620"/>
          </a:xfrm>
          <a:prstGeom prst="roundRect">
            <a:avLst/>
          </a:prstGeom>
          <a:solidFill>
            <a:srgbClr val="0061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All contributions 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released under the reuse policy for works produced by the federal government; as a product of the federal government,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OpenACR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not protected by copyright and is in the public domain.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F544-4892-0B2C-D57E-AE200FFC26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83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Section508.gov</a:t>
            </a:r>
          </a:p>
        </p:txBody>
      </p:sp>
    </p:spTree>
    <p:extLst>
      <p:ext uri="{BB962C8B-B14F-4D97-AF65-F5344CB8AC3E}">
        <p14:creationId xmlns:p14="http://schemas.microsoft.com/office/powerpoint/2010/main" val="210220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3B08-7168-C326-AC7F-B8615894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Section508.gov Content Gap Analysis</a:t>
            </a:r>
          </a:p>
        </p:txBody>
      </p:sp>
      <p:grpSp>
        <p:nvGrpSpPr>
          <p:cNvPr id="6" name="Google Shape;336;p35">
            <a:extLst>
              <a:ext uri="{FF2B5EF4-FFF2-40B4-BE49-F238E27FC236}">
                <a16:creationId xmlns:a16="http://schemas.microsoft.com/office/drawing/2014/main" id="{E78E7173-EDD2-416C-C4B2-4D2A8FD5E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6355" y="1444751"/>
            <a:ext cx="714205" cy="697200"/>
            <a:chOff x="265963" y="1474975"/>
            <a:chExt cx="714205" cy="697200"/>
          </a:xfrm>
        </p:grpSpPr>
        <p:pic>
          <p:nvPicPr>
            <p:cNvPr id="7" name="Google Shape;337;p35">
              <a:extLst>
                <a:ext uri="{FF2B5EF4-FFF2-40B4-BE49-F238E27FC236}">
                  <a16:creationId xmlns:a16="http://schemas.microsoft.com/office/drawing/2014/main" id="{F503FFDE-8B18-616B-F468-92B50CDCCF6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14749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338;p35" descr="Light bulb">
              <a:extLst>
                <a:ext uri="{FF2B5EF4-FFF2-40B4-BE49-F238E27FC236}">
                  <a16:creationId xmlns:a16="http://schemas.microsoft.com/office/drawing/2014/main" id="{522F3530-DBD3-5DA9-6188-E3418328D4A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565" y="1526082"/>
              <a:ext cx="615000" cy="600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339;p35">
            <a:extLst>
              <a:ext uri="{FF2B5EF4-FFF2-40B4-BE49-F238E27FC236}">
                <a16:creationId xmlns:a16="http://schemas.microsoft.com/office/drawing/2014/main" id="{5462FF1D-5797-C73C-6E9F-EF54D26BD736}"/>
              </a:ext>
            </a:extLst>
          </p:cNvPr>
          <p:cNvSpPr/>
          <p:nvPr/>
        </p:nvSpPr>
        <p:spPr>
          <a:xfrm>
            <a:off x="296234" y="2249661"/>
            <a:ext cx="2354449" cy="342029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3C71"/>
                </a:solidFill>
              </a:rPr>
              <a:t>Phase 1: Internal Data Collection</a:t>
            </a:r>
            <a:endParaRPr sz="20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C71"/>
                </a:solidFill>
              </a:rPr>
              <a:t>Conduct internal discussions to determine stakeholders, personas and potential needs</a:t>
            </a:r>
            <a:endParaRPr sz="200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00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2000">
              <a:solidFill>
                <a:srgbClr val="003C71"/>
              </a:solidFill>
            </a:endParaRPr>
          </a:p>
        </p:txBody>
      </p:sp>
      <p:sp>
        <p:nvSpPr>
          <p:cNvPr id="10" name="Google Shape;340;p35">
            <a:extLst>
              <a:ext uri="{FF2B5EF4-FFF2-40B4-BE49-F238E27FC236}">
                <a16:creationId xmlns:a16="http://schemas.microsoft.com/office/drawing/2014/main" id="{40BA4083-C724-9A9C-710C-FC32BD31CEE8}"/>
              </a:ext>
            </a:extLst>
          </p:cNvPr>
          <p:cNvSpPr/>
          <p:nvPr/>
        </p:nvSpPr>
        <p:spPr>
          <a:xfrm>
            <a:off x="310297" y="5715524"/>
            <a:ext cx="235445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</a:rPr>
              <a:t>Status: Complete</a:t>
            </a:r>
            <a:endParaRPr b="1" i="1" dirty="0">
              <a:solidFill>
                <a:srgbClr val="FFFFFF"/>
              </a:solidFill>
            </a:endParaRPr>
          </a:p>
        </p:txBody>
      </p:sp>
      <p:sp>
        <p:nvSpPr>
          <p:cNvPr id="17" name="Google Shape;347;p35">
            <a:extLst>
              <a:ext uri="{FF2B5EF4-FFF2-40B4-BE49-F238E27FC236}">
                <a16:creationId xmlns:a16="http://schemas.microsoft.com/office/drawing/2014/main" id="{D696D02E-A169-9CD3-E81F-6933B86D3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43651" y="3819404"/>
            <a:ext cx="2390400" cy="280800"/>
          </a:xfrm>
          <a:prstGeom prst="triangle">
            <a:avLst>
              <a:gd name="adj" fmla="val 50943"/>
            </a:avLst>
          </a:prstGeom>
          <a:solidFill>
            <a:srgbClr val="ADADAD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342;p35">
            <a:extLst>
              <a:ext uri="{FF2B5EF4-FFF2-40B4-BE49-F238E27FC236}">
                <a16:creationId xmlns:a16="http://schemas.microsoft.com/office/drawing/2014/main" id="{A201C860-C9ED-B2D5-A392-892796D43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03384" y="1444751"/>
            <a:ext cx="714205" cy="697200"/>
            <a:chOff x="265963" y="2388263"/>
            <a:chExt cx="714205" cy="697200"/>
          </a:xfrm>
        </p:grpSpPr>
        <p:pic>
          <p:nvPicPr>
            <p:cNvPr id="13" name="Google Shape;343;p35">
              <a:extLst>
                <a:ext uri="{FF2B5EF4-FFF2-40B4-BE49-F238E27FC236}">
                  <a16:creationId xmlns:a16="http://schemas.microsoft.com/office/drawing/2014/main" id="{3AC918EE-B0AB-6366-7C19-F03926189BA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2388263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344;p35" descr="Checklist">
              <a:extLst>
                <a:ext uri="{FF2B5EF4-FFF2-40B4-BE49-F238E27FC236}">
                  <a16:creationId xmlns:a16="http://schemas.microsoft.com/office/drawing/2014/main" id="{B9352BCF-D280-0DDC-9834-1244E9C9F04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6490" y="2502484"/>
              <a:ext cx="513149" cy="468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345;p35">
            <a:extLst>
              <a:ext uri="{FF2B5EF4-FFF2-40B4-BE49-F238E27FC236}">
                <a16:creationId xmlns:a16="http://schemas.microsoft.com/office/drawing/2014/main" id="{D5BDAB3C-D318-7C9C-099C-262B19B3F6CF}"/>
              </a:ext>
            </a:extLst>
          </p:cNvPr>
          <p:cNvSpPr/>
          <p:nvPr/>
        </p:nvSpPr>
        <p:spPr>
          <a:xfrm>
            <a:off x="3383263" y="2249661"/>
            <a:ext cx="2354449" cy="342029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3C71"/>
                </a:solidFill>
              </a:rPr>
              <a:t>Phase 2: External Data Collection</a:t>
            </a:r>
            <a:endParaRPr sz="2000" b="1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000" dirty="0">
                <a:solidFill>
                  <a:srgbClr val="003C71"/>
                </a:solidFill>
              </a:rPr>
              <a:t>Conduct a range of interviews, focus groups and surveys to gather external feedback</a:t>
            </a:r>
            <a:endParaRPr sz="2000" dirty="0">
              <a:solidFill>
                <a:srgbClr val="003C71"/>
              </a:solidFill>
            </a:endParaRPr>
          </a:p>
        </p:txBody>
      </p:sp>
      <p:sp>
        <p:nvSpPr>
          <p:cNvPr id="16" name="Google Shape;346;p35">
            <a:extLst>
              <a:ext uri="{FF2B5EF4-FFF2-40B4-BE49-F238E27FC236}">
                <a16:creationId xmlns:a16="http://schemas.microsoft.com/office/drawing/2014/main" id="{488AAB6C-90E3-0CCB-055C-398B3FA2A1E5}"/>
              </a:ext>
            </a:extLst>
          </p:cNvPr>
          <p:cNvSpPr/>
          <p:nvPr/>
        </p:nvSpPr>
        <p:spPr>
          <a:xfrm>
            <a:off x="3408922" y="5715524"/>
            <a:ext cx="2354449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</a:rPr>
              <a:t>Status: Initial Iteration Complete</a:t>
            </a:r>
            <a:endParaRPr b="1" i="1" dirty="0">
              <a:solidFill>
                <a:srgbClr val="FFFFFF"/>
              </a:solidFill>
            </a:endParaRPr>
          </a:p>
        </p:txBody>
      </p:sp>
      <p:sp>
        <p:nvSpPr>
          <p:cNvPr id="11" name="Google Shape;341;p35">
            <a:extLst>
              <a:ext uri="{FF2B5EF4-FFF2-40B4-BE49-F238E27FC236}">
                <a16:creationId xmlns:a16="http://schemas.microsoft.com/office/drawing/2014/main" id="{C1C5EFFB-6636-8819-C112-B21661D92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928844" y="3777292"/>
            <a:ext cx="2390400" cy="280800"/>
          </a:xfrm>
          <a:prstGeom prst="triangle">
            <a:avLst>
              <a:gd name="adj" fmla="val 50943"/>
            </a:avLst>
          </a:prstGeom>
          <a:solidFill>
            <a:srgbClr val="ADADAD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348;p35">
            <a:extLst>
              <a:ext uri="{FF2B5EF4-FFF2-40B4-BE49-F238E27FC236}">
                <a16:creationId xmlns:a16="http://schemas.microsoft.com/office/drawing/2014/main" id="{1B2D7160-7B4D-2E09-D697-652AAF7B4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34169" y="1444751"/>
            <a:ext cx="714205" cy="697200"/>
            <a:chOff x="265963" y="3300575"/>
            <a:chExt cx="714205" cy="697200"/>
          </a:xfrm>
        </p:grpSpPr>
        <p:pic>
          <p:nvPicPr>
            <p:cNvPr id="19" name="Google Shape;349;p35">
              <a:extLst>
                <a:ext uri="{FF2B5EF4-FFF2-40B4-BE49-F238E27FC236}">
                  <a16:creationId xmlns:a16="http://schemas.microsoft.com/office/drawing/2014/main" id="{9793C3CB-11EA-84DA-B0A2-F8999F15C76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33005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350;p35" descr="Computer with graphs">
              <a:extLst>
                <a:ext uri="{FF2B5EF4-FFF2-40B4-BE49-F238E27FC236}">
                  <a16:creationId xmlns:a16="http://schemas.microsoft.com/office/drawing/2014/main" id="{E770A4C4-0741-8302-9CCB-E5FFF820084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490" y="3414795"/>
              <a:ext cx="513149" cy="468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351;p35">
            <a:extLst>
              <a:ext uri="{FF2B5EF4-FFF2-40B4-BE49-F238E27FC236}">
                <a16:creationId xmlns:a16="http://schemas.microsoft.com/office/drawing/2014/main" id="{2C6D77F5-CF9D-CF14-16A2-4E9F6B13ECAF}"/>
              </a:ext>
            </a:extLst>
          </p:cNvPr>
          <p:cNvSpPr/>
          <p:nvPr/>
        </p:nvSpPr>
        <p:spPr>
          <a:xfrm>
            <a:off x="6514048" y="2249660"/>
            <a:ext cx="2354447" cy="3420289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03C71"/>
                </a:solidFill>
              </a:rPr>
              <a:t>Phase 3: Analysis</a:t>
            </a:r>
            <a:endParaRPr sz="2000" b="1" dirty="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000" dirty="0">
                <a:solidFill>
                  <a:srgbClr val="003C71"/>
                </a:solidFill>
              </a:rPr>
              <a:t>Combine internal and external data to determine list of stakeholder needs and aligned gaps on Section508.gov </a:t>
            </a:r>
            <a:endParaRPr sz="2000" b="1" dirty="0">
              <a:solidFill>
                <a:srgbClr val="003C71"/>
              </a:solidFill>
            </a:endParaRPr>
          </a:p>
        </p:txBody>
      </p:sp>
      <p:sp>
        <p:nvSpPr>
          <p:cNvPr id="22" name="Google Shape;352;p35">
            <a:extLst>
              <a:ext uri="{FF2B5EF4-FFF2-40B4-BE49-F238E27FC236}">
                <a16:creationId xmlns:a16="http://schemas.microsoft.com/office/drawing/2014/main" id="{42C065DE-E66D-F9F6-64A7-B262E14F620D}"/>
              </a:ext>
            </a:extLst>
          </p:cNvPr>
          <p:cNvSpPr/>
          <p:nvPr/>
        </p:nvSpPr>
        <p:spPr>
          <a:xfrm>
            <a:off x="6507546" y="5715524"/>
            <a:ext cx="2354448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</a:rPr>
              <a:t>Status: Complete</a:t>
            </a:r>
            <a:endParaRPr b="1" i="1" dirty="0">
              <a:solidFill>
                <a:srgbClr val="FFFFFF"/>
              </a:solidFill>
            </a:endParaRPr>
          </a:p>
        </p:txBody>
      </p:sp>
      <p:sp>
        <p:nvSpPr>
          <p:cNvPr id="23" name="Google Shape;353;p35">
            <a:extLst>
              <a:ext uri="{FF2B5EF4-FFF2-40B4-BE49-F238E27FC236}">
                <a16:creationId xmlns:a16="http://schemas.microsoft.com/office/drawing/2014/main" id="{F5F347D8-9F09-B3A5-CD3E-F191C19A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098349" y="3819404"/>
            <a:ext cx="2390400" cy="280800"/>
          </a:xfrm>
          <a:prstGeom prst="triangle">
            <a:avLst>
              <a:gd name="adj" fmla="val 50943"/>
            </a:avLst>
          </a:prstGeom>
          <a:solidFill>
            <a:srgbClr val="ADADAD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4" name="Google Shape;354;p35">
            <a:extLst>
              <a:ext uri="{FF2B5EF4-FFF2-40B4-BE49-F238E27FC236}">
                <a16:creationId xmlns:a16="http://schemas.microsoft.com/office/drawing/2014/main" id="{150AEDF3-16BB-C9E4-0292-666B9C196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21198" y="1447592"/>
            <a:ext cx="714205" cy="697200"/>
            <a:chOff x="265963" y="4226172"/>
            <a:chExt cx="714205" cy="697200"/>
          </a:xfrm>
        </p:grpSpPr>
        <p:pic>
          <p:nvPicPr>
            <p:cNvPr id="25" name="Google Shape;355;p35">
              <a:extLst>
                <a:ext uri="{FF2B5EF4-FFF2-40B4-BE49-F238E27FC236}">
                  <a16:creationId xmlns:a16="http://schemas.microsoft.com/office/drawing/2014/main" id="{D0152157-B588-2067-54FA-B64FBB2A7F9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65963" y="4226172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356;p35" descr="Person in front of graph/dashboard">
              <a:extLst>
                <a:ext uri="{FF2B5EF4-FFF2-40B4-BE49-F238E27FC236}">
                  <a16:creationId xmlns:a16="http://schemas.microsoft.com/office/drawing/2014/main" id="{54C5CBF4-2039-B8BE-4CA9-E6C13D27EB6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815" y="4350523"/>
              <a:ext cx="448500" cy="448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357;p35">
            <a:extLst>
              <a:ext uri="{FF2B5EF4-FFF2-40B4-BE49-F238E27FC236}">
                <a16:creationId xmlns:a16="http://schemas.microsoft.com/office/drawing/2014/main" id="{DADC29C2-5AE6-9745-AA33-97E5F9CAC336}"/>
              </a:ext>
            </a:extLst>
          </p:cNvPr>
          <p:cNvSpPr/>
          <p:nvPr/>
        </p:nvSpPr>
        <p:spPr>
          <a:xfrm>
            <a:off x="9601078" y="2249660"/>
            <a:ext cx="2354447" cy="342029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3C71"/>
                </a:solidFill>
              </a:rPr>
              <a:t>Phase 4: Development and Redesign</a:t>
            </a:r>
            <a:endParaRPr sz="20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000">
                <a:solidFill>
                  <a:srgbClr val="003C71"/>
                </a:solidFill>
              </a:rPr>
              <a:t>Create new or update current pages to address gaps using internal and external content creation</a:t>
            </a:r>
            <a:endParaRPr sz="2000" b="1">
              <a:solidFill>
                <a:srgbClr val="003C71"/>
              </a:solidFill>
            </a:endParaRPr>
          </a:p>
        </p:txBody>
      </p:sp>
      <p:sp>
        <p:nvSpPr>
          <p:cNvPr id="28" name="Google Shape;358;p35">
            <a:extLst>
              <a:ext uri="{FF2B5EF4-FFF2-40B4-BE49-F238E27FC236}">
                <a16:creationId xmlns:a16="http://schemas.microsoft.com/office/drawing/2014/main" id="{D0059D50-ABEE-C87A-4A31-2470CE9DDF5A}"/>
              </a:ext>
            </a:extLst>
          </p:cNvPr>
          <p:cNvSpPr/>
          <p:nvPr/>
        </p:nvSpPr>
        <p:spPr>
          <a:xfrm>
            <a:off x="9606169" y="5715524"/>
            <a:ext cx="2354448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>
                <a:solidFill>
                  <a:srgbClr val="FFFFFF"/>
                </a:solidFill>
              </a:rPr>
              <a:t>Status: In Progress</a:t>
            </a:r>
            <a:endParaRPr b="1" i="1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C1E9-8D53-1DC9-CD63-A0CFA2E02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9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72E4-6075-AA10-E04D-BEB13FD9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17405"/>
            <a:ext cx="11008783" cy="877143"/>
          </a:xfrm>
        </p:spPr>
        <p:txBody>
          <a:bodyPr/>
          <a:lstStyle/>
          <a:p>
            <a:r>
              <a:rPr lang="en-US" dirty="0"/>
              <a:t>Section508.gov Training Courses and Continued Outreach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5D28-02FC-734A-4931-6ADDCC18D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List refresh</a:t>
            </a:r>
          </a:p>
          <a:p>
            <a:r>
              <a:rPr lang="en-US" dirty="0"/>
              <a:t>News and update feature for training</a:t>
            </a:r>
          </a:p>
          <a:p>
            <a:r>
              <a:rPr lang="en-US" dirty="0"/>
              <a:t>ART Training</a:t>
            </a:r>
          </a:p>
          <a:p>
            <a:r>
              <a:rPr lang="en-US" dirty="0"/>
              <a:t>Additional partnerships to offer our training (likely through additional Memorandums of Understanding (MOUs)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DCC9B-BEDA-1F12-C5C8-C05B6EFBC66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Bi-monthly ITACM in coordination with US Access Board Webinars</a:t>
            </a:r>
          </a:p>
          <a:p>
            <a:r>
              <a:rPr lang="en-US" dirty="0"/>
              <a:t>Coordination with ACOP Education Sub-committee for a more curriculum based approach</a:t>
            </a:r>
          </a:p>
          <a:p>
            <a:r>
              <a:rPr lang="en-US" dirty="0"/>
              <a:t>Discussion for next IAAF (co-hosts wanted!)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F71E0-8D55-322F-DFA2-CF1FC7C7D1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1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Upcoming Efforts</a:t>
            </a:r>
          </a:p>
        </p:txBody>
      </p:sp>
    </p:spTree>
    <p:extLst>
      <p:ext uri="{BB962C8B-B14F-4D97-AF65-F5344CB8AC3E}">
        <p14:creationId xmlns:p14="http://schemas.microsoft.com/office/powerpoint/2010/main" val="37015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99F2-E827-D4AC-B52A-2A6E59F9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Upcoming FY24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4470-DA13-6A62-C998-00875E78B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Criteria and release for FY24 Assessment Report</a:t>
            </a:r>
          </a:p>
          <a:p>
            <a:r>
              <a:rPr lang="en-US" dirty="0" err="1"/>
              <a:t>OpenACR</a:t>
            </a:r>
            <a:r>
              <a:rPr lang="en-US" dirty="0"/>
              <a:t> adoption and Repository development</a:t>
            </a:r>
          </a:p>
          <a:p>
            <a:r>
              <a:rPr lang="en-US" dirty="0"/>
              <a:t>Accessible procurement tools enhancements</a:t>
            </a:r>
          </a:p>
          <a:p>
            <a:r>
              <a:rPr lang="en-US" dirty="0"/>
              <a:t>ICT Baseline Portfolio expansion</a:t>
            </a:r>
          </a:p>
          <a:p>
            <a:r>
              <a:rPr lang="en-US" dirty="0"/>
              <a:t>Additional Training Courses</a:t>
            </a:r>
          </a:p>
          <a:p>
            <a:r>
              <a:rPr lang="en-US" dirty="0"/>
              <a:t>Continued Government-wide Coordination</a:t>
            </a:r>
          </a:p>
          <a:p>
            <a:r>
              <a:rPr lang="en-US" dirty="0"/>
              <a:t>Accessibility Policy Framework expansion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901F-A149-D8F5-226D-BDC3C95692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8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193085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28DB-7FA7-8BA4-E49B-CAEAD153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 &amp; What is the Gov-wide IT Accessibility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673D0E-A3CB-AE85-C74F-39FFA18C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736969" cy="4937760"/>
          </a:xfrm>
        </p:spPr>
        <p:txBody>
          <a:bodyPr/>
          <a:lstStyle/>
          <a:p>
            <a:r>
              <a:rPr lang="en-US" dirty="0"/>
              <a:t>Who we are</a:t>
            </a:r>
          </a:p>
          <a:p>
            <a:r>
              <a:rPr lang="en-US" dirty="0"/>
              <a:t>Our Mission</a:t>
            </a:r>
          </a:p>
          <a:p>
            <a:r>
              <a:rPr lang="en-US" dirty="0"/>
              <a:t>How we execute our Mission</a:t>
            </a:r>
          </a:p>
        </p:txBody>
      </p:sp>
      <p:pic>
        <p:nvPicPr>
          <p:cNvPr id="11" name="Picture 10" descr="Andrew Nielson ">
            <a:extLst>
              <a:ext uri="{FF2B5EF4-FFF2-40B4-BE49-F238E27FC236}">
                <a16:creationId xmlns:a16="http://schemas.microsoft.com/office/drawing/2014/main" id="{BD1F285D-929A-DA7D-8124-2FACC71E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047" y="1371600"/>
            <a:ext cx="2586185" cy="2403092"/>
          </a:xfrm>
          <a:prstGeom prst="rect">
            <a:avLst/>
          </a:prstGeom>
        </p:spPr>
      </p:pic>
      <p:pic>
        <p:nvPicPr>
          <p:cNvPr id="13" name="Picture 12" descr="Michael Horton">
            <a:extLst>
              <a:ext uri="{FF2B5EF4-FFF2-40B4-BE49-F238E27FC236}">
                <a16:creationId xmlns:a16="http://schemas.microsoft.com/office/drawing/2014/main" id="{AD8CBD97-8689-44B0-0BD7-D78C4A12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425" y="1371600"/>
            <a:ext cx="2215470" cy="2215470"/>
          </a:xfrm>
          <a:prstGeom prst="rect">
            <a:avLst/>
          </a:prstGeom>
        </p:spPr>
      </p:pic>
      <p:pic>
        <p:nvPicPr>
          <p:cNvPr id="15" name="Picture 14" descr="Kristen Smith-O'Connor">
            <a:extLst>
              <a:ext uri="{FF2B5EF4-FFF2-40B4-BE49-F238E27FC236}">
                <a16:creationId xmlns:a16="http://schemas.microsoft.com/office/drawing/2014/main" id="{4A4BB7F5-D941-D4FD-895C-03A9127B8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766" y="3840480"/>
            <a:ext cx="2152105" cy="2163552"/>
          </a:xfrm>
          <a:prstGeom prst="rect">
            <a:avLst/>
          </a:prstGeom>
        </p:spPr>
      </p:pic>
      <p:pic>
        <p:nvPicPr>
          <p:cNvPr id="9" name="Picture 8" descr="Alex Wilson">
            <a:extLst>
              <a:ext uri="{FF2B5EF4-FFF2-40B4-BE49-F238E27FC236}">
                <a16:creationId xmlns:a16="http://schemas.microsoft.com/office/drawing/2014/main" id="{FE9BAC10-B731-EBA3-72B7-B595AE60C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1253" y="3774692"/>
            <a:ext cx="2543813" cy="23350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D3C0-914C-3B81-DE15-F61AC079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Government-wide IT Accessibility Assessment (GWAA)</a:t>
            </a:r>
          </a:p>
        </p:txBody>
      </p:sp>
    </p:spTree>
    <p:extLst>
      <p:ext uri="{BB962C8B-B14F-4D97-AF65-F5344CB8AC3E}">
        <p14:creationId xmlns:p14="http://schemas.microsoft.com/office/powerpoint/2010/main" val="126690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28DB-7FA7-8BA4-E49B-CAEAD15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882"/>
            <a:ext cx="11345159" cy="877143"/>
          </a:xfrm>
        </p:spPr>
        <p:txBody>
          <a:bodyPr/>
          <a:lstStyle/>
          <a:p>
            <a:r>
              <a:rPr lang="en-US" dirty="0"/>
              <a:t>Government-wide Accessibility Assessment (GWAA): 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CA12-907C-F93B-E97F-3D5B7A89F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2000"/>
              <a:buNone/>
            </a:pP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In Section 752 of the 2023 Congressional Appropriations Act, Congress stipulated that </a:t>
            </a:r>
            <a:r>
              <a:rPr lang="en-US" sz="2000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Office of Management and Budget (OMB)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, GSA and the U.S. Access Board would report on governmentwide accessibility. The following items were mandated: </a:t>
            </a:r>
            <a:endParaRPr lang="en-US" sz="2000" b="0" dirty="0"/>
          </a:p>
          <a:p>
            <a:pPr marL="228600" lvl="0" indent="-2286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•"/>
            </a:pP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100 days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after enactment provide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questions/metrics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agencies must report on</a:t>
            </a:r>
            <a:endParaRPr lang="en-US" sz="2000" b="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•"/>
            </a:pP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225 Days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after enactment (NLT 11 August),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agencies must respond</a:t>
            </a:r>
            <a:endParaRPr lang="en-US" sz="2000" b="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Char char="•"/>
            </a:pP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365 days after enactment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(NLT 29 December),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must provide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the </a:t>
            </a:r>
            <a:r>
              <a:rPr lang="en-US" sz="200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following:</a:t>
            </a:r>
            <a:endParaRPr lang="en-US" sz="200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+mj-lt"/>
              <a:buAutoNum type="arabicPeriod"/>
            </a:pPr>
            <a:r>
              <a:rPr lang="en-US" sz="200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comprehensive assessment by agency and government-wide</a:t>
            </a:r>
            <a:r>
              <a:rPr lang="en-US" sz="200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generally of compliance to accessibility standards</a:t>
            </a:r>
            <a:endParaRPr lang="en-US" sz="200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A detailed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description of actions</a:t>
            </a:r>
            <a:r>
              <a:rPr lang="en-US" sz="2000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efforts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that GSA took to support compliance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 at agencies over the past year and planned efforts </a:t>
            </a:r>
            <a:r>
              <a:rPr lang="en-US" sz="2000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in the next year</a:t>
            </a:r>
            <a:endParaRPr lang="en-US" sz="2000" b="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A list of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 to Congress </a:t>
            </a:r>
            <a:r>
              <a:rPr lang="en-US" sz="2000" b="0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to help </a:t>
            </a:r>
            <a:r>
              <a:rPr lang="en-US" sz="2000" b="1" i="0" u="none" strike="noStrike" dirty="0">
                <a:solidFill>
                  <a:srgbClr val="003C71"/>
                </a:solidFill>
                <a:latin typeface="Public Sans"/>
                <a:ea typeface="Public Sans"/>
                <a:cs typeface="Public Sans"/>
                <a:sym typeface="Public Sans"/>
              </a:rPr>
              <a:t>support accessibility compliance</a:t>
            </a:r>
            <a:endParaRPr lang="en-US" sz="2000" b="0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D3C0-914C-3B81-DE15-F61AC079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9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28DB-7FA7-8BA4-E49B-CAEAD15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882"/>
            <a:ext cx="11345159" cy="461645"/>
          </a:xfrm>
        </p:spPr>
        <p:txBody>
          <a:bodyPr/>
          <a:lstStyle/>
          <a:p>
            <a:r>
              <a:rPr lang="en-US" dirty="0"/>
              <a:t>Government-wide Accessibility Assessment (GWAA): Criteria</a:t>
            </a:r>
          </a:p>
        </p:txBody>
      </p:sp>
      <p:sp>
        <p:nvSpPr>
          <p:cNvPr id="7" name="Google Shape;585;p82">
            <a:extLst>
              <a:ext uri="{FF2B5EF4-FFF2-40B4-BE49-F238E27FC236}">
                <a16:creationId xmlns:a16="http://schemas.microsoft.com/office/drawing/2014/main" id="{3A0EE544-E1B6-2FAF-E722-392A6B52D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2591" y="1415333"/>
            <a:ext cx="4854967" cy="458384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900" b="1" i="0" u="none" strike="noStrik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ct val="100000"/>
              <a:buNone/>
            </a:pPr>
            <a:r>
              <a:rPr lang="en-US" sz="2900" b="1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43 Accessibility Maturity Questions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0" dirty="0"/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ct val="100000"/>
              <a:buNone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Questions focused on assessing maturity and health of agency accessibility</a:t>
            </a:r>
            <a:r>
              <a:rPr lang="en-US" sz="2200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ategories are:</a:t>
            </a:r>
            <a:endParaRPr sz="2200" b="0" dirty="0"/>
          </a:p>
          <a:p>
            <a:pPr marL="228600" lvl="0" indent="-20764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IT Accessibility Program Office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Policies, Procedures, and Practices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Acquisition and Procurement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Technology Lifecycle Activities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Testing and Validation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Communications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Content Creation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dirty="0"/>
          </a:p>
          <a:p>
            <a:pPr marL="228600" lvl="0" indent="-207644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3C71"/>
              </a:buClr>
              <a:buSzPct val="100000"/>
              <a:buFont typeface="Arial"/>
              <a:buChar char="•"/>
            </a:pPr>
            <a:r>
              <a:rPr lang="en-US" sz="2200" b="0" i="0" u="none" strike="noStrik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Human Capital, Culture and Leadership</a:t>
            </a:r>
            <a:endParaRPr sz="2200" dirty="0"/>
          </a:p>
        </p:txBody>
      </p:sp>
      <p:sp>
        <p:nvSpPr>
          <p:cNvPr id="8" name="Google Shape;587;p82">
            <a:extLst>
              <a:ext uri="{FF2B5EF4-FFF2-40B4-BE49-F238E27FC236}">
                <a16:creationId xmlns:a16="http://schemas.microsoft.com/office/drawing/2014/main" id="{B5D2F7FA-C3A7-E726-ADC0-F3B3786E78D7}"/>
              </a:ext>
            </a:extLst>
          </p:cNvPr>
          <p:cNvSpPr txBox="1"/>
          <p:nvPr/>
        </p:nvSpPr>
        <p:spPr>
          <a:xfrm>
            <a:off x="5447015" y="1423602"/>
            <a:ext cx="6382393" cy="2049191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1" i="0" u="none" strike="noStrike" cap="none" dirty="0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ts val="2900"/>
              <a:buFont typeface="Arial"/>
              <a:buNone/>
            </a:pPr>
            <a:r>
              <a:rPr lang="en-US" sz="2900" b="1" i="0" u="none" strike="noStrike" cap="non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40 Conformance Questions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Questions focused on specific performance metrics for: web, hardware, software, documents, selected enterprise applications, and targeted program outcomes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588;p82">
            <a:extLst>
              <a:ext uri="{FF2B5EF4-FFF2-40B4-BE49-F238E27FC236}">
                <a16:creationId xmlns:a16="http://schemas.microsoft.com/office/drawing/2014/main" id="{6F66F87B-4407-97B7-3BD3-C6BD72426C04}"/>
              </a:ext>
            </a:extLst>
          </p:cNvPr>
          <p:cNvSpPr txBox="1"/>
          <p:nvPr/>
        </p:nvSpPr>
        <p:spPr>
          <a:xfrm>
            <a:off x="5447015" y="3683155"/>
            <a:ext cx="6382393" cy="2311685"/>
          </a:xfrm>
          <a:prstGeom prst="rect">
            <a:avLst/>
          </a:prstGeom>
          <a:noFill/>
          <a:ln w="127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900" b="1" i="0" u="none" strike="noStrike" cap="none">
              <a:solidFill>
                <a:srgbClr val="003C7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None/>
            </a:pPr>
            <a:r>
              <a:rPr lang="en-US" sz="2900" b="1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22 General Information Questions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C71"/>
              </a:buClr>
              <a:buSzPct val="100000"/>
              <a:buFont typeface="Arial"/>
              <a:buNone/>
            </a:pPr>
            <a:r>
              <a:rPr lang="en-US" sz="2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Questions collecting general</a:t>
            </a:r>
            <a:r>
              <a:rPr lang="en-US" sz="2600">
                <a:solidFill>
                  <a:srgbClr val="003C71"/>
                </a:solidFill>
              </a:rPr>
              <a:t> and </a:t>
            </a:r>
            <a:r>
              <a:rPr lang="en-US" sz="2600" b="0" i="0" u="none" strike="noStrike" cap="none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rPr>
              <a:t>background information on the program, including: federal FTEs, contracting support, financials, task organization, and complaints, among others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ssessment information: </a:t>
            </a:r>
            <a:r>
              <a:rPr lang="en-US" sz="2000" b="0" i="0" u="none" strike="noStrike" cap="none">
                <a:solidFill>
                  <a:srgbClr val="202124"/>
                </a:solidFill>
                <a:latin typeface="Calibri"/>
                <a:ea typeface="Calibri"/>
                <a:cs typeface="Calibri"/>
                <a:sym typeface="Calibri"/>
              </a:rPr>
              <a:t>section508.gov/section-508-assessment/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D3C0-914C-3B81-DE15-F61AC079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8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28DB-7FA7-8BA4-E49B-CAEAD153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2882"/>
            <a:ext cx="11345159" cy="877143"/>
          </a:xfrm>
        </p:spPr>
        <p:txBody>
          <a:bodyPr/>
          <a:lstStyle/>
          <a:p>
            <a:r>
              <a:rPr lang="en-US" dirty="0"/>
              <a:t>Government-wide Accessibility Assessment (GWAA): Expected Report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3CA12-907C-F93B-E97F-3D5B7A89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11277600" cy="3879130"/>
          </a:xfrm>
        </p:spPr>
        <p:txBody>
          <a:bodyPr/>
          <a:lstStyle/>
          <a:p>
            <a:pPr marL="228600" lvl="0" indent="-19431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198"/>
              </a:buClr>
              <a:buSzPct val="100000"/>
              <a:buChar char="•"/>
            </a:pPr>
            <a:r>
              <a:rPr lang="en-US" sz="2400" dirty="0"/>
              <a:t>Analysis based on objective, self-reported data both government-wide and by respondent in terms of compliance to Section 508</a:t>
            </a:r>
          </a:p>
          <a:p>
            <a:pPr marL="228600" lvl="0" indent="-19431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198"/>
              </a:buClr>
              <a:buSzPct val="100000"/>
              <a:buChar char="•"/>
            </a:pPr>
            <a:r>
              <a:rPr lang="en-US" sz="2400" dirty="0"/>
              <a:t>Overarching recommendations for government and respondents</a:t>
            </a:r>
          </a:p>
          <a:p>
            <a:pPr marL="228600" lvl="0" indent="-19431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198"/>
              </a:buClr>
              <a:buSzPct val="100000"/>
              <a:buChar char="•"/>
            </a:pPr>
            <a:r>
              <a:rPr lang="en-US" sz="2400" dirty="0"/>
              <a:t>Recommendations according to how respondents are faring with Section 508 compliance</a:t>
            </a:r>
          </a:p>
          <a:p>
            <a:pPr marL="228600" lvl="0" indent="-19431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198"/>
              </a:buClr>
              <a:buSzPct val="100000"/>
              <a:buChar char="•"/>
            </a:pPr>
            <a:r>
              <a:rPr lang="en-US" sz="2400" dirty="0"/>
              <a:t>What GSA has done in the past year and is planning to do in the next year to help agencies with Section 508 compliance</a:t>
            </a:r>
          </a:p>
          <a:p>
            <a:pPr marL="228600" lvl="0" indent="-19431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6198"/>
              </a:buClr>
              <a:buSzPct val="100000"/>
              <a:buChar char="•"/>
            </a:pPr>
            <a:r>
              <a:rPr lang="en-US" sz="2400" dirty="0"/>
              <a:t>One page for each respondent showing highlights of maturity and conformance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1314E1-575C-A36E-71E0-92F9B28D28AE}"/>
              </a:ext>
            </a:extLst>
          </p:cNvPr>
          <p:cNvSpPr/>
          <p:nvPr/>
        </p:nvSpPr>
        <p:spPr>
          <a:xfrm>
            <a:off x="537328" y="5788058"/>
            <a:ext cx="11123629" cy="499620"/>
          </a:xfrm>
          <a:prstGeom prst="roundRect">
            <a:avLst/>
          </a:prstGeom>
          <a:solidFill>
            <a:srgbClr val="0061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The Assessment report is currently in development and all data and results are pre-decisional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6D3C0-914C-3B81-DE15-F61AC0792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70C139-992D-DBD6-B327-5BF54263F40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27113" y="2628900"/>
            <a:ext cx="8494712" cy="1600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ICT Testing Baseline Portfolio</a:t>
            </a:r>
          </a:p>
        </p:txBody>
      </p:sp>
    </p:spTree>
    <p:extLst>
      <p:ext uri="{BB962C8B-B14F-4D97-AF65-F5344CB8AC3E}">
        <p14:creationId xmlns:p14="http://schemas.microsoft.com/office/powerpoint/2010/main" val="199962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8D6-6F46-B8DF-E506-7E3A8528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ICT Testing Baseline Portfolio: The Portfolio</a:t>
            </a:r>
          </a:p>
        </p:txBody>
      </p:sp>
      <p:graphicFrame>
        <p:nvGraphicFramePr>
          <p:cNvPr id="6" name="Diagram 5" descr="Section 508/WCAG 2.0 AA plus What to Test = ICT Testing Baseline">
            <a:extLst>
              <a:ext uri="{FF2B5EF4-FFF2-40B4-BE49-F238E27FC236}">
                <a16:creationId xmlns:a16="http://schemas.microsoft.com/office/drawing/2014/main" id="{4165BCAC-E6DE-B785-2E99-94F059D21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261940"/>
              </p:ext>
            </p:extLst>
          </p:nvPr>
        </p:nvGraphicFramePr>
        <p:xfrm>
          <a:off x="870261" y="1162865"/>
          <a:ext cx="10451477" cy="2612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1BA1C-7799-C1EE-5A5F-2762ED850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36709"/>
            <a:ext cx="11277600" cy="2472650"/>
          </a:xfrm>
        </p:spPr>
        <p:txBody>
          <a:bodyPr/>
          <a:lstStyle/>
          <a:p>
            <a:r>
              <a:rPr lang="en-US" sz="2000" dirty="0"/>
              <a:t>Establishes the foundation for consistent test results</a:t>
            </a:r>
          </a:p>
          <a:p>
            <a:pPr lvl="1"/>
            <a:r>
              <a:rPr lang="en-US" sz="2000" dirty="0"/>
              <a:t>Validation of test processes for alignment</a:t>
            </a:r>
          </a:p>
          <a:p>
            <a:r>
              <a:rPr lang="en-US" sz="2000" dirty="0"/>
              <a:t>Will </a:t>
            </a:r>
            <a:r>
              <a:rPr lang="en-US" sz="2000" i="1" dirty="0"/>
              <a:t>eventually</a:t>
            </a:r>
            <a:r>
              <a:rPr lang="en-US" sz="2000" dirty="0"/>
              <a:t> include Baselines for all ICT covered by Section 508</a:t>
            </a:r>
          </a:p>
          <a:p>
            <a:pPr lvl="1"/>
            <a:r>
              <a:rPr lang="en-US" sz="2000" dirty="0"/>
              <a:t>Completed: </a:t>
            </a:r>
            <a:r>
              <a:rPr lang="en-US" sz="2000" b="1" u="sng" dirty="0"/>
              <a:t>Web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Draft: electronic documents</a:t>
            </a:r>
          </a:p>
          <a:p>
            <a:pPr lvl="1"/>
            <a:r>
              <a:rPr lang="en-US" sz="2000" dirty="0"/>
              <a:t>Planned: software, hardware, etc.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920E0-20B9-2460-A4A4-A0578A44F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9038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9411</TotalTime>
  <Words>1334</Words>
  <Application>Microsoft Macintosh PowerPoint</Application>
  <PresentationFormat>Widescreen</PresentationFormat>
  <Paragraphs>198</Paragraphs>
  <Slides>27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 Neue</vt:lpstr>
      <vt:lpstr>Noto Sans Symbols</vt:lpstr>
      <vt:lpstr>Public Sans</vt:lpstr>
      <vt:lpstr>Master Cover Slide</vt:lpstr>
      <vt:lpstr>Content Layout</vt:lpstr>
      <vt:lpstr>Annual Interagency Accessibility Forum</vt:lpstr>
      <vt:lpstr>Agenda</vt:lpstr>
      <vt:lpstr>Intros &amp; What is the Gov-wide IT Accessibility Program</vt:lpstr>
      <vt:lpstr>Government-wide IT Accessibility Assessment (GWAA)</vt:lpstr>
      <vt:lpstr>Government-wide Accessibility Assessment (GWAA): Background</vt:lpstr>
      <vt:lpstr>Government-wide Accessibility Assessment (GWAA): Criteria</vt:lpstr>
      <vt:lpstr>Government-wide Accessibility Assessment (GWAA): Expected Report Contents</vt:lpstr>
      <vt:lpstr>ICT Testing Baseline Portfolio</vt:lpstr>
      <vt:lpstr>ICT Testing Baseline Portfolio: The Portfolio</vt:lpstr>
      <vt:lpstr>ICT Testing Baseline Portfolio: A Test Process</vt:lpstr>
      <vt:lpstr>ICT Testing Baseline Portfolio: Web Baseline Update</vt:lpstr>
      <vt:lpstr>ICT Testing Baseline Portfolio: New Documents Baseline</vt:lpstr>
      <vt:lpstr>Accessibility Policy Framework</vt:lpstr>
      <vt:lpstr>IT Accessibility Policy Framework: Development Process</vt:lpstr>
      <vt:lpstr>IT Accessibility Policy Framework: Development Process (2)</vt:lpstr>
      <vt:lpstr>IT Accessibility Policy Framework: Going Forward</vt:lpstr>
      <vt:lpstr>OpenACR</vt:lpstr>
      <vt:lpstr>OpenACR: The Case for a Machine-Readable ACR</vt:lpstr>
      <vt:lpstr>OpenACR: What is it?</vt:lpstr>
      <vt:lpstr>OpenACR: Create a Machine-Readable ACR with the OpenACR Editor</vt:lpstr>
      <vt:lpstr>OpenACR: Contribute</vt:lpstr>
      <vt:lpstr>Section508.gov</vt:lpstr>
      <vt:lpstr>Section508.gov Content Gap Analysis</vt:lpstr>
      <vt:lpstr>Section508.gov Training Courses and Continued Outreach</vt:lpstr>
      <vt:lpstr>Upcoming Efforts</vt:lpstr>
      <vt:lpstr>Selected Upcoming FY24 Activities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Annual Interagency Accessibility Forum</dc:title>
  <dc:subject/>
  <dc:creator>BriannaTCanty</dc:creator>
  <cp:keywords/>
  <dc:description/>
  <cp:lastModifiedBy>Andrew Nielson</cp:lastModifiedBy>
  <cp:revision>13</cp:revision>
  <dcterms:created xsi:type="dcterms:W3CDTF">2022-08-30T12:32:18Z</dcterms:created>
  <dcterms:modified xsi:type="dcterms:W3CDTF">2023-11-06T21:38:49Z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