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handoutMasterIdLst>
    <p:handoutMasterId r:id="rId7"/>
  </p:handoutMasterIdLst>
  <p:sldIdLst>
    <p:sldId id="303" r:id="rId3"/>
    <p:sldId id="326" r:id="rId4"/>
    <p:sldId id="329" r:id="rId5"/>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tte Goth-Sosa" initials="CG" lastIdx="20" clrIdx="0">
    <p:extLst>
      <p:ext uri="{19B8F6BF-5375-455C-9EA6-DF929625EA0E}">
        <p15:presenceInfo xmlns:p15="http://schemas.microsoft.com/office/powerpoint/2012/main" userId="a6cbd20815da8c13" providerId="Windows Live"/>
      </p:ext>
    </p:extLst>
  </p:cmAuthor>
  <p:cmAuthor id="2" name="Sirk, Betsy (GSFC-7030)" initials="SB(" lastIdx="2" clrIdx="1">
    <p:extLst>
      <p:ext uri="{19B8F6BF-5375-455C-9EA6-DF929625EA0E}">
        <p15:presenceInfo xmlns:p15="http://schemas.microsoft.com/office/powerpoint/2012/main" userId="S-1-5-21-330711430-3775241029-4075259233-931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700" autoAdjust="0"/>
  </p:normalViewPr>
  <p:slideViewPr>
    <p:cSldViewPr snapToGrid="0">
      <p:cViewPr varScale="1">
        <p:scale>
          <a:sx n="128" d="100"/>
          <a:sy n="128" d="100"/>
        </p:scale>
        <p:origin x="168" y="7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71054"/>
          </a:xfrm>
          <a:prstGeom prst="rect">
            <a:avLst/>
          </a:prstGeom>
        </p:spPr>
        <p:txBody>
          <a:bodyPr vert="horz" lIns="94218" tIns="47109" rIns="94218" bIns="47109" rtlCol="0"/>
          <a:lstStyle>
            <a:lvl1pPr algn="l">
              <a:defRPr sz="1200"/>
            </a:lvl1pPr>
          </a:lstStyle>
          <a:p>
            <a:endParaRPr lang="en-US"/>
          </a:p>
        </p:txBody>
      </p:sp>
      <p:sp>
        <p:nvSpPr>
          <p:cNvPr id="3" name="Date Placeholder 2"/>
          <p:cNvSpPr>
            <a:spLocks noGrp="1"/>
          </p:cNvSpPr>
          <p:nvPr>
            <p:ph type="dt" sz="quarter" idx="1"/>
          </p:nvPr>
        </p:nvSpPr>
        <p:spPr>
          <a:xfrm>
            <a:off x="4023093" y="0"/>
            <a:ext cx="3077740" cy="471054"/>
          </a:xfrm>
          <a:prstGeom prst="rect">
            <a:avLst/>
          </a:prstGeom>
        </p:spPr>
        <p:txBody>
          <a:bodyPr vert="horz" lIns="94218" tIns="47109" rIns="94218" bIns="47109" rtlCol="0"/>
          <a:lstStyle>
            <a:lvl1pPr algn="r">
              <a:defRPr sz="1200"/>
            </a:lvl1pPr>
          </a:lstStyle>
          <a:p>
            <a:fld id="{3ADD29B9-547C-4A5B-9DD3-19AA83E6A184}" type="datetimeFigureOut">
              <a:rPr lang="en-US" smtClean="0"/>
              <a:t>11/1/23</a:t>
            </a:fld>
            <a:endParaRPr lang="en-US"/>
          </a:p>
        </p:txBody>
      </p:sp>
      <p:sp>
        <p:nvSpPr>
          <p:cNvPr id="4" name="Footer Placeholder 3"/>
          <p:cNvSpPr>
            <a:spLocks noGrp="1"/>
          </p:cNvSpPr>
          <p:nvPr>
            <p:ph type="ftr" sz="quarter" idx="2"/>
          </p:nvPr>
        </p:nvSpPr>
        <p:spPr>
          <a:xfrm>
            <a:off x="0" y="8917423"/>
            <a:ext cx="3077740" cy="471053"/>
          </a:xfrm>
          <a:prstGeom prst="rect">
            <a:avLst/>
          </a:prstGeom>
        </p:spPr>
        <p:txBody>
          <a:bodyPr vert="horz" lIns="94218" tIns="47109" rIns="94218" bIns="47109"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3"/>
            <a:ext cx="3077740" cy="471053"/>
          </a:xfrm>
          <a:prstGeom prst="rect">
            <a:avLst/>
          </a:prstGeom>
        </p:spPr>
        <p:txBody>
          <a:bodyPr vert="horz" lIns="94218" tIns="47109" rIns="94218" bIns="47109" rtlCol="0" anchor="b"/>
          <a:lstStyle>
            <a:lvl1pPr algn="r">
              <a:defRPr sz="1200"/>
            </a:lvl1pPr>
          </a:lstStyle>
          <a:p>
            <a:fld id="{B74AA673-B602-47A1-AFCA-D59CB543AC5D}" type="slidenum">
              <a:rPr lang="en-US" smtClean="0"/>
              <a:t>‹#›</a:t>
            </a:fld>
            <a:endParaRPr lang="en-US"/>
          </a:p>
        </p:txBody>
      </p:sp>
    </p:spTree>
    <p:extLst>
      <p:ext uri="{BB962C8B-B14F-4D97-AF65-F5344CB8AC3E}">
        <p14:creationId xmlns:p14="http://schemas.microsoft.com/office/powerpoint/2010/main" val="1382903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71054"/>
          </a:xfrm>
          <a:prstGeom prst="rect">
            <a:avLst/>
          </a:prstGeom>
        </p:spPr>
        <p:txBody>
          <a:bodyPr vert="horz" lIns="94218" tIns="47109" rIns="94218" bIns="47109" rtlCol="0"/>
          <a:lstStyle>
            <a:lvl1pPr algn="l">
              <a:defRPr sz="1200"/>
            </a:lvl1pPr>
          </a:lstStyle>
          <a:p>
            <a:endParaRPr lang="en-US"/>
          </a:p>
        </p:txBody>
      </p:sp>
      <p:sp>
        <p:nvSpPr>
          <p:cNvPr id="3" name="Date Placeholder 2"/>
          <p:cNvSpPr>
            <a:spLocks noGrp="1"/>
          </p:cNvSpPr>
          <p:nvPr>
            <p:ph type="dt" idx="1"/>
          </p:nvPr>
        </p:nvSpPr>
        <p:spPr>
          <a:xfrm>
            <a:off x="4023093" y="0"/>
            <a:ext cx="3077740" cy="471054"/>
          </a:xfrm>
          <a:prstGeom prst="rect">
            <a:avLst/>
          </a:prstGeom>
        </p:spPr>
        <p:txBody>
          <a:bodyPr vert="horz" lIns="94218" tIns="47109" rIns="94218" bIns="47109" rtlCol="0"/>
          <a:lstStyle>
            <a:lvl1pPr algn="r">
              <a:defRPr sz="1200"/>
            </a:lvl1pPr>
          </a:lstStyle>
          <a:p>
            <a:fld id="{17F548DE-6139-495A-B26A-CF10891DD394}" type="datetimeFigureOut">
              <a:rPr lang="en-US" smtClean="0"/>
              <a:t>11/1/23</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18" tIns="47109" rIns="94218" bIns="47109"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18" tIns="47109" rIns="94218" bIns="4710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40" cy="471053"/>
          </a:xfrm>
          <a:prstGeom prst="rect">
            <a:avLst/>
          </a:prstGeom>
        </p:spPr>
        <p:txBody>
          <a:bodyPr vert="horz" lIns="94218" tIns="47109" rIns="94218" bIns="47109"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3"/>
            <a:ext cx="3077740" cy="471053"/>
          </a:xfrm>
          <a:prstGeom prst="rect">
            <a:avLst/>
          </a:prstGeom>
        </p:spPr>
        <p:txBody>
          <a:bodyPr vert="horz" lIns="94218" tIns="47109" rIns="94218" bIns="47109" rtlCol="0" anchor="b"/>
          <a:lstStyle>
            <a:lvl1pPr algn="r">
              <a:defRPr sz="1200"/>
            </a:lvl1pPr>
          </a:lstStyle>
          <a:p>
            <a:fld id="{AB66C6D8-5AAC-45A9-B437-81426B4D6BCF}" type="slidenum">
              <a:rPr lang="en-US" smtClean="0"/>
              <a:t>‹#›</a:t>
            </a:fld>
            <a:endParaRPr lang="en-US"/>
          </a:p>
        </p:txBody>
      </p:sp>
    </p:spTree>
    <p:extLst>
      <p:ext uri="{BB962C8B-B14F-4D97-AF65-F5344CB8AC3E}">
        <p14:creationId xmlns:p14="http://schemas.microsoft.com/office/powerpoint/2010/main" val="4034047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66C6D8-5AAC-45A9-B437-81426B4D6BCF}" type="slidenum">
              <a:rPr lang="en-US" smtClean="0"/>
              <a:t>1</a:t>
            </a:fld>
            <a:endParaRPr lang="en-US"/>
          </a:p>
        </p:txBody>
      </p:sp>
    </p:spTree>
    <p:extLst>
      <p:ext uri="{BB962C8B-B14F-4D97-AF65-F5344CB8AC3E}">
        <p14:creationId xmlns:p14="http://schemas.microsoft.com/office/powerpoint/2010/main" val="320568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79e5138bc_0_6:notes"/>
          <p:cNvSpPr txBox="1">
            <a:spLocks noGrp="1"/>
          </p:cNvSpPr>
          <p:nvPr>
            <p:ph type="body" idx="1"/>
          </p:nvPr>
        </p:nvSpPr>
        <p:spPr>
          <a:xfrm>
            <a:off x="710248" y="4518204"/>
            <a:ext cx="5681980" cy="3696866"/>
          </a:xfrm>
          <a:prstGeom prst="rect">
            <a:avLst/>
          </a:prstGeom>
        </p:spPr>
        <p:txBody>
          <a:bodyPr spcFirstLastPara="1" wrap="square" lIns="94203" tIns="47089" rIns="94203" bIns="47089" anchor="t" anchorCtr="0">
            <a:noAutofit/>
          </a:bodyPr>
          <a:lstStyle/>
          <a:p>
            <a:endParaRPr/>
          </a:p>
        </p:txBody>
      </p:sp>
      <p:sp>
        <p:nvSpPr>
          <p:cNvPr id="157" name="Google Shape;157;g579e5138bc_0_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677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79e5138bc_0_6:notes"/>
          <p:cNvSpPr txBox="1">
            <a:spLocks noGrp="1"/>
          </p:cNvSpPr>
          <p:nvPr>
            <p:ph type="body" idx="1"/>
          </p:nvPr>
        </p:nvSpPr>
        <p:spPr>
          <a:xfrm>
            <a:off x="710248" y="4518204"/>
            <a:ext cx="5681980" cy="3696866"/>
          </a:xfrm>
          <a:prstGeom prst="rect">
            <a:avLst/>
          </a:prstGeom>
        </p:spPr>
        <p:txBody>
          <a:bodyPr spcFirstLastPara="1" wrap="square" lIns="94203" tIns="47089" rIns="94203" bIns="47089" anchor="t" anchorCtr="0">
            <a:noAutofit/>
          </a:bodyPr>
          <a:lstStyle/>
          <a:p>
            <a:endParaRPr/>
          </a:p>
        </p:txBody>
      </p:sp>
      <p:sp>
        <p:nvSpPr>
          <p:cNvPr id="157" name="Google Shape;157;g579e5138bc_0_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67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94F52E-9694-456E-B7DC-93D92CCF260C}"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167442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D9667-27D9-4734-9C21-D2331AB59445}"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391932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40BE3-B769-47D1-909B-23FDCDC64B40}"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1591344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B1BA40-BC5C-4E85-8D6E-B83445643B8E}"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144883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5AF62-2D0C-4CB5-BA22-283E16150794}"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3114866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1672EF-DA87-4496-A2FC-345B090CE568}"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385113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629D5C-1194-49A2-B4EF-A3C7F3EA81CC}" type="datetime1">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3750075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A53D87-39A8-4F21-917D-A32DBB3F465A}" type="datetime1">
              <a:rPr lang="en-US" smtClean="0"/>
              <a:t>11/1/23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3568369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6C513-3658-4645-9FE8-B69984D374A3}" type="datetime1">
              <a:rPr lang="en-US" smtClean="0"/>
              <a:t>11/1/23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2010443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77DD7-0DED-4D6D-A06C-E3C0DE995BC3}" type="datetime1">
              <a:rPr lang="en-US" smtClean="0"/>
              <a:t>11/1/23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3740201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FEF346-0516-423B-990D-4017C6FDBD39}" type="datetime1">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58663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6C992E-077C-413E-A3DF-CAD3FA123ED9}"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2549758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B559A-A9E1-4C2D-95C8-6AFFCCC950D6}" type="datetime1">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1922482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AF692D-AE9B-4109-B961-65F1BBB82C55}"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1998769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5B2904-B3FF-47D9-B15D-7973F616A438}"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E2D5-DEC2-4506-B29B-41F055A7BDA4}" type="slidenum">
              <a:rPr lang="en-US" smtClean="0"/>
              <a:t>‹#›</a:t>
            </a:fld>
            <a:endParaRPr lang="en-US"/>
          </a:p>
        </p:txBody>
      </p:sp>
    </p:spTree>
    <p:extLst>
      <p:ext uri="{BB962C8B-B14F-4D97-AF65-F5344CB8AC3E}">
        <p14:creationId xmlns:p14="http://schemas.microsoft.com/office/powerpoint/2010/main" val="208597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A7666C-5E81-4BAC-ABAB-FC3F1A48FB33}" type="datetime1">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2411536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332F7A-0C15-4938-8D93-09874F48B641}" type="datetime1">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273147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6A30A4-263F-44D6-BF0B-0A88B24AC93B}" type="datetime1">
              <a:rPr lang="en-US" smtClean="0"/>
              <a:t>11/1/23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332840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61D322-768B-4416-8534-665DB9E4C479}" type="datetime1">
              <a:rPr lang="en-US" smtClean="0"/>
              <a:t>11/1/23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41792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FAF28-CB65-4D46-9360-1330562C6595}" type="datetime1">
              <a:rPr lang="en-US" smtClean="0"/>
              <a:t>11/1/23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83660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E3C70E-5D21-4906-83E7-64DC9CC4E9FA}" type="datetime1">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1279906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4DA416-55FB-4879-ABFF-F780A02E7970}" type="datetime1">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58A09-F97F-4F7B-BD86-DAFBCEA491BF}" type="slidenum">
              <a:rPr lang="en-US" smtClean="0"/>
              <a:t>‹#›</a:t>
            </a:fld>
            <a:endParaRPr lang="en-US"/>
          </a:p>
        </p:txBody>
      </p:sp>
    </p:spTree>
    <p:extLst>
      <p:ext uri="{BB962C8B-B14F-4D97-AF65-F5344CB8AC3E}">
        <p14:creationId xmlns:p14="http://schemas.microsoft.com/office/powerpoint/2010/main" val="411949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3234A-D000-468F-9469-2806BAB4D2D2}" type="datetime1">
              <a:rPr lang="en-US" smtClean="0"/>
              <a:t>11/1/23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58A09-F97F-4F7B-BD86-DAFBCEA491BF}" type="slidenum">
              <a:rPr lang="en-US" smtClean="0"/>
              <a:t>‹#›</a:t>
            </a:fld>
            <a:endParaRPr lang="en-US"/>
          </a:p>
        </p:txBody>
      </p:sp>
    </p:spTree>
    <p:extLst>
      <p:ext uri="{BB962C8B-B14F-4D97-AF65-F5344CB8AC3E}">
        <p14:creationId xmlns:p14="http://schemas.microsoft.com/office/powerpoint/2010/main" val="1385695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38C4-C67C-41BD-8076-8EAF93578681}" type="datetime1">
              <a:rPr lang="en-US" smtClean="0"/>
              <a:t>11/1/23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0E2D5-DEC2-4506-B29B-41F055A7BDA4}" type="slidenum">
              <a:rPr lang="en-US" smtClean="0"/>
              <a:t>‹#›</a:t>
            </a:fld>
            <a:endParaRPr lang="en-US"/>
          </a:p>
        </p:txBody>
      </p:sp>
    </p:spTree>
    <p:extLst>
      <p:ext uri="{BB962C8B-B14F-4D97-AF65-F5344CB8AC3E}">
        <p14:creationId xmlns:p14="http://schemas.microsoft.com/office/powerpoint/2010/main" val="1855465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ebbtelescope.org/contents/media/images/01FA0SZA5HPXKRKH8Y6PKB10V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ebbtelescope.org/contents/media/images/01FA0SZSEW1TZ51BHG0EGW2EZP" TargetMode="External"/><Relationship Id="rId5" Type="http://schemas.openxmlformats.org/officeDocument/2006/relationships/hyperlink" Target="https://webbtelescope.org/webb-science/the-observatory/infrared-astronomy"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ASA logo">
            <a:extLst>
              <a:ext uri="{FF2B5EF4-FFF2-40B4-BE49-F238E27FC236}">
                <a16:creationId xmlns:a16="http://schemas.microsoft.com/office/drawing/2014/main" id="{36C59A85-6F5C-AF83-7A4B-E7DDF9659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45" y="345817"/>
            <a:ext cx="1598981" cy="1281338"/>
          </a:xfrm>
          <a:prstGeom prst="rect">
            <a:avLst/>
          </a:prstGeom>
        </p:spPr>
      </p:pic>
      <p:sp>
        <p:nvSpPr>
          <p:cNvPr id="2" name="Title 1"/>
          <p:cNvSpPr>
            <a:spLocks noGrp="1"/>
          </p:cNvSpPr>
          <p:nvPr>
            <p:ph type="title"/>
          </p:nvPr>
        </p:nvSpPr>
        <p:spPr>
          <a:xfrm>
            <a:off x="2048107" y="345817"/>
            <a:ext cx="8095785" cy="1325563"/>
          </a:xfrm>
        </p:spPr>
        <p:txBody>
          <a:bodyPr>
            <a:normAutofit/>
          </a:bodyPr>
          <a:lstStyle/>
          <a:p>
            <a:pPr algn="ctr"/>
            <a:r>
              <a:rPr lang="en-US" sz="4000" b="1" dirty="0">
                <a:latin typeface="+mn-lt"/>
              </a:rPr>
              <a:t>Real Talk – A Conversation </a:t>
            </a:r>
            <a:br>
              <a:rPr lang="en-US" sz="4000" b="1" dirty="0">
                <a:latin typeface="+mn-lt"/>
              </a:rPr>
            </a:br>
            <a:r>
              <a:rPr lang="en-US" sz="4000" b="1" dirty="0">
                <a:latin typeface="+mn-lt"/>
              </a:rPr>
              <a:t>with Section 508 Program Managers</a:t>
            </a:r>
          </a:p>
        </p:txBody>
      </p:sp>
      <p:sp>
        <p:nvSpPr>
          <p:cNvPr id="3" name="Subtitle 2"/>
          <p:cNvSpPr>
            <a:spLocks noGrp="1"/>
          </p:cNvSpPr>
          <p:nvPr>
            <p:ph sz="half" idx="1"/>
          </p:nvPr>
        </p:nvSpPr>
        <p:spPr>
          <a:xfrm>
            <a:off x="3505199" y="1523213"/>
            <a:ext cx="5181600" cy="1135671"/>
          </a:xfrm>
        </p:spPr>
        <p:txBody>
          <a:bodyPr>
            <a:normAutofit fontScale="47500" lnSpcReduction="20000"/>
          </a:bodyPr>
          <a:lstStyle/>
          <a:p>
            <a:pPr marL="0" indent="0" algn="ctr">
              <a:buNone/>
            </a:pPr>
            <a:r>
              <a:rPr lang="en-US" sz="5800" dirty="0"/>
              <a:t>Interagency Accessibility Forum</a:t>
            </a:r>
          </a:p>
          <a:p>
            <a:pPr marL="0" indent="0" algn="ctr">
              <a:buNone/>
            </a:pPr>
            <a:r>
              <a:rPr lang="en-US" sz="5100" dirty="0"/>
              <a:t>November 8, 2023</a:t>
            </a:r>
          </a:p>
        </p:txBody>
      </p:sp>
      <p:sp>
        <p:nvSpPr>
          <p:cNvPr id="9" name="Content Placeholder 8">
            <a:extLst>
              <a:ext uri="{FF2B5EF4-FFF2-40B4-BE49-F238E27FC236}">
                <a16:creationId xmlns:a16="http://schemas.microsoft.com/office/drawing/2014/main" id="{C73A8B8C-5802-F53D-7029-29570C746B3A}"/>
              </a:ext>
            </a:extLst>
          </p:cNvPr>
          <p:cNvSpPr>
            <a:spLocks noGrp="1"/>
          </p:cNvSpPr>
          <p:nvPr>
            <p:ph sz="half" idx="2"/>
          </p:nvPr>
        </p:nvSpPr>
        <p:spPr>
          <a:xfrm>
            <a:off x="538045" y="2375210"/>
            <a:ext cx="10963507" cy="4163702"/>
          </a:xfrm>
        </p:spPr>
        <p:txBody>
          <a:bodyPr>
            <a:noAutofit/>
          </a:bodyPr>
          <a:lstStyle/>
          <a:p>
            <a:pPr marL="0" indent="0">
              <a:lnSpc>
                <a:spcPct val="100000"/>
              </a:lnSpc>
              <a:spcBef>
                <a:spcPts val="0"/>
              </a:spcBef>
              <a:buNone/>
            </a:pPr>
            <a:r>
              <a:rPr lang="en-US" sz="2400" dirty="0"/>
              <a:t>Moderator: </a:t>
            </a:r>
          </a:p>
          <a:p>
            <a:pPr marL="0" indent="0">
              <a:lnSpc>
                <a:spcPct val="100000"/>
              </a:lnSpc>
              <a:spcBef>
                <a:spcPts val="0"/>
              </a:spcBef>
              <a:buNone/>
            </a:pPr>
            <a:r>
              <a:rPr lang="en-US" sz="2000" dirty="0"/>
              <a:t>Betsy </a:t>
            </a:r>
            <a:r>
              <a:rPr lang="en-US" sz="2000" dirty="0" err="1"/>
              <a:t>Sirk</a:t>
            </a:r>
            <a:r>
              <a:rPr lang="en-US" sz="2000" dirty="0"/>
              <a:t>, National Aeronautics and Space Administration</a:t>
            </a:r>
          </a:p>
          <a:p>
            <a:pPr marL="0" indent="0">
              <a:lnSpc>
                <a:spcPct val="100000"/>
              </a:lnSpc>
              <a:spcBef>
                <a:spcPts val="0"/>
              </a:spcBef>
              <a:buNone/>
            </a:pPr>
            <a:r>
              <a:rPr lang="en-US" sz="2000" dirty="0"/>
              <a:t>Director, Digital Accessibility and Strategic Sourcing</a:t>
            </a:r>
          </a:p>
          <a:p>
            <a:pPr marL="0" indent="0">
              <a:lnSpc>
                <a:spcPct val="100000"/>
              </a:lnSpc>
              <a:spcBef>
                <a:spcPts val="0"/>
              </a:spcBef>
              <a:buNone/>
            </a:pPr>
            <a:endParaRPr lang="en-US" sz="2000" dirty="0"/>
          </a:p>
          <a:p>
            <a:pPr marL="0" indent="0">
              <a:lnSpc>
                <a:spcPct val="100000"/>
              </a:lnSpc>
              <a:spcBef>
                <a:spcPts val="0"/>
              </a:spcBef>
              <a:buNone/>
            </a:pPr>
            <a:r>
              <a:rPr lang="en-US" sz="2400" dirty="0"/>
              <a:t>Panelists:</a:t>
            </a:r>
            <a:r>
              <a:rPr lang="en-US" sz="2000" dirty="0"/>
              <a:t> </a:t>
            </a:r>
          </a:p>
          <a:p>
            <a:pPr marL="0" indent="0">
              <a:lnSpc>
                <a:spcPct val="100000"/>
              </a:lnSpc>
              <a:spcBef>
                <a:spcPts val="0"/>
              </a:spcBef>
              <a:buNone/>
            </a:pPr>
            <a:r>
              <a:rPr lang="en-US" sz="2000" dirty="0"/>
              <a:t>Sid Sharma, US Department of the Interior</a:t>
            </a:r>
          </a:p>
          <a:p>
            <a:pPr marL="0" indent="0">
              <a:lnSpc>
                <a:spcPct val="100000"/>
              </a:lnSpc>
              <a:spcBef>
                <a:spcPts val="0"/>
              </a:spcBef>
              <a:buNone/>
            </a:pPr>
            <a:r>
              <a:rPr lang="en-US" sz="2000" dirty="0"/>
              <a:t>Section 508 Program Manager</a:t>
            </a:r>
          </a:p>
          <a:p>
            <a:pPr marL="0" indent="0">
              <a:lnSpc>
                <a:spcPct val="100000"/>
              </a:lnSpc>
              <a:spcBef>
                <a:spcPts val="0"/>
              </a:spcBef>
              <a:buNone/>
            </a:pPr>
            <a:endParaRPr lang="en-US" sz="2000" dirty="0"/>
          </a:p>
          <a:p>
            <a:pPr marL="0" indent="0">
              <a:lnSpc>
                <a:spcPct val="100000"/>
              </a:lnSpc>
              <a:spcBef>
                <a:spcPts val="0"/>
              </a:spcBef>
              <a:buNone/>
            </a:pPr>
            <a:r>
              <a:rPr lang="en-US" sz="2000" dirty="0"/>
              <a:t>Mark Urban, Centers for Disease Control/Administration for Toxic Substances &amp; Disease Registry</a:t>
            </a:r>
          </a:p>
          <a:p>
            <a:pPr marL="0" indent="0">
              <a:lnSpc>
                <a:spcPct val="100000"/>
              </a:lnSpc>
              <a:spcBef>
                <a:spcPts val="0"/>
              </a:spcBef>
              <a:buNone/>
            </a:pPr>
            <a:r>
              <a:rPr lang="en-US" sz="2000" dirty="0"/>
              <a:t>Accessibility Program Manager</a:t>
            </a:r>
          </a:p>
          <a:p>
            <a:pPr marL="0" indent="0">
              <a:lnSpc>
                <a:spcPct val="100000"/>
              </a:lnSpc>
              <a:spcBef>
                <a:spcPts val="0"/>
              </a:spcBef>
              <a:buNone/>
            </a:pPr>
            <a:endParaRPr lang="en-US" sz="2000" dirty="0"/>
          </a:p>
          <a:p>
            <a:pPr marL="0" indent="0">
              <a:lnSpc>
                <a:spcPct val="100000"/>
              </a:lnSpc>
              <a:spcBef>
                <a:spcPts val="0"/>
              </a:spcBef>
              <a:buNone/>
            </a:pPr>
            <a:r>
              <a:rPr lang="en-US" sz="2000" dirty="0"/>
              <a:t>Courtney Ritz, National Aeronautics and Space Administration</a:t>
            </a:r>
          </a:p>
          <a:p>
            <a:pPr marL="0" indent="0">
              <a:lnSpc>
                <a:spcPct val="100000"/>
              </a:lnSpc>
              <a:spcBef>
                <a:spcPts val="0"/>
              </a:spcBef>
              <a:buNone/>
            </a:pPr>
            <a:r>
              <a:rPr lang="en-US" sz="2000" dirty="0"/>
              <a:t>IT Accessibility Lead</a:t>
            </a:r>
          </a:p>
        </p:txBody>
      </p:sp>
      <p:sp>
        <p:nvSpPr>
          <p:cNvPr id="5" name="Slide Number Placeholder 4"/>
          <p:cNvSpPr>
            <a:spLocks noGrp="1"/>
          </p:cNvSpPr>
          <p:nvPr>
            <p:ph type="sldNum" sz="quarter" idx="12"/>
          </p:nvPr>
        </p:nvSpPr>
        <p:spPr>
          <a:xfrm>
            <a:off x="9098280" y="6400800"/>
            <a:ext cx="2743200" cy="365125"/>
          </a:xfrm>
        </p:spPr>
        <p:txBody>
          <a:bodyPr/>
          <a:lstStyle/>
          <a:p>
            <a:fld id="{54E58A09-F97F-4F7B-BD86-DAFBCEA491BF}" type="slidenum">
              <a:rPr lang="en-US" smtClean="0"/>
              <a:t>1</a:t>
            </a:fld>
            <a:endParaRPr lang="en-US" dirty="0"/>
          </a:p>
        </p:txBody>
      </p:sp>
    </p:spTree>
    <p:extLst>
      <p:ext uri="{BB962C8B-B14F-4D97-AF65-F5344CB8AC3E}">
        <p14:creationId xmlns:p14="http://schemas.microsoft.com/office/powerpoint/2010/main" val="410757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Title 1">
            <a:extLst>
              <a:ext uri="{FF2B5EF4-FFF2-40B4-BE49-F238E27FC236}">
                <a16:creationId xmlns:a16="http://schemas.microsoft.com/office/drawing/2014/main" id="{1ED3B278-C99A-1426-6B37-8BA3551AB914}"/>
              </a:ext>
            </a:extLst>
          </p:cNvPr>
          <p:cNvSpPr>
            <a:spLocks noGrp="1"/>
          </p:cNvSpPr>
          <p:nvPr>
            <p:ph type="title"/>
          </p:nvPr>
        </p:nvSpPr>
        <p:spPr>
          <a:xfrm>
            <a:off x="838200" y="6278165"/>
            <a:ext cx="10515600" cy="487735"/>
          </a:xfrm>
        </p:spPr>
        <p:txBody>
          <a:bodyPr/>
          <a:lstStyle/>
          <a:p>
            <a:pPr algn="ctr" rtl="0" eaLnBrk="1" latinLnBrk="0" hangingPunct="1"/>
            <a:r>
              <a:rPr lang="en-US" sz="1800" kern="1200" dirty="0">
                <a:solidFill>
                  <a:srgbClr val="000000"/>
                </a:solidFill>
                <a:effectLst/>
                <a:latin typeface="Calibri" panose="020F0502020204030204" pitchFamily="34" charset="0"/>
                <a:ea typeface="+mn-ea"/>
                <a:cs typeface="+mn-cs"/>
              </a:rPr>
              <a:t>Carina Nebula (NGC 3324) from James Webb Space Telescope July 2022</a:t>
            </a:r>
            <a:endParaRPr lang="en-US" dirty="0"/>
          </a:p>
        </p:txBody>
      </p:sp>
      <p:pic>
        <p:nvPicPr>
          <p:cNvPr id="3" name="Picture 2" descr="Image of nebula captured by James Webb Space Telescope s described on next sli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36" y="211794"/>
            <a:ext cx="11568546" cy="6039881"/>
          </a:xfrm>
          <a:prstGeom prst="rect">
            <a:avLst/>
          </a:prstGeom>
        </p:spPr>
      </p:pic>
      <p:sp>
        <p:nvSpPr>
          <p:cNvPr id="161" name="Google Shape;161;p24"/>
          <p:cNvSpPr txBox="1">
            <a:spLocks noGrp="1"/>
          </p:cNvSpPr>
          <p:nvPr>
            <p:ph type="sldNum" idx="12"/>
          </p:nvPr>
        </p:nvSpPr>
        <p:spPr>
          <a:xfrm>
            <a:off x="9098280" y="6400800"/>
            <a:ext cx="2743200" cy="365100"/>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a:t>
            </a:fld>
            <a:endParaRPr dirty="0"/>
          </a:p>
        </p:txBody>
      </p:sp>
    </p:spTree>
    <p:extLst>
      <p:ext uri="{BB962C8B-B14F-4D97-AF65-F5344CB8AC3E}">
        <p14:creationId xmlns:p14="http://schemas.microsoft.com/office/powerpoint/2010/main" val="269728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5" name="Picture 4" descr="NASA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872" y="102223"/>
            <a:ext cx="1056307" cy="846468"/>
          </a:xfrm>
          <a:prstGeom prst="rect">
            <a:avLst/>
          </a:prstGeom>
        </p:spPr>
      </p:pic>
      <p:sp>
        <p:nvSpPr>
          <p:cNvPr id="159" name="Google Shape;159;p24"/>
          <p:cNvSpPr txBox="1">
            <a:spLocks noGrp="1"/>
          </p:cNvSpPr>
          <p:nvPr>
            <p:ph type="title"/>
          </p:nvPr>
        </p:nvSpPr>
        <p:spPr>
          <a:xfrm>
            <a:off x="838200" y="102223"/>
            <a:ext cx="10515600" cy="846467"/>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000"/>
            </a:pPr>
            <a:r>
              <a:rPr lang="en-US" sz="3600" b="1" dirty="0"/>
              <a:t>Alternative Text: Making Pictures Accessible to All</a:t>
            </a:r>
            <a:endParaRPr sz="3600" dirty="0"/>
          </a:p>
        </p:txBody>
      </p:sp>
      <p:pic>
        <p:nvPicPr>
          <p:cNvPr id="7" name="Picture 6" descr="Image of nebula captured by James Webb Space Telescope s described below."/>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7518" y="841477"/>
            <a:ext cx="3962399" cy="1583364"/>
          </a:xfrm>
          <a:prstGeom prst="rect">
            <a:avLst/>
          </a:prstGeom>
        </p:spPr>
      </p:pic>
      <p:sp>
        <p:nvSpPr>
          <p:cNvPr id="6" name="Content Placeholder 5">
            <a:extLst>
              <a:ext uri="{FF2B5EF4-FFF2-40B4-BE49-F238E27FC236}">
                <a16:creationId xmlns:a16="http://schemas.microsoft.com/office/drawing/2014/main" id="{25EB9B0B-5B7D-ACDA-501A-DD865D16CA98}"/>
              </a:ext>
            </a:extLst>
          </p:cNvPr>
          <p:cNvSpPr>
            <a:spLocks noGrp="1"/>
          </p:cNvSpPr>
          <p:nvPr>
            <p:ph idx="1"/>
          </p:nvPr>
        </p:nvSpPr>
        <p:spPr>
          <a:xfrm>
            <a:off x="118872" y="2167040"/>
            <a:ext cx="11935596" cy="4608663"/>
          </a:xfrm>
        </p:spPr>
        <p:txBody>
          <a:bodyPr>
            <a:normAutofit fontScale="55000" lnSpcReduction="20000"/>
          </a:bodyPr>
          <a:lstStyle/>
          <a:p>
            <a:pPr marL="0" indent="0">
              <a:buNone/>
            </a:pPr>
            <a:r>
              <a:rPr lang="en-US" sz="4200" b="1" dirty="0"/>
              <a:t>Carina Nebula Caption:</a:t>
            </a:r>
          </a:p>
          <a:p>
            <a:pPr marL="0" indent="0">
              <a:lnSpc>
                <a:spcPct val="120000"/>
              </a:lnSpc>
              <a:spcBef>
                <a:spcPts val="0"/>
              </a:spcBef>
              <a:buNone/>
            </a:pPr>
            <a:r>
              <a:rPr lang="en-US" sz="3300" dirty="0"/>
              <a:t>Astronomers using NASA’s James Webb Space Telescope combined the capabilities of the telescope’s two cameras to create a never-before-seen view of a star-forming region in the Carina Nebula. Captured in </a:t>
            </a:r>
            <a:r>
              <a:rPr lang="en-US" sz="3300" dirty="0">
                <a:hlinkClick r:id="rId5"/>
              </a:rPr>
              <a:t>infrared light</a:t>
            </a:r>
            <a:r>
              <a:rPr lang="en-US" sz="3300" dirty="0"/>
              <a:t> by the Near-Infrared Camera (</a:t>
            </a:r>
            <a:r>
              <a:rPr lang="en-US" sz="3300" dirty="0">
                <a:hlinkClick r:id="rId6"/>
              </a:rPr>
              <a:t>NIRCam</a:t>
            </a:r>
            <a:r>
              <a:rPr lang="en-US" sz="3300" dirty="0"/>
              <a:t>) and Mid-Infrared Instrument (</a:t>
            </a:r>
            <a:r>
              <a:rPr lang="en-US" sz="3300" dirty="0">
                <a:hlinkClick r:id="rId7"/>
              </a:rPr>
              <a:t>MIRI</a:t>
            </a:r>
            <a:r>
              <a:rPr lang="en-US" sz="3300" dirty="0"/>
              <a:t>), this combined image reveals previously invisible areas of star birth. What looks much like craggy mountains on a moonlit evening is actually the edge of a nearby, young, star-forming region known as NGC 3324. Called the </a:t>
            </a:r>
            <a:r>
              <a:rPr lang="en-US" sz="3300" b="1" dirty="0"/>
              <a:t>Cosmic Cliffs</a:t>
            </a:r>
            <a:r>
              <a:rPr lang="en-US" sz="3300" dirty="0"/>
              <a:t>, this rim of a gigantic, gaseous cavity is roughly 7,600 light-years away.  </a:t>
            </a:r>
          </a:p>
          <a:p>
            <a:pPr marL="0" indent="0">
              <a:buNone/>
            </a:pPr>
            <a:endParaRPr lang="en-US" sz="3200" dirty="0">
              <a:solidFill>
                <a:srgbClr val="2A2A2A"/>
              </a:solidFill>
            </a:endParaRPr>
          </a:p>
          <a:p>
            <a:pPr marL="0" indent="0">
              <a:buNone/>
            </a:pPr>
            <a:r>
              <a:rPr lang="en-US" sz="4200" b="1" dirty="0">
                <a:solidFill>
                  <a:srgbClr val="2A2A2A"/>
                </a:solidFill>
              </a:rPr>
              <a:t>Picture Description: </a:t>
            </a:r>
          </a:p>
          <a:p>
            <a:pPr marL="0" indent="0">
              <a:lnSpc>
                <a:spcPct val="120000"/>
              </a:lnSpc>
              <a:spcBef>
                <a:spcPts val="0"/>
              </a:spcBef>
              <a:buNone/>
            </a:pPr>
            <a:r>
              <a:rPr lang="en-US" sz="3300" dirty="0">
                <a:solidFill>
                  <a:srgbClr val="2A2A2A"/>
                </a:solidFill>
              </a:rPr>
              <a:t>The image is divided horizontally by an undulating line between a cloudscape forming a nebula along the bottom portion and a comparatively clear upper portion. Speckled across both portions is a star field, showing innumerable stars of many sizes. The smallest of these are small, distant, and faint points of light. The largest of these appear larger, closer, brighter, and more fully resolved with 8-point diffraction spikes. The upper portion of the image is bluish, and has wispy translucent cloudlike streaks rising from the nebula below. The orangish cloudy formation in the bottom half varies in density and ranges from translucent to opaque. The stars vary in color, the majority of which have a blue or orange hue. </a:t>
            </a:r>
            <a:r>
              <a:rPr lang="en-US" sz="3300" dirty="0"/>
              <a:t>The cloud-like structure of the nebula contains ridges, peaks, and valleys – an appearance very similar to a mountain range. Three long diffraction spikes from the top right edge of the image suggest the presence of a large star just out of view.</a:t>
            </a:r>
          </a:p>
        </p:txBody>
      </p:sp>
      <p:sp>
        <p:nvSpPr>
          <p:cNvPr id="161" name="Google Shape;161;p24"/>
          <p:cNvSpPr txBox="1">
            <a:spLocks noGrp="1"/>
          </p:cNvSpPr>
          <p:nvPr>
            <p:ph type="sldNum" sz="quarter" idx="12"/>
          </p:nvPr>
        </p:nvSpPr>
        <p:spPr>
          <a:xfrm>
            <a:off x="9098280" y="6400800"/>
            <a:ext cx="27432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a:t>
            </a:fld>
            <a:endParaRPr dirty="0"/>
          </a:p>
        </p:txBody>
      </p:sp>
    </p:spTree>
    <p:extLst>
      <p:ext uri="{BB962C8B-B14F-4D97-AF65-F5344CB8AC3E}">
        <p14:creationId xmlns:p14="http://schemas.microsoft.com/office/powerpoint/2010/main" val="2292905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24813</TotalTime>
  <Words>393</Words>
  <Application>Microsoft Macintosh PowerPoint</Application>
  <PresentationFormat>Widescreen</PresentationFormat>
  <Paragraphs>27</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Custom Design</vt:lpstr>
      <vt:lpstr>Real Talk – A Conversation  with Section 508 Program Managers</vt:lpstr>
      <vt:lpstr>Carina Nebula (NGC 3324) from James Webb Space Telescope July 2022</vt:lpstr>
      <vt:lpstr>Alternative Text: Making Pictures Accessible to All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Talk – A Conversation  with Section 508 Program Managers</dc:title>
  <dc:subject/>
  <dc:creator>Sirk, Betsy (GSFC-7030)</dc:creator>
  <cp:keywords/>
  <dc:description/>
  <cp:lastModifiedBy>Michael Horton</cp:lastModifiedBy>
  <cp:revision>92</cp:revision>
  <cp:lastPrinted>2023-06-09T02:19:25Z</cp:lastPrinted>
  <dcterms:created xsi:type="dcterms:W3CDTF">2019-08-21T13:34:43Z</dcterms:created>
  <dcterms:modified xsi:type="dcterms:W3CDTF">2023-11-01T19:16:21Z</dcterms:modified>
  <cp:category/>
</cp:coreProperties>
</file>