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1" r:id="rId5"/>
  </p:sldMasterIdLst>
  <p:notesMasterIdLst>
    <p:notesMasterId r:id="rId26"/>
  </p:notesMasterIdLst>
  <p:sldIdLst>
    <p:sldId id="256" r:id="rId6"/>
    <p:sldId id="496" r:id="rId7"/>
    <p:sldId id="497" r:id="rId8"/>
    <p:sldId id="258" r:id="rId9"/>
    <p:sldId id="498" r:id="rId10"/>
    <p:sldId id="259" r:id="rId11"/>
    <p:sldId id="261" r:id="rId12"/>
    <p:sldId id="481" r:id="rId13"/>
    <p:sldId id="262" r:id="rId14"/>
    <p:sldId id="263" r:id="rId15"/>
    <p:sldId id="482" r:id="rId16"/>
    <p:sldId id="499" r:id="rId17"/>
    <p:sldId id="500" r:id="rId18"/>
    <p:sldId id="260" r:id="rId19"/>
    <p:sldId id="502" r:id="rId20"/>
    <p:sldId id="503" r:id="rId21"/>
    <p:sldId id="504" r:id="rId22"/>
    <p:sldId id="505" r:id="rId23"/>
    <p:sldId id="506" r:id="rId24"/>
    <p:sldId id="507" r:id="rId25"/>
  </p:sldIdLst>
  <p:sldSz cx="12192000" cy="6858000"/>
  <p:notesSz cx="7010400" cy="9296400"/>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qgGVw2oa+8993I+jqBGvzHq759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5B12C3-8EE1-4FAC-9BE4-61409B28B6C5}" v="3" dt="2023-09-06T15:47:23.4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89"/>
    <p:restoredTop sz="59796" autoAdjust="0"/>
  </p:normalViewPr>
  <p:slideViewPr>
    <p:cSldViewPr snapToGrid="0">
      <p:cViewPr varScale="1">
        <p:scale>
          <a:sx n="73" d="100"/>
          <a:sy n="73" d="100"/>
        </p:scale>
        <p:origin x="1600" y="192"/>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gs" Target="tags/tag1.xml"/><Relationship Id="rId30" Type="http://schemas.openxmlformats.org/officeDocument/2006/relationships/presProps" Target="pres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2"/>
            <a:ext cx="3038475" cy="465138"/>
          </a:xfrm>
          <a:prstGeom prst="rect">
            <a:avLst/>
          </a:prstGeom>
          <a:noFill/>
          <a:ln>
            <a:noFill/>
          </a:ln>
        </p:spPr>
        <p:txBody>
          <a:bodyPr spcFirstLastPara="1" wrap="square" lIns="93150" tIns="46575" rIns="93150" bIns="4657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338" y="2"/>
            <a:ext cx="3038475" cy="465138"/>
          </a:xfrm>
          <a:prstGeom prst="rect">
            <a:avLst/>
          </a:prstGeom>
          <a:noFill/>
          <a:ln>
            <a:noFill/>
          </a:ln>
        </p:spPr>
        <p:txBody>
          <a:bodyPr spcFirstLastPara="1" wrap="square" lIns="93150" tIns="46575" rIns="93150" bIns="4657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lvl1pPr marL="457200" marR="0" lvl="0"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2pPr>
            <a:lvl3pPr marL="1371600" marR="0" lvl="2"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3pPr>
            <a:lvl4pPr marL="1828800" marR="0" lvl="3"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4pPr>
            <a:lvl5pPr marL="2286000" marR="0" lvl="4"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8829675"/>
            <a:ext cx="3038475" cy="465138"/>
          </a:xfrm>
          <a:prstGeom prst="rect">
            <a:avLst/>
          </a:prstGeom>
          <a:noFill/>
          <a:ln>
            <a:noFill/>
          </a:ln>
        </p:spPr>
        <p:txBody>
          <a:bodyPr spcFirstLastPara="1" wrap="square" lIns="93150" tIns="46575" rIns="93150" bIns="4657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4" name="Google Shape;84;p1:notes"/>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lang="en-US" dirty="0"/>
          </a:p>
        </p:txBody>
      </p:sp>
      <p:sp>
        <p:nvSpPr>
          <p:cNvPr id="85" name="Google Shape;85;p1:notes"/>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1736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02403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600"/>
              </a:spcAft>
            </a:pPr>
            <a:endParaRPr lang="en-CA"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95775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480"/>
              </a:spcBef>
              <a:spcAft>
                <a:spcPts val="0"/>
              </a:spcAft>
              <a:buClr>
                <a:srgbClr val="000000"/>
              </a:buClr>
              <a:buSzPts val="1400"/>
              <a:buFont typeface="Arial"/>
              <a:buNone/>
              <a:tabLst/>
              <a:defRPr/>
            </a:pPr>
            <a:endParaRPr lang="en-CA"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77956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68475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3648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42831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86529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pPr>
            <a:endParaRPr lang="en-CA"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81980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69692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24578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pPr>
            <a:endParaRPr lang="en-CA"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34477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45639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44269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sp>
        <p:nvSpPr>
          <p:cNvPr id="16" name="Google Shape;16;p4"/>
          <p:cNvSpPr txBox="1">
            <a:spLocks noGrp="1"/>
          </p:cNvSpPr>
          <p:nvPr>
            <p:ph type="title"/>
          </p:nvPr>
        </p:nvSpPr>
        <p:spPr>
          <a:xfrm>
            <a:off x="533400" y="402449"/>
            <a:ext cx="10058400" cy="13255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4400"/>
              <a:buFont typeface="Arial"/>
              <a:buNone/>
              <a:defRPr sz="4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7" name="Google Shape;17;p4"/>
          <p:cNvSpPr txBox="1">
            <a:spLocks noGrp="1"/>
          </p:cNvSpPr>
          <p:nvPr>
            <p:ph type="body" idx="1"/>
          </p:nvPr>
        </p:nvSpPr>
        <p:spPr>
          <a:xfrm>
            <a:off x="533400" y="1891357"/>
            <a:ext cx="10058400" cy="10668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chemeClr val="lt1"/>
              </a:buClr>
              <a:buSzPts val="2400"/>
              <a:buFont typeface="Arial"/>
              <a:buNone/>
              <a:defRPr sz="2400" b="1" i="1"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dirty="0"/>
              <a:t>Click to edit Master text styles</a:t>
            </a:r>
          </a:p>
        </p:txBody>
      </p:sp>
      <p:sp>
        <p:nvSpPr>
          <p:cNvPr id="18" name="Google Shape;18;p4"/>
          <p:cNvSpPr txBox="1">
            <a:spLocks noGrp="1"/>
          </p:cNvSpPr>
          <p:nvPr>
            <p:ph type="body" idx="2"/>
          </p:nvPr>
        </p:nvSpPr>
        <p:spPr>
          <a:xfrm>
            <a:off x="533400" y="3124200"/>
            <a:ext cx="5317045" cy="914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640"/>
              </a:spcBef>
              <a:spcAft>
                <a:spcPts val="0"/>
              </a:spcAft>
              <a:buClr>
                <a:schemeClr val="lt1"/>
              </a:buClr>
              <a:buSzPts val="3200"/>
              <a:buFont typeface="Arial"/>
              <a:buNone/>
              <a:defRPr sz="3200" b="1"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Clr>
                <a:schemeClr val="lt1"/>
              </a:buClr>
              <a:buSzPts val="3200"/>
              <a:buNone/>
            </a:pPr>
            <a:endParaRPr lang="en-US" sz="3200" dirty="0"/>
          </a:p>
        </p:txBody>
      </p:sp>
      <p:sp>
        <p:nvSpPr>
          <p:cNvPr id="21" name="Google Shape;21;p4"/>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rgbClr val="006197"/>
              </a:buClr>
              <a:buSzPts val="2400"/>
              <a:buFont typeface="Arial"/>
              <a:buNone/>
              <a:defRPr sz="2400" b="1" i="1" u="none" strike="noStrike" cap="none">
                <a:solidFill>
                  <a:srgbClr val="006197"/>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2" name="Google Shape;22;p4"/>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880"/>
              </a:spcBef>
              <a:spcAft>
                <a:spcPts val="0"/>
              </a:spcAft>
              <a:buClr>
                <a:srgbClr val="006197"/>
              </a:buClr>
              <a:buSzPts val="4400"/>
              <a:buFont typeface="Arial"/>
              <a:buNone/>
              <a:defRPr sz="4400" b="1" i="0" u="none" strike="noStrike" cap="none">
                <a:solidFill>
                  <a:srgbClr val="006197"/>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dirty="0"/>
              <a:t>Click to edit Master text styles</a:t>
            </a: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dirty="0"/>
          </a:p>
        </p:txBody>
      </p:sp>
      <p:sp>
        <p:nvSpPr>
          <p:cNvPr id="37" name="Google Shape;37;p6"/>
          <p:cNvSpPr txBox="1">
            <a:spLocks noGrp="1"/>
          </p:cNvSpPr>
          <p:nvPr>
            <p:ph type="body" idx="1"/>
          </p:nvPr>
        </p:nvSpPr>
        <p:spPr>
          <a:xfrm>
            <a:off x="457200" y="1371600"/>
            <a:ext cx="1127760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dirty="0"/>
          </a:p>
        </p:txBody>
      </p:sp>
      <p:sp>
        <p:nvSpPr>
          <p:cNvPr id="38" name="Google Shape;38;p6"/>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2 Content Columns">
  <p:cSld name="Title and 2 Content Columns">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dirty="0"/>
          </a:p>
        </p:txBody>
      </p:sp>
      <p:sp>
        <p:nvSpPr>
          <p:cNvPr id="41" name="Google Shape;41;p8"/>
          <p:cNvSpPr txBox="1">
            <a:spLocks noGrp="1"/>
          </p:cNvSpPr>
          <p:nvPr>
            <p:ph type="body" idx="1"/>
          </p:nvPr>
        </p:nvSpPr>
        <p:spPr>
          <a:xfrm>
            <a:off x="457200" y="1371600"/>
            <a:ext cx="548640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dirty="0"/>
          </a:p>
        </p:txBody>
      </p:sp>
      <p:sp>
        <p:nvSpPr>
          <p:cNvPr id="42" name="Google Shape;42;p8"/>
          <p:cNvSpPr txBox="1">
            <a:spLocks noGrp="1"/>
          </p:cNvSpPr>
          <p:nvPr>
            <p:ph type="body" idx="2"/>
          </p:nvPr>
        </p:nvSpPr>
        <p:spPr>
          <a:xfrm>
            <a:off x="6248400" y="1371600"/>
            <a:ext cx="548640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3" name="Google Shape;43;p8"/>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2 Content Columns + Headings">
  <p:cSld name="Title and 2 Content Columns + Headings">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9"/>
          <p:cNvSpPr txBox="1">
            <a:spLocks noGrp="1"/>
          </p:cNvSpPr>
          <p:nvPr>
            <p:ph type="body" idx="1"/>
          </p:nvPr>
        </p:nvSpPr>
        <p:spPr>
          <a:xfrm>
            <a:off x="457200" y="1371600"/>
            <a:ext cx="5486400" cy="762000"/>
          </a:xfrm>
          <a:prstGeom prst="rect">
            <a:avLst/>
          </a:prstGeom>
          <a:noFill/>
          <a:ln>
            <a:noFill/>
          </a:ln>
        </p:spPr>
        <p:txBody>
          <a:bodyPr spcFirstLastPara="1" wrap="square" lIns="91425" tIns="45700" rIns="91425" bIns="45700" anchor="ctr"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7" name="Google Shape;47;p9"/>
          <p:cNvSpPr txBox="1">
            <a:spLocks noGrp="1"/>
          </p:cNvSpPr>
          <p:nvPr>
            <p:ph type="body" idx="2"/>
          </p:nvPr>
        </p:nvSpPr>
        <p:spPr>
          <a:xfrm>
            <a:off x="457200" y="2286000"/>
            <a:ext cx="548640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8" name="Google Shape;48;p9"/>
          <p:cNvSpPr txBox="1">
            <a:spLocks noGrp="1"/>
          </p:cNvSpPr>
          <p:nvPr>
            <p:ph type="body" idx="3"/>
          </p:nvPr>
        </p:nvSpPr>
        <p:spPr>
          <a:xfrm>
            <a:off x="6250806" y="1371600"/>
            <a:ext cx="5486400" cy="7620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9" name="Google Shape;49;p9"/>
          <p:cNvSpPr txBox="1">
            <a:spLocks noGrp="1"/>
          </p:cNvSpPr>
          <p:nvPr>
            <p:ph type="body" idx="4"/>
          </p:nvPr>
        </p:nvSpPr>
        <p:spPr>
          <a:xfrm>
            <a:off x="6248400" y="2286000"/>
            <a:ext cx="5486400" cy="4038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0" name="Google Shape;50;p9"/>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3 Content Columns">
  <p:cSld name="Title and 3 Content Columns">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10"/>
          <p:cNvSpPr txBox="1">
            <a:spLocks noGrp="1"/>
          </p:cNvSpPr>
          <p:nvPr>
            <p:ph type="body" idx="1"/>
          </p:nvPr>
        </p:nvSpPr>
        <p:spPr>
          <a:xfrm>
            <a:off x="457200" y="1371600"/>
            <a:ext cx="347472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4" name="Google Shape;54;p10"/>
          <p:cNvSpPr txBox="1">
            <a:spLocks noGrp="1"/>
          </p:cNvSpPr>
          <p:nvPr>
            <p:ph type="body" idx="2"/>
          </p:nvPr>
        </p:nvSpPr>
        <p:spPr>
          <a:xfrm>
            <a:off x="4358640" y="1371600"/>
            <a:ext cx="347472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5" name="Google Shape;55;p10"/>
          <p:cNvSpPr txBox="1">
            <a:spLocks noGrp="1"/>
          </p:cNvSpPr>
          <p:nvPr>
            <p:ph type="body" idx="3"/>
          </p:nvPr>
        </p:nvSpPr>
        <p:spPr>
          <a:xfrm>
            <a:off x="8229600" y="1371600"/>
            <a:ext cx="347472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90000"/>
              </a:lnSpc>
              <a:spcBef>
                <a:spcPts val="700"/>
              </a:spcBef>
              <a:spcAft>
                <a:spcPts val="0"/>
              </a:spcAft>
              <a:buClr>
                <a:srgbClr val="28376D"/>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6" name="Google Shape;56;p10"/>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3 Content Columns + Headings">
  <p:cSld name="Title and 3 Content Columns + Headings">
    <p:spTree>
      <p:nvGrpSpPr>
        <p:cNvPr id="1" name="Shape 57"/>
        <p:cNvGrpSpPr/>
        <p:nvPr/>
      </p:nvGrpSpPr>
      <p:grpSpPr>
        <a:xfrm>
          <a:off x="0" y="0"/>
          <a:ext cx="0" cy="0"/>
          <a:chOff x="0" y="0"/>
          <a:chExt cx="0" cy="0"/>
        </a:xfrm>
      </p:grpSpPr>
      <p:sp>
        <p:nvSpPr>
          <p:cNvPr id="58" name="Google Shape;58;p11"/>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9" name="Google Shape;59;p11"/>
          <p:cNvSpPr txBox="1">
            <a:spLocks noGrp="1"/>
          </p:cNvSpPr>
          <p:nvPr>
            <p:ph type="body" idx="1"/>
          </p:nvPr>
        </p:nvSpPr>
        <p:spPr>
          <a:xfrm>
            <a:off x="457200" y="1371600"/>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3366"/>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0" name="Google Shape;60;p11"/>
          <p:cNvSpPr txBox="1">
            <a:spLocks noGrp="1"/>
          </p:cNvSpPr>
          <p:nvPr>
            <p:ph type="body" idx="2"/>
          </p:nvPr>
        </p:nvSpPr>
        <p:spPr>
          <a:xfrm>
            <a:off x="45720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1" name="Google Shape;61;p11"/>
          <p:cNvSpPr txBox="1">
            <a:spLocks noGrp="1"/>
          </p:cNvSpPr>
          <p:nvPr>
            <p:ph type="body" idx="3"/>
          </p:nvPr>
        </p:nvSpPr>
        <p:spPr>
          <a:xfrm>
            <a:off x="4358640" y="1374808"/>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2" name="Google Shape;62;p11"/>
          <p:cNvSpPr txBox="1">
            <a:spLocks noGrp="1"/>
          </p:cNvSpPr>
          <p:nvPr>
            <p:ph type="body" idx="4"/>
          </p:nvPr>
        </p:nvSpPr>
        <p:spPr>
          <a:xfrm>
            <a:off x="435864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3" name="Google Shape;63;p11"/>
          <p:cNvSpPr txBox="1">
            <a:spLocks noGrp="1"/>
          </p:cNvSpPr>
          <p:nvPr>
            <p:ph type="body" idx="5"/>
          </p:nvPr>
        </p:nvSpPr>
        <p:spPr>
          <a:xfrm>
            <a:off x="8229600" y="1371600"/>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3366"/>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4" name="Google Shape;64;p11"/>
          <p:cNvSpPr txBox="1">
            <a:spLocks noGrp="1"/>
          </p:cNvSpPr>
          <p:nvPr>
            <p:ph type="body" idx="6"/>
          </p:nvPr>
        </p:nvSpPr>
        <p:spPr>
          <a:xfrm>
            <a:off x="822960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90000"/>
              </a:lnSpc>
              <a:spcBef>
                <a:spcPts val="700"/>
              </a:spcBef>
              <a:spcAft>
                <a:spcPts val="0"/>
              </a:spcAft>
              <a:buClr>
                <a:srgbClr val="28376D"/>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5" name="Google Shape;65;p11"/>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8" name="Google Shape;68;p12"/>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p:nvPr/>
        </p:nvSpPr>
        <p:spPr>
          <a:xfrm>
            <a:off x="0" y="4572000"/>
            <a:ext cx="12192000" cy="21332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3"/>
          <p:cNvSpPr txBox="1"/>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4500"/>
              <a:buFont typeface="Helvetica Neue"/>
              <a:buNone/>
            </a:pPr>
            <a:r>
              <a:rPr lang="en-US" sz="4500" b="1" i="0" u="none" strike="noStrike" cap="none">
                <a:solidFill>
                  <a:schemeClr val="lt1"/>
                </a:solidFill>
                <a:latin typeface="Helvetica Neue"/>
                <a:ea typeface="Helvetica Neue"/>
                <a:cs typeface="Helvetica Neue"/>
                <a:sym typeface="Helvetica Neue"/>
              </a:rPr>
              <a:t>Click to edit Master title style</a:t>
            </a:r>
            <a:endParaRPr sz="4500" b="1" i="0" u="none" strike="noStrike" cap="none">
              <a:solidFill>
                <a:schemeClr val="lt1"/>
              </a:solidFill>
              <a:latin typeface="Helvetica Neue"/>
              <a:ea typeface="Helvetica Neue"/>
              <a:cs typeface="Helvetica Neue"/>
              <a:sym typeface="Helvetica Neue"/>
            </a:endParaRPr>
          </a:p>
        </p:txBody>
      </p:sp>
      <p:sp>
        <p:nvSpPr>
          <p:cNvPr id="12" name="Google Shape;12;p3"/>
          <p:cNvSpPr txBox="1"/>
          <p:nvPr/>
        </p:nvSpPr>
        <p:spPr>
          <a:xfrm>
            <a:off x="838200" y="1752600"/>
            <a:ext cx="10515600" cy="1066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1" u="none" strike="noStrike" cap="none">
                <a:solidFill>
                  <a:schemeClr val="lt1"/>
                </a:solidFill>
                <a:latin typeface="Helvetica Neue"/>
                <a:ea typeface="Helvetica Neue"/>
                <a:cs typeface="Helvetica Neue"/>
                <a:sym typeface="Helvetica Neue"/>
              </a:rPr>
              <a:t>Click to edit Subtitle</a:t>
            </a:r>
            <a:endParaRPr sz="3000" b="1" i="1" u="none" strike="noStrike" cap="none">
              <a:solidFill>
                <a:schemeClr val="lt1"/>
              </a:solidFill>
              <a:latin typeface="Helvetica Neue"/>
              <a:ea typeface="Helvetica Neue"/>
              <a:cs typeface="Helvetica Neue"/>
              <a:sym typeface="Helvetica Neue"/>
            </a:endParaRPr>
          </a:p>
        </p:txBody>
      </p:sp>
      <p:pic>
        <p:nvPicPr>
          <p:cNvPr id="13" name="Google Shape;13;p3"/>
          <p:cNvPicPr preferRelativeResize="0"/>
          <p:nvPr/>
        </p:nvPicPr>
        <p:blipFill rotWithShape="1">
          <a:blip r:embed="rId3">
            <a:alphaModFix/>
          </a:blip>
          <a:srcRect/>
          <a:stretch/>
        </p:blipFill>
        <p:spPr>
          <a:xfrm>
            <a:off x="0" y="0"/>
            <a:ext cx="12192000" cy="45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29"/>
        <p:cNvGrpSpPr/>
        <p:nvPr/>
      </p:nvGrpSpPr>
      <p:grpSpPr>
        <a:xfrm>
          <a:off x="0" y="0"/>
          <a:ext cx="0" cy="0"/>
          <a:chOff x="0" y="0"/>
          <a:chExt cx="0" cy="0"/>
        </a:xfrm>
      </p:grpSpPr>
      <p:pic>
        <p:nvPicPr>
          <p:cNvPr id="30" name="Google Shape;30;p5"/>
          <p:cNvPicPr preferRelativeResize="0"/>
          <p:nvPr/>
        </p:nvPicPr>
        <p:blipFill rotWithShape="1">
          <a:blip r:embed="rId8">
            <a:alphaModFix/>
          </a:blip>
          <a:srcRect/>
          <a:stretch/>
        </p:blipFill>
        <p:spPr>
          <a:xfrm>
            <a:off x="0" y="0"/>
            <a:ext cx="12188952" cy="1067645"/>
          </a:xfrm>
          <a:prstGeom prst="rect">
            <a:avLst/>
          </a:prstGeom>
          <a:noFill/>
          <a:ln>
            <a:noFill/>
          </a:ln>
        </p:spPr>
      </p:pic>
      <p:sp>
        <p:nvSpPr>
          <p:cNvPr id="31" name="Google Shape;31;p5"/>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SzPts val="1400"/>
              <a:buNone/>
              <a:defRPr sz="3000" b="1" i="0" u="none" strike="noStrike" cap="none">
                <a:solidFill>
                  <a:schemeClr val="lt1"/>
                </a:solidFill>
                <a:latin typeface="Arial"/>
                <a:ea typeface="Arial"/>
                <a:cs typeface="Arial"/>
                <a:sym typeface="Arial"/>
              </a:defRPr>
            </a:lvl1pPr>
            <a:lvl2pPr marR="0" lvl="1"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2pPr>
            <a:lvl3pPr marR="0" lvl="2"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3pPr>
            <a:lvl4pPr marR="0" lvl="3"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4pPr>
            <a:lvl5pPr marR="0" lvl="4"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5pPr>
            <a:lvl6pPr marR="0" lvl="5"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6pPr>
            <a:lvl7pPr marR="0" lvl="6"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7pPr>
            <a:lvl8pPr marR="0" lvl="7"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8pPr>
            <a:lvl9pPr marR="0" lvl="8"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9pPr>
          </a:lstStyle>
          <a:p>
            <a:endParaRPr/>
          </a:p>
        </p:txBody>
      </p:sp>
      <p:cxnSp>
        <p:nvCxnSpPr>
          <p:cNvPr id="32" name="Google Shape;32;p5" descr="graphic line"/>
          <p:cNvCxnSpPr/>
          <p:nvPr/>
        </p:nvCxnSpPr>
        <p:spPr>
          <a:xfrm>
            <a:off x="460248" y="6400800"/>
            <a:ext cx="11274552" cy="0"/>
          </a:xfrm>
          <a:prstGeom prst="straightConnector1">
            <a:avLst/>
          </a:prstGeom>
          <a:noFill/>
          <a:ln w="9525" cap="flat" cmpd="sng">
            <a:solidFill>
              <a:schemeClr val="lt2"/>
            </a:solidFill>
            <a:prstDash val="solid"/>
            <a:round/>
            <a:headEnd type="none" w="med" len="med"/>
            <a:tailEnd type="none" w="med" len="med"/>
          </a:ln>
        </p:spPr>
      </p:cxnSp>
      <p:sp>
        <p:nvSpPr>
          <p:cNvPr id="33" name="Google Shape;33;p5"/>
          <p:cNvSpPr/>
          <p:nvPr/>
        </p:nvSpPr>
        <p:spPr>
          <a:xfrm>
            <a:off x="457200" y="6492240"/>
            <a:ext cx="10287000" cy="182880"/>
          </a:xfrm>
          <a:prstGeom prst="rect">
            <a:avLst/>
          </a:prstGeom>
          <a:noFill/>
          <a:ln>
            <a:noFill/>
          </a:ln>
        </p:spPr>
        <p:txBody>
          <a:bodyPr spcFirstLastPara="1" wrap="square" lIns="0" tIns="0" rIns="0" bIns="0" anchor="ctr" anchorCtr="0">
            <a:noAutofit/>
          </a:bodyPr>
          <a:lstStyle/>
          <a:p>
            <a:pPr marL="0" marR="0" lvl="0" indent="0" algn="l" rtl="0">
              <a:lnSpc>
                <a:spcPct val="50000"/>
              </a:lnSpc>
              <a:spcBef>
                <a:spcPts val="0"/>
              </a:spcBef>
              <a:spcAft>
                <a:spcPts val="0"/>
              </a:spcAft>
              <a:buClr>
                <a:srgbClr val="006197"/>
              </a:buClr>
              <a:buSzPts val="800"/>
              <a:buFont typeface="Arial"/>
              <a:buNone/>
            </a:pPr>
            <a:r>
              <a:rPr lang="en-US" sz="800" b="0" i="0" u="none" strike="noStrike" cap="none" dirty="0">
                <a:solidFill>
                  <a:srgbClr val="006197"/>
                </a:solidFill>
                <a:latin typeface="Arial"/>
                <a:ea typeface="Arial"/>
                <a:cs typeface="Arial"/>
                <a:sym typeface="Arial"/>
              </a:rPr>
              <a:t>IAAF 2023 / General Services Administration / Federal Deposit Insurance Corporation / Department of Veterans Affairs / U.S. Access Board / Federal CIO Council</a:t>
            </a:r>
            <a:endParaRPr sz="800" b="0" i="0" u="none" strike="noStrike" cap="none" dirty="0">
              <a:solidFill>
                <a:srgbClr val="006197"/>
              </a:solidFill>
              <a:latin typeface="Arial"/>
              <a:ea typeface="Arial"/>
              <a:cs typeface="Arial"/>
              <a:sym typeface="Arial"/>
            </a:endParaRPr>
          </a:p>
        </p:txBody>
      </p:sp>
      <p:sp>
        <p:nvSpPr>
          <p:cNvPr id="34" name="Google Shape;34;p5"/>
          <p:cNvSpPr txBox="1">
            <a:spLocks noGrp="1"/>
          </p:cNvSpPr>
          <p:nvPr>
            <p:ph type="sldNum" idx="12"/>
          </p:nvPr>
        </p:nvSpPr>
        <p:spPr>
          <a:xfrm>
            <a:off x="11201401" y="6492240"/>
            <a:ext cx="533400" cy="18288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s://a11y.canada.ca/en/guides/office365/"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a11y.canada.ca/en/guides/virtual-meeting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11y.canada.ca/e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ailto:aaact-aatia@ssc-spc.gc.ca"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canada.ca/en/employment-social-development/programs/accessible-people-disabilities.html" TargetMode="External"/><Relationship Id="rId2" Type="http://schemas.openxmlformats.org/officeDocument/2006/relationships/hyperlink" Target="https://laws-lois.justice.gc.ca/eng/acts/h-6/page-1.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canada.ca/en/employment-social-development/programs/accessible-people-disabilities/act-summary.html#h2.03" TargetMode="External"/><Relationship Id="rId2" Type="http://schemas.openxmlformats.org/officeDocument/2006/relationships/hyperlink" Target="https://www.canada.ca/en/government/publicservice/wellness-inclusion-diversity-public-service/diversity-inclusion-public-service/accessibility-public-service/accessibility-strategy-public-service-toc.html" TargetMode="External"/><Relationship Id="rId1" Type="http://schemas.openxmlformats.org/officeDocument/2006/relationships/slideLayout" Target="../slideLayouts/slideLayout2.xml"/><Relationship Id="rId4" Type="http://schemas.openxmlformats.org/officeDocument/2006/relationships/hyperlink" Target="https://www.tbs-sct.gc.ca/pol/doc-eng.aspx?id=32620"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tbs-sct.gc.ca/pol/doc-eng.aspx?id=32634"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tbs-sct.gc.ca/pol/doc-eng.aspx?id=32692&amp;section=procedure&amp;p=B"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tbs-sct.canada.ca/pol/doc-eng.aspx?id=32603&amp;section=html" TargetMode="External"/><Relationship Id="rId2" Type="http://schemas.openxmlformats.org/officeDocument/2006/relationships/hyperlink" Target="https://www.tbs-sct.canada.ca/pol/doc-eng.aspx?id=3260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tbs-sct.gc.ca/pol/doc-eng.aspx?id=32603" TargetMode="External"/><Relationship Id="rId2" Type="http://schemas.openxmlformats.org/officeDocument/2006/relationships/hyperlink" Target="https://www.canada.ca/en/government/system/digital-government/government-canada-digital-operations-strategic-plans.html" TargetMode="External"/><Relationship Id="rId1" Type="http://schemas.openxmlformats.org/officeDocument/2006/relationships/slideLayout" Target="../slideLayouts/slideLayout2.xml"/><Relationship Id="rId4" Type="http://schemas.openxmlformats.org/officeDocument/2006/relationships/hyperlink" Target="https://buyandsell.gc.ca/policy-and-guidelines/policy-notifications/PN-142"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canada.ca/en/employment-social-development/programs/accessible-people-disabilities.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tbs-sct.gc.ca/pol/doc-eng.aspx?id=32620" TargetMode="External"/><Relationship Id="rId4" Type="http://schemas.openxmlformats.org/officeDocument/2006/relationships/hyperlink" Target="https://www.canada.ca/en/government/publicservice/wellness-inclusion-diversity-public-service/diversity-inclusion-public-service/accessibility-public-service/accessibility-strategy-public-service-toc.html"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www.tbs-sct.gc.ca/pol/doc-eng.aspx?id=2360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laws.justice.gc.ca/eng/acts/A-0.6/page-1.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laws-lois.justice.gc.ca/eng/acts/h-6/page-1.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11y.canada.ca/e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title"/>
          </p:nvPr>
        </p:nvSpPr>
        <p:spPr>
          <a:xfrm>
            <a:off x="533400" y="402449"/>
            <a:ext cx="11049000" cy="13255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400"/>
              <a:buFont typeface="Arial"/>
              <a:buNone/>
            </a:pPr>
            <a:r>
              <a:rPr lang="en-US" dirty="0"/>
              <a:t>Annual Interagency Accessibility Forum</a:t>
            </a:r>
            <a:endParaRPr dirty="0"/>
          </a:p>
        </p:txBody>
      </p:sp>
      <p:sp>
        <p:nvSpPr>
          <p:cNvPr id="88" name="Google Shape;88;p1"/>
          <p:cNvSpPr txBox="1">
            <a:spLocks noGrp="1"/>
          </p:cNvSpPr>
          <p:nvPr>
            <p:ph type="body" idx="1"/>
          </p:nvPr>
        </p:nvSpPr>
        <p:spPr>
          <a:xfrm>
            <a:off x="533400" y="1359306"/>
            <a:ext cx="11174691" cy="1066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None/>
            </a:pPr>
            <a:r>
              <a:rPr lang="en-US" sz="2800" dirty="0"/>
              <a:t>Beyond Compliance: Building a Culture of Digital Accessibility</a:t>
            </a:r>
          </a:p>
        </p:txBody>
      </p:sp>
      <p:sp>
        <p:nvSpPr>
          <p:cNvPr id="89" name="Google Shape;89;p1"/>
          <p:cNvSpPr txBox="1">
            <a:spLocks noGrp="1"/>
          </p:cNvSpPr>
          <p:nvPr>
            <p:ph type="body" idx="2"/>
          </p:nvPr>
        </p:nvSpPr>
        <p:spPr>
          <a:xfrm>
            <a:off x="533401" y="3124200"/>
            <a:ext cx="5337048"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200"/>
              <a:buNone/>
            </a:pPr>
            <a:r>
              <a:rPr lang="en-US" sz="2800" dirty="0"/>
              <a:t>November 7-9, 2023</a:t>
            </a:r>
            <a:endParaRPr sz="2800" dirty="0"/>
          </a:p>
        </p:txBody>
      </p:sp>
      <p:pic>
        <p:nvPicPr>
          <p:cNvPr id="3" name="GSA" descr="GSA Starmark logo">
            <a:extLst>
              <a:ext uri="{FF2B5EF4-FFF2-40B4-BE49-F238E27FC236}">
                <a16:creationId xmlns:a16="http://schemas.microsoft.com/office/drawing/2014/main" id="{29117E04-F918-CE4A-3958-D8BA5432AA8C}"/>
              </a:ext>
            </a:extLst>
          </p:cNvPr>
          <p:cNvPicPr preferRelativeResize="0"/>
          <p:nvPr/>
        </p:nvPicPr>
        <p:blipFill rotWithShape="1">
          <a:blip r:embed="rId3">
            <a:alphaModFix/>
          </a:blip>
          <a:srcRect/>
          <a:stretch/>
        </p:blipFill>
        <p:spPr>
          <a:xfrm>
            <a:off x="5961330" y="3121502"/>
            <a:ext cx="914400" cy="914400"/>
          </a:xfrm>
          <a:prstGeom prst="rect">
            <a:avLst/>
          </a:prstGeom>
          <a:noFill/>
          <a:ln>
            <a:noFill/>
          </a:ln>
        </p:spPr>
      </p:pic>
      <p:pic>
        <p:nvPicPr>
          <p:cNvPr id="5" name="FDIC" descr="Logo of the Federal Deposit Insurance Corporation (FDIC)">
            <a:extLst>
              <a:ext uri="{FF2B5EF4-FFF2-40B4-BE49-F238E27FC236}">
                <a16:creationId xmlns:a16="http://schemas.microsoft.com/office/drawing/2014/main" id="{FCB1931B-A09A-F05B-92CF-A4C045F7DDE3}"/>
              </a:ext>
            </a:extLst>
          </p:cNvPr>
          <p:cNvPicPr>
            <a:picLocks noChangeAspect="1"/>
          </p:cNvPicPr>
          <p:nvPr/>
        </p:nvPicPr>
        <p:blipFill>
          <a:blip r:embed="rId4"/>
          <a:stretch>
            <a:fillRect/>
          </a:stretch>
        </p:blipFill>
        <p:spPr>
          <a:xfrm>
            <a:off x="6986614" y="3233175"/>
            <a:ext cx="1704758" cy="691053"/>
          </a:xfrm>
          <a:prstGeom prst="rect">
            <a:avLst/>
          </a:prstGeom>
        </p:spPr>
      </p:pic>
      <p:pic>
        <p:nvPicPr>
          <p:cNvPr id="6" name="VA" descr="Seal of the Department of Veterans Affairs">
            <a:extLst>
              <a:ext uri="{FF2B5EF4-FFF2-40B4-BE49-F238E27FC236}">
                <a16:creationId xmlns:a16="http://schemas.microsoft.com/office/drawing/2014/main" id="{E9F6275C-ACDF-04CC-B8CC-BDED9292DE98}"/>
              </a:ext>
            </a:extLst>
          </p:cNvPr>
          <p:cNvPicPr>
            <a:picLocks noChangeAspect="1"/>
          </p:cNvPicPr>
          <p:nvPr/>
        </p:nvPicPr>
        <p:blipFill>
          <a:blip r:embed="rId5"/>
          <a:stretch>
            <a:fillRect/>
          </a:stretch>
        </p:blipFill>
        <p:spPr>
          <a:xfrm>
            <a:off x="8798882" y="3098881"/>
            <a:ext cx="965037" cy="965037"/>
          </a:xfrm>
          <a:prstGeom prst="rect">
            <a:avLst/>
          </a:prstGeom>
        </p:spPr>
      </p:pic>
      <p:pic>
        <p:nvPicPr>
          <p:cNvPr id="7" name="USAB" descr="Seal of the United States Access Board">
            <a:extLst>
              <a:ext uri="{FF2B5EF4-FFF2-40B4-BE49-F238E27FC236}">
                <a16:creationId xmlns:a16="http://schemas.microsoft.com/office/drawing/2014/main" id="{BAD25E63-D68A-E245-0562-3150365FC668}"/>
              </a:ext>
            </a:extLst>
          </p:cNvPr>
          <p:cNvPicPr>
            <a:picLocks noChangeAspect="1"/>
          </p:cNvPicPr>
          <p:nvPr/>
        </p:nvPicPr>
        <p:blipFill>
          <a:blip r:embed="rId6"/>
          <a:stretch>
            <a:fillRect/>
          </a:stretch>
        </p:blipFill>
        <p:spPr>
          <a:xfrm>
            <a:off x="9871429" y="3121502"/>
            <a:ext cx="914400" cy="914400"/>
          </a:xfrm>
          <a:prstGeom prst="rect">
            <a:avLst/>
          </a:prstGeom>
        </p:spPr>
      </p:pic>
      <p:pic>
        <p:nvPicPr>
          <p:cNvPr id="4" name="CIOC" descr="Seal of the CIO Council">
            <a:extLst>
              <a:ext uri="{FF2B5EF4-FFF2-40B4-BE49-F238E27FC236}">
                <a16:creationId xmlns:a16="http://schemas.microsoft.com/office/drawing/2014/main" id="{39011A92-3AA5-B9A9-EC9C-98E76820B8BE}"/>
              </a:ext>
            </a:extLst>
          </p:cNvPr>
          <p:cNvPicPr preferRelativeResize="0"/>
          <p:nvPr/>
        </p:nvPicPr>
        <p:blipFill rotWithShape="1">
          <a:blip r:embed="rId7">
            <a:alphaModFix/>
          </a:blip>
          <a:srcRect/>
          <a:stretch/>
        </p:blipFill>
        <p:spPr>
          <a:xfrm>
            <a:off x="10893339" y="3092364"/>
            <a:ext cx="979610" cy="978070"/>
          </a:xfrm>
          <a:prstGeom prst="rect">
            <a:avLst/>
          </a:prstGeom>
          <a:noFill/>
          <a:ln>
            <a:noFill/>
          </a:ln>
        </p:spPr>
      </p:pic>
      <p:sp>
        <p:nvSpPr>
          <p:cNvPr id="91" name="Google Shape;91;p1"/>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6197"/>
              </a:buClr>
              <a:buSzPts val="4400"/>
              <a:buNone/>
            </a:pPr>
            <a:r>
              <a:rPr lang="en-US" dirty="0"/>
              <a:t>Shared Services Canada (SSC) – Update on our Accessible ICT Procurement Pilot</a:t>
            </a:r>
            <a:endParaRPr dirty="0"/>
          </a:p>
        </p:txBody>
      </p:sp>
      <p:sp>
        <p:nvSpPr>
          <p:cNvPr id="90" name="Google Shape;90;p1"/>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6197"/>
              </a:buClr>
              <a:buSzPts val="2400"/>
              <a:buNone/>
            </a:pPr>
            <a:r>
              <a:rPr lang="en-US" dirty="0"/>
              <a:t>A presentation to the Interagency Accessibility Forum (Nov 8, 2023)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097A3A-AB4A-2587-73BC-E4AF8D6A9AD2}"/>
              </a:ext>
            </a:extLst>
          </p:cNvPr>
          <p:cNvSpPr>
            <a:spLocks noGrp="1"/>
          </p:cNvSpPr>
          <p:nvPr>
            <p:ph type="title"/>
          </p:nvPr>
        </p:nvSpPr>
        <p:spPr/>
        <p:txBody>
          <a:bodyPr/>
          <a:lstStyle/>
          <a:p>
            <a:r>
              <a:rPr lang="en-US" dirty="0"/>
              <a:t>Supplier Opportunities (1 of 2)</a:t>
            </a:r>
            <a:endParaRPr lang="en-CA" dirty="0"/>
          </a:p>
        </p:txBody>
      </p:sp>
      <p:sp>
        <p:nvSpPr>
          <p:cNvPr id="7" name="Text Placeholder 6">
            <a:extLst>
              <a:ext uri="{FF2B5EF4-FFF2-40B4-BE49-F238E27FC236}">
                <a16:creationId xmlns:a16="http://schemas.microsoft.com/office/drawing/2014/main" id="{1D1494D7-B2F6-66A8-653E-0DCBF329D42F}"/>
              </a:ext>
            </a:extLst>
          </p:cNvPr>
          <p:cNvSpPr>
            <a:spLocks noGrp="1"/>
          </p:cNvSpPr>
          <p:nvPr>
            <p:ph type="body" idx="1"/>
          </p:nvPr>
        </p:nvSpPr>
        <p:spPr/>
        <p:txBody>
          <a:bodyPr/>
          <a:lstStyle/>
          <a:p>
            <a:pPr marL="0" marR="0" indent="0">
              <a:spcBef>
                <a:spcPts val="0"/>
              </a:spcBef>
              <a:spcAft>
                <a:spcPts val="600"/>
              </a:spcAft>
              <a:buNone/>
            </a:pPr>
            <a:r>
              <a:rPr lang="en-US" dirty="0">
                <a:effectLst/>
                <a:latin typeface="Arial" panose="020B0604020202020204" pitchFamily="34" charset="0"/>
                <a:ea typeface="Calibri" panose="020F0502020204030204" pitchFamily="34" charset="0"/>
                <a:cs typeface="Arial" panose="020B0604020202020204" pitchFamily="34" charset="0"/>
              </a:rPr>
              <a:t>Include:</a:t>
            </a:r>
            <a:endParaRPr lang="en-CA" dirty="0">
              <a:latin typeface="Arial" panose="020B0604020202020204" pitchFamily="34" charset="0"/>
              <a:ea typeface="Calibri" panose="020F0502020204030204" pitchFamily="34" charset="0"/>
              <a:cs typeface="Arial" panose="020B0604020202020204" pitchFamily="34" charset="0"/>
            </a:endParaRPr>
          </a:p>
          <a:p>
            <a:pPr lvl="1" indent="-457200">
              <a:spcBef>
                <a:spcPts val="0"/>
              </a:spcBef>
              <a:spcAft>
                <a:spcPts val="600"/>
              </a:spcAft>
              <a:buFont typeface="Arial" panose="020B0604020202020204" pitchFamily="34" charset="0"/>
              <a:buChar char="•"/>
            </a:pPr>
            <a:r>
              <a:rPr lang="en-US" dirty="0">
                <a:effectLst/>
                <a:latin typeface="Arial" panose="020B0604020202020204" pitchFamily="34" charset="0"/>
                <a:ea typeface="Calibri" panose="020F0502020204030204" pitchFamily="34" charset="0"/>
                <a:cs typeface="Arial" panose="020B0604020202020204" pitchFamily="34" charset="0"/>
              </a:rPr>
              <a:t>Learn:</a:t>
            </a:r>
            <a:endParaRPr lang="en-CA" dirty="0">
              <a:latin typeface="Arial" panose="020B0604020202020204" pitchFamily="34" charset="0"/>
              <a:ea typeface="Calibri" panose="020F0502020204030204" pitchFamily="34" charset="0"/>
              <a:cs typeface="Arial" panose="020B0604020202020204" pitchFamily="34" charset="0"/>
            </a:endParaRPr>
          </a:p>
          <a:p>
            <a:pPr lvl="2" indent="-457200">
              <a:spcBef>
                <a:spcPts val="0"/>
              </a:spcBef>
              <a:spcAft>
                <a:spcPts val="600"/>
              </a:spcAft>
              <a:buFont typeface="Courier New" panose="02070309020205020404" pitchFamily="49" charset="0"/>
              <a:buChar char="o"/>
            </a:pPr>
            <a:r>
              <a:rPr lang="en-US" dirty="0">
                <a:effectLst/>
                <a:latin typeface="Arial" panose="020B0604020202020204" pitchFamily="34" charset="0"/>
                <a:ea typeface="Calibri" panose="020F0502020204030204" pitchFamily="34" charset="0"/>
                <a:cs typeface="Arial" panose="020B0604020202020204" pitchFamily="34" charset="0"/>
              </a:rPr>
              <a:t>non-web document accessibility fundamentals (e.g. email, Word, PowerPoint, etc) (</a:t>
            </a:r>
            <a:r>
              <a:rPr lang="en-US" u="sng" dirty="0">
                <a:solidFill>
                  <a:srgbClr val="284162"/>
                </a:solidFill>
                <a:effectLst/>
                <a:latin typeface="Arial" panose="020B0604020202020204" pitchFamily="34" charset="0"/>
                <a:ea typeface="Calibri" panose="020F0502020204030204" pitchFamily="34" charset="0"/>
                <a:cs typeface="Arial" panose="020B0604020202020204" pitchFamily="34" charset="0"/>
                <a:hlinkClick r:id="rId3"/>
              </a:rPr>
              <a:t>Accessible document guides: Office 365</a:t>
            </a:r>
            <a:r>
              <a:rPr lang="en-US" dirty="0">
                <a:effectLst/>
                <a:latin typeface="Arial" panose="020B0604020202020204" pitchFamily="34" charset="0"/>
                <a:ea typeface="Calibri" panose="020F0502020204030204" pitchFamily="34" charset="0"/>
                <a:cs typeface="Arial" panose="020B0604020202020204" pitchFamily="34" charset="0"/>
              </a:rPr>
              <a:t>) and</a:t>
            </a:r>
            <a:endParaRPr lang="en-CA" dirty="0">
              <a:latin typeface="Arial" panose="020B0604020202020204" pitchFamily="34" charset="0"/>
              <a:ea typeface="Calibri" panose="020F0502020204030204" pitchFamily="34" charset="0"/>
              <a:cs typeface="Arial" panose="020B0604020202020204" pitchFamily="34" charset="0"/>
            </a:endParaRPr>
          </a:p>
          <a:p>
            <a:pPr lvl="2" indent="-457200">
              <a:spcBef>
                <a:spcPts val="0"/>
              </a:spcBef>
              <a:spcAft>
                <a:spcPts val="600"/>
              </a:spcAft>
              <a:buFont typeface="Courier New" panose="02070309020205020404" pitchFamily="49" charset="0"/>
              <a:buChar char="o"/>
            </a:pPr>
            <a:r>
              <a:rPr lang="en-US" dirty="0">
                <a:effectLst/>
                <a:latin typeface="Arial" panose="020B0604020202020204" pitchFamily="34" charset="0"/>
                <a:ea typeface="Calibri" panose="020F0502020204030204" pitchFamily="34" charset="0"/>
                <a:cs typeface="Arial" panose="020B0604020202020204" pitchFamily="34" charset="0"/>
              </a:rPr>
              <a:t>how to conduct accessible meetings (</a:t>
            </a:r>
            <a:r>
              <a:rPr lang="en-US" u="sng" dirty="0">
                <a:solidFill>
                  <a:srgbClr val="284162"/>
                </a:solidFill>
                <a:effectLst/>
                <a:latin typeface="Arial" panose="020B0604020202020204" pitchFamily="34" charset="0"/>
                <a:ea typeface="Calibri" panose="020F0502020204030204" pitchFamily="34" charset="0"/>
                <a:cs typeface="Arial" panose="020B0604020202020204" pitchFamily="34" charset="0"/>
                <a:hlinkClick r:id="rId4"/>
              </a:rPr>
              <a:t>Best Practices for Hosting Accessible Virtual Meetings</a:t>
            </a:r>
            <a:r>
              <a:rPr lang="en-US" dirty="0">
                <a:effectLst/>
                <a:latin typeface="Arial" panose="020B0604020202020204" pitchFamily="34" charset="0"/>
                <a:ea typeface="Calibri" panose="020F0502020204030204" pitchFamily="34" charset="0"/>
                <a:cs typeface="Arial" panose="020B0604020202020204" pitchFamily="34" charset="0"/>
              </a:rPr>
              <a:t>)</a:t>
            </a:r>
            <a:endParaRPr lang="en-CA" dirty="0">
              <a:latin typeface="Arial" panose="020B0604020202020204" pitchFamily="34" charset="0"/>
              <a:ea typeface="Calibri" panose="020F0502020204030204" pitchFamily="34" charset="0"/>
              <a:cs typeface="Arial" panose="020B0604020202020204" pitchFamily="34" charset="0"/>
            </a:endParaRPr>
          </a:p>
          <a:p>
            <a:pPr lvl="1" indent="-457200">
              <a:spcBef>
                <a:spcPts val="0"/>
              </a:spcBef>
              <a:spcAft>
                <a:spcPts val="600"/>
              </a:spcAft>
              <a:buFont typeface="Arial" panose="020B0604020202020204" pitchFamily="34" charset="0"/>
              <a:buChar char="•"/>
            </a:pPr>
            <a:r>
              <a:rPr lang="en-US" dirty="0">
                <a:effectLst/>
                <a:latin typeface="Arial" panose="020B0604020202020204" pitchFamily="34" charset="0"/>
                <a:ea typeface="Calibri" panose="020F0502020204030204" pitchFamily="34" charset="0"/>
                <a:cs typeface="Arial" panose="020B0604020202020204" pitchFamily="34" charset="0"/>
              </a:rPr>
              <a:t>Begin testing against the recommended EN 301 549 (2021), which includes WCAG 2.1.</a:t>
            </a:r>
          </a:p>
          <a:p>
            <a:pPr marL="800100" lvl="1" indent="-342900">
              <a:spcBef>
                <a:spcPts val="0"/>
              </a:spcBef>
              <a:spcAft>
                <a:spcPts val="600"/>
              </a:spcAft>
              <a:buFont typeface="Symbol" panose="05050102010706020507" pitchFamily="18" charset="2"/>
              <a:buChar char=""/>
            </a:pPr>
            <a:endParaRPr lang="en-US" dirty="0">
              <a:latin typeface="Arial" panose="020B0604020202020204" pitchFamily="34" charset="0"/>
              <a:ea typeface="Calibri" panose="020F0502020204030204" pitchFamily="34" charset="0"/>
              <a:cs typeface="Arial" panose="020B0604020202020204" pitchFamily="34" charset="0"/>
            </a:endParaRPr>
          </a:p>
          <a:p>
            <a:pPr marL="0" indent="0">
              <a:spcBef>
                <a:spcPts val="0"/>
              </a:spcBef>
              <a:spcAft>
                <a:spcPts val="600"/>
              </a:spcAft>
              <a:buNone/>
            </a:pPr>
            <a:r>
              <a:rPr lang="en-US" dirty="0">
                <a:effectLst/>
                <a:latin typeface="Arial" panose="020B0604020202020204" pitchFamily="34" charset="0"/>
                <a:ea typeface="Calibri" panose="020F0502020204030204" pitchFamily="34" charset="0"/>
                <a:cs typeface="Arial" panose="020B0604020202020204" pitchFamily="34" charset="0"/>
              </a:rPr>
              <a:t>Continues on next slide</a:t>
            </a:r>
            <a:endParaRPr lang="en-CA" dirty="0">
              <a:effectLst/>
              <a:latin typeface="Arial" panose="020B0604020202020204" pitchFamily="34" charset="0"/>
              <a:ea typeface="Calibri" panose="020F050202020403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1E8AC02-66FF-E172-60DB-F797EB3C1E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2971202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097A3A-AB4A-2587-73BC-E4AF8D6A9AD2}"/>
              </a:ext>
            </a:extLst>
          </p:cNvPr>
          <p:cNvSpPr>
            <a:spLocks noGrp="1"/>
          </p:cNvSpPr>
          <p:nvPr>
            <p:ph type="title"/>
          </p:nvPr>
        </p:nvSpPr>
        <p:spPr/>
        <p:txBody>
          <a:bodyPr/>
          <a:lstStyle/>
          <a:p>
            <a:r>
              <a:rPr lang="en-US" dirty="0"/>
              <a:t>Supplier Opportunities (2 of 2)</a:t>
            </a:r>
            <a:endParaRPr lang="en-CA" dirty="0"/>
          </a:p>
        </p:txBody>
      </p:sp>
      <p:sp>
        <p:nvSpPr>
          <p:cNvPr id="7" name="Text Placeholder 6">
            <a:extLst>
              <a:ext uri="{FF2B5EF4-FFF2-40B4-BE49-F238E27FC236}">
                <a16:creationId xmlns:a16="http://schemas.microsoft.com/office/drawing/2014/main" id="{1D1494D7-B2F6-66A8-653E-0DCBF329D42F}"/>
              </a:ext>
            </a:extLst>
          </p:cNvPr>
          <p:cNvSpPr>
            <a:spLocks noGrp="1"/>
          </p:cNvSpPr>
          <p:nvPr>
            <p:ph type="body" idx="1"/>
          </p:nvPr>
        </p:nvSpPr>
        <p:spPr/>
        <p:txBody>
          <a:bodyPr/>
          <a:lstStyle/>
          <a:p>
            <a:pPr lvl="1" indent="-457200">
              <a:spcBef>
                <a:spcPts val="0"/>
              </a:spcBef>
              <a:spcAft>
                <a:spcPts val="600"/>
              </a:spcAft>
              <a:buFont typeface="Arial" panose="020B0604020202020204" pitchFamily="34" charset="0"/>
              <a:buChar char="•"/>
            </a:pPr>
            <a:r>
              <a:rPr lang="en-US" dirty="0">
                <a:effectLst/>
                <a:latin typeface="Arial" panose="020B0604020202020204" pitchFamily="34" charset="0"/>
                <a:ea typeface="Calibri" panose="020F0502020204030204" pitchFamily="34" charset="0"/>
                <a:cs typeface="Arial" panose="020B0604020202020204" pitchFamily="34" charset="0"/>
              </a:rPr>
              <a:t>Prepare ACRs against the correct VPAT</a:t>
            </a:r>
            <a:r>
              <a:rPr lang="en-US" baseline="30000" dirty="0">
                <a:effectLst/>
                <a:latin typeface="Arial" panose="020B0604020202020204" pitchFamily="34" charset="0"/>
                <a:ea typeface="Calibri" panose="020F0502020204030204" pitchFamily="34" charset="0"/>
                <a:cs typeface="Arial" panose="020B0604020202020204" pitchFamily="34" charset="0"/>
              </a:rPr>
              <a:t>®</a:t>
            </a:r>
            <a:r>
              <a:rPr lang="en-US" dirty="0">
                <a:effectLst/>
                <a:latin typeface="Arial" panose="020B0604020202020204" pitchFamily="34" charset="0"/>
                <a:ea typeface="Calibri" panose="020F0502020204030204" pitchFamily="34" charset="0"/>
                <a:cs typeface="Arial" panose="020B0604020202020204" pitchFamily="34" charset="0"/>
              </a:rPr>
              <a:t> (EU or INT) in an accessible format</a:t>
            </a:r>
            <a:endParaRPr lang="en-CA" dirty="0">
              <a:latin typeface="Arial" panose="020B0604020202020204" pitchFamily="34" charset="0"/>
              <a:ea typeface="Calibri" panose="020F0502020204030204" pitchFamily="34" charset="0"/>
              <a:cs typeface="Arial" panose="020B0604020202020204" pitchFamily="34" charset="0"/>
            </a:endParaRPr>
          </a:p>
          <a:p>
            <a:pPr lvl="1" indent="-457200">
              <a:spcBef>
                <a:spcPts val="0"/>
              </a:spcBef>
              <a:spcAft>
                <a:spcPts val="600"/>
              </a:spcAft>
              <a:buFont typeface="Arial" panose="020B0604020202020204" pitchFamily="34" charset="0"/>
              <a:buChar char="•"/>
            </a:pPr>
            <a:r>
              <a:rPr lang="en-US" dirty="0">
                <a:effectLst/>
                <a:latin typeface="Arial" panose="020B0604020202020204" pitchFamily="34" charset="0"/>
                <a:ea typeface="Calibri" panose="020F0502020204030204" pitchFamily="34" charset="0"/>
                <a:cs typeface="Arial" panose="020B0604020202020204" pitchFamily="34" charset="0"/>
              </a:rPr>
              <a:t>Prepare detailed Roadmaps in an accessible format which a roadmap of known accessibility issues, timelines and plans to reach and maintained conformance to the EN 301 549 (2021).</a:t>
            </a:r>
            <a:endParaRPr lang="en-CA" dirty="0">
              <a:effectLst/>
              <a:latin typeface="Arial" panose="020B0604020202020204" pitchFamily="34" charset="0"/>
              <a:ea typeface="Calibri" panose="020F0502020204030204" pitchFamily="34" charset="0"/>
              <a:cs typeface="Arial" panose="020B0604020202020204" pitchFamily="34" charset="0"/>
            </a:endParaRPr>
          </a:p>
          <a:p>
            <a:pPr marL="0" marR="0" indent="0">
              <a:spcBef>
                <a:spcPts val="1800"/>
              </a:spcBef>
              <a:spcAft>
                <a:spcPts val="60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There are opportunities to improve the ICT accessibility for all.</a:t>
            </a:r>
            <a:endParaRPr lang="en-CA"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1E8AC02-66FF-E172-60DB-F797EB3C1E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4164572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3EE82-7E52-567D-EF33-0D67B34D686C}"/>
              </a:ext>
            </a:extLst>
          </p:cNvPr>
          <p:cNvSpPr>
            <a:spLocks noGrp="1"/>
          </p:cNvSpPr>
          <p:nvPr>
            <p:ph type="title"/>
          </p:nvPr>
        </p:nvSpPr>
        <p:spPr/>
        <p:txBody>
          <a:bodyPr/>
          <a:lstStyle/>
          <a:p>
            <a:r>
              <a:rPr lang="en-US" dirty="0"/>
              <a:t>SSC tools external facing tools (1 of 2)</a:t>
            </a:r>
            <a:endParaRPr lang="en-CA" dirty="0"/>
          </a:p>
        </p:txBody>
      </p:sp>
      <p:sp>
        <p:nvSpPr>
          <p:cNvPr id="3" name="Text Placeholder 2">
            <a:extLst>
              <a:ext uri="{FF2B5EF4-FFF2-40B4-BE49-F238E27FC236}">
                <a16:creationId xmlns:a16="http://schemas.microsoft.com/office/drawing/2014/main" id="{9E27A442-B3AB-E597-AFE3-13370B00095F}"/>
              </a:ext>
            </a:extLst>
          </p:cNvPr>
          <p:cNvSpPr>
            <a:spLocks noGrp="1"/>
          </p:cNvSpPr>
          <p:nvPr>
            <p:ph type="body" idx="1"/>
          </p:nvPr>
        </p:nvSpPr>
        <p:spPr/>
        <p:txBody>
          <a:bodyPr/>
          <a:lstStyle/>
          <a:p>
            <a:pPr marL="50800" indent="0">
              <a:buNone/>
            </a:pPr>
            <a:r>
              <a:rPr lang="en-US" dirty="0"/>
              <a:t>Updated Information and Communication Technology (ICT) Requirements Generator (Prototype) which can be used to generate EN 301 549 requirements relevant to your project. (2021 and 2018 versions of the EN 301 549)</a:t>
            </a:r>
          </a:p>
          <a:p>
            <a:pPr marL="977900" lvl="1" indent="-457200">
              <a:spcBef>
                <a:spcPts val="1200"/>
              </a:spcBef>
              <a:buFont typeface="Arial" panose="020B0604020202020204" pitchFamily="34" charset="0"/>
              <a:buChar char="•"/>
            </a:pPr>
            <a:r>
              <a:rPr lang="en-US" dirty="0"/>
              <a:t>Open source</a:t>
            </a:r>
          </a:p>
          <a:p>
            <a:pPr marL="977900" lvl="1" indent="-457200">
              <a:spcBef>
                <a:spcPts val="1200"/>
              </a:spcBef>
              <a:buFont typeface="Arial" panose="020B0604020202020204" pitchFamily="34" charset="0"/>
              <a:buChar char="•"/>
            </a:pPr>
            <a:r>
              <a:rPr lang="en-US" dirty="0"/>
              <a:t>Generates the EN 301 549 in English and French</a:t>
            </a:r>
          </a:p>
          <a:p>
            <a:pPr lvl="2">
              <a:spcBef>
                <a:spcPts val="1200"/>
              </a:spcBef>
              <a:buFont typeface="Courier New" panose="02070309020205020404" pitchFamily="49" charset="0"/>
              <a:buChar char="o"/>
            </a:pPr>
            <a:r>
              <a:rPr lang="en-US" dirty="0"/>
              <a:t>Annex X – the selected ICT accessibility requirements</a:t>
            </a:r>
          </a:p>
          <a:p>
            <a:pPr lvl="2">
              <a:spcBef>
                <a:spcPts val="1200"/>
              </a:spcBef>
              <a:buFont typeface="Courier New" panose="02070309020205020404" pitchFamily="49" charset="0"/>
              <a:buChar char="o"/>
            </a:pPr>
            <a:r>
              <a:rPr lang="en-US" dirty="0"/>
              <a:t>Annex Y – the testable elements selected in Annex X</a:t>
            </a:r>
          </a:p>
          <a:p>
            <a:pPr marL="977900" lvl="1" indent="-457200">
              <a:spcBef>
                <a:spcPts val="1200"/>
              </a:spcBef>
              <a:buFont typeface="Arial" panose="020B0604020202020204" pitchFamily="34" charset="0"/>
              <a:buChar char="•"/>
            </a:pPr>
            <a:r>
              <a:rPr lang="en-US" dirty="0"/>
              <a:t>ICT Accessibility Requirements (Based on EN 301 549 (2021)) The full Annex X in HTML</a:t>
            </a:r>
          </a:p>
        </p:txBody>
      </p:sp>
      <p:sp>
        <p:nvSpPr>
          <p:cNvPr id="4" name="Slide Number Placeholder 3">
            <a:extLst>
              <a:ext uri="{FF2B5EF4-FFF2-40B4-BE49-F238E27FC236}">
                <a16:creationId xmlns:a16="http://schemas.microsoft.com/office/drawing/2014/main" id="{54F5EA3C-70E1-856B-FB17-DC530E2B31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1729894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11C3D-D5D1-3A52-6A52-D85249CAF2F9}"/>
              </a:ext>
            </a:extLst>
          </p:cNvPr>
          <p:cNvSpPr>
            <a:spLocks noGrp="1"/>
          </p:cNvSpPr>
          <p:nvPr>
            <p:ph type="title"/>
          </p:nvPr>
        </p:nvSpPr>
        <p:spPr/>
        <p:txBody>
          <a:bodyPr/>
          <a:lstStyle/>
          <a:p>
            <a:r>
              <a:rPr lang="en-US" dirty="0"/>
              <a:t>SSC tools external facing tools (2 of 2)</a:t>
            </a:r>
            <a:endParaRPr lang="en-CA" dirty="0"/>
          </a:p>
        </p:txBody>
      </p:sp>
      <p:sp>
        <p:nvSpPr>
          <p:cNvPr id="3" name="Text Placeholder 2">
            <a:extLst>
              <a:ext uri="{FF2B5EF4-FFF2-40B4-BE49-F238E27FC236}">
                <a16:creationId xmlns:a16="http://schemas.microsoft.com/office/drawing/2014/main" id="{BBADD418-3B2B-6683-A5B1-FBF874AFD04D}"/>
              </a:ext>
            </a:extLst>
          </p:cNvPr>
          <p:cNvSpPr>
            <a:spLocks noGrp="1"/>
          </p:cNvSpPr>
          <p:nvPr>
            <p:ph type="body" idx="1"/>
          </p:nvPr>
        </p:nvSpPr>
        <p:spPr/>
        <p:txBody>
          <a:bodyPr/>
          <a:lstStyle/>
          <a:p>
            <a:pPr marL="0" marR="0" lvl="0" indent="0">
              <a:lnSpc>
                <a:spcPct val="110000"/>
              </a:lnSpc>
              <a:spcBef>
                <a:spcPts val="0"/>
              </a:spcBef>
              <a:spcAft>
                <a:spcPts val="600"/>
              </a:spcAft>
              <a:buNone/>
            </a:pPr>
            <a:r>
              <a:rPr lang="en-US" sz="2800" u="sng" dirty="0">
                <a:solidFill>
                  <a:srgbClr val="0563C1"/>
                </a:solidFill>
                <a:latin typeface="Arial" panose="020B06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Digital Accessibility Toolkit / Sharing space (canada.ca)</a:t>
            </a:r>
            <a:endParaRPr lang="en-CA" u="sng" dirty="0">
              <a:solidFill>
                <a:srgbClr val="0563C1"/>
              </a:solidFill>
              <a:latin typeface="Arial" panose="020B0604020202020204" pitchFamily="34" charset="0"/>
              <a:cs typeface="Times New Roman" panose="02020603050405020304" pitchFamily="18" charset="0"/>
            </a:endParaRPr>
          </a:p>
          <a:p>
            <a:pPr lvl="1" indent="-457200">
              <a:lnSpc>
                <a:spcPct val="110000"/>
              </a:lnSpc>
              <a:spcBef>
                <a:spcPts val="0"/>
              </a:spcBef>
              <a:spcAft>
                <a:spcPts val="600"/>
              </a:spcAft>
              <a:buFont typeface="Arial" panose="020B0604020202020204" pitchFamily="34" charset="0"/>
              <a:buChar char="•"/>
            </a:pPr>
            <a:r>
              <a:rPr lang="en-US" dirty="0">
                <a:latin typeface="Arial" panose="020B0604020202020204" pitchFamily="34" charset="0"/>
                <a:ea typeface="Calibri" panose="020F0502020204030204" pitchFamily="34" charset="0"/>
                <a:cs typeface="Times New Roman" panose="02020603050405020304" pitchFamily="18" charset="0"/>
              </a:rPr>
              <a:t>Is a</a:t>
            </a:r>
            <a:r>
              <a:rPr lang="en-US" dirty="0">
                <a:effectLst/>
                <a:latin typeface="Arial" panose="020B0604020202020204" pitchFamily="34" charset="0"/>
                <a:ea typeface="Calibri" panose="020F0502020204030204" pitchFamily="34" charset="0"/>
                <a:cs typeface="Times New Roman" panose="02020603050405020304" pitchFamily="18" charset="0"/>
              </a:rPr>
              <a:t> great resource for accessibility including:</a:t>
            </a:r>
            <a:endParaRPr lang="en-CA" dirty="0">
              <a:latin typeface="Arial" panose="020B0604020202020204" pitchFamily="34" charset="0"/>
              <a:ea typeface="Calibri" panose="020F0502020204030204" pitchFamily="34" charset="0"/>
              <a:cs typeface="Times New Roman" panose="02020603050405020304" pitchFamily="18" charset="0"/>
            </a:endParaRPr>
          </a:p>
          <a:p>
            <a:pPr lvl="2" indent="-457200">
              <a:lnSpc>
                <a:spcPct val="110000"/>
              </a:lnSpc>
              <a:spcBef>
                <a:spcPts val="0"/>
              </a:spcBef>
              <a:spcAft>
                <a:spcPts val="600"/>
              </a:spcAft>
              <a:buFont typeface="Courier New" panose="02070309020205020404" pitchFamily="49" charset="0"/>
              <a:buChar char="o"/>
            </a:pPr>
            <a:r>
              <a:rPr lang="en-US" dirty="0">
                <a:effectLst/>
                <a:latin typeface="Arial" panose="020B0604020202020204" pitchFamily="34" charset="0"/>
                <a:ea typeface="Calibri" panose="020F0502020204030204" pitchFamily="34" charset="0"/>
                <a:cs typeface="Times New Roman" panose="02020603050405020304" pitchFamily="18" charset="0"/>
              </a:rPr>
              <a:t>Documents</a:t>
            </a:r>
            <a:endParaRPr lang="en-CA" dirty="0">
              <a:latin typeface="Arial" panose="020B0604020202020204" pitchFamily="34" charset="0"/>
              <a:ea typeface="Calibri" panose="020F0502020204030204" pitchFamily="34" charset="0"/>
              <a:cs typeface="Times New Roman" panose="02020603050405020304" pitchFamily="18" charset="0"/>
            </a:endParaRPr>
          </a:p>
          <a:p>
            <a:pPr lvl="2" indent="-457200">
              <a:lnSpc>
                <a:spcPct val="110000"/>
              </a:lnSpc>
              <a:spcBef>
                <a:spcPts val="0"/>
              </a:spcBef>
              <a:spcAft>
                <a:spcPts val="600"/>
              </a:spcAft>
              <a:buFont typeface="Courier New" panose="02070309020205020404" pitchFamily="49" charset="0"/>
              <a:buChar char="o"/>
            </a:pPr>
            <a:r>
              <a:rPr lang="en-US" dirty="0">
                <a:effectLst/>
                <a:latin typeface="Arial" panose="020B0604020202020204" pitchFamily="34" charset="0"/>
                <a:ea typeface="Calibri" panose="020F0502020204030204" pitchFamily="34" charset="0"/>
                <a:cs typeface="Times New Roman" panose="02020603050405020304" pitchFamily="18" charset="0"/>
              </a:rPr>
              <a:t>Forms</a:t>
            </a:r>
            <a:endParaRPr lang="en-CA" dirty="0">
              <a:latin typeface="Arial" panose="020B0604020202020204" pitchFamily="34" charset="0"/>
              <a:ea typeface="Calibri" panose="020F0502020204030204" pitchFamily="34" charset="0"/>
              <a:cs typeface="Times New Roman" panose="02020603050405020304" pitchFamily="18" charset="0"/>
            </a:endParaRPr>
          </a:p>
          <a:p>
            <a:pPr lvl="2" indent="-457200">
              <a:lnSpc>
                <a:spcPct val="110000"/>
              </a:lnSpc>
              <a:spcBef>
                <a:spcPts val="0"/>
              </a:spcBef>
              <a:spcAft>
                <a:spcPts val="600"/>
              </a:spcAft>
              <a:buFont typeface="Courier New" panose="02070309020205020404" pitchFamily="49" charset="0"/>
              <a:buChar char="o"/>
            </a:pPr>
            <a:r>
              <a:rPr lang="en-US" dirty="0">
                <a:effectLst/>
                <a:latin typeface="Arial" panose="020B0604020202020204" pitchFamily="34" charset="0"/>
                <a:ea typeface="Calibri" panose="020F0502020204030204" pitchFamily="34" charset="0"/>
                <a:cs typeface="Times New Roman" panose="02020603050405020304" pitchFamily="18" charset="0"/>
              </a:rPr>
              <a:t>Virtual Collaboration</a:t>
            </a:r>
            <a:endParaRPr lang="en-CA" dirty="0">
              <a:latin typeface="Arial" panose="020B0604020202020204" pitchFamily="34" charset="0"/>
              <a:ea typeface="Calibri" panose="020F0502020204030204" pitchFamily="34" charset="0"/>
              <a:cs typeface="Times New Roman" panose="02020603050405020304" pitchFamily="18" charset="0"/>
            </a:endParaRPr>
          </a:p>
          <a:p>
            <a:pPr lvl="2" indent="-457200">
              <a:lnSpc>
                <a:spcPct val="110000"/>
              </a:lnSpc>
              <a:spcBef>
                <a:spcPts val="0"/>
              </a:spcBef>
              <a:spcAft>
                <a:spcPts val="600"/>
              </a:spcAft>
              <a:buFont typeface="Courier New" panose="02070309020205020404" pitchFamily="49" charset="0"/>
              <a:buChar char="o"/>
            </a:pPr>
            <a:r>
              <a:rPr lang="en-US" dirty="0">
                <a:effectLst/>
                <a:latin typeface="Arial" panose="020B0604020202020204" pitchFamily="34" charset="0"/>
                <a:ea typeface="Calibri" panose="020F0502020204030204" pitchFamily="34" charset="0"/>
                <a:cs typeface="Times New Roman" panose="02020603050405020304" pitchFamily="18" charset="0"/>
              </a:rPr>
              <a:t>User experience design (UX)</a:t>
            </a:r>
            <a:endParaRPr lang="en-CA" dirty="0">
              <a:latin typeface="Arial" panose="020B0604020202020204" pitchFamily="34" charset="0"/>
              <a:ea typeface="Calibri" panose="020F0502020204030204" pitchFamily="34" charset="0"/>
              <a:cs typeface="Times New Roman" panose="02020603050405020304" pitchFamily="18" charset="0"/>
            </a:endParaRPr>
          </a:p>
          <a:p>
            <a:pPr lvl="2" indent="-457200">
              <a:lnSpc>
                <a:spcPct val="110000"/>
              </a:lnSpc>
              <a:spcBef>
                <a:spcPts val="0"/>
              </a:spcBef>
              <a:spcAft>
                <a:spcPts val="600"/>
              </a:spcAft>
              <a:buFont typeface="Courier New" panose="02070309020205020404" pitchFamily="49" charset="0"/>
              <a:buChar char="o"/>
            </a:pPr>
            <a:r>
              <a:rPr lang="en-US" dirty="0">
                <a:effectLst/>
                <a:latin typeface="Arial" panose="020B0604020202020204" pitchFamily="34" charset="0"/>
                <a:ea typeface="Calibri" panose="020F0502020204030204" pitchFamily="34" charset="0"/>
                <a:cs typeface="Times New Roman" panose="02020603050405020304" pitchFamily="18" charset="0"/>
              </a:rPr>
              <a:t>Designing accessible services</a:t>
            </a:r>
            <a:endParaRPr lang="en-CA" dirty="0">
              <a:latin typeface="Arial" panose="020B0604020202020204" pitchFamily="34" charset="0"/>
              <a:ea typeface="Calibri" panose="020F0502020204030204" pitchFamily="34" charset="0"/>
              <a:cs typeface="Times New Roman" panose="02020603050405020304" pitchFamily="18" charset="0"/>
            </a:endParaRPr>
          </a:p>
          <a:p>
            <a:pPr lvl="2" indent="-457200">
              <a:lnSpc>
                <a:spcPct val="110000"/>
              </a:lnSpc>
              <a:spcBef>
                <a:spcPts val="0"/>
              </a:spcBef>
              <a:spcAft>
                <a:spcPts val="600"/>
              </a:spcAft>
              <a:buFont typeface="Courier New" panose="02070309020205020404" pitchFamily="49" charset="0"/>
              <a:buChar char="o"/>
            </a:pPr>
            <a:r>
              <a:rPr lang="en-US" dirty="0">
                <a:effectLst/>
                <a:latin typeface="Arial" panose="020B0604020202020204" pitchFamily="34" charset="0"/>
                <a:ea typeface="Calibri" panose="020F0502020204030204" pitchFamily="34" charset="0"/>
                <a:cs typeface="Times New Roman" panose="02020603050405020304" pitchFamily="18" charset="0"/>
              </a:rPr>
              <a:t>Procurement</a:t>
            </a:r>
            <a:endParaRPr lang="en-CA" sz="14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FF0BC0D-E963-0AEE-43EF-0192848844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2924076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097A3A-AB4A-2587-73BC-E4AF8D6A9AD2}"/>
              </a:ext>
            </a:extLst>
          </p:cNvPr>
          <p:cNvSpPr>
            <a:spLocks noGrp="1"/>
          </p:cNvSpPr>
          <p:nvPr>
            <p:ph type="title"/>
          </p:nvPr>
        </p:nvSpPr>
        <p:spPr/>
        <p:txBody>
          <a:bodyPr/>
          <a:lstStyle/>
          <a:p>
            <a:r>
              <a:rPr lang="en-US" dirty="0"/>
              <a:t>Conclusion</a:t>
            </a:r>
            <a:endParaRPr lang="en-CA" dirty="0"/>
          </a:p>
        </p:txBody>
      </p:sp>
      <p:sp>
        <p:nvSpPr>
          <p:cNvPr id="7" name="Text Placeholder 6">
            <a:extLst>
              <a:ext uri="{FF2B5EF4-FFF2-40B4-BE49-F238E27FC236}">
                <a16:creationId xmlns:a16="http://schemas.microsoft.com/office/drawing/2014/main" id="{1D1494D7-B2F6-66A8-653E-0DCBF329D42F}"/>
              </a:ext>
            </a:extLst>
          </p:cNvPr>
          <p:cNvSpPr>
            <a:spLocks noGrp="1"/>
          </p:cNvSpPr>
          <p:nvPr>
            <p:ph type="body" idx="1"/>
          </p:nvPr>
        </p:nvSpPr>
        <p:spPr/>
        <p:txBody>
          <a:bodyPr/>
          <a:lstStyle/>
          <a:p>
            <a:pPr marR="0" lvl="0" indent="-457200">
              <a:lnSpc>
                <a:spcPct val="110000"/>
              </a:lnSpc>
              <a:spcBef>
                <a:spcPts val="0"/>
              </a:spcBef>
              <a:spcAft>
                <a:spcPts val="600"/>
              </a:spcAft>
              <a:buFont typeface="Arial" panose="020B0604020202020204" pitchFamily="34" charset="0"/>
              <a:buChar char="•"/>
            </a:pPr>
            <a:r>
              <a:rPr lang="en-US" dirty="0">
                <a:effectLst/>
                <a:latin typeface="Arial" panose="020B0604020202020204" pitchFamily="34" charset="0"/>
                <a:ea typeface="Calibri" panose="020F0502020204030204" pitchFamily="34" charset="0"/>
                <a:cs typeface="Times New Roman" panose="02020603050405020304" pitchFamily="18" charset="0"/>
              </a:rPr>
              <a:t>Continue to learn and adjust our approach and tools</a:t>
            </a:r>
            <a:endParaRPr lang="en-CA" dirty="0">
              <a:effectLst/>
              <a:latin typeface="Arial" panose="020B0604020202020204" pitchFamily="34" charset="0"/>
              <a:ea typeface="Calibri" panose="020F0502020204030204" pitchFamily="34" charset="0"/>
              <a:cs typeface="Times New Roman" panose="02020603050405020304" pitchFamily="18" charset="0"/>
            </a:endParaRPr>
          </a:p>
          <a:p>
            <a:pPr marR="0" lvl="0" indent="-457200">
              <a:lnSpc>
                <a:spcPct val="110000"/>
              </a:lnSpc>
              <a:spcBef>
                <a:spcPts val="600"/>
              </a:spcBef>
              <a:spcAft>
                <a:spcPts val="600"/>
              </a:spcAft>
              <a:buFont typeface="Arial" panose="020B0604020202020204" pitchFamily="34" charset="0"/>
              <a:buChar char="•"/>
            </a:pPr>
            <a:r>
              <a:rPr lang="en-US" dirty="0">
                <a:effectLst/>
                <a:latin typeface="Arial" panose="020B0604020202020204" pitchFamily="34" charset="0"/>
                <a:ea typeface="Calibri" panose="020F0502020204030204" pitchFamily="34" charset="0"/>
                <a:cs typeface="Times New Roman" panose="02020603050405020304" pitchFamily="18" charset="0"/>
              </a:rPr>
              <a:t>Transition to an operational model when appropriate</a:t>
            </a:r>
            <a:endParaRPr lang="en-CA" dirty="0">
              <a:effectLst/>
              <a:latin typeface="Arial" panose="020B0604020202020204" pitchFamily="34" charset="0"/>
              <a:ea typeface="Calibri" panose="020F0502020204030204" pitchFamily="34" charset="0"/>
              <a:cs typeface="Times New Roman" panose="02020603050405020304" pitchFamily="18" charset="0"/>
            </a:endParaRPr>
          </a:p>
          <a:p>
            <a:pPr marR="0" lvl="0" indent="-457200">
              <a:lnSpc>
                <a:spcPct val="110000"/>
              </a:lnSpc>
              <a:spcBef>
                <a:spcPts val="600"/>
              </a:spcBef>
              <a:spcAft>
                <a:spcPts val="600"/>
              </a:spcAft>
              <a:buFont typeface="Arial" panose="020B0604020202020204" pitchFamily="34" charset="0"/>
              <a:buChar char="•"/>
            </a:pPr>
            <a:r>
              <a:rPr lang="en-US" dirty="0">
                <a:effectLst/>
                <a:latin typeface="Arial" panose="020B0604020202020204" pitchFamily="34" charset="0"/>
                <a:ea typeface="Calibri" panose="020F0502020204030204" pitchFamily="34" charset="0"/>
                <a:cs typeface="Times New Roman" panose="02020603050405020304" pitchFamily="18" charset="0"/>
              </a:rPr>
              <a:t>Continue to engage with other jurisdictions</a:t>
            </a:r>
            <a:endParaRPr lang="en-CA" dirty="0">
              <a:effectLst/>
              <a:latin typeface="Arial" panose="020B0604020202020204" pitchFamily="34" charset="0"/>
              <a:ea typeface="Calibri" panose="020F0502020204030204" pitchFamily="34" charset="0"/>
              <a:cs typeface="Times New Roman" panose="02020603050405020304" pitchFamily="18" charset="0"/>
            </a:endParaRPr>
          </a:p>
          <a:p>
            <a:pPr marL="50800" indent="0">
              <a:lnSpc>
                <a:spcPct val="110000"/>
              </a:lnSpc>
              <a:spcBef>
                <a:spcPts val="1800"/>
              </a:spcBef>
              <a:buNone/>
            </a:pPr>
            <a:r>
              <a:rPr lang="en-US" dirty="0">
                <a:effectLst/>
                <a:latin typeface="Arial" panose="020B0604020202020204" pitchFamily="34" charset="0"/>
                <a:ea typeface="Calibri" panose="020F0502020204030204" pitchFamily="34" charset="0"/>
                <a:cs typeface="Times New Roman" panose="02020603050405020304" pitchFamily="18" charset="0"/>
              </a:rPr>
              <a:t>Contact: AAACT / AATIA (SSC/SPC) </a:t>
            </a:r>
            <a:r>
              <a:rPr lang="en-US" dirty="0">
                <a:effectLst/>
                <a:latin typeface="Arial" panose="020B0604020202020204" pitchFamily="34" charset="0"/>
                <a:ea typeface="Calibri" panose="020F0502020204030204" pitchFamily="34" charset="0"/>
                <a:cs typeface="Times New Roman" panose="02020603050405020304" pitchFamily="18" charset="0"/>
                <a:hlinkClick r:id="rId3"/>
              </a:rPr>
              <a:t>aaact-aatia@ssc-spc.gc.ca</a:t>
            </a:r>
            <a:endParaRPr lang="en-CA"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1E8AC02-66FF-E172-60DB-F797EB3C1E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2222338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B052A-0DB3-A1DB-3C5B-47669F2201FE}"/>
              </a:ext>
            </a:extLst>
          </p:cNvPr>
          <p:cNvSpPr>
            <a:spLocks noGrp="1"/>
          </p:cNvSpPr>
          <p:nvPr>
            <p:ph type="title"/>
          </p:nvPr>
        </p:nvSpPr>
        <p:spPr/>
        <p:txBody>
          <a:bodyPr/>
          <a:lstStyle/>
          <a:p>
            <a:r>
              <a:rPr lang="en-CA" dirty="0"/>
              <a:t>GC policies, commitments – For your information (1 of 6)</a:t>
            </a:r>
          </a:p>
        </p:txBody>
      </p:sp>
      <p:sp>
        <p:nvSpPr>
          <p:cNvPr id="3" name="Text Placeholder 2">
            <a:extLst>
              <a:ext uri="{FF2B5EF4-FFF2-40B4-BE49-F238E27FC236}">
                <a16:creationId xmlns:a16="http://schemas.microsoft.com/office/drawing/2014/main" id="{300CA015-671A-0013-8ED4-B8866E9FC720}"/>
              </a:ext>
            </a:extLst>
          </p:cNvPr>
          <p:cNvSpPr>
            <a:spLocks noGrp="1"/>
          </p:cNvSpPr>
          <p:nvPr>
            <p:ph type="body" idx="1"/>
          </p:nvPr>
        </p:nvSpPr>
        <p:spPr/>
        <p:txBody>
          <a:bodyPr/>
          <a:lstStyle/>
          <a:p>
            <a:pPr marL="50800" indent="0">
              <a:lnSpc>
                <a:spcPct val="110000"/>
              </a:lnSpc>
              <a:spcAft>
                <a:spcPts val="600"/>
              </a:spcAft>
              <a:buNone/>
            </a:pPr>
            <a:r>
              <a:rPr lang="en-US" sz="2800" i="1" dirty="0">
                <a:hlinkClick r:id="rId2"/>
              </a:rPr>
              <a:t>Canadian Human Rights Act</a:t>
            </a:r>
            <a:endParaRPr lang="en-CA" sz="2800" i="1" dirty="0"/>
          </a:p>
          <a:p>
            <a:pPr marL="914400" lvl="2" indent="-457200">
              <a:lnSpc>
                <a:spcPct val="110000"/>
              </a:lnSpc>
              <a:spcAft>
                <a:spcPts val="600"/>
              </a:spcAft>
              <a:buFont typeface="Arial" panose="020B0604020202020204" pitchFamily="34" charset="0"/>
              <a:buChar char="•"/>
            </a:pPr>
            <a:r>
              <a:rPr lang="en-US" sz="2600" dirty="0"/>
              <a:t>Set out that electronic and information technology should be accessible to persons with disabilities and that departments should acquire technical environments that are inclusive by design.</a:t>
            </a:r>
            <a:endParaRPr lang="en-CA" sz="2600" dirty="0"/>
          </a:p>
          <a:p>
            <a:pPr marL="50800" indent="0">
              <a:lnSpc>
                <a:spcPct val="110000"/>
              </a:lnSpc>
              <a:spcBef>
                <a:spcPts val="3000"/>
              </a:spcBef>
              <a:spcAft>
                <a:spcPts val="600"/>
              </a:spcAft>
              <a:buNone/>
            </a:pPr>
            <a:r>
              <a:rPr lang="en-CA" sz="2800" i="1" dirty="0">
                <a:hlinkClick r:id="rId3"/>
              </a:rPr>
              <a:t>Accessible Canada Act</a:t>
            </a:r>
            <a:r>
              <a:rPr lang="en-CA" sz="2800" i="1" dirty="0"/>
              <a:t> </a:t>
            </a:r>
            <a:r>
              <a:rPr lang="en-CA" sz="2800" dirty="0"/>
              <a:t>(ACA)</a:t>
            </a:r>
          </a:p>
          <a:p>
            <a:pPr marL="914400" lvl="2" indent="-457200">
              <a:lnSpc>
                <a:spcPct val="110000"/>
              </a:lnSpc>
              <a:spcAft>
                <a:spcPts val="600"/>
              </a:spcAft>
              <a:buFont typeface="Arial" panose="020B0604020202020204" pitchFamily="34" charset="0"/>
              <a:buChar char="•"/>
            </a:pPr>
            <a:r>
              <a:rPr lang="en-CA" sz="2600" dirty="0"/>
              <a:t>Identify, remove and prevent accessibility barriers</a:t>
            </a:r>
          </a:p>
        </p:txBody>
      </p:sp>
      <p:sp>
        <p:nvSpPr>
          <p:cNvPr id="4" name="Slide Number Placeholder 3">
            <a:extLst>
              <a:ext uri="{FF2B5EF4-FFF2-40B4-BE49-F238E27FC236}">
                <a16:creationId xmlns:a16="http://schemas.microsoft.com/office/drawing/2014/main" id="{5D57621B-2F6E-3947-D805-270641C520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2706450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B5E70-06ED-9327-632B-0758E5053435}"/>
              </a:ext>
            </a:extLst>
          </p:cNvPr>
          <p:cNvSpPr>
            <a:spLocks noGrp="1"/>
          </p:cNvSpPr>
          <p:nvPr>
            <p:ph type="title"/>
          </p:nvPr>
        </p:nvSpPr>
        <p:spPr/>
        <p:txBody>
          <a:bodyPr/>
          <a:lstStyle/>
          <a:p>
            <a:r>
              <a:rPr lang="en-US" dirty="0"/>
              <a:t>GC policies, commitments </a:t>
            </a:r>
            <a:r>
              <a:rPr lang="en-CA" dirty="0"/>
              <a:t>– For your information </a:t>
            </a:r>
            <a:r>
              <a:rPr lang="en-US" dirty="0"/>
              <a:t>(2 of 6)</a:t>
            </a:r>
            <a:endParaRPr lang="en-CA" dirty="0"/>
          </a:p>
        </p:txBody>
      </p:sp>
      <p:sp>
        <p:nvSpPr>
          <p:cNvPr id="3" name="Text Placeholder 2">
            <a:extLst>
              <a:ext uri="{FF2B5EF4-FFF2-40B4-BE49-F238E27FC236}">
                <a16:creationId xmlns:a16="http://schemas.microsoft.com/office/drawing/2014/main" id="{9EC49F44-9AA6-4A3F-3D91-3881785A73EC}"/>
              </a:ext>
            </a:extLst>
          </p:cNvPr>
          <p:cNvSpPr>
            <a:spLocks noGrp="1"/>
          </p:cNvSpPr>
          <p:nvPr>
            <p:ph type="body" idx="1"/>
          </p:nvPr>
        </p:nvSpPr>
        <p:spPr/>
        <p:txBody>
          <a:bodyPr/>
          <a:lstStyle/>
          <a:p>
            <a:pPr marL="50800" indent="0">
              <a:lnSpc>
                <a:spcPct val="110000"/>
              </a:lnSpc>
              <a:spcAft>
                <a:spcPts val="600"/>
              </a:spcAft>
              <a:buNone/>
            </a:pPr>
            <a:r>
              <a:rPr lang="en-CA" sz="2800" dirty="0">
                <a:hlinkClick r:id="rId2"/>
              </a:rPr>
              <a:t>Accessibility Strategy for the Public Service</a:t>
            </a:r>
            <a:endParaRPr lang="en-CA" sz="2800" dirty="0"/>
          </a:p>
          <a:p>
            <a:pPr marL="914400" lvl="2" indent="-457200">
              <a:lnSpc>
                <a:spcPct val="110000"/>
              </a:lnSpc>
              <a:spcAft>
                <a:spcPts val="600"/>
              </a:spcAft>
              <a:buFont typeface="Arial" panose="020B0604020202020204" pitchFamily="34" charset="0"/>
              <a:buChar char="•"/>
            </a:pPr>
            <a:r>
              <a:rPr lang="en-US" sz="2600" dirty="0"/>
              <a:t>“The mandate of the Minister responsible for </a:t>
            </a:r>
            <a:r>
              <a:rPr lang="en-US" sz="2600" dirty="0">
                <a:hlinkClick r:id="rId3"/>
              </a:rPr>
              <a:t>the </a:t>
            </a:r>
            <a:r>
              <a:rPr lang="en-US" sz="2600" i="1" dirty="0">
                <a:hlinkClick r:id="rId3"/>
              </a:rPr>
              <a:t>Accessible Canada Act </a:t>
            </a:r>
            <a:r>
              <a:rPr lang="en-US" sz="2600" dirty="0">
                <a:hlinkClick r:id="rId3"/>
              </a:rPr>
              <a:t>is to create a barrier-free Canada by January 1, 2040</a:t>
            </a:r>
            <a:r>
              <a:rPr lang="en-US" sz="2600" dirty="0"/>
              <a:t>.” </a:t>
            </a:r>
            <a:r>
              <a:rPr lang="en-US" sz="2600" dirty="0">
                <a:hlinkClick r:id="rId2"/>
              </a:rPr>
              <a:t>Accessibility Strategy for the Public Service</a:t>
            </a:r>
            <a:r>
              <a:rPr lang="en-US" sz="2600" dirty="0"/>
              <a:t>.</a:t>
            </a:r>
          </a:p>
          <a:p>
            <a:pPr marL="50800" indent="0">
              <a:lnSpc>
                <a:spcPct val="110000"/>
              </a:lnSpc>
              <a:spcBef>
                <a:spcPts val="4200"/>
              </a:spcBef>
              <a:spcAft>
                <a:spcPts val="600"/>
              </a:spcAft>
              <a:buNone/>
            </a:pPr>
            <a:r>
              <a:rPr lang="en-CA" sz="2800" dirty="0">
                <a:hlinkClick r:id="rId4"/>
              </a:rPr>
              <a:t>Guideline on Making Information and Technology Usable by All</a:t>
            </a:r>
            <a:endParaRPr lang="en-CA" sz="2800" dirty="0"/>
          </a:p>
          <a:p>
            <a:pPr marL="914400" lvl="2" indent="-457200">
              <a:lnSpc>
                <a:spcPct val="110000"/>
              </a:lnSpc>
              <a:spcAft>
                <a:spcPts val="600"/>
              </a:spcAft>
              <a:buFont typeface="Arial" panose="020B0604020202020204" pitchFamily="34" charset="0"/>
              <a:buChar char="•"/>
            </a:pPr>
            <a:r>
              <a:rPr lang="en-CA" sz="2600" dirty="0"/>
              <a:t>Strongly encourages departments to leverage EN 301 549 (2018) for external and internal-facing ICT.</a:t>
            </a:r>
            <a:endParaRPr lang="en-US" sz="2600" dirty="0"/>
          </a:p>
        </p:txBody>
      </p:sp>
      <p:sp>
        <p:nvSpPr>
          <p:cNvPr id="4" name="Slide Number Placeholder 3">
            <a:extLst>
              <a:ext uri="{FF2B5EF4-FFF2-40B4-BE49-F238E27FC236}">
                <a16:creationId xmlns:a16="http://schemas.microsoft.com/office/drawing/2014/main" id="{01BAEAB2-E3FE-870C-789D-E25ABC3786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1872765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01194-168E-E5E2-F99A-D3A05F3397CE}"/>
              </a:ext>
            </a:extLst>
          </p:cNvPr>
          <p:cNvSpPr>
            <a:spLocks noGrp="1"/>
          </p:cNvSpPr>
          <p:nvPr>
            <p:ph type="title"/>
          </p:nvPr>
        </p:nvSpPr>
        <p:spPr/>
        <p:txBody>
          <a:bodyPr/>
          <a:lstStyle/>
          <a:p>
            <a:r>
              <a:rPr lang="en-CA" dirty="0"/>
              <a:t>GC policies, commitments – For your information (3 of 6)</a:t>
            </a:r>
          </a:p>
        </p:txBody>
      </p:sp>
      <p:sp>
        <p:nvSpPr>
          <p:cNvPr id="3" name="Text Placeholder 2">
            <a:extLst>
              <a:ext uri="{FF2B5EF4-FFF2-40B4-BE49-F238E27FC236}">
                <a16:creationId xmlns:a16="http://schemas.microsoft.com/office/drawing/2014/main" id="{B5EBCAE0-9AD1-4A26-86CF-7280D9951F5F}"/>
              </a:ext>
            </a:extLst>
          </p:cNvPr>
          <p:cNvSpPr>
            <a:spLocks noGrp="1"/>
          </p:cNvSpPr>
          <p:nvPr>
            <p:ph type="body" idx="1"/>
          </p:nvPr>
        </p:nvSpPr>
        <p:spPr/>
        <p:txBody>
          <a:bodyPr/>
          <a:lstStyle/>
          <a:p>
            <a:pPr marL="0" indent="0">
              <a:lnSpc>
                <a:spcPct val="110000"/>
              </a:lnSpc>
              <a:spcAft>
                <a:spcPts val="600"/>
              </a:spcAft>
              <a:buNone/>
            </a:pPr>
            <a:r>
              <a:rPr lang="en-CA" sz="2800" dirty="0">
                <a:hlinkClick r:id="rId3"/>
              </a:rPr>
              <a:t>Directive on the Duty to Accommodate</a:t>
            </a:r>
            <a:endParaRPr lang="en-CA" sz="2800" dirty="0"/>
          </a:p>
          <a:p>
            <a:pPr marL="914400" lvl="2" indent="-457200">
              <a:lnSpc>
                <a:spcPct val="110000"/>
              </a:lnSpc>
              <a:spcAft>
                <a:spcPts val="600"/>
              </a:spcAft>
              <a:buFont typeface="Arial" panose="020B0604020202020204" pitchFamily="34" charset="0"/>
              <a:buChar char="•"/>
            </a:pPr>
            <a:r>
              <a:rPr lang="en-CA" sz="2600" dirty="0"/>
              <a:t>The objective “is to develop an inclusive, barrier free workplace in which all persons have equal access to opportunities in the core public administration.”</a:t>
            </a:r>
          </a:p>
          <a:p>
            <a:pPr marL="914400" lvl="2" indent="-457200">
              <a:lnSpc>
                <a:spcPct val="110000"/>
              </a:lnSpc>
              <a:spcAft>
                <a:spcPts val="600"/>
              </a:spcAft>
              <a:buFont typeface="Arial" panose="020B0604020202020204" pitchFamily="34" charset="0"/>
              <a:buChar char="•"/>
            </a:pPr>
            <a:r>
              <a:rPr lang="en-CA" sz="2600" dirty="0"/>
              <a:t>No technical standard specified.</a:t>
            </a:r>
          </a:p>
          <a:p>
            <a:pPr marL="0" indent="0">
              <a:lnSpc>
                <a:spcPct val="110000"/>
              </a:lnSpc>
              <a:spcBef>
                <a:spcPts val="2400"/>
              </a:spcBef>
              <a:spcAft>
                <a:spcPts val="600"/>
              </a:spcAft>
              <a:buNone/>
            </a:pPr>
            <a:r>
              <a:rPr lang="en-CA" sz="2800" dirty="0">
                <a:hlinkClick r:id="rId4"/>
              </a:rPr>
              <a:t>Directive on the Management of Procurement</a:t>
            </a:r>
            <a:endParaRPr lang="en-CA" dirty="0"/>
          </a:p>
          <a:p>
            <a:pPr lvl="1" indent="-457200">
              <a:lnSpc>
                <a:spcPct val="110000"/>
              </a:lnSpc>
              <a:spcBef>
                <a:spcPts val="600"/>
              </a:spcBef>
              <a:spcAft>
                <a:spcPts val="600"/>
              </a:spcAft>
              <a:buFont typeface="Arial" panose="020B0604020202020204" pitchFamily="34" charset="0"/>
              <a:buChar char="•"/>
            </a:pPr>
            <a:r>
              <a:rPr lang="en-CA" dirty="0"/>
              <a:t>Consider accessibility in requirements and ensure it is delivered.</a:t>
            </a:r>
          </a:p>
          <a:p>
            <a:pPr marL="914400" lvl="2" indent="-457200">
              <a:lnSpc>
                <a:spcPct val="110000"/>
              </a:lnSpc>
              <a:spcAft>
                <a:spcPts val="600"/>
              </a:spcAft>
              <a:buFont typeface="Arial" panose="020B0604020202020204" pitchFamily="34" charset="0"/>
              <a:buChar char="•"/>
            </a:pPr>
            <a:r>
              <a:rPr lang="en-CA" sz="2600" dirty="0"/>
              <a:t>Justification required on file.</a:t>
            </a:r>
          </a:p>
        </p:txBody>
      </p:sp>
      <p:sp>
        <p:nvSpPr>
          <p:cNvPr id="4" name="Slide Number Placeholder 3">
            <a:extLst>
              <a:ext uri="{FF2B5EF4-FFF2-40B4-BE49-F238E27FC236}">
                <a16:creationId xmlns:a16="http://schemas.microsoft.com/office/drawing/2014/main" id="{5AE3993D-61F1-3B4E-FF43-8140551D42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3485106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C2019-90E7-805D-A457-B43D8B5435C0}"/>
              </a:ext>
            </a:extLst>
          </p:cNvPr>
          <p:cNvSpPr>
            <a:spLocks noGrp="1"/>
          </p:cNvSpPr>
          <p:nvPr>
            <p:ph type="title"/>
          </p:nvPr>
        </p:nvSpPr>
        <p:spPr/>
        <p:txBody>
          <a:bodyPr/>
          <a:lstStyle/>
          <a:p>
            <a:r>
              <a:rPr lang="en-CA" dirty="0"/>
              <a:t>GC policies, commitments – For your information (4 of 6)</a:t>
            </a:r>
          </a:p>
        </p:txBody>
      </p:sp>
      <p:sp>
        <p:nvSpPr>
          <p:cNvPr id="3" name="Text Placeholder 2">
            <a:extLst>
              <a:ext uri="{FF2B5EF4-FFF2-40B4-BE49-F238E27FC236}">
                <a16:creationId xmlns:a16="http://schemas.microsoft.com/office/drawing/2014/main" id="{837FE806-52BE-3725-03F9-A482C64968E8}"/>
              </a:ext>
            </a:extLst>
          </p:cNvPr>
          <p:cNvSpPr>
            <a:spLocks noGrp="1"/>
          </p:cNvSpPr>
          <p:nvPr>
            <p:ph type="body" idx="1"/>
          </p:nvPr>
        </p:nvSpPr>
        <p:spPr/>
        <p:txBody>
          <a:bodyPr/>
          <a:lstStyle/>
          <a:p>
            <a:pPr marL="50800" indent="0">
              <a:lnSpc>
                <a:spcPct val="110000"/>
              </a:lnSpc>
              <a:spcAft>
                <a:spcPts val="600"/>
              </a:spcAft>
              <a:buNone/>
            </a:pPr>
            <a:r>
              <a:rPr lang="en-US" sz="2800" dirty="0">
                <a:hlinkClick r:id="rId2"/>
              </a:rPr>
              <a:t>Directive on Service and Digital</a:t>
            </a:r>
            <a:endParaRPr lang="en-CA" sz="2800" dirty="0"/>
          </a:p>
          <a:p>
            <a:pPr marL="914400" lvl="2" indent="-457200">
              <a:lnSpc>
                <a:spcPct val="110000"/>
              </a:lnSpc>
              <a:spcAft>
                <a:spcPts val="600"/>
              </a:spcAft>
              <a:buFont typeface="Arial" panose="020B0604020202020204" pitchFamily="34" charset="0"/>
              <a:buChar char="•"/>
            </a:pPr>
            <a:r>
              <a:rPr lang="en-US" sz="2600" dirty="0"/>
              <a:t>Articulates how Government of Canada organizations manage service delivery, information and data, information technology, and cyber security in the digital era.</a:t>
            </a:r>
            <a:endParaRPr lang="en-CA" sz="2600" dirty="0"/>
          </a:p>
          <a:p>
            <a:pPr marL="50800" indent="0">
              <a:lnSpc>
                <a:spcPct val="110000"/>
              </a:lnSpc>
              <a:spcBef>
                <a:spcPts val="3000"/>
              </a:spcBef>
              <a:spcAft>
                <a:spcPts val="600"/>
              </a:spcAft>
              <a:buNone/>
            </a:pPr>
            <a:r>
              <a:rPr lang="en-US" sz="2800" dirty="0">
                <a:hlinkClick r:id="rId3"/>
              </a:rPr>
              <a:t>Policy on Service and Digital</a:t>
            </a:r>
            <a:endParaRPr lang="en-CA" sz="2800" dirty="0"/>
          </a:p>
          <a:p>
            <a:pPr marL="914400" lvl="2" indent="-457200">
              <a:lnSpc>
                <a:spcPct val="110000"/>
              </a:lnSpc>
              <a:spcAft>
                <a:spcPts val="600"/>
              </a:spcAft>
              <a:buFont typeface="Arial" panose="020B0604020202020204" pitchFamily="34" charset="0"/>
              <a:buChar char="•"/>
            </a:pPr>
            <a:r>
              <a:rPr lang="en-US" sz="2600" dirty="0"/>
              <a:t>3.1.2 Client service experience and government operations are improved through digital transformation approaches</a:t>
            </a:r>
            <a:r>
              <a:rPr lang="en-US" dirty="0"/>
              <a:t>.</a:t>
            </a:r>
            <a:endParaRPr lang="en-CA" dirty="0"/>
          </a:p>
        </p:txBody>
      </p:sp>
      <p:sp>
        <p:nvSpPr>
          <p:cNvPr id="4" name="Slide Number Placeholder 3">
            <a:extLst>
              <a:ext uri="{FF2B5EF4-FFF2-40B4-BE49-F238E27FC236}">
                <a16:creationId xmlns:a16="http://schemas.microsoft.com/office/drawing/2014/main" id="{3FF44AD0-87CE-B015-1B1D-0E49680D66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809417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4B828-F7FB-A4AA-ED44-7B3E92FED6C5}"/>
              </a:ext>
            </a:extLst>
          </p:cNvPr>
          <p:cNvSpPr>
            <a:spLocks noGrp="1"/>
          </p:cNvSpPr>
          <p:nvPr>
            <p:ph type="title"/>
          </p:nvPr>
        </p:nvSpPr>
        <p:spPr/>
        <p:txBody>
          <a:bodyPr/>
          <a:lstStyle/>
          <a:p>
            <a:r>
              <a:rPr lang="en-CA" dirty="0"/>
              <a:t>GC policies, commitments – For your information (5 of 6)</a:t>
            </a:r>
          </a:p>
        </p:txBody>
      </p:sp>
      <p:sp>
        <p:nvSpPr>
          <p:cNvPr id="3" name="Text Placeholder 2">
            <a:extLst>
              <a:ext uri="{FF2B5EF4-FFF2-40B4-BE49-F238E27FC236}">
                <a16:creationId xmlns:a16="http://schemas.microsoft.com/office/drawing/2014/main" id="{6419C03E-4221-B23C-B377-0E9A4A7E813C}"/>
              </a:ext>
            </a:extLst>
          </p:cNvPr>
          <p:cNvSpPr>
            <a:spLocks noGrp="1"/>
          </p:cNvSpPr>
          <p:nvPr>
            <p:ph type="body" idx="1"/>
          </p:nvPr>
        </p:nvSpPr>
        <p:spPr/>
        <p:txBody>
          <a:bodyPr/>
          <a:lstStyle/>
          <a:p>
            <a:pPr marL="50800" indent="0">
              <a:lnSpc>
                <a:spcPct val="110000"/>
              </a:lnSpc>
              <a:spcBef>
                <a:spcPts val="1800"/>
              </a:spcBef>
              <a:buNone/>
            </a:pPr>
            <a:r>
              <a:rPr lang="en-US" sz="2800" dirty="0">
                <a:hlinkClick r:id="rId2"/>
              </a:rPr>
              <a:t>Digital Ambition</a:t>
            </a:r>
            <a:endParaRPr lang="en-CA" sz="2800" dirty="0"/>
          </a:p>
          <a:p>
            <a:pPr marL="800100" lvl="2" indent="-342900">
              <a:lnSpc>
                <a:spcPct val="110000"/>
              </a:lnSpc>
              <a:buFont typeface="Arial" panose="020B0604020202020204" pitchFamily="34" charset="0"/>
              <a:buChar char="•"/>
            </a:pPr>
            <a:r>
              <a:rPr lang="en-US" sz="2200" dirty="0"/>
              <a:t>The Government of Canada’s Digital Ambition is the Chief Information Officer of Canada’s annual, forward-looking 3-year strategic plan. It sets government‑wide priorities and lists key actions that departments and agencies need to transition to a more digital government and to meet the requirements of the </a:t>
            </a:r>
            <a:r>
              <a:rPr lang="en-US" sz="2200" dirty="0">
                <a:hlinkClick r:id="rId3"/>
              </a:rPr>
              <a:t>Policy on Service and Digital</a:t>
            </a:r>
            <a:r>
              <a:rPr lang="en-US" sz="2200" dirty="0"/>
              <a:t>.</a:t>
            </a:r>
          </a:p>
          <a:p>
            <a:pPr marL="50800" indent="0">
              <a:lnSpc>
                <a:spcPct val="110000"/>
              </a:lnSpc>
              <a:spcBef>
                <a:spcPts val="3000"/>
              </a:spcBef>
              <a:buNone/>
            </a:pPr>
            <a:r>
              <a:rPr lang="en-US" sz="2800" dirty="0">
                <a:hlinkClick r:id="rId4"/>
              </a:rPr>
              <a:t>Policy notification</a:t>
            </a:r>
            <a:endParaRPr lang="en-CA" sz="2800" dirty="0"/>
          </a:p>
          <a:p>
            <a:pPr marL="800100" lvl="2" indent="-342900">
              <a:lnSpc>
                <a:spcPct val="110000"/>
              </a:lnSpc>
              <a:buFont typeface="Arial" panose="020B0604020202020204" pitchFamily="34" charset="0"/>
              <a:buChar char="•"/>
            </a:pPr>
            <a:r>
              <a:rPr lang="en-US" sz="2200" dirty="0">
                <a:hlinkClick r:id="rId4"/>
              </a:rPr>
              <a:t>Policy notification PN-142: New procurement requirements for accessibility (buyandsell.gc.ca)</a:t>
            </a:r>
            <a:endParaRPr lang="en-CA" sz="2200" dirty="0"/>
          </a:p>
        </p:txBody>
      </p:sp>
      <p:sp>
        <p:nvSpPr>
          <p:cNvPr id="4" name="Slide Number Placeholder 3">
            <a:extLst>
              <a:ext uri="{FF2B5EF4-FFF2-40B4-BE49-F238E27FC236}">
                <a16:creationId xmlns:a16="http://schemas.microsoft.com/office/drawing/2014/main" id="{662CCC8A-88AB-51CA-0E13-10C70C8101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1762835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B459-3B19-C001-B771-8B08EBC02D1C}"/>
              </a:ext>
            </a:extLst>
          </p:cNvPr>
          <p:cNvSpPr>
            <a:spLocks noGrp="1"/>
          </p:cNvSpPr>
          <p:nvPr>
            <p:ph type="title"/>
          </p:nvPr>
        </p:nvSpPr>
        <p:spPr/>
        <p:txBody>
          <a:bodyPr/>
          <a:lstStyle/>
          <a:p>
            <a:r>
              <a:rPr lang="en-CA" dirty="0"/>
              <a:t>The Government of Canada (GC) Vision</a:t>
            </a:r>
          </a:p>
        </p:txBody>
      </p:sp>
      <p:sp>
        <p:nvSpPr>
          <p:cNvPr id="3" name="Text Placeholder 2">
            <a:extLst>
              <a:ext uri="{FF2B5EF4-FFF2-40B4-BE49-F238E27FC236}">
                <a16:creationId xmlns:a16="http://schemas.microsoft.com/office/drawing/2014/main" id="{761D84CC-FF75-9321-52EE-E9FF642B4887}"/>
              </a:ext>
            </a:extLst>
          </p:cNvPr>
          <p:cNvSpPr>
            <a:spLocks noGrp="1"/>
          </p:cNvSpPr>
          <p:nvPr>
            <p:ph type="body" idx="1"/>
          </p:nvPr>
        </p:nvSpPr>
        <p:spPr/>
        <p:txBody>
          <a:bodyPr/>
          <a:lstStyle/>
          <a:p>
            <a:pPr marL="50800" indent="0">
              <a:lnSpc>
                <a:spcPct val="120000"/>
              </a:lnSpc>
              <a:buNone/>
            </a:pPr>
            <a:r>
              <a:rPr lang="en-CA" sz="2200" dirty="0"/>
              <a:t>The Government of Canada (GC) envisions a public service that is a world leader in barrier-free, inclusive workplaces and services</a:t>
            </a:r>
          </a:p>
          <a:p>
            <a:pPr marL="800100" lvl="2" indent="-342900">
              <a:lnSpc>
                <a:spcPct val="120000"/>
              </a:lnSpc>
              <a:buFont typeface="Arial" panose="020B0604020202020204" pitchFamily="34" charset="0"/>
              <a:buChar char="•"/>
            </a:pPr>
            <a:r>
              <a:rPr lang="en-US" sz="2000" dirty="0"/>
              <a:t>Aiming to hire 5,000 people with disabilities by 2025</a:t>
            </a:r>
            <a:endParaRPr lang="en-CA" sz="2000" dirty="0"/>
          </a:p>
          <a:p>
            <a:pPr marL="50800" indent="0">
              <a:lnSpc>
                <a:spcPct val="120000"/>
              </a:lnSpc>
              <a:spcBef>
                <a:spcPts val="1200"/>
              </a:spcBef>
              <a:buNone/>
            </a:pPr>
            <a:r>
              <a:rPr lang="en-CA" sz="2200" dirty="0"/>
              <a:t>The </a:t>
            </a:r>
            <a:r>
              <a:rPr lang="en-CA" sz="2200" i="1" dirty="0">
                <a:hlinkClick r:id="rId3"/>
              </a:rPr>
              <a:t>Accessible Canada Act</a:t>
            </a:r>
            <a:r>
              <a:rPr lang="en-CA" sz="2200" dirty="0"/>
              <a:t> (ACA) and the </a:t>
            </a:r>
            <a:r>
              <a:rPr lang="en-CA" sz="2200" dirty="0">
                <a:hlinkClick r:id="rId4"/>
              </a:rPr>
              <a:t>Accessibility Strategy for the Public Service</a:t>
            </a:r>
            <a:r>
              <a:rPr lang="en-CA" sz="2200" dirty="0"/>
              <a:t> (ASPS) set the framework for achieving this vision – legislative requirements, goals, commitments and measurement</a:t>
            </a:r>
          </a:p>
          <a:p>
            <a:pPr marL="800100" lvl="2" indent="-342900">
              <a:lnSpc>
                <a:spcPct val="120000"/>
              </a:lnSpc>
              <a:buFont typeface="Arial" panose="020B0604020202020204" pitchFamily="34" charset="0"/>
              <a:buChar char="•"/>
            </a:pPr>
            <a:r>
              <a:rPr lang="en-CA" sz="2000" dirty="0"/>
              <a:t>The consideration of accessibility in procurement is requirement, not a choice</a:t>
            </a:r>
          </a:p>
          <a:p>
            <a:pPr marL="800100" lvl="2" indent="-342900">
              <a:lnSpc>
                <a:spcPct val="120000"/>
              </a:lnSpc>
              <a:buFont typeface="Arial" panose="020B0604020202020204" pitchFamily="34" charset="0"/>
              <a:buChar char="•"/>
            </a:pPr>
            <a:r>
              <a:rPr lang="en-US" sz="2000" dirty="0"/>
              <a:t>All major systems launched, both internal and external, are to be accessible by 2040</a:t>
            </a:r>
            <a:endParaRPr lang="en-CA" sz="2000" dirty="0"/>
          </a:p>
          <a:p>
            <a:pPr marL="50800" lvl="0" indent="0">
              <a:lnSpc>
                <a:spcPct val="120000"/>
              </a:lnSpc>
              <a:spcBef>
                <a:spcPts val="1200"/>
              </a:spcBef>
              <a:buNone/>
            </a:pPr>
            <a:r>
              <a:rPr lang="en-CA" sz="2200" dirty="0"/>
              <a:t>For ICT, TBS has established a </a:t>
            </a:r>
            <a:r>
              <a:rPr lang="en-CA" sz="2200" dirty="0">
                <a:hlinkClick r:id="rId5"/>
              </a:rPr>
              <a:t>Guideline on Making Information and Technology Usable by All</a:t>
            </a:r>
            <a:r>
              <a:rPr lang="en-CA" sz="2200" dirty="0"/>
              <a:t>. The guideline strongly encourages federal organizations to “work with SSC and AAACT”</a:t>
            </a:r>
          </a:p>
        </p:txBody>
      </p:sp>
      <p:sp>
        <p:nvSpPr>
          <p:cNvPr id="4" name="Slide Number Placeholder 3">
            <a:extLst>
              <a:ext uri="{FF2B5EF4-FFF2-40B4-BE49-F238E27FC236}">
                <a16:creationId xmlns:a16="http://schemas.microsoft.com/office/drawing/2014/main" id="{0AC7587F-7CF6-593D-2A44-D910BA7172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717951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B8625-41BC-6F91-3A13-D4EBB18A5788}"/>
              </a:ext>
            </a:extLst>
          </p:cNvPr>
          <p:cNvSpPr>
            <a:spLocks noGrp="1"/>
          </p:cNvSpPr>
          <p:nvPr>
            <p:ph type="title"/>
          </p:nvPr>
        </p:nvSpPr>
        <p:spPr/>
        <p:txBody>
          <a:bodyPr/>
          <a:lstStyle/>
          <a:p>
            <a:r>
              <a:rPr lang="en-CA" dirty="0"/>
              <a:t>GC policies, commitments – For your information (6 of 6)</a:t>
            </a:r>
          </a:p>
        </p:txBody>
      </p:sp>
      <p:sp>
        <p:nvSpPr>
          <p:cNvPr id="3" name="Text Placeholder 2">
            <a:extLst>
              <a:ext uri="{FF2B5EF4-FFF2-40B4-BE49-F238E27FC236}">
                <a16:creationId xmlns:a16="http://schemas.microsoft.com/office/drawing/2014/main" id="{E0657CB0-3567-22FA-8713-9EA4AD7DF528}"/>
              </a:ext>
            </a:extLst>
          </p:cNvPr>
          <p:cNvSpPr>
            <a:spLocks noGrp="1"/>
          </p:cNvSpPr>
          <p:nvPr>
            <p:ph type="body" idx="1"/>
          </p:nvPr>
        </p:nvSpPr>
        <p:spPr/>
        <p:txBody>
          <a:bodyPr/>
          <a:lstStyle/>
          <a:p>
            <a:pPr marL="50800" lvl="0" indent="0">
              <a:lnSpc>
                <a:spcPct val="110000"/>
              </a:lnSpc>
              <a:spcBef>
                <a:spcPts val="1800"/>
              </a:spcBef>
              <a:spcAft>
                <a:spcPts val="600"/>
              </a:spcAft>
              <a:buNone/>
            </a:pPr>
            <a:r>
              <a:rPr lang="en-CA" sz="2800" dirty="0">
                <a:hlinkClick r:id="rId2"/>
              </a:rPr>
              <a:t>Standard on Web Accessibility</a:t>
            </a:r>
            <a:r>
              <a:rPr lang="en-CA" sz="2800" dirty="0"/>
              <a:t> </a:t>
            </a:r>
            <a:r>
              <a:rPr lang="en-CA" sz="2800" b="0" dirty="0"/>
              <a:t>(Outdated – See Guideline for Making IT Usable by All to use WCAG 2.1 and the EN 301 549).</a:t>
            </a:r>
          </a:p>
          <a:p>
            <a:pPr marL="914400" lvl="2" indent="-457200">
              <a:lnSpc>
                <a:spcPct val="110000"/>
              </a:lnSpc>
              <a:spcAft>
                <a:spcPts val="600"/>
              </a:spcAft>
              <a:buFont typeface="Arial" panose="020B0604020202020204" pitchFamily="34" charset="0"/>
              <a:buChar char="•"/>
            </a:pPr>
            <a:r>
              <a:rPr lang="en-CA" sz="2600" dirty="0"/>
              <a:t>External-facing web: WCAG 2.0 AA resulting from Donna </a:t>
            </a:r>
            <a:r>
              <a:rPr lang="en-CA" sz="2600" dirty="0" err="1"/>
              <a:t>Jodhan</a:t>
            </a:r>
            <a:r>
              <a:rPr lang="en-CA" sz="2600" dirty="0"/>
              <a:t> vs. GC (2010).</a:t>
            </a:r>
          </a:p>
        </p:txBody>
      </p:sp>
      <p:sp>
        <p:nvSpPr>
          <p:cNvPr id="4" name="Slide Number Placeholder 3">
            <a:extLst>
              <a:ext uri="{FF2B5EF4-FFF2-40B4-BE49-F238E27FC236}">
                <a16:creationId xmlns:a16="http://schemas.microsoft.com/office/drawing/2014/main" id="{F6A5EDD2-6169-40CA-3D53-E4FDD4FC2C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1382299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33B1D-B2C0-DFEF-1712-1092DAD9EEDF}"/>
              </a:ext>
            </a:extLst>
          </p:cNvPr>
          <p:cNvSpPr>
            <a:spLocks noGrp="1"/>
          </p:cNvSpPr>
          <p:nvPr>
            <p:ph type="title"/>
          </p:nvPr>
        </p:nvSpPr>
        <p:spPr/>
        <p:txBody>
          <a:bodyPr/>
          <a:lstStyle/>
          <a:p>
            <a:r>
              <a:rPr lang="en-CA" dirty="0"/>
              <a:t>Procurement can improve accessibility</a:t>
            </a:r>
          </a:p>
        </p:txBody>
      </p:sp>
      <p:sp>
        <p:nvSpPr>
          <p:cNvPr id="3" name="Text Placeholder 2">
            <a:extLst>
              <a:ext uri="{FF2B5EF4-FFF2-40B4-BE49-F238E27FC236}">
                <a16:creationId xmlns:a16="http://schemas.microsoft.com/office/drawing/2014/main" id="{AE0F9E69-F1FB-4C2D-CE17-44779F5707B4}"/>
              </a:ext>
            </a:extLst>
          </p:cNvPr>
          <p:cNvSpPr>
            <a:spLocks noGrp="1"/>
          </p:cNvSpPr>
          <p:nvPr>
            <p:ph type="body" idx="1"/>
          </p:nvPr>
        </p:nvSpPr>
        <p:spPr/>
        <p:txBody>
          <a:bodyPr/>
          <a:lstStyle/>
          <a:p>
            <a:pPr marL="50800" indent="0">
              <a:spcAft>
                <a:spcPts val="600"/>
              </a:spcAft>
              <a:buNone/>
            </a:pPr>
            <a:r>
              <a:rPr lang="en-CA" sz="2400" dirty="0"/>
              <a:t>Shared Services Canada is the common service provider for ICTs for the Government of Canada enterprise-wide.</a:t>
            </a:r>
          </a:p>
          <a:p>
            <a:pPr marL="800100" lvl="2" indent="-342900">
              <a:spcAft>
                <a:spcPts val="600"/>
              </a:spcAft>
              <a:buFont typeface="Arial" panose="020B0604020202020204" pitchFamily="34" charset="0"/>
              <a:buChar char="•"/>
            </a:pPr>
            <a:r>
              <a:rPr lang="en-CA" sz="2200" dirty="0"/>
              <a:t>Provides digital services to GC departments that are used by employees to do their jobs and serve Canadians.</a:t>
            </a:r>
          </a:p>
          <a:p>
            <a:pPr marL="50800" indent="0">
              <a:spcBef>
                <a:spcPts val="1200"/>
              </a:spcBef>
              <a:spcAft>
                <a:spcPts val="600"/>
              </a:spcAft>
              <a:buNone/>
            </a:pPr>
            <a:r>
              <a:rPr lang="en-CA" sz="2400" dirty="0"/>
              <a:t>The estimated contract awards of the GC is significant. In FY 2022-23 SSC alone:</a:t>
            </a:r>
          </a:p>
          <a:p>
            <a:pPr marL="800100" lvl="2" indent="-342900">
              <a:spcAft>
                <a:spcPts val="600"/>
              </a:spcAft>
              <a:buFont typeface="Arial" panose="020B0604020202020204" pitchFamily="34" charset="0"/>
              <a:buChar char="•"/>
            </a:pPr>
            <a:r>
              <a:rPr lang="en-CA" sz="2200" dirty="0"/>
              <a:t>Awarded more than 8,535 contracts;</a:t>
            </a:r>
          </a:p>
          <a:p>
            <a:pPr marL="800100" lvl="2" indent="-342900">
              <a:spcAft>
                <a:spcPts val="600"/>
              </a:spcAft>
              <a:buFont typeface="Arial" panose="020B0604020202020204" pitchFamily="34" charset="0"/>
              <a:buChar char="•"/>
            </a:pPr>
            <a:r>
              <a:rPr lang="en-CA" sz="2200" dirty="0"/>
              <a:t>Totalling </a:t>
            </a:r>
            <a:r>
              <a:rPr lang="en-CA" sz="2200" b="1" dirty="0"/>
              <a:t>$2.988 billion </a:t>
            </a:r>
            <a:r>
              <a:rPr lang="en-CA" sz="2200" dirty="0"/>
              <a:t>– mostly ICT.</a:t>
            </a:r>
          </a:p>
          <a:p>
            <a:pPr marL="50800" indent="0">
              <a:spcBef>
                <a:spcPts val="1200"/>
              </a:spcBef>
              <a:spcAft>
                <a:spcPts val="600"/>
              </a:spcAft>
              <a:buNone/>
            </a:pPr>
            <a:r>
              <a:rPr lang="en-CA" sz="2400" dirty="0"/>
              <a:t>Accessibility requirements in GC procurements can financially and competitively incentivise companies to make their products and services accessible.</a:t>
            </a:r>
          </a:p>
          <a:p>
            <a:pPr marL="50800" indent="0">
              <a:spcAft>
                <a:spcPts val="600"/>
              </a:spcAft>
              <a:buNone/>
            </a:pPr>
            <a:r>
              <a:rPr lang="en-CA" sz="2400" b="1" dirty="0"/>
              <a:t>Eventually, everything is built accessible by default.</a:t>
            </a:r>
          </a:p>
        </p:txBody>
      </p:sp>
      <p:sp>
        <p:nvSpPr>
          <p:cNvPr id="4" name="Slide Number Placeholder 3">
            <a:extLst>
              <a:ext uri="{FF2B5EF4-FFF2-40B4-BE49-F238E27FC236}">
                <a16:creationId xmlns:a16="http://schemas.microsoft.com/office/drawing/2014/main" id="{66B036C1-7A4D-BDA4-93D1-EDB44511C2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791813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E55D23F-EC29-ABC4-C495-8284297DFF1A}"/>
              </a:ext>
            </a:extLst>
          </p:cNvPr>
          <p:cNvSpPr>
            <a:spLocks noGrp="1"/>
          </p:cNvSpPr>
          <p:nvPr>
            <p:ph type="title"/>
          </p:nvPr>
        </p:nvSpPr>
        <p:spPr/>
        <p:txBody>
          <a:bodyPr/>
          <a:lstStyle/>
          <a:p>
            <a:r>
              <a:rPr lang="en-US" dirty="0"/>
              <a:t>Our environment</a:t>
            </a:r>
            <a:endParaRPr lang="en-CA" dirty="0"/>
          </a:p>
        </p:txBody>
      </p:sp>
      <p:sp>
        <p:nvSpPr>
          <p:cNvPr id="7" name="Text Placeholder 6">
            <a:extLst>
              <a:ext uri="{FF2B5EF4-FFF2-40B4-BE49-F238E27FC236}">
                <a16:creationId xmlns:a16="http://schemas.microsoft.com/office/drawing/2014/main" id="{90AB74D2-6B5D-ED8A-ACCC-85503E99DAC9}"/>
              </a:ext>
            </a:extLst>
          </p:cNvPr>
          <p:cNvSpPr>
            <a:spLocks noGrp="1"/>
          </p:cNvSpPr>
          <p:nvPr>
            <p:ph type="body" idx="1"/>
          </p:nvPr>
        </p:nvSpPr>
        <p:spPr/>
        <p:txBody>
          <a:bodyPr/>
          <a:lstStyle/>
          <a:p>
            <a:pPr marL="0" marR="0" indent="0">
              <a:spcBef>
                <a:spcPts val="0"/>
              </a:spcBef>
              <a:spcAft>
                <a:spcPts val="600"/>
              </a:spcAft>
              <a:buNone/>
            </a:pPr>
            <a:r>
              <a:rPr lang="en-US" sz="2400" dirty="0">
                <a:effectLst/>
                <a:latin typeface="Arial" panose="020B0604020202020204" pitchFamily="34" charset="0"/>
                <a:ea typeface="Calibri" panose="020F0502020204030204" pitchFamily="34" charset="0"/>
                <a:cs typeface="Times New Roman" panose="02020603050405020304" pitchFamily="18" charset="0"/>
              </a:rPr>
              <a:t>There are currently two Acts that require that we address ICT accessibility:</a:t>
            </a:r>
            <a:endParaRPr lang="en-CA" sz="2400" dirty="0">
              <a:effectLst/>
              <a:latin typeface="Arial" panose="020B0604020202020204" pitchFamily="34" charset="0"/>
              <a:ea typeface="Calibri" panose="020F0502020204030204" pitchFamily="34" charset="0"/>
              <a:cs typeface="Times New Roman" panose="02020603050405020304" pitchFamily="18" charset="0"/>
            </a:endParaRPr>
          </a:p>
          <a:p>
            <a:pPr marL="800100" lvl="1" indent="-342900">
              <a:spcBef>
                <a:spcPts val="0"/>
              </a:spcBef>
              <a:spcAft>
                <a:spcPts val="600"/>
              </a:spcAft>
              <a:buFont typeface="Arial" panose="020B0604020202020204" pitchFamily="34" charset="0"/>
              <a:buChar char="•"/>
            </a:pPr>
            <a:r>
              <a:rPr lang="en-US" sz="2200" i="1"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3"/>
              </a:rPr>
              <a:t>Accessible Canada Act</a:t>
            </a:r>
            <a:endParaRPr lang="en-CA" sz="2200" dirty="0">
              <a:effectLst/>
              <a:latin typeface="Arial" panose="020B0604020202020204" pitchFamily="34" charset="0"/>
              <a:ea typeface="Calibri" panose="020F0502020204030204" pitchFamily="34" charset="0"/>
              <a:cs typeface="Times New Roman" panose="02020603050405020304" pitchFamily="18" charset="0"/>
            </a:endParaRPr>
          </a:p>
          <a:p>
            <a:pPr marL="800100" lvl="1" indent="-342900">
              <a:spcBef>
                <a:spcPts val="0"/>
              </a:spcBef>
              <a:spcAft>
                <a:spcPts val="600"/>
              </a:spcAft>
              <a:buFont typeface="Arial" panose="020B0604020202020204" pitchFamily="34" charset="0"/>
              <a:buChar char="•"/>
            </a:pPr>
            <a:r>
              <a:rPr lang="en-US" sz="2200" i="1"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4"/>
              </a:rPr>
              <a:t>Canadian Human Rights Act</a:t>
            </a:r>
            <a:endParaRPr lang="en-CA" sz="22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spcBef>
                <a:spcPts val="1800"/>
              </a:spcBef>
              <a:spcAft>
                <a:spcPts val="600"/>
              </a:spcAft>
              <a:buNone/>
            </a:pPr>
            <a:r>
              <a:rPr lang="en-US" sz="2400" dirty="0">
                <a:effectLst/>
                <a:latin typeface="Arial" panose="020B0604020202020204" pitchFamily="34" charset="0"/>
                <a:ea typeface="Calibri" panose="020F0502020204030204" pitchFamily="34" charset="0"/>
                <a:cs typeface="Times New Roman" panose="02020603050405020304" pitchFamily="18" charset="0"/>
              </a:rPr>
              <a:t>There isn’t a mandated GC ICT accessibility standard for internal ICT</a:t>
            </a:r>
            <a:endParaRPr lang="en-CA" sz="2400" dirty="0">
              <a:latin typeface="Arial" panose="020B0604020202020204" pitchFamily="34" charset="0"/>
              <a:ea typeface="Calibri" panose="020F0502020204030204" pitchFamily="34" charset="0"/>
              <a:cs typeface="Times New Roman" panose="02020603050405020304" pitchFamily="18" charset="0"/>
            </a:endParaRPr>
          </a:p>
          <a:p>
            <a:pPr marL="800100" lvl="1" indent="-342900">
              <a:spcBef>
                <a:spcPts val="0"/>
              </a:spcBef>
              <a:spcAft>
                <a:spcPts val="600"/>
              </a:spcAft>
              <a:buFont typeface="Arial" panose="020B0604020202020204" pitchFamily="34" charset="0"/>
              <a:buChar char="•"/>
            </a:pPr>
            <a:r>
              <a:rPr lang="en-US" sz="2000" dirty="0">
                <a:effectLst/>
                <a:latin typeface="Arial" panose="020B0604020202020204" pitchFamily="34" charset="0"/>
                <a:ea typeface="Calibri" panose="020F0502020204030204" pitchFamily="34" charset="0"/>
                <a:cs typeface="Times New Roman" panose="02020603050405020304" pitchFamily="18" charset="0"/>
              </a:rPr>
              <a:t>Recommended ICT accessibility standard: EN 301 549 Harmonized European Standard – Accessibility requirements for ICT products and services in ICT procurements (which includes WCAG 2.1)</a:t>
            </a:r>
            <a:endParaRPr lang="en-CA" sz="20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spcBef>
                <a:spcPts val="1200"/>
              </a:spcBef>
              <a:spcAft>
                <a:spcPts val="600"/>
              </a:spcAft>
              <a:buNone/>
            </a:pPr>
            <a:r>
              <a:rPr lang="en-US" sz="2400" dirty="0">
                <a:effectLst/>
                <a:latin typeface="Arial" panose="020B0604020202020204" pitchFamily="34" charset="0"/>
                <a:ea typeface="Calibri" panose="020F0502020204030204" pitchFamily="34" charset="0"/>
                <a:cs typeface="Times New Roman" panose="02020603050405020304" pitchFamily="18" charset="0"/>
              </a:rPr>
              <a:t>There is a GC ICT accessibility standard for GC external facing websites but using the EN 301 549 (2021) for all ICT is recommended.</a:t>
            </a:r>
            <a:endParaRPr lang="en-CA" sz="24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spcBef>
                <a:spcPts val="1800"/>
              </a:spcBef>
              <a:spcAft>
                <a:spcPts val="600"/>
              </a:spcAft>
              <a:buNone/>
            </a:pPr>
            <a:r>
              <a:rPr lang="en-US" sz="2400" dirty="0">
                <a:effectLst/>
                <a:latin typeface="Arial" panose="020B0604020202020204" pitchFamily="34" charset="0"/>
                <a:ea typeface="Calibri" panose="020F0502020204030204" pitchFamily="34" charset="0"/>
                <a:cs typeface="Times New Roman" panose="02020603050405020304" pitchFamily="18" charset="0"/>
              </a:rPr>
              <a:t>A complete list of the relevant policies and commitments can be found starting on slide 15.</a:t>
            </a:r>
            <a:endParaRPr lang="en-CA" sz="2400" dirty="0">
              <a:effectLst/>
              <a:latin typeface="Arial" panose="020B0604020202020204" pitchFamily="34" charset="0"/>
              <a:ea typeface="Calibri" panose="020F0502020204030204" pitchFamily="34" charset="0"/>
              <a:cs typeface="Times New Roman" panose="02020603050405020304" pitchFamily="18" charset="0"/>
            </a:endParaRPr>
          </a:p>
          <a:p>
            <a:endParaRPr lang="en-CA" dirty="0"/>
          </a:p>
        </p:txBody>
      </p:sp>
      <p:sp>
        <p:nvSpPr>
          <p:cNvPr id="5" name="Slide Number Placeholder 4">
            <a:extLst>
              <a:ext uri="{FF2B5EF4-FFF2-40B4-BE49-F238E27FC236}">
                <a16:creationId xmlns:a16="http://schemas.microsoft.com/office/drawing/2014/main" id="{2B95C8A4-ECF9-2D32-7002-F9CF314096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1924101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A947D-70B4-EED8-41FA-BA138E28D576}"/>
              </a:ext>
            </a:extLst>
          </p:cNvPr>
          <p:cNvSpPr>
            <a:spLocks noGrp="1"/>
          </p:cNvSpPr>
          <p:nvPr>
            <p:ph type="title"/>
          </p:nvPr>
        </p:nvSpPr>
        <p:spPr/>
        <p:txBody>
          <a:bodyPr/>
          <a:lstStyle/>
          <a:p>
            <a:r>
              <a:rPr lang="en-CA" dirty="0"/>
              <a:t>Digital Accessibility - Standards</a:t>
            </a:r>
          </a:p>
        </p:txBody>
      </p:sp>
      <p:sp>
        <p:nvSpPr>
          <p:cNvPr id="3" name="Text Placeholder 2">
            <a:extLst>
              <a:ext uri="{FF2B5EF4-FFF2-40B4-BE49-F238E27FC236}">
                <a16:creationId xmlns:a16="http://schemas.microsoft.com/office/drawing/2014/main" id="{A4D8EDFF-5885-2E38-8F99-8515C9501249}"/>
              </a:ext>
            </a:extLst>
          </p:cNvPr>
          <p:cNvSpPr>
            <a:spLocks noGrp="1"/>
          </p:cNvSpPr>
          <p:nvPr>
            <p:ph type="body" idx="1"/>
          </p:nvPr>
        </p:nvSpPr>
        <p:spPr/>
        <p:txBody>
          <a:bodyPr/>
          <a:lstStyle/>
          <a:p>
            <a:pPr marL="50800" indent="0">
              <a:buNone/>
            </a:pPr>
            <a:r>
              <a:rPr lang="en-CA" sz="2400" b="1" dirty="0"/>
              <a:t>Web Content Accessibility Guidelines (WCAG)</a:t>
            </a:r>
          </a:p>
          <a:p>
            <a:pPr lvl="1">
              <a:buFont typeface="Arial" panose="020B0604020202020204" pitchFamily="34" charset="0"/>
              <a:buChar char="•"/>
            </a:pPr>
            <a:r>
              <a:rPr lang="en-CA" sz="2000" dirty="0"/>
              <a:t>WCAG 2.1 (2018) adds criteria to WCAG 2.0 (2008)</a:t>
            </a:r>
          </a:p>
          <a:p>
            <a:pPr lvl="1">
              <a:buFont typeface="Arial" panose="020B0604020202020204" pitchFamily="34" charset="0"/>
              <a:buChar char="•"/>
            </a:pPr>
            <a:r>
              <a:rPr lang="en-CA" sz="2000" dirty="0"/>
              <a:t>Criteria divided into A, AA and AAA levels</a:t>
            </a:r>
          </a:p>
          <a:p>
            <a:pPr marL="50800" indent="0">
              <a:spcBef>
                <a:spcPts val="1200"/>
              </a:spcBef>
              <a:buNone/>
            </a:pPr>
            <a:r>
              <a:rPr lang="en-CA" sz="2400" b="1" dirty="0"/>
              <a:t>Revised Section 508</a:t>
            </a:r>
          </a:p>
          <a:p>
            <a:pPr lvl="1">
              <a:buFont typeface="Arial" panose="020B0604020202020204" pitchFamily="34" charset="0"/>
              <a:buChar char="•"/>
            </a:pPr>
            <a:r>
              <a:rPr lang="en-CA" sz="2000" dirty="0"/>
              <a:t>2017 revision includes WCAG 2.0 levels A and AA</a:t>
            </a:r>
          </a:p>
          <a:p>
            <a:pPr marL="50800" indent="0">
              <a:spcBef>
                <a:spcPts val="1200"/>
              </a:spcBef>
              <a:buNone/>
            </a:pPr>
            <a:r>
              <a:rPr lang="en-CA" sz="2400" b="1" dirty="0"/>
              <a:t>EN 301 549</a:t>
            </a:r>
          </a:p>
          <a:p>
            <a:pPr lvl="1">
              <a:buFont typeface="Arial" panose="020B0604020202020204" pitchFamily="34" charset="0"/>
              <a:buChar char="•"/>
            </a:pPr>
            <a:r>
              <a:rPr lang="en-CA" sz="2000" dirty="0"/>
              <a:t>European standard since 2014</a:t>
            </a:r>
          </a:p>
          <a:p>
            <a:pPr lvl="1">
              <a:buFont typeface="Arial" panose="020B0604020202020204" pitchFamily="34" charset="0"/>
              <a:buChar char="•"/>
            </a:pPr>
            <a:r>
              <a:rPr lang="en-CA" sz="2000" dirty="0"/>
              <a:t>Closely harmonized with Revised Section 508</a:t>
            </a:r>
          </a:p>
          <a:p>
            <a:pPr lvl="1">
              <a:buFont typeface="Arial" panose="020B0604020202020204" pitchFamily="34" charset="0"/>
              <a:buChar char="•"/>
            </a:pPr>
            <a:r>
              <a:rPr lang="en-CA" sz="2000" dirty="0"/>
              <a:t>Since 2018, includes WCAG 2.1 levels A and AA </a:t>
            </a:r>
            <a:br>
              <a:rPr lang="en-CA" sz="2000" dirty="0"/>
            </a:br>
            <a:r>
              <a:rPr lang="en-CA" sz="2000" dirty="0"/>
              <a:t>(SSC piloted 2018 – March 2023)</a:t>
            </a:r>
          </a:p>
          <a:p>
            <a:pPr lvl="1">
              <a:buFont typeface="Arial" panose="020B0604020202020204" pitchFamily="34" charset="0"/>
              <a:buChar char="•"/>
            </a:pPr>
            <a:r>
              <a:rPr lang="en-CA" sz="2000" dirty="0"/>
              <a:t>Since 2021, includes WCAG 2.1 levels A, AA and AAA </a:t>
            </a:r>
            <a:br>
              <a:rPr lang="en-CA" sz="2000" dirty="0"/>
            </a:br>
            <a:r>
              <a:rPr lang="en-CA" sz="2000" dirty="0"/>
              <a:t>(SSC piloting since April 2023)</a:t>
            </a:r>
          </a:p>
        </p:txBody>
      </p:sp>
      <p:pic>
        <p:nvPicPr>
          <p:cNvPr id="5" name="Picture 2" descr="Venn diagram showing overlap and difference between EN 301 549 (2021) and (2018), WCAG 2.0 and 2.1, and Revised Section 508. ">
            <a:extLst>
              <a:ext uri="{FF2B5EF4-FFF2-40B4-BE49-F238E27FC236}">
                <a16:creationId xmlns:a16="http://schemas.microsoft.com/office/drawing/2014/main" id="{22CF0C21-ADD4-A7D8-C28A-11C25DA477C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830" t="4377" r="6315" b="849"/>
          <a:stretch/>
        </p:blipFill>
        <p:spPr>
          <a:xfrm>
            <a:off x="7510018" y="1243013"/>
            <a:ext cx="3895344" cy="3877466"/>
          </a:xfrm>
          <a:prstGeom prst="rect">
            <a:avLst/>
          </a:prstGeom>
        </p:spPr>
      </p:pic>
      <p:sp>
        <p:nvSpPr>
          <p:cNvPr id="6" name="TextBox 5">
            <a:extLst>
              <a:ext uri="{FF2B5EF4-FFF2-40B4-BE49-F238E27FC236}">
                <a16:creationId xmlns:a16="http://schemas.microsoft.com/office/drawing/2014/main" id="{7859B718-7157-8BA3-2E94-296B32E7FB28}"/>
              </a:ext>
            </a:extLst>
          </p:cNvPr>
          <p:cNvSpPr txBox="1"/>
          <p:nvPr/>
        </p:nvSpPr>
        <p:spPr>
          <a:xfrm>
            <a:off x="8504404" y="5050192"/>
            <a:ext cx="2091207" cy="593720"/>
          </a:xfrm>
          <a:prstGeom prst="rect">
            <a:avLst/>
          </a:prstGeom>
        </p:spPr>
        <p:txBody>
          <a:bodyPr wrap="none" rtlCol="0">
            <a:noAutofit/>
          </a:bodyPr>
          <a:lstStyle/>
          <a:p>
            <a:pPr algn="ctr"/>
            <a:r>
              <a:rPr lang="en-CA" sz="2000" dirty="0">
                <a:solidFill>
                  <a:srgbClr val="006197"/>
                </a:solidFill>
              </a:rPr>
              <a:t>* not to scale</a:t>
            </a:r>
          </a:p>
        </p:txBody>
      </p:sp>
      <p:sp>
        <p:nvSpPr>
          <p:cNvPr id="4" name="Slide Number Placeholder 3">
            <a:extLst>
              <a:ext uri="{FF2B5EF4-FFF2-40B4-BE49-F238E27FC236}">
                <a16:creationId xmlns:a16="http://schemas.microsoft.com/office/drawing/2014/main" id="{3F120FFA-A997-AEBC-62EB-F7ABA5CD92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1958426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097A3A-AB4A-2587-73BC-E4AF8D6A9AD2}"/>
              </a:ext>
            </a:extLst>
          </p:cNvPr>
          <p:cNvSpPr>
            <a:spLocks noGrp="1"/>
          </p:cNvSpPr>
          <p:nvPr>
            <p:ph type="title"/>
          </p:nvPr>
        </p:nvSpPr>
        <p:spPr/>
        <p:txBody>
          <a:bodyPr/>
          <a:lstStyle/>
          <a:p>
            <a:r>
              <a:rPr lang="en-US" dirty="0"/>
              <a:t>Overview of SSC’s procurement pilot</a:t>
            </a:r>
            <a:endParaRPr lang="en-CA" dirty="0"/>
          </a:p>
        </p:txBody>
      </p:sp>
      <p:sp>
        <p:nvSpPr>
          <p:cNvPr id="7" name="Text Placeholder 6">
            <a:extLst>
              <a:ext uri="{FF2B5EF4-FFF2-40B4-BE49-F238E27FC236}">
                <a16:creationId xmlns:a16="http://schemas.microsoft.com/office/drawing/2014/main" id="{1D1494D7-B2F6-66A8-653E-0DCBF329D42F}"/>
              </a:ext>
            </a:extLst>
          </p:cNvPr>
          <p:cNvSpPr>
            <a:spLocks noGrp="1"/>
          </p:cNvSpPr>
          <p:nvPr>
            <p:ph type="body" idx="1"/>
          </p:nvPr>
        </p:nvSpPr>
        <p:spPr/>
        <p:txBody>
          <a:bodyPr/>
          <a:lstStyle/>
          <a:p>
            <a:pPr marL="0" marR="0" indent="0">
              <a:lnSpc>
                <a:spcPct val="110000"/>
              </a:lnSpc>
              <a:spcBef>
                <a:spcPts val="0"/>
              </a:spcBef>
              <a:spcAft>
                <a:spcPts val="600"/>
              </a:spcAft>
              <a:buNone/>
            </a:pPr>
            <a:r>
              <a:rPr lang="en-US" sz="2400" dirty="0">
                <a:effectLst/>
                <a:latin typeface="Arial" panose="020B0604020202020204" pitchFamily="34" charset="0"/>
                <a:ea typeface="Calibri" panose="020F0502020204030204" pitchFamily="34" charset="0"/>
                <a:cs typeface="Times New Roman" panose="02020603050405020304" pitchFamily="18" charset="0"/>
              </a:rPr>
              <a:t>We are a voluntary service provided to the GC with no governance responsibility</a:t>
            </a:r>
            <a:endParaRPr lang="en-CA" sz="24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nSpc>
                <a:spcPct val="110000"/>
              </a:lnSpc>
              <a:spcBef>
                <a:spcPts val="1200"/>
              </a:spcBef>
              <a:spcAft>
                <a:spcPts val="600"/>
              </a:spcAft>
              <a:buNone/>
            </a:pPr>
            <a:r>
              <a:rPr lang="en-US" sz="2400" dirty="0">
                <a:effectLst/>
                <a:latin typeface="Arial" panose="020B0604020202020204" pitchFamily="34" charset="0"/>
                <a:ea typeface="Calibri" panose="020F0502020204030204" pitchFamily="34" charset="0"/>
                <a:cs typeface="Times New Roman" panose="02020603050405020304" pitchFamily="18" charset="0"/>
              </a:rPr>
              <a:t>Our work includes:</a:t>
            </a:r>
            <a:endParaRPr lang="en-CA" sz="2400" dirty="0">
              <a:effectLst/>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0000"/>
              </a:lnSpc>
              <a:spcBef>
                <a:spcPts val="0"/>
              </a:spcBef>
              <a:spcAft>
                <a:spcPts val="600"/>
              </a:spcAft>
              <a:buFont typeface="Symbol" panose="05050102010706020507" pitchFamily="18" charset="2"/>
              <a:buChar char=""/>
            </a:pPr>
            <a:r>
              <a:rPr lang="en-US" sz="2200" dirty="0">
                <a:effectLst/>
                <a:latin typeface="Arial" panose="020B0604020202020204" pitchFamily="34" charset="0"/>
                <a:ea typeface="Calibri" panose="020F0502020204030204" pitchFamily="34" charset="0"/>
                <a:cs typeface="Times New Roman" panose="02020603050405020304" pitchFamily="18" charset="0"/>
              </a:rPr>
              <a:t>Development of tools</a:t>
            </a:r>
            <a:endParaRPr lang="en-CA" sz="2200" dirty="0">
              <a:effectLst/>
              <a:latin typeface="Arial" panose="020B0604020202020204" pitchFamily="34" charset="0"/>
              <a:ea typeface="Calibri" panose="020F0502020204030204" pitchFamily="34" charset="0"/>
              <a:cs typeface="Times New Roman" panose="02020603050405020304" pitchFamily="18" charset="0"/>
            </a:endParaRPr>
          </a:p>
          <a:p>
            <a:pPr marL="1200150" lvl="2" indent="-285750">
              <a:lnSpc>
                <a:spcPct val="110000"/>
              </a:lnSpc>
              <a:spcBef>
                <a:spcPts val="0"/>
              </a:spcBef>
              <a:spcAft>
                <a:spcPts val="600"/>
              </a:spcAft>
              <a:buFont typeface="Courier New" panose="02070309020205020404" pitchFamily="49" charset="0"/>
              <a:buChar char="o"/>
            </a:pPr>
            <a:r>
              <a:rPr lang="en-US" sz="2000" dirty="0">
                <a:effectLst/>
                <a:latin typeface="Arial" panose="020B0604020202020204" pitchFamily="34" charset="0"/>
                <a:ea typeface="Calibri" panose="020F0502020204030204" pitchFamily="34" charset="0"/>
                <a:cs typeface="Times New Roman" panose="02020603050405020304" pitchFamily="18" charset="0"/>
              </a:rPr>
              <a:t>External tools can be found at: </a:t>
            </a:r>
            <a:r>
              <a:rPr lang="en-US" sz="20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3"/>
              </a:rPr>
              <a:t>Digital Accessibility Toolkit / Sharing space (canada.ca)</a:t>
            </a:r>
            <a:endParaRPr lang="en-CA" sz="2000" dirty="0">
              <a:effectLst/>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0000"/>
              </a:lnSpc>
              <a:spcBef>
                <a:spcPts val="0"/>
              </a:spcBef>
              <a:spcAft>
                <a:spcPts val="600"/>
              </a:spcAft>
              <a:buFont typeface="Symbol" panose="05050102010706020507" pitchFamily="18" charset="2"/>
              <a:buChar char=""/>
            </a:pPr>
            <a:r>
              <a:rPr lang="en-US" sz="2200" dirty="0">
                <a:effectLst/>
                <a:latin typeface="Arial" panose="020B0604020202020204" pitchFamily="34" charset="0"/>
                <a:ea typeface="Calibri" panose="020F0502020204030204" pitchFamily="34" charset="0"/>
                <a:cs typeface="Times New Roman" panose="02020603050405020304" pitchFamily="18" charset="0"/>
              </a:rPr>
              <a:t>Providing advice to Technical Authorities / Business Owners and Contracting Authorities and supporting their procurement lifecycle</a:t>
            </a:r>
            <a:endParaRPr lang="en-CA" sz="2200" dirty="0">
              <a:effectLst/>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0000"/>
              </a:lnSpc>
              <a:spcBef>
                <a:spcPts val="0"/>
              </a:spcBef>
              <a:spcAft>
                <a:spcPts val="600"/>
              </a:spcAft>
              <a:buFont typeface="Symbol" panose="05050102010706020507" pitchFamily="18" charset="2"/>
              <a:buChar char=""/>
            </a:pPr>
            <a:r>
              <a:rPr lang="en-US" sz="2200" dirty="0">
                <a:effectLst/>
                <a:latin typeface="Arial" panose="020B0604020202020204" pitchFamily="34" charset="0"/>
                <a:ea typeface="Calibri" panose="020F0502020204030204" pitchFamily="34" charset="0"/>
                <a:cs typeface="Times New Roman" panose="02020603050405020304" pitchFamily="18" charset="0"/>
              </a:rPr>
              <a:t>Delivering training to GC employees on a variety of accessible procurement topics</a:t>
            </a:r>
            <a:endParaRPr lang="en-CA" sz="2200" dirty="0">
              <a:effectLst/>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0000"/>
              </a:lnSpc>
              <a:spcBef>
                <a:spcPts val="0"/>
              </a:spcBef>
              <a:spcAft>
                <a:spcPts val="600"/>
              </a:spcAft>
              <a:buFont typeface="Symbol" panose="05050102010706020507" pitchFamily="18" charset="2"/>
              <a:buChar char=""/>
            </a:pPr>
            <a:r>
              <a:rPr lang="en-US" sz="2200" dirty="0">
                <a:effectLst/>
                <a:latin typeface="Arial" panose="020B0604020202020204" pitchFamily="34" charset="0"/>
                <a:ea typeface="Calibri" panose="020F0502020204030204" pitchFamily="34" charset="0"/>
                <a:cs typeface="Times New Roman" panose="02020603050405020304" pitchFamily="18" charset="0"/>
              </a:rPr>
              <a:t>Research and collaboration with other jurisdictions including:</a:t>
            </a:r>
            <a:endParaRPr lang="en-CA" sz="2200" dirty="0">
              <a:effectLst/>
              <a:latin typeface="Arial" panose="020B0604020202020204" pitchFamily="34" charset="0"/>
              <a:ea typeface="Calibri" panose="020F0502020204030204" pitchFamily="34" charset="0"/>
              <a:cs typeface="Times New Roman" panose="02020603050405020304" pitchFamily="18" charset="0"/>
            </a:endParaRPr>
          </a:p>
          <a:p>
            <a:pPr marL="1200150" lvl="2" indent="-285750">
              <a:lnSpc>
                <a:spcPct val="110000"/>
              </a:lnSpc>
              <a:spcBef>
                <a:spcPts val="0"/>
              </a:spcBef>
              <a:spcAft>
                <a:spcPts val="600"/>
              </a:spcAft>
              <a:buFont typeface="Courier New" panose="02070309020205020404" pitchFamily="49" charset="0"/>
              <a:buChar char="o"/>
            </a:pPr>
            <a:r>
              <a:rPr lang="en-US" sz="2200" dirty="0">
                <a:effectLst/>
                <a:latin typeface="Arial" panose="020B0604020202020204" pitchFamily="34" charset="0"/>
                <a:ea typeface="Calibri" panose="020F0502020204030204" pitchFamily="34" charset="0"/>
                <a:cs typeface="Times New Roman" panose="02020603050405020304" pitchFamily="18" charset="0"/>
              </a:rPr>
              <a:t>USA (General Services Administration, US Access Board, NASA)</a:t>
            </a:r>
            <a:endParaRPr lang="en-CA" sz="2200" dirty="0">
              <a:effectLst/>
              <a:latin typeface="Arial" panose="020B0604020202020204" pitchFamily="34" charset="0"/>
              <a:ea typeface="Calibri" panose="020F0502020204030204" pitchFamily="34" charset="0"/>
              <a:cs typeface="Times New Roman" panose="02020603050405020304" pitchFamily="18" charset="0"/>
            </a:endParaRPr>
          </a:p>
          <a:p>
            <a:pPr marL="1200150" lvl="2" indent="-285750">
              <a:lnSpc>
                <a:spcPct val="110000"/>
              </a:lnSpc>
              <a:spcBef>
                <a:spcPts val="0"/>
              </a:spcBef>
              <a:spcAft>
                <a:spcPts val="600"/>
              </a:spcAft>
              <a:buFont typeface="Courier New" panose="02070309020205020404" pitchFamily="49" charset="0"/>
              <a:buChar char="o"/>
            </a:pPr>
            <a:r>
              <a:rPr lang="en-US" sz="2200" dirty="0">
                <a:effectLst/>
                <a:latin typeface="Arial" panose="020B0604020202020204" pitchFamily="34" charset="0"/>
                <a:ea typeface="Calibri" panose="020F0502020204030204" pitchFamily="34" charset="0"/>
                <a:cs typeface="Times New Roman" panose="02020603050405020304" pitchFamily="18" charset="0"/>
              </a:rPr>
              <a:t>European Commission, United Kingdom</a:t>
            </a:r>
            <a:endParaRPr lang="en-CA" dirty="0"/>
          </a:p>
        </p:txBody>
      </p:sp>
      <p:sp>
        <p:nvSpPr>
          <p:cNvPr id="5" name="Slide Number Placeholder 4">
            <a:extLst>
              <a:ext uri="{FF2B5EF4-FFF2-40B4-BE49-F238E27FC236}">
                <a16:creationId xmlns:a16="http://schemas.microsoft.com/office/drawing/2014/main" id="{01E8AC02-66FF-E172-60DB-F797EB3C1E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86322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097A3A-AB4A-2587-73BC-E4AF8D6A9AD2}"/>
              </a:ext>
            </a:extLst>
          </p:cNvPr>
          <p:cNvSpPr>
            <a:spLocks noGrp="1"/>
          </p:cNvSpPr>
          <p:nvPr>
            <p:ph type="title"/>
          </p:nvPr>
        </p:nvSpPr>
        <p:spPr/>
        <p:txBody>
          <a:bodyPr/>
          <a:lstStyle/>
          <a:p>
            <a:r>
              <a:rPr lang="en-US" dirty="0"/>
              <a:t>Collaboration with the GSA, USAB, NASA (1 of 2)</a:t>
            </a:r>
            <a:endParaRPr lang="en-CA" dirty="0"/>
          </a:p>
        </p:txBody>
      </p:sp>
      <p:sp>
        <p:nvSpPr>
          <p:cNvPr id="7" name="Text Placeholder 6">
            <a:extLst>
              <a:ext uri="{FF2B5EF4-FFF2-40B4-BE49-F238E27FC236}">
                <a16:creationId xmlns:a16="http://schemas.microsoft.com/office/drawing/2014/main" id="{1D1494D7-B2F6-66A8-653E-0DCBF329D42F}"/>
              </a:ext>
            </a:extLst>
          </p:cNvPr>
          <p:cNvSpPr>
            <a:spLocks noGrp="1"/>
          </p:cNvSpPr>
          <p:nvPr>
            <p:ph type="body" idx="1"/>
          </p:nvPr>
        </p:nvSpPr>
        <p:spPr/>
        <p:txBody>
          <a:bodyPr/>
          <a:lstStyle/>
          <a:p>
            <a:pPr marL="50800" indent="0">
              <a:buNone/>
            </a:pPr>
            <a:r>
              <a:rPr lang="en-US" dirty="0"/>
              <a:t>Goal: build an approach in alignment with other jurisdictions</a:t>
            </a:r>
          </a:p>
          <a:p>
            <a:pPr marL="50800" indent="0">
              <a:spcBef>
                <a:spcPts val="2400"/>
              </a:spcBef>
              <a:buNone/>
            </a:pPr>
            <a:r>
              <a:rPr lang="en-US" dirty="0"/>
              <a:t>Why?</a:t>
            </a:r>
          </a:p>
          <a:p>
            <a:pPr marL="50800" indent="0">
              <a:spcBef>
                <a:spcPts val="2400"/>
              </a:spcBef>
              <a:buNone/>
            </a:pPr>
            <a:r>
              <a:rPr lang="en-US" dirty="0"/>
              <a:t>An international approach benefits all:</a:t>
            </a:r>
          </a:p>
          <a:p>
            <a:pPr lvl="1">
              <a:buFont typeface="Courier New" panose="02070309020205020404" pitchFamily="49" charset="0"/>
              <a:buChar char="o"/>
            </a:pPr>
            <a:r>
              <a:rPr lang="en-US" dirty="0"/>
              <a:t>Suppliers can leverage their work in other countries</a:t>
            </a:r>
          </a:p>
          <a:p>
            <a:pPr lvl="1">
              <a:buFont typeface="Courier New" panose="02070309020205020404" pitchFamily="49" charset="0"/>
              <a:buChar char="o"/>
            </a:pPr>
            <a:r>
              <a:rPr lang="en-US" dirty="0"/>
              <a:t>Avoid a “unique” made in Canada approach</a:t>
            </a:r>
          </a:p>
          <a:p>
            <a:pPr lvl="1">
              <a:buFont typeface="Courier New" panose="02070309020205020404" pitchFamily="49" charset="0"/>
              <a:buChar char="o"/>
            </a:pPr>
            <a:r>
              <a:rPr lang="en-US" dirty="0"/>
              <a:t>Able to learn from each other’s lessons learned and share information</a:t>
            </a:r>
          </a:p>
          <a:p>
            <a:pPr lvl="1">
              <a:buFont typeface="Courier New" panose="02070309020205020404" pitchFamily="49" charset="0"/>
              <a:buChar char="o"/>
            </a:pPr>
            <a:r>
              <a:rPr lang="en-US" dirty="0"/>
              <a:t>Together, we can approach similar ICT accessibility challenges and </a:t>
            </a:r>
            <a:r>
              <a:rPr lang="en-US" sz="2400" dirty="0"/>
              <a:t>where</a:t>
            </a:r>
            <a:r>
              <a:rPr lang="en-US" dirty="0"/>
              <a:t> possible, meet with shared suppliers</a:t>
            </a:r>
          </a:p>
          <a:p>
            <a:endParaRPr lang="en-CA" dirty="0"/>
          </a:p>
        </p:txBody>
      </p:sp>
      <p:sp>
        <p:nvSpPr>
          <p:cNvPr id="5" name="Slide Number Placeholder 4">
            <a:extLst>
              <a:ext uri="{FF2B5EF4-FFF2-40B4-BE49-F238E27FC236}">
                <a16:creationId xmlns:a16="http://schemas.microsoft.com/office/drawing/2014/main" id="{01E8AC02-66FF-E172-60DB-F797EB3C1E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3430874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097A3A-AB4A-2587-73BC-E4AF8D6A9AD2}"/>
              </a:ext>
            </a:extLst>
          </p:cNvPr>
          <p:cNvSpPr>
            <a:spLocks noGrp="1"/>
          </p:cNvSpPr>
          <p:nvPr>
            <p:ph type="title"/>
          </p:nvPr>
        </p:nvSpPr>
        <p:spPr/>
        <p:txBody>
          <a:bodyPr/>
          <a:lstStyle/>
          <a:p>
            <a:r>
              <a:rPr lang="en-US" dirty="0"/>
              <a:t>Collaboration with the GSA, USAB, NASA (2 of 2)</a:t>
            </a:r>
            <a:endParaRPr lang="en-CA" dirty="0"/>
          </a:p>
        </p:txBody>
      </p:sp>
      <p:sp>
        <p:nvSpPr>
          <p:cNvPr id="7" name="Text Placeholder 6">
            <a:extLst>
              <a:ext uri="{FF2B5EF4-FFF2-40B4-BE49-F238E27FC236}">
                <a16:creationId xmlns:a16="http://schemas.microsoft.com/office/drawing/2014/main" id="{1D1494D7-B2F6-66A8-653E-0DCBF329D42F}"/>
              </a:ext>
            </a:extLst>
          </p:cNvPr>
          <p:cNvSpPr>
            <a:spLocks noGrp="1"/>
          </p:cNvSpPr>
          <p:nvPr>
            <p:ph type="body" idx="1"/>
          </p:nvPr>
        </p:nvSpPr>
        <p:spPr/>
        <p:txBody>
          <a:bodyPr/>
          <a:lstStyle/>
          <a:p>
            <a:pPr marL="0" marR="0" indent="0">
              <a:lnSpc>
                <a:spcPct val="110000"/>
              </a:lnSpc>
              <a:spcBef>
                <a:spcPts val="0"/>
              </a:spcBef>
              <a:spcAft>
                <a:spcPts val="60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Regular informal meetings to:</a:t>
            </a:r>
            <a:endParaRPr lang="en-CA" dirty="0">
              <a:effectLst/>
              <a:latin typeface="Arial" panose="020B0604020202020204" pitchFamily="34" charset="0"/>
              <a:ea typeface="Calibri" panose="020F0502020204030204" pitchFamily="34" charset="0"/>
              <a:cs typeface="Times New Roman" panose="02020603050405020304" pitchFamily="18" charset="0"/>
            </a:endParaRPr>
          </a:p>
          <a:p>
            <a:pPr lvl="1" indent="-457200">
              <a:lnSpc>
                <a:spcPct val="110000"/>
              </a:lnSpc>
              <a:spcBef>
                <a:spcPts val="0"/>
              </a:spcBef>
              <a:spcAft>
                <a:spcPts val="600"/>
              </a:spcAft>
              <a:buFont typeface="Arial" panose="020B0604020202020204" pitchFamily="34" charset="0"/>
              <a:buChar char="•"/>
            </a:pPr>
            <a:r>
              <a:rPr lang="en-US" sz="2400" dirty="0">
                <a:effectLst/>
                <a:latin typeface="Arial" panose="020B0604020202020204" pitchFamily="34" charset="0"/>
                <a:ea typeface="Calibri" panose="020F0502020204030204" pitchFamily="34" charset="0"/>
                <a:cs typeface="Times New Roman" panose="02020603050405020304" pitchFamily="18" charset="0"/>
              </a:rPr>
              <a:t>learn what we are working on</a:t>
            </a:r>
            <a:endParaRPr lang="en-CA" sz="2400" dirty="0">
              <a:effectLst/>
              <a:latin typeface="Arial" panose="020B0604020202020204" pitchFamily="34" charset="0"/>
              <a:ea typeface="Calibri" panose="020F0502020204030204" pitchFamily="34" charset="0"/>
              <a:cs typeface="Times New Roman" panose="02020603050405020304" pitchFamily="18" charset="0"/>
            </a:endParaRPr>
          </a:p>
          <a:p>
            <a:pPr lvl="1" indent="-457200">
              <a:lnSpc>
                <a:spcPct val="110000"/>
              </a:lnSpc>
              <a:spcBef>
                <a:spcPts val="0"/>
              </a:spcBef>
              <a:spcAft>
                <a:spcPts val="600"/>
              </a:spcAft>
              <a:buFont typeface="Arial" panose="020B0604020202020204" pitchFamily="34" charset="0"/>
              <a:buChar char="•"/>
            </a:pPr>
            <a:r>
              <a:rPr lang="en-US" sz="2400" dirty="0">
                <a:effectLst/>
                <a:latin typeface="Arial" panose="020B0604020202020204" pitchFamily="34" charset="0"/>
                <a:ea typeface="Calibri" panose="020F0502020204030204" pitchFamily="34" charset="0"/>
                <a:cs typeface="Times New Roman" panose="02020603050405020304" pitchFamily="18" charset="0"/>
              </a:rPr>
              <a:t>explore opportunities to collaborate</a:t>
            </a:r>
            <a:endParaRPr lang="en-CA" sz="2400" dirty="0">
              <a:effectLst/>
              <a:latin typeface="Arial" panose="020B0604020202020204" pitchFamily="34" charset="0"/>
              <a:ea typeface="Calibri" panose="020F0502020204030204" pitchFamily="34" charset="0"/>
              <a:cs typeface="Times New Roman" panose="02020603050405020304" pitchFamily="18" charset="0"/>
            </a:endParaRPr>
          </a:p>
          <a:p>
            <a:pPr lvl="1" indent="-457200">
              <a:lnSpc>
                <a:spcPct val="110000"/>
              </a:lnSpc>
              <a:spcBef>
                <a:spcPts val="0"/>
              </a:spcBef>
              <a:spcAft>
                <a:spcPts val="600"/>
              </a:spcAft>
              <a:buFont typeface="Arial" panose="020B0604020202020204" pitchFamily="34" charset="0"/>
              <a:buChar char="•"/>
            </a:pPr>
            <a:r>
              <a:rPr lang="en-US" sz="2400" dirty="0">
                <a:effectLst/>
                <a:latin typeface="Arial" panose="020B0604020202020204" pitchFamily="34" charset="0"/>
                <a:ea typeface="Calibri" panose="020F0502020204030204" pitchFamily="34" charset="0"/>
                <a:cs typeface="Times New Roman" panose="02020603050405020304" pitchFamily="18" charset="0"/>
              </a:rPr>
              <a:t>understand changes to the landscape (legislation, policies, etc)</a:t>
            </a:r>
            <a:endParaRPr lang="en-CA" sz="2400" dirty="0">
              <a:effectLst/>
              <a:latin typeface="Arial" panose="020B0604020202020204" pitchFamily="34" charset="0"/>
              <a:ea typeface="Calibri" panose="020F0502020204030204" pitchFamily="34" charset="0"/>
              <a:cs typeface="Times New Roman" panose="02020603050405020304" pitchFamily="18" charset="0"/>
            </a:endParaRPr>
          </a:p>
          <a:p>
            <a:pPr lvl="1" indent="-457200">
              <a:lnSpc>
                <a:spcPct val="110000"/>
              </a:lnSpc>
              <a:spcBef>
                <a:spcPts val="0"/>
              </a:spcBef>
              <a:spcAft>
                <a:spcPts val="600"/>
              </a:spcAft>
              <a:buFont typeface="Arial" panose="020B0604020202020204" pitchFamily="34" charset="0"/>
              <a:buChar char="•"/>
            </a:pPr>
            <a:r>
              <a:rPr lang="en-US" sz="2400" dirty="0">
                <a:effectLst/>
                <a:latin typeface="Arial" panose="020B0604020202020204" pitchFamily="34" charset="0"/>
                <a:ea typeface="Calibri" panose="020F0502020204030204" pitchFamily="34" charset="0"/>
                <a:cs typeface="Times New Roman" panose="02020603050405020304" pitchFamily="18" charset="0"/>
              </a:rPr>
              <a:t>share accessibility challenges and look for joint solutions</a:t>
            </a:r>
            <a:endParaRPr lang="en-CA" sz="2400" dirty="0">
              <a:effectLst/>
              <a:latin typeface="Arial" panose="020B0604020202020204" pitchFamily="34" charset="0"/>
              <a:ea typeface="Calibri" panose="020F0502020204030204" pitchFamily="34" charset="0"/>
              <a:cs typeface="Times New Roman" panose="02020603050405020304" pitchFamily="18" charset="0"/>
            </a:endParaRPr>
          </a:p>
          <a:p>
            <a:pPr lvl="1" indent="-457200">
              <a:lnSpc>
                <a:spcPct val="110000"/>
              </a:lnSpc>
              <a:spcBef>
                <a:spcPts val="0"/>
              </a:spcBef>
              <a:spcAft>
                <a:spcPts val="600"/>
              </a:spcAft>
              <a:buFont typeface="Arial" panose="020B0604020202020204" pitchFamily="34" charset="0"/>
              <a:buChar char="•"/>
            </a:pPr>
            <a:r>
              <a:rPr lang="en-US" sz="2400" dirty="0">
                <a:effectLst/>
                <a:latin typeface="Arial" panose="020B0604020202020204" pitchFamily="34" charset="0"/>
                <a:ea typeface="Calibri" panose="020F0502020204030204" pitchFamily="34" charset="0"/>
                <a:cs typeface="Times New Roman" panose="02020603050405020304" pitchFamily="18" charset="0"/>
              </a:rPr>
              <a:t>network and establish relationships</a:t>
            </a:r>
            <a:endParaRPr lang="en-CA" sz="24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1E8AC02-66FF-E172-60DB-F797EB3C1E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694752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097A3A-AB4A-2587-73BC-E4AF8D6A9AD2}"/>
              </a:ext>
            </a:extLst>
          </p:cNvPr>
          <p:cNvSpPr>
            <a:spLocks noGrp="1"/>
          </p:cNvSpPr>
          <p:nvPr>
            <p:ph type="title"/>
          </p:nvPr>
        </p:nvSpPr>
        <p:spPr/>
        <p:txBody>
          <a:bodyPr/>
          <a:lstStyle/>
          <a:p>
            <a:r>
              <a:rPr lang="en-US" dirty="0"/>
              <a:t>Revised Section 508 in Canada</a:t>
            </a:r>
            <a:endParaRPr lang="en-CA" dirty="0"/>
          </a:p>
        </p:txBody>
      </p:sp>
      <p:sp>
        <p:nvSpPr>
          <p:cNvPr id="7" name="Text Placeholder 6">
            <a:extLst>
              <a:ext uri="{FF2B5EF4-FFF2-40B4-BE49-F238E27FC236}">
                <a16:creationId xmlns:a16="http://schemas.microsoft.com/office/drawing/2014/main" id="{1D1494D7-B2F6-66A8-653E-0DCBF329D42F}"/>
              </a:ext>
            </a:extLst>
          </p:cNvPr>
          <p:cNvSpPr>
            <a:spLocks noGrp="1"/>
          </p:cNvSpPr>
          <p:nvPr>
            <p:ph type="body" idx="1"/>
          </p:nvPr>
        </p:nvSpPr>
        <p:spPr/>
        <p:txBody>
          <a:bodyPr/>
          <a:lstStyle/>
          <a:p>
            <a:pPr marL="0" marR="0" indent="0">
              <a:spcBef>
                <a:spcPts val="0"/>
              </a:spcBef>
              <a:spcAft>
                <a:spcPts val="60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We share suppliers!</a:t>
            </a:r>
            <a:endParaRPr lang="en-CA" dirty="0">
              <a:latin typeface="Arial" panose="020B0604020202020204" pitchFamily="34" charset="0"/>
              <a:ea typeface="Calibri" panose="020F0502020204030204" pitchFamily="34" charset="0"/>
              <a:cs typeface="Times New Roman" panose="02020603050405020304" pitchFamily="18" charset="0"/>
            </a:endParaRPr>
          </a:p>
          <a:p>
            <a:pPr lvl="1" indent="-457200">
              <a:spcBef>
                <a:spcPts val="0"/>
              </a:spcBef>
              <a:spcAft>
                <a:spcPts val="600"/>
              </a:spcAft>
              <a:buFont typeface="Arial" panose="020B0604020202020204" pitchFamily="34" charset="0"/>
              <a:buChar char="•"/>
            </a:pPr>
            <a:r>
              <a:rPr lang="en-US" dirty="0">
                <a:effectLst/>
                <a:latin typeface="Arial" panose="020B0604020202020204" pitchFamily="34" charset="0"/>
                <a:ea typeface="Calibri" panose="020F0502020204030204" pitchFamily="34" charset="0"/>
                <a:cs typeface="Times New Roman" panose="02020603050405020304" pitchFamily="18" charset="0"/>
              </a:rPr>
              <a:t>Suppliers:</a:t>
            </a:r>
            <a:endParaRPr lang="en-CA" dirty="0">
              <a:latin typeface="Arial" panose="020B0604020202020204" pitchFamily="34" charset="0"/>
              <a:ea typeface="Calibri" panose="020F0502020204030204" pitchFamily="34" charset="0"/>
              <a:cs typeface="Times New Roman" panose="02020603050405020304" pitchFamily="18" charset="0"/>
            </a:endParaRPr>
          </a:p>
          <a:p>
            <a:pPr lvl="2" indent="-457200">
              <a:spcBef>
                <a:spcPts val="0"/>
              </a:spcBef>
              <a:spcAft>
                <a:spcPts val="600"/>
              </a:spcAft>
              <a:buFont typeface="Courier New" panose="02070309020205020404" pitchFamily="49" charset="0"/>
              <a:buChar char="o"/>
            </a:pPr>
            <a:r>
              <a:rPr lang="en-US" dirty="0">
                <a:effectLst/>
                <a:latin typeface="Arial" panose="020B0604020202020204" pitchFamily="34" charset="0"/>
                <a:ea typeface="Calibri" panose="020F0502020204030204" pitchFamily="34" charset="0"/>
                <a:cs typeface="Times New Roman" panose="02020603050405020304" pitchFamily="18" charset="0"/>
              </a:rPr>
              <a:t>frequently submit Accessibility Conformance Reports (ACRs) based on the Voluntary Product Accessibility Template (VPAT</a:t>
            </a:r>
            <a:r>
              <a:rPr lang="en-US" baseline="30000" dirty="0">
                <a:effectLst/>
                <a:latin typeface="Arial" panose="020B0604020202020204" pitchFamily="34" charset="0"/>
                <a:ea typeface="Calibri" panose="020F0502020204030204" pitchFamily="34" charset="0"/>
                <a:cs typeface="Times New Roman" panose="02020603050405020304" pitchFamily="18" charset="0"/>
              </a:rPr>
              <a:t>®</a:t>
            </a:r>
            <a:r>
              <a:rPr lang="en-US" dirty="0">
                <a:effectLst/>
                <a:latin typeface="Arial" panose="020B0604020202020204" pitchFamily="34" charset="0"/>
                <a:ea typeface="Calibri" panose="020F0502020204030204" pitchFamily="34" charset="0"/>
                <a:cs typeface="Times New Roman" panose="02020603050405020304" pitchFamily="18" charset="0"/>
              </a:rPr>
              <a:t>) which document testing against the Revised Section 508</a:t>
            </a:r>
            <a:endParaRPr lang="en-CA" dirty="0">
              <a:latin typeface="Arial" panose="020B0604020202020204" pitchFamily="34" charset="0"/>
              <a:ea typeface="Calibri" panose="020F0502020204030204" pitchFamily="34" charset="0"/>
              <a:cs typeface="Times New Roman" panose="02020603050405020304" pitchFamily="18" charset="0"/>
            </a:endParaRPr>
          </a:p>
          <a:p>
            <a:pPr lvl="2" indent="-457200">
              <a:spcBef>
                <a:spcPts val="0"/>
              </a:spcBef>
              <a:spcAft>
                <a:spcPts val="600"/>
              </a:spcAft>
              <a:buFont typeface="Courier New" panose="02070309020205020404" pitchFamily="49" charset="0"/>
              <a:buChar char="o"/>
            </a:pPr>
            <a:r>
              <a:rPr lang="en-US" dirty="0">
                <a:effectLst/>
                <a:latin typeface="Arial" panose="020B0604020202020204" pitchFamily="34" charset="0"/>
                <a:ea typeface="Calibri" panose="020F0502020204030204" pitchFamily="34" charset="0"/>
                <a:cs typeface="Times New Roman" panose="02020603050405020304" pitchFamily="18" charset="0"/>
              </a:rPr>
              <a:t>ACRs are often provided in an inaccessible format</a:t>
            </a:r>
            <a:endParaRPr lang="en-CA" dirty="0">
              <a:latin typeface="Arial" panose="020B0604020202020204" pitchFamily="34" charset="0"/>
              <a:ea typeface="Calibri" panose="020F0502020204030204" pitchFamily="34" charset="0"/>
              <a:cs typeface="Times New Roman" panose="02020603050405020304" pitchFamily="18" charset="0"/>
            </a:endParaRPr>
          </a:p>
          <a:p>
            <a:pPr lvl="2" indent="-457200">
              <a:spcBef>
                <a:spcPts val="0"/>
              </a:spcBef>
              <a:spcAft>
                <a:spcPts val="600"/>
              </a:spcAft>
              <a:buFont typeface="Courier New" panose="02070309020205020404" pitchFamily="49" charset="0"/>
              <a:buChar char="o"/>
            </a:pPr>
            <a:r>
              <a:rPr lang="en-US" dirty="0">
                <a:effectLst/>
                <a:latin typeface="Arial" panose="020B0604020202020204" pitchFamily="34" charset="0"/>
                <a:ea typeface="Calibri" panose="020F0502020204030204" pitchFamily="34" charset="0"/>
                <a:cs typeface="Times New Roman" panose="02020603050405020304" pitchFamily="18" charset="0"/>
              </a:rPr>
              <a:t>may not have tested their solution against the EN 301 549 (2021), which includes WCAG 2.1.</a:t>
            </a:r>
            <a:endParaRPr lang="en-CA" dirty="0">
              <a:latin typeface="Arial" panose="020B0604020202020204" pitchFamily="34" charset="0"/>
              <a:ea typeface="Calibri" panose="020F0502020204030204" pitchFamily="34" charset="0"/>
              <a:cs typeface="Times New Roman" panose="02020603050405020304" pitchFamily="18" charset="0"/>
            </a:endParaRPr>
          </a:p>
          <a:p>
            <a:pPr lvl="2" indent="-457200">
              <a:spcBef>
                <a:spcPts val="0"/>
              </a:spcBef>
              <a:spcAft>
                <a:spcPts val="600"/>
              </a:spcAft>
              <a:buFont typeface="Courier New" panose="02070309020205020404" pitchFamily="49" charset="0"/>
              <a:buChar char="o"/>
            </a:pPr>
            <a:r>
              <a:rPr lang="en-US" dirty="0">
                <a:effectLst/>
                <a:latin typeface="Arial" panose="020B0604020202020204" pitchFamily="34" charset="0"/>
                <a:ea typeface="Calibri" panose="020F0502020204030204" pitchFamily="34" charset="0"/>
                <a:cs typeface="Times New Roman" panose="02020603050405020304" pitchFamily="18" charset="0"/>
              </a:rPr>
              <a:t>the supplier’s Canadian office who is submitting the bid are sometimes not aware of their organizations international work</a:t>
            </a:r>
            <a:endParaRPr lang="en-CA" dirty="0">
              <a:effectLst/>
              <a:latin typeface="Arial" panose="020B0604020202020204" pitchFamily="34" charset="0"/>
              <a:ea typeface="Calibri" panose="020F0502020204030204" pitchFamily="34" charset="0"/>
              <a:cs typeface="Times New Roman" panose="02020603050405020304" pitchFamily="18" charset="0"/>
            </a:endParaRPr>
          </a:p>
          <a:p>
            <a:endParaRPr lang="en-CA" dirty="0"/>
          </a:p>
        </p:txBody>
      </p:sp>
      <p:sp>
        <p:nvSpPr>
          <p:cNvPr id="5" name="Slide Number Placeholder 4">
            <a:extLst>
              <a:ext uri="{FF2B5EF4-FFF2-40B4-BE49-F238E27FC236}">
                <a16:creationId xmlns:a16="http://schemas.microsoft.com/office/drawing/2014/main" id="{01E8AC02-66FF-E172-60DB-F797EB3C1E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8555253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2242776|-3597133|-16420177|-14014404|-13941548|Shared Services Canada&quot;,&quot;Id&quot;:&quot;6543dcd83943324acc95b887&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Master Cover Slide">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AAF 2022 Presentation Template" id="{C8AFD6A6-9496-1F43-AA29-213F0FB301D6}" vid="{D8EF9E1E-396C-804D-AF33-947A141BB963}"/>
    </a:ext>
  </a:extLst>
</a:theme>
</file>

<file path=ppt/theme/theme2.xml><?xml version="1.0" encoding="utf-8"?>
<a:theme xmlns:a="http://schemas.openxmlformats.org/drawingml/2006/main" name="Content Layout">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AAF 2022 Presentation Template" id="{C8AFD6A6-9496-1F43-AA29-213F0FB301D6}" vid="{73015A22-F818-EE49-AAE1-7674B948D8A0}"/>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a5b58bab-3cc2-4c8f-acd6-cc36c5af2e8d">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05E66BA07A98346B3261AD8B646936B" ma:contentTypeVersion="12" ma:contentTypeDescription="Create a new document." ma:contentTypeScope="" ma:versionID="83ca5d86915ac1f89880b3b1f8025dac">
  <xsd:schema xmlns:xsd="http://www.w3.org/2001/XMLSchema" xmlns:xs="http://www.w3.org/2001/XMLSchema" xmlns:p="http://schemas.microsoft.com/office/2006/metadata/properties" xmlns:ns2="a5b58bab-3cc2-4c8f-acd6-cc36c5af2e8d" xmlns:ns3="c007984e-1eed-4865-becd-8cfebec4a65c" targetNamespace="http://schemas.microsoft.com/office/2006/metadata/properties" ma:root="true" ma:fieldsID="ea2708d5353347b97c0513f3bc233111" ns2:_="" ns3:_="">
    <xsd:import namespace="a5b58bab-3cc2-4c8f-acd6-cc36c5af2e8d"/>
    <xsd:import namespace="c007984e-1eed-4865-becd-8cfebec4a65c"/>
    <xsd:element name="properties">
      <xsd:complexType>
        <xsd:sequence>
          <xsd:element name="documentManagement">
            <xsd:complexType>
              <xsd:all>
                <xsd:element ref="ns2:MediaServiceMetadata" minOccurs="0"/>
                <xsd:element ref="ns2:MediaServiceFastMetadata" minOccurs="0"/>
                <xsd:element ref="ns2:MediaLengthInSeconds" minOccurs="0"/>
                <xsd:element ref="ns3:SharedWithUsers" minOccurs="0"/>
                <xsd:element ref="ns3:SharedWithDetails" minOccurs="0"/>
                <xsd:element ref="ns2:MediaServiceObjectDetectorVersions" minOccurs="0"/>
                <xsd:element ref="ns2:lcf76f155ced4ddcb4097134ff3c332f"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b58bab-3cc2-4c8f-acd6-cc36c5af2e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ObjectDetectorVersions" ma:index="13" nillable="true" ma:displayName="MediaServiceObjectDetectorVersions" ma:description=""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44945db-1062-49f2-aa89-5404156f6881"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descriptio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07984e-1eed-4865-becd-8cfebec4a65c"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3DD504-964E-4F0F-B5A9-D9814E553E77}">
  <ds:schemaRefs>
    <ds:schemaRef ds:uri="http://schemas.microsoft.com/office/2006/metadata/properties"/>
    <ds:schemaRef ds:uri="http://schemas.microsoft.com/office/infopath/2007/PartnerControls"/>
    <ds:schemaRef ds:uri="a5b58bab-3cc2-4c8f-acd6-cc36c5af2e8d"/>
  </ds:schemaRefs>
</ds:datastoreItem>
</file>

<file path=customXml/itemProps2.xml><?xml version="1.0" encoding="utf-8"?>
<ds:datastoreItem xmlns:ds="http://schemas.openxmlformats.org/officeDocument/2006/customXml" ds:itemID="{42AEA32D-34E1-40E4-8D27-9325DF8BF8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b58bab-3cc2-4c8f-acd6-cc36c5af2e8d"/>
    <ds:schemaRef ds:uri="c007984e-1eed-4865-becd-8cfebec4a6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29E0C9-E2AF-493B-8748-79A5B23C8B3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Master Cover Slide</Template>
  <TotalTime>9271</TotalTime>
  <Words>1545</Words>
  <Application>Microsoft Macintosh PowerPoint</Application>
  <PresentationFormat>Widescreen</PresentationFormat>
  <Paragraphs>169</Paragraphs>
  <Slides>20</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Arial</vt:lpstr>
      <vt:lpstr>Courier New</vt:lpstr>
      <vt:lpstr>Helvetica Neue</vt:lpstr>
      <vt:lpstr>Noto Sans Symbols</vt:lpstr>
      <vt:lpstr>Symbol</vt:lpstr>
      <vt:lpstr>Master Cover Slide</vt:lpstr>
      <vt:lpstr>Content Layout</vt:lpstr>
      <vt:lpstr>Annual Interagency Accessibility Forum</vt:lpstr>
      <vt:lpstr>The Government of Canada (GC) Vision</vt:lpstr>
      <vt:lpstr>Procurement can improve accessibility</vt:lpstr>
      <vt:lpstr>Our environment</vt:lpstr>
      <vt:lpstr>Digital Accessibility - Standards</vt:lpstr>
      <vt:lpstr>Overview of SSC’s procurement pilot</vt:lpstr>
      <vt:lpstr>Collaboration with the GSA, USAB, NASA (1 of 2)</vt:lpstr>
      <vt:lpstr>Collaboration with the GSA, USAB, NASA (2 of 2)</vt:lpstr>
      <vt:lpstr>Revised Section 508 in Canada</vt:lpstr>
      <vt:lpstr>Supplier Opportunities (1 of 2)</vt:lpstr>
      <vt:lpstr>Supplier Opportunities (2 of 2)</vt:lpstr>
      <vt:lpstr>SSC tools external facing tools (1 of 2)</vt:lpstr>
      <vt:lpstr>SSC tools external facing tools (2 of 2)</vt:lpstr>
      <vt:lpstr>Conclusion</vt:lpstr>
      <vt:lpstr>GC policies, commitments – For your information (1 of 6)</vt:lpstr>
      <vt:lpstr>GC policies, commitments – For your information (2 of 6)</vt:lpstr>
      <vt:lpstr>GC policies, commitments – For your information (3 of 6)</vt:lpstr>
      <vt:lpstr>GC policies, commitments – For your information (4 of 6)</vt:lpstr>
      <vt:lpstr>GC policies, commitments – For your information (5 of 6)</vt:lpstr>
      <vt:lpstr>GC policies, commitments – For your information (6 of 6)</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Shared Services Canada (SSC) – Update on our Accessible ICT Procurement Pilot - IAAF 2023</dc:title>
  <dc:subject/>
  <dc:creator/>
  <cp:keywords/>
  <dc:description/>
  <cp:lastModifiedBy>Michael Horton</cp:lastModifiedBy>
  <cp:revision>13</cp:revision>
  <dcterms:created xsi:type="dcterms:W3CDTF">2022-08-30T12:32:18Z</dcterms:created>
  <dcterms:modified xsi:type="dcterms:W3CDTF">2023-11-03T21:18:01Z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y fmtid="{D5CDD505-2E9C-101B-9397-08002B2CF9AE}" pid="3" name="ContentTypeId">
    <vt:lpwstr>0x010100B05E66BA07A98346B3261AD8B646936B</vt:lpwstr>
  </property>
  <property fmtid="{D5CDD505-2E9C-101B-9397-08002B2CF9AE}" pid="4" name="MediaServiceImageTags">
    <vt:lpwstr/>
  </property>
</Properties>
</file>