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  <p:sldMasterId id="2147483658" r:id="rId3"/>
  </p:sldMasterIdLst>
  <p:notesMasterIdLst>
    <p:notesMasterId r:id="rId17"/>
  </p:notesMasterIdLst>
  <p:sldIdLst>
    <p:sldId id="256" r:id="rId4"/>
    <p:sldId id="257" r:id="rId5"/>
    <p:sldId id="26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qgGVw2oa+8993I+jqBGvzHq75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/>
    <p:restoredTop sz="96327"/>
  </p:normalViewPr>
  <p:slideViewPr>
    <p:cSldViewPr snapToGrid="0">
      <p:cViewPr varScale="1">
        <p:scale>
          <a:sx n="128" d="100"/>
          <a:sy n="128" d="100"/>
        </p:scale>
        <p:origin x="7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2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48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96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16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577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482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9369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66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144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629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791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67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01676" y="4416425"/>
            <a:ext cx="5607050" cy="4183063"/>
          </a:xfrm>
          <a:prstGeom prst="rect">
            <a:avLst/>
          </a:prstGeom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71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31704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lang="en-US" sz="3200"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112776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6248400" y="1371600"/>
            <a:ext cx="54864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5486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6250806" y="1371600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6248400" y="2286000"/>
            <a:ext cx="54864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35864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8229600" y="1371600"/>
            <a:ext cx="34747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4572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4358640" y="1374808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435864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8229600" y="1371600"/>
            <a:ext cx="347472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8229600" y="2286000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2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508001" y="2553101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11582399" y="6477000"/>
            <a:ext cx="152401" cy="2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4572000"/>
            <a:ext cx="12192000" cy="21332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45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45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3000" b="1" i="1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3000" b="1" i="1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0"/>
            <a:ext cx="12188952" cy="106764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457200" y="6492240"/>
            <a:ext cx="102870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2023 / General Services Administration / Federal Deposit Insurance Corporation / Department of Veterans Affairs / U.S. Access Board / Federal CIO Council</a:t>
            </a:r>
            <a:endParaRPr sz="8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11201401" y="6492240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12188377" cy="17780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460248" y="6400800"/>
            <a:ext cx="11274552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5" name="Google Shape;75;p13"/>
          <p:cNvSpPr/>
          <p:nvPr/>
        </p:nvSpPr>
        <p:spPr>
          <a:xfrm>
            <a:off x="457200" y="6492240"/>
            <a:ext cx="10409464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2023 / General Services Administration / Federal Deposit Insurance Corporation / Department of Veterans Affairs / U.S. Access Board / Federal CIO Council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dirty="0"/>
              <a:t>Annual Interagency Accessibility Forum</a:t>
            </a:r>
            <a:endParaRPr dirty="0"/>
          </a:p>
        </p:txBody>
      </p:sp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533400" y="1359306"/>
            <a:ext cx="11174691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800" dirty="0"/>
              <a:t>Beyond Compliance: Building a Culture of Digital Accessibility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2"/>
          </p:nvPr>
        </p:nvSpPr>
        <p:spPr>
          <a:xfrm>
            <a:off x="533401" y="3124200"/>
            <a:ext cx="5337048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2800" dirty="0"/>
              <a:t>November 7-9, 2023</a:t>
            </a:r>
            <a:endParaRPr sz="2800" dirty="0"/>
          </a:p>
        </p:txBody>
      </p:sp>
      <p:pic>
        <p:nvPicPr>
          <p:cNvPr id="3" name="GSA" descr="GSA Starmark logo">
            <a:extLst>
              <a:ext uri="{FF2B5EF4-FFF2-40B4-BE49-F238E27FC236}">
                <a16:creationId xmlns:a16="http://schemas.microsoft.com/office/drawing/2014/main" id="{29117E04-F918-CE4A-3958-D8BA5432AA8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1330" y="3121502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FDIC" descr="Logo of the Federal Deposit Insurance Corporation (FDIC)">
            <a:extLst>
              <a:ext uri="{FF2B5EF4-FFF2-40B4-BE49-F238E27FC236}">
                <a16:creationId xmlns:a16="http://schemas.microsoft.com/office/drawing/2014/main" id="{FCB1931B-A09A-F05B-92CF-A4C045F7D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614" y="3233175"/>
            <a:ext cx="1704758" cy="691053"/>
          </a:xfrm>
          <a:prstGeom prst="rect">
            <a:avLst/>
          </a:prstGeom>
        </p:spPr>
      </p:pic>
      <p:pic>
        <p:nvPicPr>
          <p:cNvPr id="6" name="VA" descr="Seal of the Department of Veterans Affairs">
            <a:extLst>
              <a:ext uri="{FF2B5EF4-FFF2-40B4-BE49-F238E27FC236}">
                <a16:creationId xmlns:a16="http://schemas.microsoft.com/office/drawing/2014/main" id="{E9F6275C-ACDF-04CC-B8CC-BDED9292D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882" y="3098881"/>
            <a:ext cx="965037" cy="965037"/>
          </a:xfrm>
          <a:prstGeom prst="rect">
            <a:avLst/>
          </a:prstGeom>
        </p:spPr>
      </p:pic>
      <p:pic>
        <p:nvPicPr>
          <p:cNvPr id="7" name="USAB" descr="Seal of the United States Access Board">
            <a:extLst>
              <a:ext uri="{FF2B5EF4-FFF2-40B4-BE49-F238E27FC236}">
                <a16:creationId xmlns:a16="http://schemas.microsoft.com/office/drawing/2014/main" id="{BAD25E63-D68A-E245-0562-3150365FC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429" y="3121502"/>
            <a:ext cx="914400" cy="914400"/>
          </a:xfrm>
          <a:prstGeom prst="rect">
            <a:avLst/>
          </a:prstGeom>
        </p:spPr>
      </p:pic>
      <p:pic>
        <p:nvPicPr>
          <p:cNvPr id="4" name="CIOC" descr="Seal of the CIO Council">
            <a:extLst>
              <a:ext uri="{FF2B5EF4-FFF2-40B4-BE49-F238E27FC236}">
                <a16:creationId xmlns:a16="http://schemas.microsoft.com/office/drawing/2014/main" id="{39011A92-3AA5-B9A9-EC9C-98E76820B8B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893339" y="3092364"/>
            <a:ext cx="979610" cy="97807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4000" dirty="0">
                <a:ea typeface="Source Sans Pro" panose="020B0503030403020204" pitchFamily="34" charset="0"/>
              </a:rPr>
              <a:t>Section 508 Common Issues for Documents</a:t>
            </a:r>
            <a:endParaRPr sz="4000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2400"/>
              <a:buNone/>
            </a:pPr>
            <a:r>
              <a:rPr lang="en-US" dirty="0"/>
              <a:t>November 7, 2023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1734800" cy="76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Common Accessibility issues for PDF Documents</a:t>
            </a:r>
            <a:r>
              <a:rPr lang="en-US" altLang="en-US" sz="2800" dirty="0">
                <a:ea typeface="Source Sans Pro" panose="020B0503030403020204" pitchFamily="34" charset="0"/>
              </a:rPr>
              <a:t> </a:t>
            </a:r>
            <a:br>
              <a:rPr lang="en-US" sz="2400" dirty="0"/>
            </a:br>
            <a:endParaRPr sz="24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1277601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/>
              <a:t>Make sure that the reading order displayed in the Tags panel coincides with the logical reading order of the document.</a:t>
            </a:r>
          </a:p>
          <a:p>
            <a:pPr marL="800075" lvl="1" indent="-457200">
              <a:buSzPct val="100000"/>
              <a:buFont typeface="+mj-lt"/>
              <a:buAutoNum type="arabicPeriod"/>
            </a:pPr>
            <a:endParaRPr lang="en-US" sz="2400" dirty="0"/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/>
              <a:t>It is necessary that all headings in a PDF have a heading style (H1, H2, H3) .</a:t>
            </a:r>
          </a:p>
          <a:p>
            <a:pPr indent="-457200">
              <a:buSzPct val="100000"/>
              <a:buFont typeface="+mj-lt"/>
              <a:buAutoNum type="arabicPeriod"/>
            </a:pPr>
            <a:endParaRPr lang="en-US" sz="2400" dirty="0"/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/>
              <a:t>Table structures should have Table Headers and Table Data tags.</a:t>
            </a:r>
          </a:p>
          <a:p>
            <a:pPr indent="-457200">
              <a:buSzPct val="100000"/>
              <a:buFont typeface="+mj-lt"/>
              <a:buAutoNum type="arabicPeriod"/>
            </a:pPr>
            <a:endParaRPr lang="en-US" sz="2400" dirty="0"/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/>
              <a:t>Use the Reading Order Pane to tag untagged items and change tags.</a:t>
            </a:r>
          </a:p>
          <a:p>
            <a:endParaRPr lang="en-US" sz="2000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585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1734800" cy="76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Common Accessibility issues for PowerPoint Documents</a:t>
            </a:r>
            <a:r>
              <a:rPr lang="en-US" altLang="en-US" sz="2800" dirty="0">
                <a:ea typeface="Source Sans Pro" panose="020B0503030403020204" pitchFamily="34" charset="0"/>
              </a:rPr>
              <a:t> </a:t>
            </a:r>
            <a:br>
              <a:rPr lang="en-US" sz="2400" dirty="0"/>
            </a:br>
            <a:endParaRPr sz="24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1277601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Source Sans Pro"/>
                <a:ea typeface="Source Sans Pro"/>
              </a:rPr>
              <a:t>Add Missing Titles, from the Layout option, for slides – The missing titles were either deleted or the master slide template was not used.</a:t>
            </a:r>
          </a:p>
          <a:p>
            <a:pPr indent="-457200">
              <a:buSzPct val="100000"/>
              <a:buFont typeface="+mj-lt"/>
              <a:buAutoNum type="arabicPeriod"/>
            </a:pPr>
            <a:endParaRPr lang="en-US" sz="2400" dirty="0"/>
          </a:p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>
                <a:latin typeface="Source Sans Pro"/>
                <a:ea typeface="Source Sans Pro"/>
              </a:rPr>
              <a:t>Use the Selection Pane to set the Reading Order – Every slide should match the visual layout in the Selection Pane. A screen reader reads the Selection Pane from the bottom up. 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3559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1734800" cy="76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Common Accessibility issues for a Screen Reader User </a:t>
            </a:r>
            <a:br>
              <a:rPr lang="en-US" sz="2400" dirty="0"/>
            </a:br>
            <a:endParaRPr sz="24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1277601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Links not being descriptive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Proper description within Alt Text</a:t>
            </a:r>
          </a:p>
          <a:p>
            <a:pPr marL="514350" indent="-514350">
              <a:buSzPct val="100000"/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en-US" sz="2400" dirty="0"/>
              <a:t>Headings within the document structure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0800" indent="0">
              <a:buNone/>
            </a:pPr>
            <a:r>
              <a:rPr lang="en-US" sz="2400" dirty="0"/>
              <a:t>4.  Table titles should be added to the alt text in the Table Properties</a:t>
            </a:r>
          </a:p>
          <a:p>
            <a:endParaRPr lang="en-US" sz="2000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861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1734800" cy="766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Questions? </a:t>
            </a:r>
            <a:br>
              <a:rPr lang="en-US" sz="2400" dirty="0"/>
            </a:br>
            <a:endParaRPr sz="2400" dirty="0"/>
          </a:p>
        </p:txBody>
      </p:sp>
      <p:pic>
        <p:nvPicPr>
          <p:cNvPr id="5" name="Content Placeholder 13" descr="Questions? Graphic of multicolor hands raised and multiple question mark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47" y="1461806"/>
            <a:ext cx="9308335" cy="4637088"/>
          </a:xfr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1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129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dirty="0">
                <a:ea typeface="Source Sans Pro" panose="020B0503030403020204" pitchFamily="34" charset="0"/>
              </a:rPr>
              <a:t>Presenters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80761" y="1371600"/>
            <a:ext cx="4652882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indent="0" algn="r" fontAlgn="base">
              <a:buNone/>
            </a:pPr>
            <a:r>
              <a:rPr lang="en-US" sz="2000" b="1" dirty="0"/>
              <a:t>Brooke Aiken</a:t>
            </a:r>
            <a:r>
              <a:rPr lang="en-US" sz="2000" dirty="0"/>
              <a:t>​</a:t>
            </a:r>
          </a:p>
          <a:p>
            <a:pPr marL="50800" indent="0" algn="r" fontAlgn="base">
              <a:buNone/>
            </a:pPr>
            <a:r>
              <a:rPr lang="en-US" sz="2000" i="1" dirty="0"/>
              <a:t>Moderator</a:t>
            </a:r>
          </a:p>
          <a:p>
            <a:pPr marL="50800" indent="0" algn="r" fontAlgn="base">
              <a:buNone/>
            </a:pPr>
            <a:endParaRPr lang="en-US" sz="2000" dirty="0"/>
          </a:p>
          <a:p>
            <a:pPr marL="50800" indent="0" algn="r" fontAlgn="base">
              <a:buNone/>
            </a:pPr>
            <a:endParaRPr lang="en-US" sz="2000" dirty="0"/>
          </a:p>
          <a:p>
            <a:pPr marL="50800" indent="0" algn="r" fontAlgn="base">
              <a:buNone/>
            </a:pPr>
            <a:r>
              <a:rPr lang="en-US" sz="2000" b="1" dirty="0"/>
              <a:t>Alfred Vallarta</a:t>
            </a:r>
            <a:r>
              <a:rPr lang="en-US" sz="2000" dirty="0"/>
              <a:t>​</a:t>
            </a:r>
          </a:p>
          <a:p>
            <a:pPr marL="50800" indent="0" algn="r" fontAlgn="base">
              <a:buNone/>
            </a:pPr>
            <a:r>
              <a:rPr lang="en-US" sz="2000" i="1" dirty="0"/>
              <a:t>Presenter</a:t>
            </a:r>
            <a:endParaRPr lang="en-US" sz="2000" dirty="0"/>
          </a:p>
          <a:p>
            <a:pPr marL="50800" indent="0" algn="r" fontAlgn="base">
              <a:buNone/>
            </a:pPr>
            <a:endParaRPr lang="en-US" sz="2000" dirty="0"/>
          </a:p>
          <a:p>
            <a:pPr marL="50800" indent="0" algn="r" fontAlgn="base">
              <a:buNone/>
            </a:pPr>
            <a:endParaRPr lang="en-US" sz="2000" dirty="0"/>
          </a:p>
          <a:p>
            <a:pPr marL="50800" indent="0" algn="r" fontAlgn="base">
              <a:buNone/>
            </a:pPr>
            <a:r>
              <a:rPr lang="en-US" sz="2000" b="1" dirty="0"/>
              <a:t>Matthew Greener</a:t>
            </a:r>
            <a:endParaRPr lang="en-US" sz="2000" dirty="0"/>
          </a:p>
          <a:p>
            <a:pPr marL="50800" indent="0" algn="r" fontAlgn="base">
              <a:buNone/>
            </a:pPr>
            <a:r>
              <a:rPr lang="en-US" sz="2000" i="1" dirty="0"/>
              <a:t>Presenter</a:t>
            </a:r>
            <a:endParaRPr lang="en-US" sz="2000" dirty="0"/>
          </a:p>
        </p:txBody>
      </p:sp>
      <p:sp>
        <p:nvSpPr>
          <p:cNvPr id="7" name="Rectangle 6" descr="&quot;&quot;" title="&quot;&quot;">
            <a:extLst>
              <a:ext uri="{FF2B5EF4-FFF2-40B4-BE49-F238E27FC236}">
                <a16:creationId xmlns:a16="http://schemas.microsoft.com/office/drawing/2014/main" id="{37FAA3DA-72A5-4070-8F21-D77206E84D57}"/>
              </a:ext>
            </a:extLst>
          </p:cNvPr>
          <p:cNvSpPr/>
          <p:nvPr/>
        </p:nvSpPr>
        <p:spPr>
          <a:xfrm>
            <a:off x="5623840" y="1317997"/>
            <a:ext cx="2888778" cy="15233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50">
              <a:defRPr/>
            </a:pPr>
            <a:endParaRPr lang="en-US" sz="1125" dirty="0">
              <a:solidFill>
                <a:srgbClr val="FFFFFF"/>
              </a:solidFill>
              <a:latin typeface="DM Sans Medium"/>
            </a:endParaRPr>
          </a:p>
        </p:txBody>
      </p:sp>
      <p:pic>
        <p:nvPicPr>
          <p:cNvPr id="8" name="Picture 7" descr="Picture of Brooke Aiken. Brooke is a white female with brown hair who is sitting in a room with Venetian blinds in the background and has on a black blazer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767" y="1328621"/>
            <a:ext cx="1247936" cy="1484718"/>
          </a:xfrm>
          <a:prstGeom prst="rect">
            <a:avLst/>
          </a:prstGeom>
          <a:ln w="12700">
            <a:solidFill>
              <a:schemeClr val="accent2"/>
            </a:solidFill>
            <a:miter lim="8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56A126-D199-40F9-A89D-AFB960CC26F0}"/>
              </a:ext>
            </a:extLst>
          </p:cNvPr>
          <p:cNvSpPr txBox="1"/>
          <p:nvPr/>
        </p:nvSpPr>
        <p:spPr>
          <a:xfrm>
            <a:off x="6929849" y="1524709"/>
            <a:ext cx="1567113" cy="767518"/>
          </a:xfrm>
          <a:prstGeom prst="rect">
            <a:avLst/>
          </a:prstGeom>
          <a:noFill/>
        </p:spPr>
        <p:txBody>
          <a:bodyPr wrap="square" lIns="57150" tIns="0" rIns="57150" bIns="28575" rtlCol="0" anchor="t">
            <a:spAutoFit/>
          </a:bodyPr>
          <a:lstStyle/>
          <a:p>
            <a:pPr defTabSz="285750">
              <a:defRPr/>
            </a:pPr>
            <a:r>
              <a:rPr lang="en-US" sz="1200" b="1" dirty="0">
                <a:solidFill>
                  <a:srgbClr val="000000"/>
                </a:solidFill>
                <a:latin typeface="DM Sans Medium"/>
              </a:rPr>
              <a:t>Brooke Aiken</a:t>
            </a:r>
          </a:p>
          <a:p>
            <a:pPr defTabSz="285750">
              <a:defRPr/>
            </a:pPr>
            <a:endParaRPr lang="en-US" sz="1200" b="1" dirty="0">
              <a:solidFill>
                <a:srgbClr val="000000"/>
              </a:solidFill>
              <a:latin typeface="DM Sans Medium"/>
            </a:endParaRPr>
          </a:p>
          <a:p>
            <a:pPr defTabSz="285750">
              <a:defRPr/>
            </a:pPr>
            <a:r>
              <a:rPr lang="en-US" sz="1200" dirty="0">
                <a:solidFill>
                  <a:srgbClr val="000000"/>
                </a:solidFill>
                <a:latin typeface="DM Sans Medium"/>
              </a:rPr>
              <a:t>FDIC Section 508 Program Manager</a:t>
            </a:r>
          </a:p>
        </p:txBody>
      </p:sp>
      <p:cxnSp>
        <p:nvCxnSpPr>
          <p:cNvPr id="10" name="Straight Connector 9" descr="&quot;&quot;" title="&quot;&quot;"/>
          <p:cNvCxnSpPr/>
          <p:nvPr/>
        </p:nvCxnSpPr>
        <p:spPr>
          <a:xfrm flipV="1">
            <a:off x="6984593" y="1751561"/>
            <a:ext cx="1431479" cy="24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 descr="&quot;" title="&quot;&quot;">
            <a:extLst>
              <a:ext uri="{FF2B5EF4-FFF2-40B4-BE49-F238E27FC236}">
                <a16:creationId xmlns:a16="http://schemas.microsoft.com/office/drawing/2014/main" id="{37FAA3DA-72A5-4070-8F21-D77206E84D57}"/>
              </a:ext>
            </a:extLst>
          </p:cNvPr>
          <p:cNvSpPr/>
          <p:nvPr/>
        </p:nvSpPr>
        <p:spPr>
          <a:xfrm>
            <a:off x="5638807" y="2908257"/>
            <a:ext cx="2873811" cy="15197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50">
              <a:defRPr/>
            </a:pPr>
            <a:endParaRPr lang="en-US" sz="1125" dirty="0">
              <a:solidFill>
                <a:srgbClr val="FFFFFF"/>
              </a:solidFill>
              <a:latin typeface="DM Sans Medium"/>
            </a:endParaRPr>
          </a:p>
        </p:txBody>
      </p:sp>
      <p:pic>
        <p:nvPicPr>
          <p:cNvPr id="16" name="Picture 15" descr="Picture of Alfred Vallarta. Alfred is an Asian man with buzzed black hair who is in front of a gray wall and has on a blue suit and tie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266" y="2936057"/>
            <a:ext cx="1273584" cy="14646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56A126-D199-40F9-A89D-AFB960CC26F0}"/>
              </a:ext>
            </a:extLst>
          </p:cNvPr>
          <p:cNvSpPr txBox="1"/>
          <p:nvPr/>
        </p:nvSpPr>
        <p:spPr>
          <a:xfrm>
            <a:off x="7002858" y="3129402"/>
            <a:ext cx="1490636" cy="767518"/>
          </a:xfrm>
          <a:prstGeom prst="rect">
            <a:avLst/>
          </a:prstGeom>
          <a:noFill/>
        </p:spPr>
        <p:txBody>
          <a:bodyPr wrap="square" lIns="57150" tIns="0" rIns="57150" bIns="28575" rtlCol="0" anchor="t">
            <a:spAutoFit/>
          </a:bodyPr>
          <a:lstStyle/>
          <a:p>
            <a:pPr defTabSz="285750">
              <a:defRPr/>
            </a:pPr>
            <a:r>
              <a:rPr lang="en-US" sz="1200" b="1" dirty="0">
                <a:solidFill>
                  <a:srgbClr val="000000"/>
                </a:solidFill>
                <a:latin typeface="DM Sans Medium"/>
              </a:rPr>
              <a:t>Alfred Vallarta</a:t>
            </a:r>
            <a:endParaRPr lang="en-US" sz="1200" dirty="0">
              <a:latin typeface="DM Sans Medium"/>
            </a:endParaRPr>
          </a:p>
          <a:p>
            <a:pPr algn="r" defTabSz="285750">
              <a:defRPr/>
            </a:pPr>
            <a:endParaRPr lang="en-US" sz="1200" b="1" dirty="0">
              <a:solidFill>
                <a:srgbClr val="000000"/>
              </a:solidFill>
              <a:latin typeface="DM Sans Medium"/>
            </a:endParaRPr>
          </a:p>
          <a:p>
            <a:pPr defTabSz="285750">
              <a:defRPr/>
            </a:pPr>
            <a:r>
              <a:rPr lang="en-US" sz="1200" dirty="0">
                <a:solidFill>
                  <a:srgbClr val="000000"/>
                </a:solidFill>
                <a:latin typeface="DM Sans Medium"/>
              </a:rPr>
              <a:t>FDIC Section 508 Specialist</a:t>
            </a:r>
          </a:p>
        </p:txBody>
      </p:sp>
      <p:cxnSp>
        <p:nvCxnSpPr>
          <p:cNvPr id="18" name="Straight Connector 17" descr="&quot;&quot;" title="&quot;&quot;"/>
          <p:cNvCxnSpPr/>
          <p:nvPr/>
        </p:nvCxnSpPr>
        <p:spPr>
          <a:xfrm flipV="1">
            <a:off x="7034075" y="3327662"/>
            <a:ext cx="1394189" cy="170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 descr="&quot;" title="&quot;&quot;">
            <a:extLst>
              <a:ext uri="{FF2B5EF4-FFF2-40B4-BE49-F238E27FC236}">
                <a16:creationId xmlns:a16="http://schemas.microsoft.com/office/drawing/2014/main" id="{37FAA3DA-72A5-4070-8F21-D77206E84D57}"/>
              </a:ext>
            </a:extLst>
          </p:cNvPr>
          <p:cNvSpPr/>
          <p:nvPr/>
        </p:nvSpPr>
        <p:spPr>
          <a:xfrm>
            <a:off x="5623325" y="4504381"/>
            <a:ext cx="2889293" cy="15197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85750">
              <a:defRPr/>
            </a:pPr>
            <a:endParaRPr lang="en-US" sz="1125" dirty="0">
              <a:solidFill>
                <a:srgbClr val="FFFFFF"/>
              </a:solidFill>
              <a:latin typeface="DM Sans Medium"/>
            </a:endParaRPr>
          </a:p>
        </p:txBody>
      </p:sp>
      <p:pic>
        <p:nvPicPr>
          <p:cNvPr id="20" name="Picture 19" descr="Picture of Matthew Greener. Matthew is a white male with salt and pepper hair who is in front of a light beige wall and has on a blue and white dress shirt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93" y="4534189"/>
            <a:ext cx="1267556" cy="146837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56A126-D199-40F9-A89D-AFB960CC26F0}"/>
              </a:ext>
            </a:extLst>
          </p:cNvPr>
          <p:cNvSpPr txBox="1"/>
          <p:nvPr/>
        </p:nvSpPr>
        <p:spPr>
          <a:xfrm>
            <a:off x="6967677" y="4691590"/>
            <a:ext cx="1451160" cy="767518"/>
          </a:xfrm>
          <a:prstGeom prst="rect">
            <a:avLst/>
          </a:prstGeom>
          <a:noFill/>
        </p:spPr>
        <p:txBody>
          <a:bodyPr wrap="square" lIns="57150" tIns="0" rIns="57150" bIns="28575" rtlCol="0" anchor="t">
            <a:spAutoFit/>
          </a:bodyPr>
          <a:lstStyle/>
          <a:p>
            <a:pPr defTabSz="285750">
              <a:defRPr/>
            </a:pPr>
            <a:r>
              <a:rPr lang="en-US" sz="1200" b="1" dirty="0">
                <a:solidFill>
                  <a:srgbClr val="000000"/>
                </a:solidFill>
                <a:latin typeface="DM Sans Medium"/>
              </a:rPr>
              <a:t>Matthew Greener</a:t>
            </a:r>
            <a:endParaRPr lang="en-US" sz="1200" dirty="0">
              <a:latin typeface="DM Sans Medium"/>
            </a:endParaRPr>
          </a:p>
          <a:p>
            <a:pPr algn="r" defTabSz="285750">
              <a:defRPr/>
            </a:pPr>
            <a:endParaRPr lang="en-US" sz="1200" b="1" dirty="0">
              <a:solidFill>
                <a:srgbClr val="000000"/>
              </a:solidFill>
              <a:latin typeface="DM Sans Medium"/>
            </a:endParaRPr>
          </a:p>
          <a:p>
            <a:pPr defTabSz="285750">
              <a:defRPr/>
            </a:pPr>
            <a:r>
              <a:rPr lang="en-US" sz="1200" dirty="0">
                <a:solidFill>
                  <a:srgbClr val="000000"/>
                </a:solidFill>
                <a:latin typeface="DM Sans Medium"/>
              </a:rPr>
              <a:t>FDIC Section 508 </a:t>
            </a:r>
            <a:r>
              <a:rPr lang="en-US" sz="1200" dirty="0">
                <a:latin typeface="DM Sans Medium"/>
              </a:rPr>
              <a:t>Specialist</a:t>
            </a:r>
          </a:p>
        </p:txBody>
      </p:sp>
      <p:cxnSp>
        <p:nvCxnSpPr>
          <p:cNvPr id="22" name="Straight Connector 21" descr="&quot;&quot;" title="&quot;&quot;"/>
          <p:cNvCxnSpPr/>
          <p:nvPr/>
        </p:nvCxnSpPr>
        <p:spPr>
          <a:xfrm flipV="1">
            <a:off x="7009857" y="4930925"/>
            <a:ext cx="1431479" cy="24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8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dirty="0">
                <a:ea typeface="Source Sans Pro" panose="020B0503030403020204" pitchFamily="34" charset="0"/>
              </a:rPr>
              <a:t>Agenda</a:t>
            </a:r>
            <a:br>
              <a:rPr lang="en-US" dirty="0"/>
            </a:b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/>
                <a:ea typeface="Source Sans Pro"/>
              </a:rPr>
              <a:t>Common Accessibility Issues for all types of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/>
                <a:ea typeface="Source Sans Pro"/>
              </a:rPr>
              <a:t>Common Accessibility Issues for Word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/>
                <a:ea typeface="Source Sans Pro"/>
              </a:rPr>
              <a:t>Common Accessibility Issues for PDF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/>
                <a:ea typeface="Source Sans Pro"/>
              </a:rPr>
              <a:t>Common Accessibility Issues for PPT Documents</a:t>
            </a:r>
          </a:p>
        </p:txBody>
      </p:sp>
      <p:pic>
        <p:nvPicPr>
          <p:cNvPr id="6" name="Picture 5" descr="A fountain pen drawing a checkmark in a checkbox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90" y="1528154"/>
            <a:ext cx="4729010" cy="4084320"/>
          </a:xfrm>
          <a:prstGeom prst="rect">
            <a:avLst/>
          </a:prstGeom>
          <a:effectLst>
            <a:outerShdw blurRad="57150" dist="50800" dir="2700000" algn="ctr" rotWithShape="0">
              <a:srgbClr val="000000">
                <a:alpha val="40000"/>
              </a:srgb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7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8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altLang="en-US" sz="2800" dirty="0">
                <a:ea typeface="Source Sans Pro" panose="020B0503030403020204" pitchFamily="34" charset="0"/>
              </a:rPr>
              <a:t>What is Section 508? </a:t>
            </a:r>
            <a:br>
              <a:rPr lang="en-US" dirty="0"/>
            </a:b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6986016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cs typeface="Arial" panose="020B0604020202020204" pitchFamily="34" charset="0"/>
              </a:rPr>
              <a:t>Agencies </a:t>
            </a:r>
            <a:r>
              <a:rPr lang="en-US" altLang="en-US" sz="2000" dirty="0"/>
              <a:t>must provide employees with disabilities and members of the public access to information that is </a:t>
            </a:r>
            <a:r>
              <a:rPr lang="en-US" altLang="en-US" sz="2000" dirty="0">
                <a:cs typeface="Arial" panose="020B0604020202020204" pitchFamily="34" charset="0"/>
              </a:rPr>
              <a:t>comparable to the access available to others. </a:t>
            </a:r>
            <a:endParaRPr lang="en-US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Enacted to eliminate barriers in IT, to make available new opportunities for people with disabilities, and to encourage development of technologies that will help achieve these goals.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Applies to all Federal agencies when they develop, procure, maintain, or use 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Enforceable as of June 21,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New Standards effective January 18, 2018</a:t>
            </a:r>
          </a:p>
        </p:txBody>
      </p:sp>
      <p:pic>
        <p:nvPicPr>
          <p:cNvPr id="7" name="Picture 6" descr="1 in 5 Americans has a disability. Graphic of the US with 5 silhouettes of people (male and female) with one in red representing a person with a disability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870" y="1897737"/>
            <a:ext cx="4304059" cy="2740251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73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1734800" cy="710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400" dirty="0">
                <a:ea typeface="Source Sans Pro"/>
              </a:rPr>
              <a:t>Common Accessibility issues for all types of Documents (Word, PDF, PPT)</a:t>
            </a:r>
            <a:r>
              <a:rPr lang="en-US" altLang="en-US" sz="2400" dirty="0">
                <a:ea typeface="Source Sans Pro" panose="020B0503030403020204" pitchFamily="34" charset="0"/>
              </a:rPr>
              <a:t> </a:t>
            </a:r>
            <a:br>
              <a:rPr lang="en-US" sz="2400" dirty="0"/>
            </a:br>
            <a:endParaRPr sz="24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1277601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/>
              <a:t>Make sure Alt Text is descriptive enough and double check that all images have the correct Alt Text.</a:t>
            </a:r>
          </a:p>
          <a:p>
            <a:pPr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/>
              <a:t>Hyperlinks should be descriptive. Avoid using “click here” and “read more” in the Text to Display field.</a:t>
            </a:r>
          </a:p>
          <a:p>
            <a:pPr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/>
              <a:t>Any content in the headers, footers, and in watermarks should be duplicated in the document body because this information is hidden to assistive technology.</a:t>
            </a:r>
          </a:p>
          <a:p>
            <a:pPr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/>
              <a:t>Ensure the color contrast between text and background is sufficient. All text should pass this check using the Color Contrast Analyzer tool.</a:t>
            </a:r>
          </a:p>
          <a:p>
            <a:pPr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/>
              <a:t>Colors and other visual characteristics that convey information should also be described in text.</a:t>
            </a:r>
          </a:p>
          <a:p>
            <a:pPr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/>
              <a:t>Double check that the Document Properties are filled out.</a:t>
            </a:r>
          </a:p>
          <a:p>
            <a:pPr indent="-457200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2000" dirty="0"/>
              <a:t>Remember to use dashes in the file name in place of blank spaces or underscores.</a:t>
            </a:r>
          </a:p>
          <a:p>
            <a:endParaRPr lang="en-US" sz="2000"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43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84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Common Accessibility issues for Word Documents (1 of 4)</a:t>
            </a:r>
            <a:r>
              <a:rPr lang="en-US" altLang="en-US" sz="2800" dirty="0">
                <a:ea typeface="Source Sans Pro" panose="020B0503030403020204" pitchFamily="34" charset="0"/>
              </a:rPr>
              <a:t> </a:t>
            </a:r>
            <a:br>
              <a:rPr lang="en-US" dirty="0"/>
            </a:b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0873819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+mj-lt"/>
              <a:buAutoNum type="arabicPeriod"/>
            </a:pPr>
            <a:r>
              <a:rPr lang="en-US" sz="2400" dirty="0"/>
              <a:t>Headings are not properly set – Only use one Heading 1</a:t>
            </a:r>
          </a:p>
          <a:p>
            <a:pPr marL="857225" lvl="1" indent="-514350">
              <a:buSzPct val="100000"/>
              <a:buFont typeface="+mj-lt"/>
              <a:buAutoNum type="alphaLcParenR"/>
            </a:pPr>
            <a:r>
              <a:rPr lang="en-US" sz="2400" dirty="0"/>
              <a:t>Use proper hierarchy, ie. Heading 2 goes after Heading 1</a:t>
            </a:r>
          </a:p>
          <a:p>
            <a:pPr marL="857225" lvl="1" indent="-514350">
              <a:buSzPct val="100000"/>
              <a:buFont typeface="+mj-lt"/>
              <a:buAutoNum type="alphaLcParenR"/>
            </a:pPr>
            <a:r>
              <a:rPr lang="en-US" sz="2400" dirty="0"/>
              <a:t>Always use Heading 1 instead of the Title style</a:t>
            </a:r>
          </a:p>
        </p:txBody>
      </p:sp>
      <p:pic>
        <p:nvPicPr>
          <p:cNvPr id="6" name="Picture 5" descr="Screenshot of the Style section in the Microsoft Word ribbon." title="Screenshot of the Style section in the Microsoft Word ribbon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12" y="3323441"/>
            <a:ext cx="8653414" cy="1162569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31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84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Common Accessibility issues for Word Documents (2 of 4)</a:t>
            </a:r>
            <a:r>
              <a:rPr lang="en-US" altLang="en-US" sz="2800" dirty="0">
                <a:ea typeface="Source Sans Pro" panose="020B0503030403020204" pitchFamily="34" charset="0"/>
              </a:rPr>
              <a:t> </a:t>
            </a:r>
            <a:br>
              <a:rPr lang="en-US" dirty="0"/>
            </a:b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0873819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+mj-lt"/>
              <a:buAutoNum type="arabicPeriod" startAt="2"/>
            </a:pPr>
            <a:r>
              <a:rPr lang="en-US" sz="2400" dirty="0"/>
              <a:t>Lists are not properly set – Use the built-in list features to ensure lists are available to assistive technology.</a:t>
            </a:r>
          </a:p>
        </p:txBody>
      </p:sp>
      <p:pic>
        <p:nvPicPr>
          <p:cNvPr id="7" name="Picture 6" descr="Screen shot of the list formatting options in the ribbon for Microsoft Wor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162" y="2490945"/>
            <a:ext cx="4815840" cy="3162300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620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84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Common Accessibility issues for Word Documents (3 of 4)</a:t>
            </a:r>
            <a:r>
              <a:rPr lang="en-US" altLang="en-US" sz="2800" dirty="0">
                <a:ea typeface="Source Sans Pro" panose="020B0503030403020204" pitchFamily="34" charset="0"/>
              </a:rPr>
              <a:t> </a:t>
            </a:r>
            <a:br>
              <a:rPr lang="en-US" dirty="0"/>
            </a:b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0873819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buSzPct val="100000"/>
              <a:buFont typeface="+mj-lt"/>
              <a:buAutoNum type="arabicPeriod" startAt="3"/>
            </a:pPr>
            <a:r>
              <a:rPr lang="en-US" sz="2400" dirty="0"/>
              <a:t>To ensure that assistive technology recognizes the table headings and data cells – Select the Table Style Options to set the Header Row, Columns and/or Banded Rows/Columns.</a:t>
            </a:r>
            <a:endParaRPr lang="en-US" dirty="0"/>
          </a:p>
        </p:txBody>
      </p:sp>
      <p:pic>
        <p:nvPicPr>
          <p:cNvPr id="6" name="Picture 5" descr="Screen shot a data table with an arrow pointing to the Table Style Options within the Table Design tab.&#10;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381" y="2796540"/>
            <a:ext cx="8372300" cy="3394574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450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317405"/>
            <a:ext cx="10515600" cy="849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/>
          <a:p>
            <a:r>
              <a:rPr lang="en-US" sz="2800" dirty="0">
                <a:ea typeface="Source Sans Pro" panose="020B0503030403020204" pitchFamily="34" charset="0"/>
              </a:rPr>
              <a:t>Common Accessibility issues for Word Documents (4 of 4)</a:t>
            </a:r>
            <a:r>
              <a:rPr lang="en-US" altLang="en-US" sz="2800" dirty="0">
                <a:ea typeface="Source Sans Pro" panose="020B0503030403020204" pitchFamily="34" charset="0"/>
              </a:rPr>
              <a:t> </a:t>
            </a:r>
            <a:br>
              <a:rPr lang="en-US" dirty="0"/>
            </a:b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199" y="1371600"/>
            <a:ext cx="10873819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-457200">
              <a:buSzPct val="100000"/>
              <a:buFont typeface="+mj-lt"/>
              <a:buAutoNum type="arabicPeriod" startAt="4"/>
            </a:pPr>
            <a:r>
              <a:rPr lang="en-US" sz="2400" dirty="0"/>
              <a:t>When converting the document to a PDF, make sure that you use Create PDF button from the Acrobat tab.  Do NOT create a PDF from File &gt; Save as PDF.</a:t>
            </a:r>
          </a:p>
        </p:txBody>
      </p:sp>
      <p:pic>
        <p:nvPicPr>
          <p:cNvPr id="7" name="Picture 6" descr="Screenshot of the Acrobat tab and Create PDF button in Microsoft Word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394" y="2809739"/>
            <a:ext cx="6998785" cy="1265737"/>
          </a:xfrm>
          <a:prstGeom prst="rect">
            <a:avLst/>
          </a:prstGeom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11465983" y="6492240"/>
            <a:ext cx="268817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46481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D8EF9E1E-396C-804D-AF33-947A141BB963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73015A22-F818-EE49-AAE1-7674B948D8A0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2 Presentation Template" id="{C8AFD6A6-9496-1F43-AA29-213F0FB301D6}" vid="{11052E70-64B7-C745-8D75-244A448AD29B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Cover Slide</Template>
  <TotalTime>9159</TotalTime>
  <Words>687</Words>
  <Application>Microsoft Macintosh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DM Sans Medium</vt:lpstr>
      <vt:lpstr>Helvetica Neue</vt:lpstr>
      <vt:lpstr>Noto Sans Symbols</vt:lpstr>
      <vt:lpstr>Source Sans Pro</vt:lpstr>
      <vt:lpstr>Master Cover Slide</vt:lpstr>
      <vt:lpstr>Content Layout</vt:lpstr>
      <vt:lpstr>Breaker Layout</vt:lpstr>
      <vt:lpstr>Annual Interagency Accessibility Forum</vt:lpstr>
      <vt:lpstr>Presenters  </vt:lpstr>
      <vt:lpstr>Agenda </vt:lpstr>
      <vt:lpstr>What is Section 508?  </vt:lpstr>
      <vt:lpstr>Common Accessibility issues for all types of Documents (Word, PDF, PPT)  </vt:lpstr>
      <vt:lpstr>Common Accessibility issues for Word Documents (1 of 4)  </vt:lpstr>
      <vt:lpstr>Common Accessibility issues for Word Documents (2 of 4)  </vt:lpstr>
      <vt:lpstr>Common Accessibility issues for Word Documents (3 of 4)  </vt:lpstr>
      <vt:lpstr>Common Accessibility issues for Word Documents (4 of 4)  </vt:lpstr>
      <vt:lpstr>Common Accessibility issues for PDF Documents  </vt:lpstr>
      <vt:lpstr>Common Accessibility issues for PowerPoint Documents  </vt:lpstr>
      <vt:lpstr>Common Accessibility issues for a Screen Reader User  </vt:lpstr>
      <vt:lpstr>Questions?  </vt:lpstr>
    </vt:vector>
  </TitlesOfParts>
  <Manager/>
  <Company>IAAF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Annual Interagency Accessibility Forum: Section 508 Common Issues for Documents</dc:title>
  <dc:subject>2023 Annual Interagency Accessibility Forum: Section 508 Common Issues for Documents</dc:subject>
  <dc:creator>IAAF</dc:creator>
  <cp:keywords>2023 Annual Interagency Accessibility Forum: Section 508 Common Issues for Documents</cp:keywords>
  <dc:description>2023 Annual Interagency Accessibility Forum: Section 508 Common Issues for Documents</dc:description>
  <cp:lastModifiedBy>Michael Horton</cp:lastModifiedBy>
  <cp:revision>26</cp:revision>
  <dcterms:created xsi:type="dcterms:W3CDTF">2022-08-30T12:32:18Z</dcterms:created>
  <dcterms:modified xsi:type="dcterms:W3CDTF">2023-10-17T22:34:49Z</dcterms:modified>
  <cp:category>2023 Annual Interagency Accessibility Forum: Section 508 Common Issues for Documents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3be8ab8c-433c-4394-a4fb-cd2d5c4d0a5e_Enabled">
    <vt:lpwstr>true</vt:lpwstr>
  </property>
  <property fmtid="{D5CDD505-2E9C-101B-9397-08002B2CF9AE}" pid="4" name="MSIP_Label_3be8ab8c-433c-4394-a4fb-cd2d5c4d0a5e_SetDate">
    <vt:lpwstr>2023-09-27T15:27:13Z</vt:lpwstr>
  </property>
  <property fmtid="{D5CDD505-2E9C-101B-9397-08002B2CF9AE}" pid="5" name="MSIP_Label_3be8ab8c-433c-4394-a4fb-cd2d5c4d0a5e_Method">
    <vt:lpwstr>Privileged</vt:lpwstr>
  </property>
  <property fmtid="{D5CDD505-2E9C-101B-9397-08002B2CF9AE}" pid="6" name="MSIP_Label_3be8ab8c-433c-4394-a4fb-cd2d5c4d0a5e_Name">
    <vt:lpwstr>None</vt:lpwstr>
  </property>
  <property fmtid="{D5CDD505-2E9C-101B-9397-08002B2CF9AE}" pid="7" name="MSIP_Label_3be8ab8c-433c-4394-a4fb-cd2d5c4d0a5e_SiteId">
    <vt:lpwstr>26c83bc9-31c1-4d77-a523-0816095aba31</vt:lpwstr>
  </property>
  <property fmtid="{D5CDD505-2E9C-101B-9397-08002B2CF9AE}" pid="8" name="MSIP_Label_3be8ab8c-433c-4394-a4fb-cd2d5c4d0a5e_ActionId">
    <vt:lpwstr>655af4e0-f0e4-4e6b-b81b-5c2b7e86b08d</vt:lpwstr>
  </property>
  <property fmtid="{D5CDD505-2E9C-101B-9397-08002B2CF9AE}" pid="9" name="MSIP_Label_3be8ab8c-433c-4394-a4fb-cd2d5c4d0a5e_ContentBits">
    <vt:lpwstr>0</vt:lpwstr>
  </property>
</Properties>
</file>