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 id="2147483659" r:id="rId2"/>
    <p:sldMasterId id="2147483660"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010400" cy="9296400"/>
  <p:embeddedFontLst>
    <p:embeddedFont>
      <p:font typeface="Helvetica Neue" panose="02000503000000020004" pitchFamily="2" charset="0"/>
      <p:regular r:id="rId19"/>
      <p:bold r:id="rId20"/>
      <p:italic r:id="rId21"/>
      <p:boldItalic r:id="rId22"/>
    </p:embeddedFont>
    <p:embeddedFont>
      <p:font typeface="Quattrocento Sans" panose="020B0502050000020003"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5"/>
    <p:restoredTop sz="94694"/>
  </p:normalViewPr>
  <p:slideViewPr>
    <p:cSldViewPr snapToGrid="0">
      <p:cViewPr varScale="1">
        <p:scale>
          <a:sx n="121" d="100"/>
          <a:sy n="121" d="100"/>
        </p:scale>
        <p:origin x="1016" y="176"/>
      </p:cViewPr>
      <p:guideLst>
        <p:guide orient="horz" pos="2160"/>
        <p:guide pos="3840"/>
      </p:guideLst>
    </p:cSldViewPr>
  </p:slideViewPr>
  <p:outlineViewPr>
    <p:cViewPr>
      <p:scale>
        <a:sx n="33" d="100"/>
        <a:sy n="33" d="100"/>
      </p:scale>
      <p:origin x="0" y="-5624"/>
    </p:cViewPr>
  </p:outlin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12d27e212c_3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12d27e212c_3_0:notes"/>
          <p:cNvSpPr txBox="1">
            <a:spLocks noGrp="1"/>
          </p:cNvSpPr>
          <p:nvPr>
            <p:ph type="body" idx="1"/>
          </p:nvPr>
        </p:nvSpPr>
        <p:spPr>
          <a:xfrm>
            <a:off x="701676" y="4416425"/>
            <a:ext cx="5607000" cy="4183200"/>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182" name="Google Shape;182;g312d27e212c_3_0:notes"/>
          <p:cNvSpPr txBox="1">
            <a:spLocks noGrp="1"/>
          </p:cNvSpPr>
          <p:nvPr>
            <p:ph type="sldNum" idx="12"/>
          </p:nvPr>
        </p:nvSpPr>
        <p:spPr>
          <a:xfrm>
            <a:off x="3970338" y="8829675"/>
            <a:ext cx="30384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12d27e212c_3_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12d27e212c_3_7:notes"/>
          <p:cNvSpPr txBox="1">
            <a:spLocks noGrp="1"/>
          </p:cNvSpPr>
          <p:nvPr>
            <p:ph type="body" idx="1"/>
          </p:nvPr>
        </p:nvSpPr>
        <p:spPr>
          <a:xfrm>
            <a:off x="701676" y="4416425"/>
            <a:ext cx="5607000" cy="4183200"/>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191" name="Google Shape;191;g312d27e212c_3_7:notes"/>
          <p:cNvSpPr txBox="1">
            <a:spLocks noGrp="1"/>
          </p:cNvSpPr>
          <p:nvPr>
            <p:ph type="sldNum" idx="12"/>
          </p:nvPr>
        </p:nvSpPr>
        <p:spPr>
          <a:xfrm>
            <a:off x="3970338" y="8829675"/>
            <a:ext cx="30384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9" name="Google Shape;199;p8: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480"/>
              </a:spcBef>
              <a:spcAft>
                <a:spcPts val="0"/>
              </a:spcAft>
              <a:buSzPts val="1400"/>
              <a:buNone/>
            </a:pPr>
            <a:r>
              <a:rPr lang="en-US" sz="1050">
                <a:solidFill>
                  <a:srgbClr val="3C4043"/>
                </a:solidFill>
                <a:highlight>
                  <a:srgbClr val="FFFFFF"/>
                </a:highlight>
                <a:latin typeface="Roboto"/>
                <a:ea typeface="Roboto"/>
                <a:cs typeface="Roboto"/>
                <a:sym typeface="Roboto"/>
              </a:rPr>
              <a:t>Andrew tee up Merrick</a:t>
            </a:r>
            <a:endParaRPr sz="1050">
              <a:solidFill>
                <a:srgbClr val="3C4043"/>
              </a:solidFill>
              <a:highlight>
                <a:srgbClr val="FFFFFF"/>
              </a:highlight>
              <a:latin typeface="Roboto"/>
              <a:ea typeface="Roboto"/>
              <a:cs typeface="Roboto"/>
              <a:sym typeface="Roboto"/>
            </a:endParaRPr>
          </a:p>
          <a:p>
            <a:pPr marL="457200" marR="0" lvl="0" indent="-228600" algn="l" rtl="0">
              <a:lnSpc>
                <a:spcPct val="100000"/>
              </a:lnSpc>
              <a:spcBef>
                <a:spcPts val="480"/>
              </a:spcBef>
              <a:spcAft>
                <a:spcPts val="0"/>
              </a:spcAft>
              <a:buSzPts val="1400"/>
              <a:buNone/>
            </a:pPr>
            <a:r>
              <a:rPr lang="en-US" sz="1050">
                <a:solidFill>
                  <a:srgbClr val="3C4043"/>
                </a:solidFill>
                <a:highlight>
                  <a:srgbClr val="FFFFFF"/>
                </a:highlight>
                <a:latin typeface="Roboto"/>
                <a:ea typeface="Roboto"/>
                <a:cs typeface="Roboto"/>
                <a:sym typeface="Roboto"/>
              </a:rPr>
              <a:t>Share some of GSA's Human Capital successes - e.g., ASL contracting program, required annual Section 508 training, and others.</a:t>
            </a:r>
            <a:endParaRPr b="0"/>
          </a:p>
        </p:txBody>
      </p:sp>
      <p:sp>
        <p:nvSpPr>
          <p:cNvPr id="200" name="Google Shape;200;p8: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0f86f4b4eb_0_0: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0f86f4b4eb_0_0:notes"/>
          <p:cNvSpPr txBox="1">
            <a:spLocks noGrp="1"/>
          </p:cNvSpPr>
          <p:nvPr>
            <p:ph type="body" idx="1"/>
          </p:nvPr>
        </p:nvSpPr>
        <p:spPr>
          <a:xfrm>
            <a:off x="701676" y="4416425"/>
            <a:ext cx="5607000" cy="4183200"/>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207" name="Google Shape;207;g30f86f4b4eb_0_0:notes"/>
          <p:cNvSpPr txBox="1">
            <a:spLocks noGrp="1"/>
          </p:cNvSpPr>
          <p:nvPr>
            <p:ph type="sldNum" idx="12"/>
          </p:nvPr>
        </p:nvSpPr>
        <p:spPr>
          <a:xfrm>
            <a:off x="3970338" y="8829675"/>
            <a:ext cx="30384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213" name="Google Shape;213;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0fead9124d_1_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0fead9124d_1_1:notes"/>
          <p:cNvSpPr txBox="1">
            <a:spLocks noGrp="1"/>
          </p:cNvSpPr>
          <p:nvPr>
            <p:ph type="body" idx="1"/>
          </p:nvPr>
        </p:nvSpPr>
        <p:spPr>
          <a:xfrm>
            <a:off x="701676" y="4416425"/>
            <a:ext cx="5607000" cy="4183200"/>
          </a:xfrm>
          <a:prstGeom prst="rect">
            <a:avLst/>
          </a:prstGeom>
        </p:spPr>
        <p:txBody>
          <a:bodyPr spcFirstLastPara="1" wrap="square" lIns="93150" tIns="46575" rIns="93150" bIns="46575" anchor="t" anchorCtr="0">
            <a:noAutofit/>
          </a:bodyPr>
          <a:lstStyle/>
          <a:p>
            <a:pPr marL="0" lvl="0" indent="0" algn="l" rtl="0">
              <a:lnSpc>
                <a:spcPct val="90000"/>
              </a:lnSpc>
              <a:spcBef>
                <a:spcPts val="0"/>
              </a:spcBef>
              <a:spcAft>
                <a:spcPts val="0"/>
              </a:spcAft>
              <a:buNone/>
            </a:pPr>
            <a:r>
              <a:rPr lang="en-US" sz="1400" b="1"/>
              <a:t>Agenda (50 min speaking, 10 min for ?s; Laura presenting slides)</a:t>
            </a:r>
            <a:endParaRPr sz="1400" b="1"/>
          </a:p>
          <a:p>
            <a:pPr marL="457200" lvl="0" indent="-317500" algn="l" rtl="0">
              <a:spcBef>
                <a:spcPts val="700"/>
              </a:spcBef>
              <a:spcAft>
                <a:spcPts val="0"/>
              </a:spcAft>
              <a:buClr>
                <a:srgbClr val="006197"/>
              </a:buClr>
              <a:buSzPts val="1400"/>
              <a:buFont typeface="Noto Sans Symbols"/>
              <a:buAutoNum type="arabicPeriod"/>
            </a:pPr>
            <a:r>
              <a:rPr lang="en-US" sz="1400">
                <a:solidFill>
                  <a:srgbClr val="006197"/>
                </a:solidFill>
              </a:rPr>
              <a:t>(Drew) Intro + FY24 Highlights (5 min)</a:t>
            </a:r>
            <a:endParaRPr sz="1400">
              <a:solidFill>
                <a:srgbClr val="006197"/>
              </a:solidFill>
            </a:endParaRPr>
          </a:p>
          <a:p>
            <a:pPr marL="457200" lvl="0" indent="-317500" algn="l" rtl="0">
              <a:spcBef>
                <a:spcPts val="700"/>
              </a:spcBef>
              <a:spcAft>
                <a:spcPts val="0"/>
              </a:spcAft>
              <a:buClr>
                <a:srgbClr val="006197"/>
              </a:buClr>
              <a:buSzPts val="1400"/>
              <a:buFont typeface="Noto Sans Symbols"/>
              <a:buAutoNum type="arabicPeriod"/>
            </a:pPr>
            <a:r>
              <a:rPr lang="en-US" sz="1400">
                <a:solidFill>
                  <a:srgbClr val="006197"/>
                </a:solidFill>
              </a:rPr>
              <a:t>(Mike) Section 508 Resources (10 min)</a:t>
            </a:r>
            <a:endParaRPr sz="1400">
              <a:solidFill>
                <a:srgbClr val="006197"/>
              </a:solidFill>
            </a:endParaRPr>
          </a:p>
          <a:p>
            <a:pPr marL="457200" lvl="0" indent="-317500" algn="l" rtl="0">
              <a:spcBef>
                <a:spcPts val="700"/>
              </a:spcBef>
              <a:spcAft>
                <a:spcPts val="0"/>
              </a:spcAft>
              <a:buClr>
                <a:srgbClr val="006197"/>
              </a:buClr>
              <a:buSzPts val="1400"/>
              <a:buFont typeface="Noto Sans Symbols"/>
              <a:buAutoNum type="arabicPeriod"/>
            </a:pPr>
            <a:r>
              <a:rPr lang="en-US" sz="1400">
                <a:solidFill>
                  <a:srgbClr val="006197"/>
                </a:solidFill>
              </a:rPr>
              <a:t>(Alex) M-24-08 Resources (10 min)</a:t>
            </a:r>
            <a:endParaRPr sz="1400">
              <a:solidFill>
                <a:srgbClr val="006197"/>
              </a:solidFill>
            </a:endParaRPr>
          </a:p>
          <a:p>
            <a:pPr marL="457200" lvl="0" indent="-317500" algn="l" rtl="0">
              <a:spcBef>
                <a:spcPts val="700"/>
              </a:spcBef>
              <a:spcAft>
                <a:spcPts val="0"/>
              </a:spcAft>
              <a:buClr>
                <a:srgbClr val="006197"/>
              </a:buClr>
              <a:buSzPts val="1400"/>
              <a:buFont typeface="Noto Sans Symbols"/>
              <a:buAutoNum type="arabicPeriod"/>
            </a:pPr>
            <a:r>
              <a:rPr lang="en-US" sz="1400">
                <a:solidFill>
                  <a:srgbClr val="006197"/>
                </a:solidFill>
              </a:rPr>
              <a:t>(Kristen) Assessment  &amp; (Slide 1) FY25 Look Ahead (10 min)</a:t>
            </a:r>
            <a:endParaRPr sz="1400">
              <a:solidFill>
                <a:srgbClr val="006197"/>
              </a:solidFill>
            </a:endParaRPr>
          </a:p>
          <a:p>
            <a:pPr marL="457200" lvl="0" indent="-317500" algn="l" rtl="0">
              <a:spcBef>
                <a:spcPts val="700"/>
              </a:spcBef>
              <a:spcAft>
                <a:spcPts val="0"/>
              </a:spcAft>
              <a:buClr>
                <a:srgbClr val="006197"/>
              </a:buClr>
              <a:buSzPts val="1400"/>
              <a:buFont typeface="Noto Sans Symbols"/>
              <a:buAutoNum type="arabicPeriod"/>
            </a:pPr>
            <a:r>
              <a:rPr lang="en-US" sz="1400">
                <a:solidFill>
                  <a:srgbClr val="006197"/>
                </a:solidFill>
              </a:rPr>
              <a:t>(Laura) (Slide 2) FY25 Look Ahead &amp; Key Dates (3 min)</a:t>
            </a:r>
            <a:endParaRPr sz="1400">
              <a:solidFill>
                <a:srgbClr val="006197"/>
              </a:solidFill>
            </a:endParaRPr>
          </a:p>
          <a:p>
            <a:pPr marL="457200" lvl="0" indent="-317500" algn="l" rtl="0">
              <a:spcBef>
                <a:spcPts val="700"/>
              </a:spcBef>
              <a:spcAft>
                <a:spcPts val="0"/>
              </a:spcAft>
              <a:buClr>
                <a:srgbClr val="006197"/>
              </a:buClr>
              <a:buSzPts val="1400"/>
              <a:buFont typeface="Noto Sans Symbols"/>
              <a:buAutoNum type="arabicPeriod"/>
            </a:pPr>
            <a:r>
              <a:rPr lang="en-US" sz="1400">
                <a:solidFill>
                  <a:srgbClr val="006197"/>
                </a:solidFill>
              </a:rPr>
              <a:t>(Andrew) Tee  up Merrick</a:t>
            </a:r>
            <a:endParaRPr sz="1400">
              <a:solidFill>
                <a:srgbClr val="006197"/>
              </a:solidFill>
            </a:endParaRPr>
          </a:p>
          <a:p>
            <a:pPr marL="457200" lvl="0" indent="-317500" algn="l" rtl="0">
              <a:spcBef>
                <a:spcPts val="700"/>
              </a:spcBef>
              <a:spcAft>
                <a:spcPts val="0"/>
              </a:spcAft>
              <a:buClr>
                <a:srgbClr val="006197"/>
              </a:buClr>
              <a:buSzPts val="1400"/>
              <a:buFont typeface="Noto Sans Symbols"/>
              <a:buAutoNum type="arabicPeriod"/>
            </a:pPr>
            <a:r>
              <a:rPr lang="en-US" sz="1400">
                <a:solidFill>
                  <a:srgbClr val="006197"/>
                </a:solidFill>
              </a:rPr>
              <a:t>Merrick Krause – GSA’s Human Capital successes (10 min)</a:t>
            </a:r>
            <a:endParaRPr sz="1400">
              <a:solidFill>
                <a:srgbClr val="006197"/>
              </a:solidFill>
            </a:endParaRPr>
          </a:p>
          <a:p>
            <a:pPr marL="457200" lvl="0" indent="-317500" algn="l" rtl="0">
              <a:spcBef>
                <a:spcPts val="700"/>
              </a:spcBef>
              <a:spcAft>
                <a:spcPts val="0"/>
              </a:spcAft>
              <a:buClr>
                <a:srgbClr val="006197"/>
              </a:buClr>
              <a:buSzPts val="1400"/>
              <a:buFont typeface="Noto Sans Symbols"/>
              <a:buAutoNum type="arabicPeriod"/>
            </a:pPr>
            <a:r>
              <a:rPr lang="en-US" sz="1400">
                <a:solidFill>
                  <a:srgbClr val="006197"/>
                </a:solidFill>
              </a:rPr>
              <a:t>Questions (10 min)</a:t>
            </a:r>
            <a:endParaRPr sz="1400">
              <a:solidFill>
                <a:srgbClr val="006197"/>
              </a:solidFill>
            </a:endParaRPr>
          </a:p>
          <a:p>
            <a:pPr marL="0" lvl="0" indent="0" algn="l" rtl="0">
              <a:lnSpc>
                <a:spcPct val="90000"/>
              </a:lnSpc>
              <a:spcBef>
                <a:spcPts val="0"/>
              </a:spcBef>
              <a:spcAft>
                <a:spcPts val="0"/>
              </a:spcAft>
              <a:buNone/>
            </a:pPr>
            <a:r>
              <a:rPr lang="en-US" sz="3000" b="1">
                <a:solidFill>
                  <a:schemeClr val="lt1"/>
                </a:solidFill>
              </a:rPr>
              <a:t>10 min for Agenda (50 min speaking, 10 min for ?s)</a:t>
            </a:r>
            <a:endParaRPr/>
          </a:p>
        </p:txBody>
      </p:sp>
      <p:sp>
        <p:nvSpPr>
          <p:cNvPr id="95" name="Google Shape;95;g30fead9124d_1_1:notes"/>
          <p:cNvSpPr txBox="1">
            <a:spLocks noGrp="1"/>
          </p:cNvSpPr>
          <p:nvPr>
            <p:ph type="sldNum" idx="12"/>
          </p:nvPr>
        </p:nvSpPr>
        <p:spPr>
          <a:xfrm>
            <a:off x="3970338" y="8829675"/>
            <a:ext cx="30384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3" name="Google Shape;113;p3: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480"/>
              </a:spcBef>
              <a:spcAft>
                <a:spcPts val="0"/>
              </a:spcAft>
              <a:buSzPts val="1400"/>
              <a:buNone/>
            </a:pPr>
            <a:endParaRPr/>
          </a:p>
          <a:p>
            <a:pPr marL="457200" marR="0" lvl="0" indent="-228600" algn="l" rtl="0">
              <a:lnSpc>
                <a:spcPct val="100000"/>
              </a:lnSpc>
              <a:spcBef>
                <a:spcPts val="480"/>
              </a:spcBef>
              <a:spcAft>
                <a:spcPts val="0"/>
              </a:spcAft>
              <a:buSzPts val="1400"/>
              <a:buNone/>
            </a:pPr>
            <a:r>
              <a:rPr lang="en-US"/>
              <a:t>TONE: time spent on their behalf - doing things, fixing things, developing tools and resources for the community; </a:t>
            </a:r>
            <a:endParaRPr/>
          </a:p>
          <a:p>
            <a:pPr marL="457200" marR="0" lvl="0" indent="-228600" algn="l" rtl="0">
              <a:lnSpc>
                <a:spcPct val="100000"/>
              </a:lnSpc>
              <a:spcBef>
                <a:spcPts val="480"/>
              </a:spcBef>
              <a:spcAft>
                <a:spcPts val="0"/>
              </a:spcAft>
              <a:buSzPts val="1400"/>
              <a:buNone/>
            </a:pPr>
            <a:endParaRPr/>
          </a:p>
          <a:p>
            <a:pPr marL="457200" marR="0" lvl="0" indent="-228600" algn="l" rtl="0">
              <a:lnSpc>
                <a:spcPct val="100000"/>
              </a:lnSpc>
              <a:spcBef>
                <a:spcPts val="480"/>
              </a:spcBef>
              <a:spcAft>
                <a:spcPts val="0"/>
              </a:spcAft>
              <a:buSzPts val="1400"/>
              <a:buNone/>
            </a:pPr>
            <a:endParaRPr/>
          </a:p>
          <a:p>
            <a:pPr marL="457200" marR="0" lvl="0" indent="-228600" algn="l" rtl="0">
              <a:lnSpc>
                <a:spcPct val="100000"/>
              </a:lnSpc>
              <a:spcBef>
                <a:spcPts val="480"/>
              </a:spcBef>
              <a:spcAft>
                <a:spcPts val="0"/>
              </a:spcAft>
              <a:buSzPts val="1400"/>
              <a:buNone/>
            </a:pPr>
            <a:endParaRPr/>
          </a:p>
        </p:txBody>
      </p:sp>
      <p:sp>
        <p:nvSpPr>
          <p:cNvPr id="114" name="Google Shape;114;p3: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6: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480"/>
              </a:spcBef>
              <a:spcAft>
                <a:spcPts val="0"/>
              </a:spcAft>
              <a:buSzPts val="1400"/>
              <a:buNone/>
            </a:pPr>
            <a:r>
              <a:rPr lang="en-US"/>
              <a:t>Plug for feedback or new needs</a:t>
            </a:r>
            <a:endParaRPr b="0"/>
          </a:p>
        </p:txBody>
      </p:sp>
      <p:sp>
        <p:nvSpPr>
          <p:cNvPr id="123" name="Google Shape;123;p6: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11071a63a2_0_1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11071a63a2_0_14:notes"/>
          <p:cNvSpPr txBox="1">
            <a:spLocks noGrp="1"/>
          </p:cNvSpPr>
          <p:nvPr>
            <p:ph type="body" idx="1"/>
          </p:nvPr>
        </p:nvSpPr>
        <p:spPr>
          <a:xfrm>
            <a:off x="701676" y="4416425"/>
            <a:ext cx="5607000" cy="4183200"/>
          </a:xfrm>
          <a:prstGeom prst="rect">
            <a:avLst/>
          </a:prstGeom>
        </p:spPr>
        <p:txBody>
          <a:bodyPr spcFirstLastPara="1" wrap="square" lIns="93150" tIns="46575" rIns="93150" bIns="46575" anchor="t" anchorCtr="0">
            <a:noAutofit/>
          </a:bodyPr>
          <a:lstStyle/>
          <a:p>
            <a:pPr marL="457200" lvl="0" indent="-228600" algn="l" rtl="0">
              <a:spcBef>
                <a:spcPts val="480"/>
              </a:spcBef>
              <a:spcAft>
                <a:spcPts val="0"/>
              </a:spcAft>
              <a:buClr>
                <a:schemeClr val="dk1"/>
              </a:buClr>
              <a:buSzPts val="1400"/>
              <a:buFont typeface="Arial"/>
              <a:buNone/>
            </a:pPr>
            <a:r>
              <a:rPr lang="en-US"/>
              <a:t>Mike - distinction between OMB efforts and the certificate courses</a:t>
            </a:r>
            <a:endParaRPr/>
          </a:p>
        </p:txBody>
      </p:sp>
      <p:sp>
        <p:nvSpPr>
          <p:cNvPr id="132" name="Google Shape;132;g311071a63a2_0_14:notes"/>
          <p:cNvSpPr txBox="1">
            <a:spLocks noGrp="1"/>
          </p:cNvSpPr>
          <p:nvPr>
            <p:ph type="sldNum" idx="12"/>
          </p:nvPr>
        </p:nvSpPr>
        <p:spPr>
          <a:xfrm>
            <a:off x="3970338" y="8829675"/>
            <a:ext cx="30384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12d27e212c_0_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0" name="Google Shape;140;g312d27e212c_0_1: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457200" lvl="0" indent="-228600" algn="l" rtl="0">
              <a:spcBef>
                <a:spcPts val="480"/>
              </a:spcBef>
              <a:spcAft>
                <a:spcPts val="0"/>
              </a:spcAft>
              <a:buSzPts val="1400"/>
              <a:buNone/>
            </a:pPr>
            <a:r>
              <a:rPr lang="en-US"/>
              <a:t>M2408  Agency Policy &amp; Guidance - promoting things that are already out there - policy framework, trainings</a:t>
            </a:r>
            <a:endParaRPr/>
          </a:p>
          <a:p>
            <a:pPr marL="457200" lvl="0" indent="-228600" algn="l" rtl="0">
              <a:spcBef>
                <a:spcPts val="480"/>
              </a:spcBef>
              <a:spcAft>
                <a:spcPts val="0"/>
              </a:spcAft>
              <a:buSzPts val="1400"/>
              <a:buNone/>
            </a:pPr>
            <a:endParaRPr/>
          </a:p>
          <a:p>
            <a:pPr marL="457200" lvl="0" indent="-228600" algn="l" rtl="0">
              <a:spcBef>
                <a:spcPts val="480"/>
              </a:spcBef>
              <a:spcAft>
                <a:spcPts val="0"/>
              </a:spcAft>
              <a:buClr>
                <a:schemeClr val="dk1"/>
              </a:buClr>
              <a:buSzPts val="1400"/>
              <a:buFont typeface="Arial"/>
              <a:buNone/>
            </a:pPr>
            <a:r>
              <a:rPr lang="en-US"/>
              <a:t>In response to M-24-08 - initial feasibility analysis and provided a report to OMB, looking for additional funding and analysis</a:t>
            </a:r>
            <a:endParaRPr/>
          </a:p>
          <a:p>
            <a:pPr marL="457200" lvl="0" indent="-228600" algn="l" rtl="0">
              <a:spcBef>
                <a:spcPts val="480"/>
              </a:spcBef>
              <a:spcAft>
                <a:spcPts val="0"/>
              </a:spcAft>
              <a:buSzPts val="1400"/>
              <a:buNone/>
            </a:pPr>
            <a:endParaRPr/>
          </a:p>
          <a:p>
            <a:pPr marL="457200" lvl="0" indent="-228600" algn="l" rtl="0">
              <a:spcBef>
                <a:spcPts val="480"/>
              </a:spcBef>
              <a:spcAft>
                <a:spcPts val="0"/>
              </a:spcAft>
              <a:buClr>
                <a:schemeClr val="dk1"/>
              </a:buClr>
              <a:buSzPts val="1400"/>
              <a:buFont typeface="Arial"/>
              <a:buNone/>
            </a:pPr>
            <a:endParaRPr/>
          </a:p>
        </p:txBody>
      </p:sp>
      <p:sp>
        <p:nvSpPr>
          <p:cNvPr id="141" name="Google Shape;141;g312d27e212c_0_1: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0fead9124d_0_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1" name="Google Shape;151;g30fead9124d_0_1: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457200" lvl="0" indent="-228600" algn="l" rtl="0">
              <a:spcBef>
                <a:spcPts val="480"/>
              </a:spcBef>
              <a:spcAft>
                <a:spcPts val="0"/>
              </a:spcAft>
              <a:buSzPts val="1400"/>
              <a:buNone/>
            </a:pPr>
            <a:r>
              <a:rPr lang="en-US"/>
              <a:t>M2408  Agency Policy &amp; Guidance - promoting things that are already out there - policy framework, trainings</a:t>
            </a:r>
            <a:endParaRPr/>
          </a:p>
          <a:p>
            <a:pPr marL="457200" lvl="0" indent="-228600" algn="l" rtl="0">
              <a:spcBef>
                <a:spcPts val="480"/>
              </a:spcBef>
              <a:spcAft>
                <a:spcPts val="0"/>
              </a:spcAft>
              <a:buSzPts val="1400"/>
              <a:buNone/>
            </a:pPr>
            <a:endParaRPr/>
          </a:p>
          <a:p>
            <a:pPr marL="457200" lvl="0" indent="-228600" algn="l" rtl="0">
              <a:spcBef>
                <a:spcPts val="480"/>
              </a:spcBef>
              <a:spcAft>
                <a:spcPts val="0"/>
              </a:spcAft>
              <a:buSzPts val="1400"/>
              <a:buNone/>
            </a:pPr>
            <a:endParaRPr/>
          </a:p>
          <a:p>
            <a:pPr marL="457200" lvl="0" indent="-228600" algn="l" rtl="0">
              <a:spcBef>
                <a:spcPts val="480"/>
              </a:spcBef>
              <a:spcAft>
                <a:spcPts val="0"/>
              </a:spcAft>
              <a:buSzPts val="1400"/>
              <a:buNone/>
            </a:pPr>
            <a:endParaRPr/>
          </a:p>
          <a:p>
            <a:pPr marL="457200" lvl="0" indent="-228600" algn="l" rtl="0">
              <a:spcBef>
                <a:spcPts val="480"/>
              </a:spcBef>
              <a:spcAft>
                <a:spcPts val="0"/>
              </a:spcAft>
              <a:buClr>
                <a:schemeClr val="dk1"/>
              </a:buClr>
              <a:buSzPts val="1400"/>
              <a:buFont typeface="Arial"/>
              <a:buNone/>
            </a:pPr>
            <a:endParaRPr/>
          </a:p>
        </p:txBody>
      </p:sp>
      <p:sp>
        <p:nvSpPr>
          <p:cNvPr id="152" name="Google Shape;152;g30fead9124d_0_1: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1" name="Google Shape;161;p5: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480"/>
              </a:spcBef>
              <a:spcAft>
                <a:spcPts val="0"/>
              </a:spcAft>
              <a:buSzPts val="1400"/>
              <a:buNone/>
            </a:pPr>
            <a:endParaRPr b="0"/>
          </a:p>
        </p:txBody>
      </p:sp>
      <p:sp>
        <p:nvSpPr>
          <p:cNvPr id="162" name="Google Shape;162;p5: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2" name="Google Shape;172;p7: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457200" lvl="0" indent="-298450" algn="l" rtl="0">
              <a:lnSpc>
                <a:spcPct val="115000"/>
              </a:lnSpc>
              <a:spcBef>
                <a:spcPts val="1000"/>
              </a:spcBef>
              <a:spcAft>
                <a:spcPts val="0"/>
              </a:spcAft>
              <a:buClr>
                <a:srgbClr val="222222"/>
              </a:buClr>
              <a:buSzPts val="1100"/>
              <a:buChar char="●"/>
            </a:pPr>
            <a:r>
              <a:rPr lang="en-US" sz="1100">
                <a:solidFill>
                  <a:srgbClr val="222222"/>
                </a:solidFill>
                <a:highlight>
                  <a:srgbClr val="FFFFFF"/>
                </a:highlight>
              </a:rPr>
              <a:t>As Kristen mentioned, stay tuned for the FY2024 annual assessment report To be released in Late December. It will be posted online similar to last year, along with all response data. </a:t>
            </a:r>
            <a:endParaRPr sz="1100">
              <a:solidFill>
                <a:srgbClr val="222222"/>
              </a:solidFill>
              <a:highlight>
                <a:srgbClr val="FFFFFF"/>
              </a:highlight>
            </a:endParaRPr>
          </a:p>
          <a:p>
            <a:pPr marL="457200" lvl="0" indent="-298450" algn="l" rtl="0">
              <a:lnSpc>
                <a:spcPct val="115000"/>
              </a:lnSpc>
              <a:spcBef>
                <a:spcPts val="0"/>
              </a:spcBef>
              <a:spcAft>
                <a:spcPts val="0"/>
              </a:spcAft>
              <a:buClr>
                <a:srgbClr val="222222"/>
              </a:buClr>
              <a:buSzPts val="1100"/>
              <a:buChar char="●"/>
            </a:pPr>
            <a:r>
              <a:rPr lang="en-US" sz="1100">
                <a:solidFill>
                  <a:srgbClr val="222222"/>
                </a:solidFill>
                <a:highlight>
                  <a:srgbClr val="FFFFFF"/>
                </a:highlight>
              </a:rPr>
              <a:t>Anticipate a similar timeframe for FY25 criteria release (April/May timeframe), with a similar reporting period, office hours, and submission period. </a:t>
            </a:r>
            <a:endParaRPr sz="1100">
              <a:solidFill>
                <a:srgbClr val="222222"/>
              </a:solidFill>
              <a:highlight>
                <a:srgbClr val="FFFFFF"/>
              </a:highlight>
            </a:endParaRPr>
          </a:p>
          <a:p>
            <a:pPr marL="457200" lvl="0" indent="-298450" algn="l" rtl="0">
              <a:lnSpc>
                <a:spcPct val="115000"/>
              </a:lnSpc>
              <a:spcBef>
                <a:spcPts val="0"/>
              </a:spcBef>
              <a:spcAft>
                <a:spcPts val="0"/>
              </a:spcAft>
              <a:buClr>
                <a:srgbClr val="222222"/>
              </a:buClr>
              <a:buSzPts val="1100"/>
              <a:buChar char="●"/>
            </a:pPr>
            <a:r>
              <a:rPr lang="en-US" sz="1100">
                <a:solidFill>
                  <a:srgbClr val="222222"/>
                </a:solidFill>
                <a:highlight>
                  <a:srgbClr val="FFFFFF"/>
                </a:highlight>
              </a:rPr>
              <a:t>As we receive feedback, we are taking it all into consideration regarding modifications to Assessment questions. Anticipate some edits to criteria but by and large we anticipate the criteria stays the same. Like this year, there will be a crosswalk and specificity on what changed.</a:t>
            </a:r>
            <a:endParaRPr sz="1100">
              <a:solidFill>
                <a:srgbClr val="222222"/>
              </a:solidFill>
              <a:highlight>
                <a:srgbClr val="FFFFFF"/>
              </a:highlight>
            </a:endParaRPr>
          </a:p>
          <a:p>
            <a:pPr marL="457200" lvl="0" indent="-298450" algn="l" rtl="0">
              <a:lnSpc>
                <a:spcPct val="115000"/>
              </a:lnSpc>
              <a:spcBef>
                <a:spcPts val="0"/>
              </a:spcBef>
              <a:spcAft>
                <a:spcPts val="0"/>
              </a:spcAft>
              <a:buClr>
                <a:srgbClr val="222222"/>
              </a:buClr>
              <a:buSzPts val="1100"/>
              <a:buChar char="●"/>
            </a:pPr>
            <a:r>
              <a:rPr lang="en-US" sz="1100">
                <a:solidFill>
                  <a:srgbClr val="222222"/>
                </a:solidFill>
                <a:highlight>
                  <a:srgbClr val="FFFFFF"/>
                </a:highlight>
              </a:rPr>
              <a:t>We anticipate a new submission tool to be rolled out next year; specific timelines and details TBD but we heard the feedback and are working towards a more user friendly tool all around.</a:t>
            </a:r>
            <a:endParaRPr sz="1100">
              <a:solidFill>
                <a:srgbClr val="222222"/>
              </a:solidFill>
              <a:highlight>
                <a:srgbClr val="FFFFFF"/>
              </a:highlight>
            </a:endParaRPr>
          </a:p>
          <a:p>
            <a:pPr marL="457200" marR="0" lvl="0" indent="-298450" algn="l" rtl="0">
              <a:lnSpc>
                <a:spcPct val="100000"/>
              </a:lnSpc>
              <a:spcBef>
                <a:spcPts val="0"/>
              </a:spcBef>
              <a:spcAft>
                <a:spcPts val="0"/>
              </a:spcAft>
              <a:buSzPts val="1100"/>
              <a:buChar char="●"/>
            </a:pPr>
            <a:r>
              <a:rPr lang="en-US" sz="1100"/>
              <a:t>In a continuation of 2024, the team will continue in their efforts under OMB Memo 24-08 to determine the feasibility and financial requirements of an accessibility design and testing lab. </a:t>
            </a:r>
            <a:endParaRPr sz="1100"/>
          </a:p>
          <a:p>
            <a:pPr marL="457200" marR="0" lvl="0" indent="-298450" algn="l" rtl="0">
              <a:lnSpc>
                <a:spcPct val="100000"/>
              </a:lnSpc>
              <a:spcBef>
                <a:spcPts val="0"/>
              </a:spcBef>
              <a:spcAft>
                <a:spcPts val="0"/>
              </a:spcAft>
              <a:buSzPts val="1100"/>
              <a:buChar char="●"/>
            </a:pPr>
            <a:r>
              <a:rPr lang="en-US" sz="1100"/>
              <a:t>We are also in early stages of research into the acquisition of accessibility tools through blanket purchase agreements. </a:t>
            </a:r>
            <a:endParaRPr sz="1100"/>
          </a:p>
          <a:p>
            <a:pPr marL="457200" marR="0" lvl="0" indent="-298450" algn="l" rtl="0">
              <a:lnSpc>
                <a:spcPct val="100000"/>
              </a:lnSpc>
              <a:spcBef>
                <a:spcPts val="0"/>
              </a:spcBef>
              <a:spcAft>
                <a:spcPts val="0"/>
              </a:spcAft>
              <a:buSzPts val="1100"/>
              <a:buChar char="●"/>
            </a:pPr>
            <a:r>
              <a:rPr lang="en-US" sz="1100"/>
              <a:t>With the aforementioned release of the Web ICT baseline and the baseline for Electronic Docs, the team is now able to direct their attentions to the Software baseline and the baseline for hardware. Both new baselines will be released by the 3rd quarter of 2025. </a:t>
            </a:r>
            <a:endParaRPr sz="1100"/>
          </a:p>
          <a:p>
            <a:pPr marL="457200" marR="0" lvl="0" indent="-298450" algn="l" rtl="0">
              <a:lnSpc>
                <a:spcPct val="100000"/>
              </a:lnSpc>
              <a:spcBef>
                <a:spcPts val="0"/>
              </a:spcBef>
              <a:spcAft>
                <a:spcPts val="0"/>
              </a:spcAft>
              <a:buSzPts val="1100"/>
              <a:buChar char="●"/>
            </a:pPr>
            <a:r>
              <a:rPr lang="en-US" sz="1100"/>
              <a:t>Technology Accessibility Playbook - we will update plays with helpful tools, artifacts and templates based on gaps identified from the assessment and feedback from you and other stakeholders.</a:t>
            </a:r>
            <a:endParaRPr sz="1100"/>
          </a:p>
          <a:p>
            <a:pPr marL="457200" marR="0" lvl="0" indent="-298450" algn="l" rtl="0">
              <a:lnSpc>
                <a:spcPct val="100000"/>
              </a:lnSpc>
              <a:spcBef>
                <a:spcPts val="0"/>
              </a:spcBef>
              <a:spcAft>
                <a:spcPts val="0"/>
              </a:spcAft>
              <a:buSzPts val="1100"/>
              <a:buChar char="●"/>
            </a:pPr>
            <a:r>
              <a:rPr lang="en-US" sz="1100"/>
              <a:t>We are working on posting and revising Accessibility KPIs to provide more assistance to 508 PMs in tracking accessibility maturity and progress.</a:t>
            </a:r>
            <a:endParaRPr sz="1100"/>
          </a:p>
          <a:p>
            <a:pPr marL="457200" marR="0" lvl="0" indent="-298450" algn="l" rtl="0">
              <a:lnSpc>
                <a:spcPct val="100000"/>
              </a:lnSpc>
              <a:spcBef>
                <a:spcPts val="0"/>
              </a:spcBef>
              <a:spcAft>
                <a:spcPts val="0"/>
              </a:spcAft>
              <a:buSzPts val="1100"/>
              <a:buChar char="●"/>
            </a:pPr>
            <a:r>
              <a:rPr lang="en-US" sz="1100"/>
              <a:t>Efforts to develop, deploy, and populate an ACR Repository will be ramped up in 2025 with a goal to pilot the program to launch in 2025 - please reach out if you are interested in participating in the pilot. IAAF, though happening digitally now, will be held live and in person (with an online option) in May 2025.</a:t>
            </a:r>
            <a:endParaRPr sz="1100"/>
          </a:p>
        </p:txBody>
      </p:sp>
      <p:sp>
        <p:nvSpPr>
          <p:cNvPr id="173" name="Google Shape;173;p7: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reaker Title (Thank You)">
  <p:cSld name="Breaker Title (Thank You)">
    <p:spTree>
      <p:nvGrpSpPr>
        <p:cNvPr id="1" name="Shape 76"/>
        <p:cNvGrpSpPr/>
        <p:nvPr/>
      </p:nvGrpSpPr>
      <p:grpSpPr>
        <a:xfrm>
          <a:off x="0" y="0"/>
          <a:ext cx="0" cy="0"/>
          <a:chOff x="0" y="0"/>
          <a:chExt cx="0" cy="0"/>
        </a:xfrm>
      </p:grpSpPr>
      <p:sp>
        <p:nvSpPr>
          <p:cNvPr id="77" name="Google Shape;77;p13"/>
          <p:cNvSpPr txBox="1">
            <a:spLocks noGrp="1"/>
          </p:cNvSpPr>
          <p:nvPr>
            <p:ph type="sldNum" idx="12"/>
          </p:nvPr>
        </p:nvSpPr>
        <p:spPr>
          <a:xfrm>
            <a:off x="11582399" y="6477000"/>
            <a:ext cx="152401" cy="21336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3"/>
          <p:cNvSpPr txBox="1">
            <a:spLocks noGrp="1"/>
          </p:cNvSpPr>
          <p:nvPr>
            <p:ph type="title"/>
          </p:nvPr>
        </p:nvSpPr>
        <p:spPr>
          <a:xfrm>
            <a:off x="508001" y="2553101"/>
            <a:ext cx="11165841" cy="22474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000000"/>
              </a:buClr>
              <a:buSzPts val="1400"/>
              <a:buFont typeface="Arial"/>
              <a:buNone/>
              <a:defRPr sz="5000" b="1" i="0" u="none" strike="noStrike" cap="none">
                <a:solidFill>
                  <a:srgbClr val="006197"/>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2" name="Google Shape;22;p3"/>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5" name="Google Shape;35;p5"/>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 Columns">
  <p:cSld name="Title and 2 Content Column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371600"/>
            <a:ext cx="54864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9" name="Google Shape;39;p6"/>
          <p:cNvSpPr txBox="1">
            <a:spLocks noGrp="1"/>
          </p:cNvSpPr>
          <p:nvPr>
            <p:ph type="body" idx="2"/>
          </p:nvPr>
        </p:nvSpPr>
        <p:spPr>
          <a:xfrm>
            <a:off x="6248400" y="1371600"/>
            <a:ext cx="548640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0" name="Google Shape;40;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4" name="Google Shape;44;p7"/>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5" name="Google Shape;45;p7"/>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6" name="Google Shape;46;p7"/>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7"/>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1" name="Google Shape;51;p8"/>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2" name="Google Shape;52;p8"/>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3" name="Google Shape;53;p8"/>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7" name="Google Shape;57;p9"/>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8" name="Google Shape;58;p9"/>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9" name="Google Shape;59;p9"/>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9"/>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9"/>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eaker Title Only ">
  <p:cSld name="Breaker Title Only ">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508001" y="2553101"/>
            <a:ext cx="11165841" cy="224749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000000"/>
              </a:buClr>
              <a:buSzPts val="1400"/>
              <a:buFont typeface="Arial"/>
              <a:buNone/>
              <a:defRPr sz="5000" b="1" i="0" u="none" strike="noStrike" cap="none">
                <a:solidFill>
                  <a:srgbClr val="006197"/>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9pPr>
          </a:lstStyle>
          <a:p>
            <a:endParaRPr/>
          </a:p>
        </p:txBody>
      </p:sp>
      <p:sp>
        <p:nvSpPr>
          <p:cNvPr id="75" name="Google Shape;75;p12"/>
          <p:cNvSpPr txBox="1">
            <a:spLocks noGrp="1"/>
          </p:cNvSpPr>
          <p:nvPr>
            <p:ph type="sldNum" idx="12"/>
          </p:nvPr>
        </p:nvSpPr>
        <p:spPr>
          <a:xfrm>
            <a:off x="11582399" y="6477000"/>
            <a:ext cx="152401" cy="21336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 name="Google Shape;11;p1"/>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500"/>
              <a:buFont typeface="Helvetica Neue"/>
              <a:buNone/>
            </a:pPr>
            <a:r>
              <a:rPr lang="en-US" sz="4500" b="1" i="0" u="none" strike="noStrike" cap="none">
                <a:solidFill>
                  <a:schemeClr val="lt1"/>
                </a:solidFill>
                <a:latin typeface="Helvetica Neue"/>
                <a:ea typeface="Helvetica Neue"/>
                <a:cs typeface="Helvetica Neue"/>
                <a:sym typeface="Helvetica Neue"/>
              </a:rPr>
              <a:t>Click to edit Master title style</a:t>
            </a:r>
            <a:endParaRPr sz="4500" b="1" i="0" u="none" strike="noStrike" cap="none">
              <a:solidFill>
                <a:schemeClr val="lt1"/>
              </a:solidFill>
              <a:latin typeface="Helvetica Neue"/>
              <a:ea typeface="Helvetica Neue"/>
              <a:cs typeface="Helvetica Neue"/>
              <a:sym typeface="Helvetica Neue"/>
            </a:endParaRPr>
          </a:p>
        </p:txBody>
      </p:sp>
      <p:sp>
        <p:nvSpPr>
          <p:cNvPr id="12" name="Google Shape;12;p1"/>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1" u="none" strike="noStrike" cap="none">
                <a:solidFill>
                  <a:schemeClr val="lt1"/>
                </a:solidFill>
                <a:latin typeface="Helvetica Neue"/>
                <a:ea typeface="Helvetica Neue"/>
                <a:cs typeface="Helvetica Neue"/>
                <a:sym typeface="Helvetica Neue"/>
              </a:rPr>
              <a:t>Click to edit Subtitle</a:t>
            </a:r>
            <a:endParaRPr sz="3000" b="1" i="1" u="none" strike="noStrike" cap="none">
              <a:solidFill>
                <a:schemeClr val="lt1"/>
              </a:solidFill>
              <a:latin typeface="Helvetica Neue"/>
              <a:ea typeface="Helvetica Neue"/>
              <a:cs typeface="Helvetica Neue"/>
              <a:sym typeface="Helvetica Neue"/>
            </a:endParaRPr>
          </a:p>
        </p:txBody>
      </p:sp>
      <p:pic>
        <p:nvPicPr>
          <p:cNvPr id="13" name="Google Shape;13;p1"/>
          <p:cNvPicPr preferRelativeResize="0"/>
          <p:nvPr/>
        </p:nvPicPr>
        <p:blipFill rotWithShape="1">
          <a:blip r:embed="rId4">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6"/>
        <p:cNvGrpSpPr/>
        <p:nvPr/>
      </p:nvGrpSpPr>
      <p:grpSpPr>
        <a:xfrm>
          <a:off x="0" y="0"/>
          <a:ext cx="0" cy="0"/>
          <a:chOff x="0" y="0"/>
          <a:chExt cx="0" cy="0"/>
        </a:xfrm>
      </p:grpSpPr>
      <p:pic>
        <p:nvPicPr>
          <p:cNvPr id="27" name="Google Shape;27;p4"/>
          <p:cNvPicPr preferRelativeResize="0"/>
          <p:nvPr/>
        </p:nvPicPr>
        <p:blipFill rotWithShape="1">
          <a:blip r:embed="rId8">
            <a:alphaModFix/>
          </a:blip>
          <a:srcRect/>
          <a:stretch/>
        </p:blipFill>
        <p:spPr>
          <a:xfrm>
            <a:off x="0" y="0"/>
            <a:ext cx="12188952" cy="1067645"/>
          </a:xfrm>
          <a:prstGeom prst="rect">
            <a:avLst/>
          </a:prstGeom>
          <a:noFill/>
          <a:ln>
            <a:noFill/>
          </a:ln>
        </p:spPr>
      </p:pic>
      <p:sp>
        <p:nvSpPr>
          <p:cNvPr id="28" name="Google Shape;28;p4"/>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9pPr>
          </a:lstStyle>
          <a:p>
            <a:endParaRPr/>
          </a:p>
        </p:txBody>
      </p:sp>
      <p:cxnSp>
        <p:nvCxnSpPr>
          <p:cNvPr id="29" name="Google Shape;29;p4" descr="graphic line"/>
          <p:cNvCxnSpPr/>
          <p:nvPr/>
        </p:nvCxnSpPr>
        <p:spPr>
          <a:xfrm>
            <a:off x="460248" y="6400800"/>
            <a:ext cx="11274552" cy="0"/>
          </a:xfrm>
          <a:prstGeom prst="straightConnector1">
            <a:avLst/>
          </a:prstGeom>
          <a:noFill/>
          <a:ln w="9525" cap="flat" cmpd="sng">
            <a:solidFill>
              <a:schemeClr val="lt2"/>
            </a:solidFill>
            <a:prstDash val="solid"/>
            <a:round/>
            <a:headEnd type="none" w="sm" len="sm"/>
            <a:tailEnd type="none" w="sm" len="sm"/>
          </a:ln>
        </p:spPr>
      </p:cxnSp>
      <p:sp>
        <p:nvSpPr>
          <p:cNvPr id="30" name="Google Shape;30;p4"/>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2024  /  General Services Administration  /  U.S. Access Board  /  Federal CIO Council </a:t>
            </a:r>
            <a:endParaRPr sz="800" b="0" i="0" u="none" strike="noStrike" cap="none" dirty="0">
              <a:solidFill>
                <a:srgbClr val="006197"/>
              </a:solidFill>
              <a:latin typeface="Arial"/>
              <a:ea typeface="Arial"/>
              <a:cs typeface="Arial"/>
              <a:sym typeface="Arial"/>
            </a:endParaRPr>
          </a:p>
        </p:txBody>
      </p:sp>
      <p:sp>
        <p:nvSpPr>
          <p:cNvPr id="31" name="Google Shape;31;p4"/>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grpSp>
        <p:nvGrpSpPr>
          <p:cNvPr id="67" name="Google Shape;67;p11"/>
          <p:cNvGrpSpPr/>
          <p:nvPr/>
        </p:nvGrpSpPr>
        <p:grpSpPr>
          <a:xfrm>
            <a:off x="0" y="0"/>
            <a:ext cx="12188377" cy="177800"/>
            <a:chOff x="0" y="0"/>
            <a:chExt cx="9141282" cy="285750"/>
          </a:xfrm>
        </p:grpSpPr>
        <p:sp>
          <p:nvSpPr>
            <p:cNvPr id="68" name="Google Shape;68;p11"/>
            <p:cNvSpPr/>
            <p:nvPr/>
          </p:nvSpPr>
          <p:spPr>
            <a:xfrm>
              <a:off x="0" y="0"/>
              <a:ext cx="3200400" cy="285750"/>
            </a:xfrm>
            <a:prstGeom prst="rect">
              <a:avLst/>
            </a:prstGeom>
            <a:solidFill>
              <a:srgbClr val="00619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 name="Google Shape;69;p11"/>
            <p:cNvSpPr/>
            <p:nvPr/>
          </p:nvSpPr>
          <p:spPr>
            <a:xfrm>
              <a:off x="3225114" y="0"/>
              <a:ext cx="5916168" cy="28575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cxnSp>
        <p:nvCxnSpPr>
          <p:cNvPr id="70" name="Google Shape;70;p11" descr="graphic line"/>
          <p:cNvCxnSpPr/>
          <p:nvPr/>
        </p:nvCxnSpPr>
        <p:spPr>
          <a:xfrm>
            <a:off x="460248" y="6400800"/>
            <a:ext cx="11274552" cy="0"/>
          </a:xfrm>
          <a:prstGeom prst="straightConnector1">
            <a:avLst/>
          </a:prstGeom>
          <a:noFill/>
          <a:ln w="9525" cap="flat" cmpd="sng">
            <a:solidFill>
              <a:srgbClr val="A5A5A5"/>
            </a:solidFill>
            <a:prstDash val="solid"/>
            <a:round/>
            <a:headEnd type="none" w="sm" len="sm"/>
            <a:tailEnd type="none" w="sm" len="sm"/>
          </a:ln>
        </p:spPr>
      </p:cxnSp>
      <p:sp>
        <p:nvSpPr>
          <p:cNvPr id="71" name="Google Shape;71;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11"/>
          <p:cNvSpPr/>
          <p:nvPr/>
        </p:nvSpPr>
        <p:spPr>
          <a:xfrm>
            <a:off x="457200" y="6492240"/>
            <a:ext cx="10409464"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a:solidFill>
                  <a:srgbClr val="006197"/>
                </a:solidFill>
                <a:latin typeface="Arial"/>
                <a:ea typeface="Arial"/>
                <a:cs typeface="Arial"/>
                <a:sym typeface="Arial"/>
              </a:rPr>
              <a:t>IAAF 2024  /  General Services Administration  / U.S. Access Board /  Federal CIO Council </a:t>
            </a:r>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www.section508.gov/contact-us/"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hyperlink" Target="mailto:section.508@gsa.gov"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www.section508.gov/manage/roles/" TargetMode="External"/><Relationship Id="rId3" Type="http://schemas.openxmlformats.org/officeDocument/2006/relationships/hyperlink" Target="https://www.whitehouse.gov/omb/management/ofcio/m-24-08-strengthening-digital-accessibility-and-the-management-of-section-508-of-the-rehabilitation-act/" TargetMode="External"/><Relationship Id="rId7" Type="http://schemas.openxmlformats.org/officeDocument/2006/relationships/hyperlink" Target="https://www.section508.gov/manage/laws-and-policies/implementing-public-feedback-mechanism/" TargetMode="External"/><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section508.gov/manage/laws-and-policies/Section-508-complaints-best-practices/" TargetMode="External"/><Relationship Id="rId11" Type="http://schemas.openxmlformats.org/officeDocument/2006/relationships/hyperlink" Target="https://www.section508.gov/manage/policy-framework/introduction/" TargetMode="External"/><Relationship Id="rId5" Type="http://schemas.openxmlformats.org/officeDocument/2006/relationships/hyperlink" Target="https://www.section508.gov/design/digital-content-users-with-cognitive-disabilities/" TargetMode="External"/><Relationship Id="rId10" Type="http://schemas.openxmlformats.org/officeDocument/2006/relationships/hyperlink" Target="https://www.section508.gov/manage/laws-and-policies/website-accessibility-statement/" TargetMode="External"/><Relationship Id="rId4" Type="http://schemas.openxmlformats.org/officeDocument/2006/relationships/hyperlink" Target="https://www.whitehouse.gov/omb/management/ofcio/delivering-a-digital-first-public-experience/" TargetMode="External"/><Relationship Id="rId9" Type="http://schemas.openxmlformats.org/officeDocument/2006/relationships/hyperlink" Target="https://www.section508.gov/test/usability-testing-with-people-with-disabilitie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ection508.gov/create/pdfs/common-tags-and-usage/" TargetMode="External"/><Relationship Id="rId13" Type="http://schemas.openxmlformats.org/officeDocument/2006/relationships/hyperlink" Target="https://www.section508.gov/training/online-course/section-508-what-is-it/" TargetMode="External"/><Relationship Id="rId3" Type="http://schemas.openxmlformats.org/officeDocument/2006/relationships/hyperlink" Target="https://www.section508.gov/create/social-media/" TargetMode="External"/><Relationship Id="rId7" Type="http://schemas.openxmlformats.org/officeDocument/2006/relationships/hyperlink" Target="https://www.section508.gov/test/checklist/email-messages/" TargetMode="External"/><Relationship Id="rId12" Type="http://schemas.openxmlformats.org/officeDocument/2006/relationships/hyperlink" Target="https://www.section508.gov/training/online-course/procuring-section-508-conformant-ic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www.section508.gov/create/captions-transcripts/" TargetMode="External"/><Relationship Id="rId11" Type="http://schemas.openxmlformats.org/officeDocument/2006/relationships/hyperlink" Target="https://www.section508.gov/training/online-course/ms-word-best-practices/" TargetMode="External"/><Relationship Id="rId5" Type="http://schemas.openxmlformats.org/officeDocument/2006/relationships/hyperlink" Target="https://www.section508.gov/create/alternative-text/" TargetMode="External"/><Relationship Id="rId10" Type="http://schemas.openxmlformats.org/officeDocument/2006/relationships/hyperlink" Target="https://www.section508.gov/training/online-course/micro-purchases/" TargetMode="External"/><Relationship Id="rId4" Type="http://schemas.openxmlformats.org/officeDocument/2006/relationships/hyperlink" Target="https://www.section508.gov/create/accessible-meetings/" TargetMode="External"/><Relationship Id="rId9" Type="http://schemas.openxmlformats.org/officeDocument/2006/relationships/hyperlink" Target="https://www.section508.gov/training/online-course/accessible-for-executives/" TargetMode="External"/><Relationship Id="rId14" Type="http://schemas.openxmlformats.org/officeDocument/2006/relationships/hyperlink" Target="https://www.section508.gov/training/online-course/soliciting-and-evaluating-acr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s://www.section508.gov/test/usability-testing-with-people-with-disabiliti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section508.gov/manage/policy-framework/introduc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533400" y="884583"/>
            <a:ext cx="11049000" cy="972811"/>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400"/>
              <a:buFont typeface="Arial"/>
              <a:buNone/>
            </a:pPr>
            <a:r>
              <a:rPr lang="en-US" dirty="0"/>
              <a:t>Annual Interagency Accessibility Forum</a:t>
            </a:r>
            <a:endParaRPr dirty="0"/>
          </a:p>
        </p:txBody>
      </p:sp>
      <p:sp>
        <p:nvSpPr>
          <p:cNvPr id="85" name="Google Shape;85;p14"/>
          <p:cNvSpPr txBox="1">
            <a:spLocks noGrp="1"/>
          </p:cNvSpPr>
          <p:nvPr>
            <p:ph type="body" idx="1"/>
          </p:nvPr>
        </p:nvSpPr>
        <p:spPr>
          <a:xfrm>
            <a:off x="533400" y="1604180"/>
            <a:ext cx="11174691" cy="80109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2400"/>
              <a:buNone/>
            </a:pPr>
            <a:r>
              <a:rPr lang="en-US" dirty="0"/>
              <a:t>Achieving Digital Equity: Policies, Tools, and Techniques</a:t>
            </a:r>
            <a:endParaRPr dirty="0"/>
          </a:p>
        </p:txBody>
      </p:sp>
      <p:sp>
        <p:nvSpPr>
          <p:cNvPr id="86" name="Google Shape;86;p1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None/>
            </a:pPr>
            <a:r>
              <a:rPr lang="en-US" sz="2000" dirty="0"/>
              <a:t>November 13-14, 2024</a:t>
            </a:r>
            <a:endParaRPr sz="2000" dirty="0"/>
          </a:p>
        </p:txBody>
      </p:sp>
      <p:pic>
        <p:nvPicPr>
          <p:cNvPr id="87" name="Google Shape;87;p14" descr="GSA Starmark logo"/>
          <p:cNvPicPr preferRelativeResize="0"/>
          <p:nvPr/>
        </p:nvPicPr>
        <p:blipFill rotWithShape="1">
          <a:blip r:embed="rId3">
            <a:alphaModFix/>
          </a:blip>
          <a:srcRect/>
          <a:stretch/>
        </p:blipFill>
        <p:spPr>
          <a:xfrm>
            <a:off x="7850133" y="3111500"/>
            <a:ext cx="914400" cy="914400"/>
          </a:xfrm>
          <a:prstGeom prst="rect">
            <a:avLst/>
          </a:prstGeom>
          <a:noFill/>
          <a:ln>
            <a:noFill/>
          </a:ln>
        </p:spPr>
      </p:pic>
      <p:pic>
        <p:nvPicPr>
          <p:cNvPr id="88" name="Google Shape;88;p14" descr="Seal of the U.S. Access board"/>
          <p:cNvPicPr preferRelativeResize="0"/>
          <p:nvPr/>
        </p:nvPicPr>
        <p:blipFill rotWithShape="1">
          <a:blip r:embed="rId4">
            <a:alphaModFix/>
          </a:blip>
          <a:srcRect/>
          <a:stretch/>
        </p:blipFill>
        <p:spPr>
          <a:xfrm>
            <a:off x="9220966" y="3124200"/>
            <a:ext cx="914400" cy="914400"/>
          </a:xfrm>
          <a:prstGeom prst="rect">
            <a:avLst/>
          </a:prstGeom>
          <a:noFill/>
          <a:ln>
            <a:noFill/>
          </a:ln>
        </p:spPr>
      </p:pic>
      <p:pic>
        <p:nvPicPr>
          <p:cNvPr id="89" name="Google Shape;89;p14" descr="Seal of the CIO Council"/>
          <p:cNvPicPr preferRelativeResize="0"/>
          <p:nvPr/>
        </p:nvPicPr>
        <p:blipFill rotWithShape="1">
          <a:blip r:embed="rId5">
            <a:alphaModFix/>
          </a:blip>
          <a:srcRect/>
          <a:stretch/>
        </p:blipFill>
        <p:spPr>
          <a:xfrm>
            <a:off x="10591799" y="3124200"/>
            <a:ext cx="914400" cy="914400"/>
          </a:xfrm>
          <a:prstGeom prst="rect">
            <a:avLst/>
          </a:prstGeom>
          <a:noFill/>
          <a:ln>
            <a:noFill/>
          </a:ln>
        </p:spPr>
      </p:pic>
      <p:sp>
        <p:nvSpPr>
          <p:cNvPr id="90" name="Google Shape;90;p1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6197"/>
              </a:buClr>
              <a:buSzPts val="4400"/>
              <a:buNone/>
            </a:pPr>
            <a:r>
              <a:rPr lang="en-US" dirty="0"/>
              <a:t>GSA Section 508 Activities Update</a:t>
            </a:r>
            <a:endParaRPr dirty="0"/>
          </a:p>
        </p:txBody>
      </p:sp>
      <p:sp>
        <p:nvSpPr>
          <p:cNvPr id="91" name="Google Shape;91;p1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6197"/>
              </a:buClr>
              <a:buSzPts val="2400"/>
              <a:buNone/>
            </a:pPr>
            <a:r>
              <a:rPr lang="en-US" dirty="0"/>
              <a:t>GSA Government-wide IT Accessibility Division </a:t>
            </a:r>
            <a:endParaRPr dirty="0"/>
          </a:p>
          <a:p>
            <a:pPr marL="0" lvl="0" indent="0" algn="l" rtl="0">
              <a:lnSpc>
                <a:spcPct val="100000"/>
              </a:lnSpc>
              <a:spcBef>
                <a:spcPts val="0"/>
              </a:spcBef>
              <a:spcAft>
                <a:spcPts val="0"/>
              </a:spcAft>
              <a:buClr>
                <a:srgbClr val="006197"/>
              </a:buClr>
              <a:buSzPts val="2400"/>
              <a:buNone/>
            </a:pPr>
            <a:r>
              <a:rPr lang="en-US" sz="1800" dirty="0"/>
              <a:t>Andrew Nielson, Michael Horton, Laura Miller, Kristen Smith-O’Connor, Alex Wilson</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title"/>
          </p:nvPr>
        </p:nvSpPr>
        <p:spPr>
          <a:xfrm>
            <a:off x="457200" y="317405"/>
            <a:ext cx="10515600" cy="461700"/>
          </a:xfrm>
          <a:prstGeom prst="rect">
            <a:avLst/>
          </a:prstGeom>
        </p:spPr>
        <p:txBody>
          <a:bodyPr spcFirstLastPara="1" wrap="square" lIns="0" tIns="45700" rIns="0" bIns="0" anchor="t" anchorCtr="0">
            <a:spAutoFit/>
          </a:bodyPr>
          <a:lstStyle/>
          <a:p>
            <a:pPr marL="0" lvl="0" indent="0" algn="l" rtl="0">
              <a:spcBef>
                <a:spcPts val="0"/>
              </a:spcBef>
              <a:spcAft>
                <a:spcPts val="0"/>
              </a:spcAft>
              <a:buNone/>
            </a:pPr>
            <a:r>
              <a:rPr lang="en-US"/>
              <a:t>FY25 Look Ahead (2 of 2)</a:t>
            </a:r>
            <a:endParaRPr/>
          </a:p>
        </p:txBody>
      </p:sp>
      <p:pic>
        <p:nvPicPr>
          <p:cNvPr id="187" name="Google Shape;187;p23" descr="Crowd standing under a banner that reads, &quot;Welcome to FY25&quot;"/>
          <p:cNvPicPr preferRelativeResize="0"/>
          <p:nvPr/>
        </p:nvPicPr>
        <p:blipFill rotWithShape="1">
          <a:blip r:embed="rId3">
            <a:alphaModFix/>
          </a:blip>
          <a:srcRect l="18935" r="18174"/>
          <a:stretch/>
        </p:blipFill>
        <p:spPr>
          <a:xfrm>
            <a:off x="457200" y="1875125"/>
            <a:ext cx="4327500" cy="3930650"/>
          </a:xfrm>
          <a:prstGeom prst="rect">
            <a:avLst/>
          </a:prstGeom>
          <a:noFill/>
          <a:ln>
            <a:noFill/>
          </a:ln>
        </p:spPr>
      </p:pic>
      <p:sp>
        <p:nvSpPr>
          <p:cNvPr id="185" name="Google Shape;185;p23"/>
          <p:cNvSpPr txBox="1">
            <a:spLocks noGrp="1"/>
          </p:cNvSpPr>
          <p:nvPr>
            <p:ph type="body" idx="1"/>
          </p:nvPr>
        </p:nvSpPr>
        <p:spPr>
          <a:xfrm>
            <a:off x="4996225" y="1371600"/>
            <a:ext cx="6864600" cy="4937700"/>
          </a:xfrm>
          <a:prstGeom prst="rect">
            <a:avLst/>
          </a:prstGeom>
        </p:spPr>
        <p:txBody>
          <a:bodyPr spcFirstLastPara="1" wrap="square" lIns="91425" tIns="45700" rIns="91425" bIns="45700" anchor="ctr" anchorCtr="0">
            <a:noAutofit/>
          </a:bodyPr>
          <a:lstStyle/>
          <a:p>
            <a:pPr marL="457200" lvl="0" indent="-368300" algn="l" rtl="0">
              <a:lnSpc>
                <a:spcPct val="115000"/>
              </a:lnSpc>
              <a:spcBef>
                <a:spcPts val="0"/>
              </a:spcBef>
              <a:spcAft>
                <a:spcPts val="0"/>
              </a:spcAft>
              <a:buSzPts val="2200"/>
              <a:buChar char="▪"/>
            </a:pPr>
            <a:r>
              <a:rPr lang="en-US" sz="2200" b="1" dirty="0"/>
              <a:t>ACR Repository</a:t>
            </a:r>
            <a:r>
              <a:rPr lang="en-US" sz="2200" dirty="0"/>
              <a:t> - Develop, deploy and populate with product accessibility reports </a:t>
            </a:r>
            <a:endParaRPr sz="2200" dirty="0"/>
          </a:p>
          <a:p>
            <a:pPr marL="457200" lvl="0" indent="-368300" algn="l" rtl="0">
              <a:lnSpc>
                <a:spcPct val="115000"/>
              </a:lnSpc>
              <a:spcBef>
                <a:spcPts val="0"/>
              </a:spcBef>
              <a:spcAft>
                <a:spcPts val="0"/>
              </a:spcAft>
              <a:buSzPts val="2200"/>
              <a:buChar char="▪"/>
            </a:pPr>
            <a:r>
              <a:rPr lang="en-US" sz="2200" b="1" dirty="0"/>
              <a:t>Technology Accessibility Playbook</a:t>
            </a:r>
            <a:r>
              <a:rPr lang="en-US" sz="2200" dirty="0"/>
              <a:t> Enhancements (additional resources and artifacts)</a:t>
            </a:r>
            <a:endParaRPr sz="2200" dirty="0"/>
          </a:p>
          <a:p>
            <a:pPr marL="457200" lvl="0" indent="-368300" algn="l" rtl="0">
              <a:lnSpc>
                <a:spcPct val="115000"/>
              </a:lnSpc>
              <a:spcBef>
                <a:spcPts val="0"/>
              </a:spcBef>
              <a:spcAft>
                <a:spcPts val="0"/>
              </a:spcAft>
              <a:buSzPts val="2200"/>
              <a:buChar char="▪"/>
            </a:pPr>
            <a:r>
              <a:rPr lang="en-US" sz="2200" dirty="0"/>
              <a:t>Release and Refine </a:t>
            </a:r>
            <a:r>
              <a:rPr lang="en-US" sz="2200" b="1" dirty="0"/>
              <a:t>Key Performance Indicators</a:t>
            </a:r>
            <a:r>
              <a:rPr lang="en-US" sz="2200" dirty="0"/>
              <a:t> to assist Section 508 PMs</a:t>
            </a:r>
            <a:endParaRPr sz="2200" dirty="0"/>
          </a:p>
          <a:p>
            <a:pPr marL="457200" lvl="0" indent="-368300" algn="l" rtl="0">
              <a:lnSpc>
                <a:spcPct val="115000"/>
              </a:lnSpc>
              <a:spcBef>
                <a:spcPts val="0"/>
              </a:spcBef>
              <a:spcAft>
                <a:spcPts val="0"/>
              </a:spcAft>
              <a:buSzPts val="2200"/>
              <a:buChar char="▪"/>
            </a:pPr>
            <a:r>
              <a:rPr lang="en-US" sz="2200" b="1" dirty="0"/>
              <a:t>Role-based training</a:t>
            </a:r>
            <a:r>
              <a:rPr lang="en-US" sz="2200" dirty="0"/>
              <a:t> for key stakeholders, subject matter experts, and content creators</a:t>
            </a:r>
            <a:endParaRPr sz="2200" dirty="0"/>
          </a:p>
          <a:p>
            <a:pPr marL="457200" lvl="0" indent="-368300" algn="l" rtl="0">
              <a:lnSpc>
                <a:spcPct val="115000"/>
              </a:lnSpc>
              <a:spcBef>
                <a:spcPts val="0"/>
              </a:spcBef>
              <a:spcAft>
                <a:spcPts val="0"/>
              </a:spcAft>
              <a:buSzPts val="2200"/>
              <a:buChar char="▪"/>
            </a:pPr>
            <a:r>
              <a:rPr lang="en-US" sz="2200" b="1" dirty="0"/>
              <a:t>Improved guidance</a:t>
            </a:r>
            <a:r>
              <a:rPr lang="en-US" sz="2200" dirty="0"/>
              <a:t> and training available from Section508.gov</a:t>
            </a:r>
            <a:endParaRPr sz="2200" dirty="0"/>
          </a:p>
          <a:p>
            <a:pPr marL="457200" lvl="0" indent="-368300" algn="l" rtl="0">
              <a:lnSpc>
                <a:spcPct val="115000"/>
              </a:lnSpc>
              <a:spcBef>
                <a:spcPts val="0"/>
              </a:spcBef>
              <a:spcAft>
                <a:spcPts val="0"/>
              </a:spcAft>
              <a:buSzPts val="2200"/>
              <a:buChar char="▪"/>
            </a:pPr>
            <a:r>
              <a:rPr lang="en-US" sz="2200" dirty="0"/>
              <a:t>Returning to </a:t>
            </a:r>
            <a:r>
              <a:rPr lang="en-US" sz="2200" b="1" dirty="0"/>
              <a:t>in-person/hybrid</a:t>
            </a:r>
            <a:r>
              <a:rPr lang="en-US" sz="2200" dirty="0"/>
              <a:t> Interagency Accessibility Forum (IAAF) May 20-22, 2025</a:t>
            </a:r>
            <a:endParaRPr dirty="0"/>
          </a:p>
        </p:txBody>
      </p:sp>
      <p:sp>
        <p:nvSpPr>
          <p:cNvPr id="186" name="Google Shape;186;p23"/>
          <p:cNvSpPr txBox="1">
            <a:spLocks noGrp="1"/>
          </p:cNvSpPr>
          <p:nvPr>
            <p:ph type="sldNum" idx="12"/>
          </p:nvPr>
        </p:nvSpPr>
        <p:spPr>
          <a:xfrm>
            <a:off x="11465983" y="6492240"/>
            <a:ext cx="268800" cy="183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4"/>
          <p:cNvSpPr txBox="1">
            <a:spLocks noGrp="1"/>
          </p:cNvSpPr>
          <p:nvPr>
            <p:ph type="title"/>
          </p:nvPr>
        </p:nvSpPr>
        <p:spPr>
          <a:xfrm>
            <a:off x="457200" y="317405"/>
            <a:ext cx="10515600" cy="461700"/>
          </a:xfrm>
          <a:prstGeom prst="rect">
            <a:avLst/>
          </a:prstGeom>
        </p:spPr>
        <p:txBody>
          <a:bodyPr spcFirstLastPara="1" wrap="square" lIns="0" tIns="45700" rIns="0" bIns="0" anchor="t" anchorCtr="0">
            <a:spAutoFit/>
          </a:bodyPr>
          <a:lstStyle/>
          <a:p>
            <a:pPr marL="0" lvl="0" indent="0" algn="l" rtl="0">
              <a:spcBef>
                <a:spcPts val="0"/>
              </a:spcBef>
              <a:spcAft>
                <a:spcPts val="0"/>
              </a:spcAft>
              <a:buNone/>
            </a:pPr>
            <a:r>
              <a:rPr lang="en-US"/>
              <a:t>FY25 Key Dates</a:t>
            </a:r>
            <a:endParaRPr/>
          </a:p>
        </p:txBody>
      </p:sp>
      <p:sp>
        <p:nvSpPr>
          <p:cNvPr id="193" name="Google Shape;193;p24"/>
          <p:cNvSpPr txBox="1">
            <a:spLocks noGrp="1"/>
          </p:cNvSpPr>
          <p:nvPr>
            <p:ph type="body" idx="1"/>
          </p:nvPr>
        </p:nvSpPr>
        <p:spPr>
          <a:xfrm>
            <a:off x="457200" y="1299075"/>
            <a:ext cx="8150400" cy="4937700"/>
          </a:xfrm>
          <a:prstGeom prst="rect">
            <a:avLst/>
          </a:prstGeom>
        </p:spPr>
        <p:txBody>
          <a:bodyPr spcFirstLastPara="1" wrap="square" lIns="91425" tIns="45700" rIns="91425" bIns="45700" anchor="ctr" anchorCtr="0">
            <a:noAutofit/>
          </a:bodyPr>
          <a:lstStyle/>
          <a:p>
            <a:pPr marL="457200" lvl="0" indent="-368300" algn="l" rtl="0">
              <a:lnSpc>
                <a:spcPct val="115000"/>
              </a:lnSpc>
              <a:spcBef>
                <a:spcPts val="0"/>
              </a:spcBef>
              <a:spcAft>
                <a:spcPts val="0"/>
              </a:spcAft>
              <a:buSzPts val="2200"/>
              <a:buChar char="▪"/>
            </a:pPr>
            <a:r>
              <a:rPr lang="en-US" sz="2200" dirty="0"/>
              <a:t>Accessibility Bytes - monthly </a:t>
            </a:r>
            <a:endParaRPr sz="2200" dirty="0"/>
          </a:p>
          <a:p>
            <a:pPr marL="457200" lvl="0" indent="-368300" algn="l" rtl="0">
              <a:lnSpc>
                <a:spcPct val="115000"/>
              </a:lnSpc>
              <a:spcBef>
                <a:spcPts val="0"/>
              </a:spcBef>
              <a:spcAft>
                <a:spcPts val="0"/>
              </a:spcAft>
              <a:buSzPts val="2200"/>
              <a:buChar char="▪"/>
            </a:pPr>
            <a:r>
              <a:rPr lang="en-US" sz="2200" dirty="0"/>
              <a:t>Digital Accessibility Newsletter - every other month (December, February, April…)</a:t>
            </a:r>
            <a:endParaRPr sz="2200" dirty="0"/>
          </a:p>
          <a:p>
            <a:pPr marL="457200" lvl="0" indent="-368300" algn="l" rtl="0">
              <a:lnSpc>
                <a:spcPct val="115000"/>
              </a:lnSpc>
              <a:spcBef>
                <a:spcPts val="0"/>
              </a:spcBef>
              <a:spcAft>
                <a:spcPts val="0"/>
              </a:spcAft>
              <a:buSzPts val="2200"/>
              <a:buChar char="▪"/>
            </a:pPr>
            <a:r>
              <a:rPr lang="en-US" sz="2200" dirty="0"/>
              <a:t>IT Accessibility Community Meetings - 1st Tuesday of every other month (February, April, June…) </a:t>
            </a:r>
            <a:endParaRPr sz="2200" dirty="0"/>
          </a:p>
          <a:p>
            <a:pPr marL="457200" lvl="0" indent="-368300" algn="l" rtl="0">
              <a:lnSpc>
                <a:spcPct val="115000"/>
              </a:lnSpc>
              <a:spcBef>
                <a:spcPts val="0"/>
              </a:spcBef>
              <a:spcAft>
                <a:spcPts val="0"/>
              </a:spcAft>
              <a:buSzPts val="2200"/>
              <a:buChar char="▪"/>
            </a:pPr>
            <a:r>
              <a:rPr lang="en-US" sz="2200" dirty="0"/>
              <a:t>Annual Governmentwide Section 508 Assessment </a:t>
            </a:r>
            <a:endParaRPr sz="2200" dirty="0"/>
          </a:p>
          <a:p>
            <a:pPr marL="914400" lvl="1" indent="-368300" algn="l" rtl="0">
              <a:lnSpc>
                <a:spcPct val="115000"/>
              </a:lnSpc>
              <a:spcBef>
                <a:spcPts val="0"/>
              </a:spcBef>
              <a:spcAft>
                <a:spcPts val="0"/>
              </a:spcAft>
              <a:buSzPts val="2200"/>
              <a:buChar char="▪"/>
            </a:pPr>
            <a:r>
              <a:rPr lang="en-US" sz="2200" dirty="0"/>
              <a:t>Revised Assessment criteria - Spring</a:t>
            </a:r>
            <a:endParaRPr sz="2200" dirty="0"/>
          </a:p>
          <a:p>
            <a:pPr marL="914400" lvl="1" indent="-368300" algn="l" rtl="0">
              <a:lnSpc>
                <a:spcPct val="115000"/>
              </a:lnSpc>
              <a:spcBef>
                <a:spcPts val="0"/>
              </a:spcBef>
              <a:spcAft>
                <a:spcPts val="0"/>
              </a:spcAft>
              <a:buSzPts val="2200"/>
              <a:buChar char="▪"/>
            </a:pPr>
            <a:r>
              <a:rPr lang="en-US" sz="2200" dirty="0"/>
              <a:t>Responses from reporting entities- Summer</a:t>
            </a:r>
            <a:endParaRPr sz="2200" dirty="0"/>
          </a:p>
          <a:p>
            <a:pPr marL="914400" lvl="1" indent="-368300" algn="l" rtl="0">
              <a:lnSpc>
                <a:spcPct val="115000"/>
              </a:lnSpc>
              <a:spcBef>
                <a:spcPts val="0"/>
              </a:spcBef>
              <a:spcAft>
                <a:spcPts val="0"/>
              </a:spcAft>
              <a:buSzPts val="2200"/>
              <a:buChar char="▪"/>
            </a:pPr>
            <a:r>
              <a:rPr lang="en-US" sz="2200" dirty="0"/>
              <a:t>Report Release- December</a:t>
            </a:r>
            <a:endParaRPr sz="2200" dirty="0"/>
          </a:p>
          <a:p>
            <a:pPr marL="457200" lvl="0" indent="-368300" algn="l" rtl="0">
              <a:lnSpc>
                <a:spcPct val="115000"/>
              </a:lnSpc>
              <a:spcBef>
                <a:spcPts val="0"/>
              </a:spcBef>
              <a:spcAft>
                <a:spcPts val="0"/>
              </a:spcAft>
              <a:buSzPts val="2200"/>
              <a:buChar char="▪"/>
            </a:pPr>
            <a:r>
              <a:rPr lang="en-US" sz="2200" dirty="0"/>
              <a:t>Interagency Accessibility Forum (IAAF) May 20-22, 2025</a:t>
            </a:r>
            <a:endParaRPr sz="2200" dirty="0"/>
          </a:p>
          <a:p>
            <a:pPr marL="457200" lvl="0" indent="-368300" algn="l" rtl="0">
              <a:lnSpc>
                <a:spcPct val="115000"/>
              </a:lnSpc>
              <a:spcBef>
                <a:spcPts val="0"/>
              </a:spcBef>
              <a:spcAft>
                <a:spcPts val="0"/>
              </a:spcAft>
              <a:buSzPts val="2200"/>
              <a:buChar char="▪"/>
            </a:pPr>
            <a:r>
              <a:rPr lang="en-US" sz="2200" dirty="0"/>
              <a:t>July 26, 2025: Celebrating 35 Years of the Americans with Disabilities Act (ADA)</a:t>
            </a:r>
            <a:endParaRPr sz="2200" dirty="0"/>
          </a:p>
        </p:txBody>
      </p:sp>
      <p:pic>
        <p:nvPicPr>
          <p:cNvPr id="196" name="Google Shape;196;p24">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9179975" y="2631400"/>
            <a:ext cx="2285999" cy="2285999"/>
          </a:xfrm>
          <a:prstGeom prst="rect">
            <a:avLst/>
          </a:prstGeom>
          <a:noFill/>
          <a:ln>
            <a:noFill/>
          </a:ln>
        </p:spPr>
      </p:pic>
      <p:sp>
        <p:nvSpPr>
          <p:cNvPr id="195" name="Google Shape;195;p24"/>
          <p:cNvSpPr txBox="1">
            <a:spLocks noGrp="1"/>
          </p:cNvSpPr>
          <p:nvPr>
            <p:ph type="sldNum" idx="12"/>
          </p:nvPr>
        </p:nvSpPr>
        <p:spPr>
          <a:xfrm>
            <a:off x="11465983" y="6492240"/>
            <a:ext cx="268800" cy="183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508001" y="2553101"/>
            <a:ext cx="11165841" cy="2247499"/>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SzPts val="1400"/>
              <a:buNone/>
            </a:pPr>
            <a:r>
              <a:rPr lang="en-US" sz="4800" dirty="0"/>
              <a:t>Remarks from </a:t>
            </a:r>
            <a:endParaRPr sz="4800" dirty="0"/>
          </a:p>
          <a:p>
            <a:pPr marL="0" marR="0" lvl="0" indent="0" algn="ctr" rtl="0">
              <a:lnSpc>
                <a:spcPct val="115000"/>
              </a:lnSpc>
              <a:spcBef>
                <a:spcPts val="0"/>
              </a:spcBef>
              <a:spcAft>
                <a:spcPts val="0"/>
              </a:spcAft>
              <a:buSzPts val="1400"/>
              <a:buNone/>
            </a:pPr>
            <a:r>
              <a:rPr lang="en-US" sz="4800" dirty="0"/>
              <a:t>Merrick Krause, </a:t>
            </a:r>
            <a:endParaRPr sz="4800" dirty="0"/>
          </a:p>
          <a:p>
            <a:pPr marL="0" marR="0" lvl="0" indent="0" algn="ctr" rtl="0">
              <a:lnSpc>
                <a:spcPct val="115000"/>
              </a:lnSpc>
              <a:spcBef>
                <a:spcPts val="0"/>
              </a:spcBef>
              <a:spcAft>
                <a:spcPts val="0"/>
              </a:spcAft>
              <a:buSzPts val="1400"/>
              <a:buNone/>
            </a:pPr>
            <a:r>
              <a:rPr lang="en-US" sz="4800" i="1" dirty="0"/>
              <a:t>Enterprise Programs Executive, GSA</a:t>
            </a:r>
            <a:r>
              <a:rPr lang="en-US" sz="4800" dirty="0"/>
              <a:t> </a:t>
            </a:r>
            <a:endParaRPr sz="4800" dirty="0"/>
          </a:p>
        </p:txBody>
      </p:sp>
      <p:sp>
        <p:nvSpPr>
          <p:cNvPr id="203" name="Google Shape;203;p25"/>
          <p:cNvSpPr txBox="1">
            <a:spLocks noGrp="1"/>
          </p:cNvSpPr>
          <p:nvPr>
            <p:ph type="sldNum" idx="12"/>
          </p:nvPr>
        </p:nvSpPr>
        <p:spPr>
          <a:xfrm>
            <a:off x="11582399" y="6477000"/>
            <a:ext cx="152401" cy="21336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8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508001" y="2553101"/>
            <a:ext cx="11165700" cy="2247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t>Questions?</a:t>
            </a:r>
            <a:endParaRPr/>
          </a:p>
        </p:txBody>
      </p:sp>
      <p:sp>
        <p:nvSpPr>
          <p:cNvPr id="210" name="Google Shape;210;p26"/>
          <p:cNvSpPr txBox="1">
            <a:spLocks noGrp="1"/>
          </p:cNvSpPr>
          <p:nvPr>
            <p:ph type="sldNum" idx="12"/>
          </p:nvPr>
        </p:nvSpPr>
        <p:spPr>
          <a:xfrm>
            <a:off x="11582399" y="6477000"/>
            <a:ext cx="152400" cy="2133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27"/>
          <p:cNvSpPr txBox="1">
            <a:spLocks noGrp="1"/>
          </p:cNvSpPr>
          <p:nvPr>
            <p:ph type="title"/>
          </p:nvPr>
        </p:nvSpPr>
        <p:spPr>
          <a:xfrm>
            <a:off x="508001" y="2553101"/>
            <a:ext cx="11165841" cy="962831"/>
          </a:xfrm>
          <a:prstGeom prst="rect">
            <a:avLst/>
          </a:prstGeom>
          <a:noFill/>
          <a:ln>
            <a:noFill/>
          </a:ln>
        </p:spPr>
        <p:txBody>
          <a:bodyPr spcFirstLastPara="1" wrap="square" lIns="91425" tIns="45700" rIns="91425" bIns="45700" anchor="t" anchorCtr="0">
            <a:noAutofit/>
          </a:bodyPr>
          <a:lstStyle/>
          <a:p>
            <a:pPr marL="111125" marR="0" lvl="0" indent="0" algn="ctr" rtl="0">
              <a:lnSpc>
                <a:spcPct val="90000"/>
              </a:lnSpc>
              <a:spcBef>
                <a:spcPts val="0"/>
              </a:spcBef>
              <a:spcAft>
                <a:spcPts val="0"/>
              </a:spcAft>
              <a:buSzPts val="1400"/>
              <a:buNone/>
            </a:pPr>
            <a:r>
              <a:rPr lang="en-US" dirty="0"/>
              <a:t>Thank you!</a:t>
            </a:r>
            <a:br>
              <a:rPr lang="en-US" dirty="0"/>
            </a:br>
            <a:br>
              <a:rPr lang="en-US" dirty="0"/>
            </a:br>
            <a:endParaRPr dirty="0"/>
          </a:p>
        </p:txBody>
      </p:sp>
      <p:sp>
        <p:nvSpPr>
          <p:cNvPr id="217" name="Google Shape;217;p27"/>
          <p:cNvSpPr txBox="1"/>
          <p:nvPr/>
        </p:nvSpPr>
        <p:spPr>
          <a:xfrm>
            <a:off x="759553" y="3676850"/>
            <a:ext cx="11165841" cy="2247499"/>
          </a:xfrm>
          <a:prstGeom prst="rect">
            <a:avLst/>
          </a:prstGeom>
          <a:noFill/>
          <a:ln>
            <a:noFill/>
          </a:ln>
        </p:spPr>
        <p:txBody>
          <a:bodyPr spcFirstLastPara="1" wrap="square" lIns="91425" tIns="45700" rIns="91425" bIns="45700" anchor="t" anchorCtr="0">
            <a:noAutofit/>
          </a:bodyPr>
          <a:lstStyle/>
          <a:p>
            <a:pPr marL="111125" marR="0" lvl="0" indent="0" algn="ctr" rtl="0">
              <a:lnSpc>
                <a:spcPct val="90000"/>
              </a:lnSpc>
              <a:spcBef>
                <a:spcPts val="0"/>
              </a:spcBef>
              <a:spcAft>
                <a:spcPts val="0"/>
              </a:spcAft>
              <a:buClr>
                <a:srgbClr val="000000"/>
              </a:buClr>
              <a:buSzPts val="1400"/>
              <a:buFont typeface="Arial"/>
              <a:buNone/>
            </a:pPr>
            <a:r>
              <a:rPr lang="en-US" sz="2800" b="0" i="0" u="none" strike="noStrike" cap="none" dirty="0">
                <a:solidFill>
                  <a:srgbClr val="162E51"/>
                </a:solidFill>
                <a:latin typeface="Arial"/>
                <a:ea typeface="Arial"/>
                <a:cs typeface="Arial"/>
                <a:sym typeface="Arial"/>
              </a:rPr>
              <a:t>Visit our Contact Us page at </a:t>
            </a:r>
            <a:r>
              <a:rPr lang="en-US" sz="2800" b="0" i="0" u="sng" strike="noStrike" cap="none" dirty="0">
                <a:solidFill>
                  <a:srgbClr val="0563C1"/>
                </a:solidFill>
                <a:latin typeface="Arial"/>
                <a:ea typeface="Arial"/>
                <a:cs typeface="Arial"/>
                <a:sym typeface="Arial"/>
                <a:hlinkClick r:id="rId3"/>
              </a:rPr>
              <a:t>section508.gov/contact-us/</a:t>
            </a:r>
            <a:endParaRPr sz="2800" b="0" i="0" u="none" strike="noStrike" cap="none" dirty="0">
              <a:solidFill>
                <a:srgbClr val="000000"/>
              </a:solidFill>
              <a:latin typeface="Quattrocento Sans"/>
              <a:ea typeface="Quattrocento Sans"/>
              <a:cs typeface="Quattrocento Sans"/>
              <a:sym typeface="Quattrocento Sans"/>
            </a:endParaRPr>
          </a:p>
          <a:p>
            <a:pPr marL="111125" marR="0" lvl="0" indent="0" algn="ctr" rtl="0">
              <a:lnSpc>
                <a:spcPct val="90000"/>
              </a:lnSpc>
              <a:spcBef>
                <a:spcPts val="0"/>
              </a:spcBef>
              <a:spcAft>
                <a:spcPts val="0"/>
              </a:spcAft>
              <a:buClr>
                <a:srgbClr val="000000"/>
              </a:buClr>
              <a:buSzPts val="1400"/>
              <a:buFont typeface="Arial"/>
              <a:buNone/>
            </a:pPr>
            <a:r>
              <a:rPr lang="en-US" sz="2800" b="0" i="0" u="none" strike="noStrike" cap="none" dirty="0">
                <a:solidFill>
                  <a:srgbClr val="162E51"/>
                </a:solidFill>
                <a:latin typeface="Arial"/>
                <a:ea typeface="Arial"/>
                <a:cs typeface="Arial"/>
                <a:sym typeface="Arial"/>
              </a:rPr>
              <a:t>Contact us via email at </a:t>
            </a:r>
            <a:r>
              <a:rPr lang="en-US" sz="2800" b="0" i="0" u="sng" strike="noStrike" cap="none" dirty="0">
                <a:solidFill>
                  <a:srgbClr val="0563C1"/>
                </a:solidFill>
                <a:latin typeface="Arial"/>
                <a:ea typeface="Arial"/>
                <a:cs typeface="Arial"/>
                <a:sym typeface="Arial"/>
                <a:hlinkClick r:id="rId4"/>
              </a:rPr>
              <a:t>section.508@gsa.gov</a:t>
            </a:r>
            <a:endParaRPr sz="2800" b="0" i="0" u="none" strike="noStrike" cap="none" dirty="0">
              <a:solidFill>
                <a:srgbClr val="000000"/>
              </a:solidFill>
              <a:latin typeface="Quattrocento Sans"/>
              <a:ea typeface="Quattrocento Sans"/>
              <a:cs typeface="Quattrocento Sans"/>
              <a:sym typeface="Quattrocento Sans"/>
            </a:endParaRPr>
          </a:p>
        </p:txBody>
      </p:sp>
      <p:sp>
        <p:nvSpPr>
          <p:cNvPr id="215" name="Google Shape;215;p27"/>
          <p:cNvSpPr txBox="1">
            <a:spLocks noGrp="1"/>
          </p:cNvSpPr>
          <p:nvPr>
            <p:ph type="sldNum" idx="12"/>
          </p:nvPr>
        </p:nvSpPr>
        <p:spPr>
          <a:xfrm>
            <a:off x="11582399" y="6477000"/>
            <a:ext cx="152401" cy="21336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800"/>
              <a:buNone/>
            </a:pPr>
            <a:fld id="{00000000-1234-1234-1234-123412341234}" type="slidenum">
              <a:rPr lang="en-US"/>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317405"/>
            <a:ext cx="10515600" cy="461700"/>
          </a:xfrm>
          <a:prstGeom prst="rect">
            <a:avLst/>
          </a:prstGeom>
        </p:spPr>
        <p:txBody>
          <a:bodyPr spcFirstLastPara="1" wrap="square" lIns="0" tIns="45700" rIns="0" bIns="0" anchor="t" anchorCtr="0">
            <a:spAutoFit/>
          </a:bodyPr>
          <a:lstStyle/>
          <a:p>
            <a:pPr marL="0" lvl="0" indent="0" algn="l" rtl="0">
              <a:spcBef>
                <a:spcPts val="0"/>
              </a:spcBef>
              <a:spcAft>
                <a:spcPts val="0"/>
              </a:spcAft>
              <a:buNone/>
            </a:pPr>
            <a:r>
              <a:rPr lang="en-US"/>
              <a:t>Introductions</a:t>
            </a:r>
            <a:endParaRPr/>
          </a:p>
        </p:txBody>
      </p:sp>
      <p:pic>
        <p:nvPicPr>
          <p:cNvPr id="105" name="drew img">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382125" y="1264955"/>
            <a:ext cx="1828800" cy="1828800"/>
          </a:xfrm>
          <a:prstGeom prst="rect">
            <a:avLst/>
          </a:prstGeom>
          <a:noFill/>
          <a:ln>
            <a:noFill/>
          </a:ln>
        </p:spPr>
      </p:pic>
      <p:sp>
        <p:nvSpPr>
          <p:cNvPr id="98" name="drew text"/>
          <p:cNvSpPr txBox="1">
            <a:spLocks noGrp="1"/>
          </p:cNvSpPr>
          <p:nvPr>
            <p:ph type="body" idx="1"/>
          </p:nvPr>
        </p:nvSpPr>
        <p:spPr>
          <a:xfrm>
            <a:off x="810625" y="3093750"/>
            <a:ext cx="2971800" cy="365700"/>
          </a:xfrm>
          <a:prstGeom prst="rect">
            <a:avLst/>
          </a:prstGeom>
        </p:spPr>
        <p:txBody>
          <a:bodyPr spcFirstLastPara="1" wrap="square" lIns="91425" tIns="45700" rIns="91425" bIns="45700" anchor="ctr" anchorCtr="0">
            <a:noAutofit/>
          </a:bodyPr>
          <a:lstStyle/>
          <a:p>
            <a:pPr marL="0" lvl="0" indent="0" algn="ctr" rtl="0">
              <a:spcBef>
                <a:spcPts val="700"/>
              </a:spcBef>
              <a:spcAft>
                <a:spcPts val="0"/>
              </a:spcAft>
              <a:buNone/>
            </a:pPr>
            <a:r>
              <a:rPr lang="en-US" sz="1400" b="1" dirty="0"/>
              <a:t>Andrew Nielson</a:t>
            </a:r>
            <a:endParaRPr sz="1400" b="1" dirty="0"/>
          </a:p>
          <a:p>
            <a:pPr marL="0" lvl="0" indent="0" algn="ctr" rtl="0">
              <a:spcBef>
                <a:spcPts val="0"/>
              </a:spcBef>
              <a:spcAft>
                <a:spcPts val="0"/>
              </a:spcAft>
              <a:buNone/>
            </a:pPr>
            <a:r>
              <a:rPr lang="en-US" sz="1400" dirty="0"/>
              <a:t>Director, IT Accessibility Division</a:t>
            </a:r>
            <a:endParaRPr sz="1400" dirty="0"/>
          </a:p>
        </p:txBody>
      </p:sp>
      <p:pic>
        <p:nvPicPr>
          <p:cNvPr id="106" name="mike img">
            <a:extLs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5181600" y="1264955"/>
            <a:ext cx="1828800" cy="1828800"/>
          </a:xfrm>
          <a:prstGeom prst="rect">
            <a:avLst/>
          </a:prstGeom>
          <a:noFill/>
          <a:ln>
            <a:noFill/>
          </a:ln>
        </p:spPr>
      </p:pic>
      <p:sp>
        <p:nvSpPr>
          <p:cNvPr id="101" name="mdh text"/>
          <p:cNvSpPr txBox="1">
            <a:spLocks noGrp="1"/>
          </p:cNvSpPr>
          <p:nvPr>
            <p:ph type="body" idx="1"/>
          </p:nvPr>
        </p:nvSpPr>
        <p:spPr>
          <a:xfrm>
            <a:off x="4610100" y="3116250"/>
            <a:ext cx="2971800" cy="343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t>Michael Horton</a:t>
            </a:r>
            <a:endParaRPr sz="1400" b="1"/>
          </a:p>
          <a:p>
            <a:pPr marL="0" lvl="0" indent="0" algn="ctr" rtl="0">
              <a:spcBef>
                <a:spcPts val="0"/>
              </a:spcBef>
              <a:spcAft>
                <a:spcPts val="0"/>
              </a:spcAft>
              <a:buNone/>
            </a:pPr>
            <a:r>
              <a:rPr lang="en-US" sz="1400"/>
              <a:t>Sr. ICT Accessibility Specialist</a:t>
            </a:r>
            <a:endParaRPr sz="1400"/>
          </a:p>
        </p:txBody>
      </p:sp>
      <p:pic>
        <p:nvPicPr>
          <p:cNvPr id="107" name="laura img">
            <a:extLst>
              <a:ext uri="{C183D7F6-B498-43B3-948B-1728B52AA6E4}">
                <adec:decorative xmlns:adec="http://schemas.microsoft.com/office/drawing/2017/decorative" val="1"/>
              </a:ext>
            </a:extLst>
          </p:cNvPr>
          <p:cNvPicPr preferRelativeResize="0"/>
          <p:nvPr/>
        </p:nvPicPr>
        <p:blipFill>
          <a:blip r:embed="rId5">
            <a:alphaModFix/>
          </a:blip>
          <a:stretch>
            <a:fillRect/>
          </a:stretch>
        </p:blipFill>
        <p:spPr>
          <a:xfrm>
            <a:off x="8981075" y="1264955"/>
            <a:ext cx="1828800" cy="1828800"/>
          </a:xfrm>
          <a:prstGeom prst="rect">
            <a:avLst/>
          </a:prstGeom>
          <a:noFill/>
          <a:ln>
            <a:noFill/>
          </a:ln>
        </p:spPr>
      </p:pic>
      <p:sp>
        <p:nvSpPr>
          <p:cNvPr id="102" name="laura text"/>
          <p:cNvSpPr txBox="1">
            <a:spLocks noGrp="1"/>
          </p:cNvSpPr>
          <p:nvPr>
            <p:ph type="body" idx="1"/>
          </p:nvPr>
        </p:nvSpPr>
        <p:spPr>
          <a:xfrm>
            <a:off x="8409575" y="3105000"/>
            <a:ext cx="2971800" cy="343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1400" b="1"/>
              <a:t>Laura Miller</a:t>
            </a:r>
            <a:endParaRPr sz="1400" b="1"/>
          </a:p>
          <a:p>
            <a:pPr marL="0" lvl="0" indent="0" algn="ctr" rtl="0">
              <a:spcBef>
                <a:spcPts val="0"/>
              </a:spcBef>
              <a:spcAft>
                <a:spcPts val="0"/>
              </a:spcAft>
              <a:buClr>
                <a:schemeClr val="dk1"/>
              </a:buClr>
              <a:buSzPts val="1100"/>
              <a:buFont typeface="Arial"/>
              <a:buNone/>
            </a:pPr>
            <a:r>
              <a:rPr lang="en-US" sz="1400"/>
              <a:t>Sr. ICT Accessibility Specialist</a:t>
            </a:r>
            <a:endParaRPr sz="1400"/>
          </a:p>
        </p:txBody>
      </p:sp>
      <p:pic>
        <p:nvPicPr>
          <p:cNvPr id="108" name="kmso img">
            <a:extLst>
              <a:ext uri="{C183D7F6-B498-43B3-948B-1728B52AA6E4}">
                <adec:decorative xmlns:adec="http://schemas.microsoft.com/office/drawing/2017/decorative" val="1"/>
              </a:ext>
            </a:extLst>
          </p:cNvPr>
          <p:cNvPicPr preferRelativeResize="0"/>
          <p:nvPr/>
        </p:nvPicPr>
        <p:blipFill>
          <a:blip r:embed="rId6">
            <a:alphaModFix/>
          </a:blip>
          <a:stretch>
            <a:fillRect/>
          </a:stretch>
        </p:blipFill>
        <p:spPr>
          <a:xfrm>
            <a:off x="1382125" y="3935175"/>
            <a:ext cx="1828800" cy="1828800"/>
          </a:xfrm>
          <a:prstGeom prst="rect">
            <a:avLst/>
          </a:prstGeom>
          <a:noFill/>
          <a:ln>
            <a:noFill/>
          </a:ln>
        </p:spPr>
      </p:pic>
      <p:sp>
        <p:nvSpPr>
          <p:cNvPr id="100" name="kmso text"/>
          <p:cNvSpPr txBox="1">
            <a:spLocks noGrp="1"/>
          </p:cNvSpPr>
          <p:nvPr>
            <p:ph type="body" idx="1"/>
          </p:nvPr>
        </p:nvSpPr>
        <p:spPr>
          <a:xfrm>
            <a:off x="810625" y="5763975"/>
            <a:ext cx="2971800" cy="343200"/>
          </a:xfrm>
          <a:prstGeom prst="rect">
            <a:avLst/>
          </a:prstGeom>
        </p:spPr>
        <p:txBody>
          <a:bodyPr spcFirstLastPara="1" wrap="square" lIns="91425" tIns="45700" rIns="91425" bIns="45700" anchor="ctr" anchorCtr="0">
            <a:noAutofit/>
          </a:bodyPr>
          <a:lstStyle/>
          <a:p>
            <a:pPr marL="0" lvl="0" indent="0" algn="ctr" rtl="0">
              <a:spcBef>
                <a:spcPts val="700"/>
              </a:spcBef>
              <a:spcAft>
                <a:spcPts val="0"/>
              </a:spcAft>
              <a:buNone/>
            </a:pPr>
            <a:r>
              <a:rPr lang="en-US" sz="1400" b="1"/>
              <a:t>Kristen Smith-O’Connor</a:t>
            </a:r>
            <a:endParaRPr sz="1400" b="1"/>
          </a:p>
          <a:p>
            <a:pPr marL="0" lvl="0" indent="0" algn="ctr" rtl="0">
              <a:spcBef>
                <a:spcPts val="0"/>
              </a:spcBef>
              <a:spcAft>
                <a:spcPts val="0"/>
              </a:spcAft>
              <a:buClr>
                <a:schemeClr val="dk1"/>
              </a:buClr>
              <a:buSzPts val="1100"/>
              <a:buFont typeface="Arial"/>
              <a:buNone/>
            </a:pPr>
            <a:r>
              <a:rPr lang="en-US" sz="1400"/>
              <a:t>Sr. ICT Accessibility Specialist</a:t>
            </a:r>
            <a:endParaRPr sz="1400"/>
          </a:p>
        </p:txBody>
      </p:sp>
      <p:pic>
        <p:nvPicPr>
          <p:cNvPr id="109" name="alex img">
            <a:extLst>
              <a:ext uri="{C183D7F6-B498-43B3-948B-1728B52AA6E4}">
                <adec:decorative xmlns:adec="http://schemas.microsoft.com/office/drawing/2017/decorative" val="1"/>
              </a:ext>
            </a:extLst>
          </p:cNvPr>
          <p:cNvPicPr preferRelativeResize="0"/>
          <p:nvPr/>
        </p:nvPicPr>
        <p:blipFill>
          <a:blip r:embed="rId7">
            <a:alphaModFix/>
          </a:blip>
          <a:stretch>
            <a:fillRect/>
          </a:stretch>
        </p:blipFill>
        <p:spPr>
          <a:xfrm>
            <a:off x="5181600" y="3935175"/>
            <a:ext cx="1828800" cy="1828800"/>
          </a:xfrm>
          <a:prstGeom prst="rect">
            <a:avLst/>
          </a:prstGeom>
          <a:noFill/>
          <a:ln>
            <a:noFill/>
          </a:ln>
        </p:spPr>
      </p:pic>
      <p:sp>
        <p:nvSpPr>
          <p:cNvPr id="103" name="alex text"/>
          <p:cNvSpPr txBox="1">
            <a:spLocks noGrp="1"/>
          </p:cNvSpPr>
          <p:nvPr>
            <p:ph type="body" idx="1"/>
          </p:nvPr>
        </p:nvSpPr>
        <p:spPr>
          <a:xfrm>
            <a:off x="4610100" y="5763975"/>
            <a:ext cx="2971800" cy="343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t>Alex Wilson</a:t>
            </a:r>
            <a:endParaRPr sz="1400" b="1"/>
          </a:p>
          <a:p>
            <a:pPr marL="0" lvl="0" indent="0" algn="ctr" rtl="0">
              <a:spcBef>
                <a:spcPts val="0"/>
              </a:spcBef>
              <a:spcAft>
                <a:spcPts val="0"/>
              </a:spcAft>
              <a:buNone/>
            </a:pPr>
            <a:r>
              <a:rPr lang="en-US" sz="1400"/>
              <a:t>Program Analyst</a:t>
            </a:r>
            <a:endParaRPr sz="1400"/>
          </a:p>
        </p:txBody>
      </p:sp>
      <p:pic>
        <p:nvPicPr>
          <p:cNvPr id="110" name="merrick image">
            <a:extLst>
              <a:ext uri="{C183D7F6-B498-43B3-948B-1728B52AA6E4}">
                <adec:decorative xmlns:adec="http://schemas.microsoft.com/office/drawing/2017/decorative" val="1"/>
              </a:ext>
            </a:extLst>
          </p:cNvPr>
          <p:cNvPicPr preferRelativeResize="0"/>
          <p:nvPr/>
        </p:nvPicPr>
        <p:blipFill>
          <a:blip r:embed="rId8">
            <a:alphaModFix/>
          </a:blip>
          <a:stretch>
            <a:fillRect/>
          </a:stretch>
        </p:blipFill>
        <p:spPr>
          <a:xfrm>
            <a:off x="8981075" y="3935175"/>
            <a:ext cx="1828800" cy="1828800"/>
          </a:xfrm>
          <a:prstGeom prst="rect">
            <a:avLst/>
          </a:prstGeom>
          <a:noFill/>
          <a:ln>
            <a:noFill/>
          </a:ln>
        </p:spPr>
      </p:pic>
      <p:sp>
        <p:nvSpPr>
          <p:cNvPr id="104" name="merrick text"/>
          <p:cNvSpPr txBox="1">
            <a:spLocks noGrp="1"/>
          </p:cNvSpPr>
          <p:nvPr>
            <p:ph type="body" idx="1"/>
          </p:nvPr>
        </p:nvSpPr>
        <p:spPr>
          <a:xfrm>
            <a:off x="8331425" y="5763975"/>
            <a:ext cx="3128100" cy="343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a:t>Merrick Krause</a:t>
            </a:r>
            <a:endParaRPr sz="1400" b="1"/>
          </a:p>
          <a:p>
            <a:pPr marL="0" lvl="0" indent="0" algn="ctr" rtl="0">
              <a:spcBef>
                <a:spcPts val="0"/>
              </a:spcBef>
              <a:spcAft>
                <a:spcPts val="0"/>
              </a:spcAft>
              <a:buNone/>
            </a:pPr>
            <a:r>
              <a:rPr lang="en-US" sz="1400"/>
              <a:t>Enterprise Programs Executive, GSA</a:t>
            </a:r>
            <a:endParaRPr sz="1400"/>
          </a:p>
        </p:txBody>
      </p:sp>
      <p:sp>
        <p:nvSpPr>
          <p:cNvPr id="99" name="page number"/>
          <p:cNvSpPr txBox="1">
            <a:spLocks noGrp="1"/>
          </p:cNvSpPr>
          <p:nvPr>
            <p:ph type="sldNum" idx="12"/>
          </p:nvPr>
        </p:nvSpPr>
        <p:spPr>
          <a:xfrm>
            <a:off x="11465983" y="6492240"/>
            <a:ext cx="268800" cy="183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6"/>
          <p:cNvSpPr txBox="1">
            <a:spLocks noGrp="1"/>
          </p:cNvSpPr>
          <p:nvPr>
            <p:ph type="title"/>
          </p:nvPr>
        </p:nvSpPr>
        <p:spPr>
          <a:xfrm>
            <a:off x="457200" y="317405"/>
            <a:ext cx="10515600" cy="4617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FY24 Highlights</a:t>
            </a:r>
            <a:endParaRPr/>
          </a:p>
        </p:txBody>
      </p:sp>
      <p:sp>
        <p:nvSpPr>
          <p:cNvPr id="116" name="Google Shape;116;p16"/>
          <p:cNvSpPr txBox="1">
            <a:spLocks noGrp="1"/>
          </p:cNvSpPr>
          <p:nvPr>
            <p:ph type="body" idx="1"/>
          </p:nvPr>
        </p:nvSpPr>
        <p:spPr>
          <a:xfrm>
            <a:off x="457200" y="1371600"/>
            <a:ext cx="8249400" cy="4937700"/>
          </a:xfrm>
          <a:prstGeom prst="rect">
            <a:avLst/>
          </a:prstGeom>
          <a:noFill/>
          <a:ln>
            <a:noFill/>
          </a:ln>
        </p:spPr>
        <p:txBody>
          <a:bodyPr spcFirstLastPara="1" wrap="square" lIns="91425" tIns="45700" rIns="91425" bIns="45700" anchor="ctr" anchorCtr="0">
            <a:noAutofit/>
          </a:bodyPr>
          <a:lstStyle/>
          <a:p>
            <a:pPr marL="457200" marR="0" lvl="0" indent="-381000" algn="l" rtl="0">
              <a:lnSpc>
                <a:spcPct val="100000"/>
              </a:lnSpc>
              <a:spcBef>
                <a:spcPts val="700"/>
              </a:spcBef>
              <a:spcAft>
                <a:spcPts val="0"/>
              </a:spcAft>
              <a:buSzPts val="2400"/>
              <a:buChar char="▪"/>
            </a:pPr>
            <a:r>
              <a:rPr lang="en-US" sz="2400" dirty="0"/>
              <a:t>Delivered the FY23 Annual Assessment and soon to release the FY24 Assessment </a:t>
            </a:r>
            <a:endParaRPr sz="2400" dirty="0"/>
          </a:p>
          <a:p>
            <a:pPr marL="457200" marR="0" lvl="0" indent="-381000" algn="l" rtl="0">
              <a:lnSpc>
                <a:spcPct val="100000"/>
              </a:lnSpc>
              <a:spcBef>
                <a:spcPts val="700"/>
              </a:spcBef>
              <a:spcAft>
                <a:spcPts val="0"/>
              </a:spcAft>
              <a:buSzPts val="2400"/>
              <a:buChar char="▪"/>
            </a:pPr>
            <a:r>
              <a:rPr lang="en-US" sz="2400" dirty="0"/>
              <a:t>ICT Testing Baselines</a:t>
            </a:r>
            <a:endParaRPr sz="2400" dirty="0"/>
          </a:p>
          <a:p>
            <a:pPr marL="914400" marR="0" lvl="1" indent="-381000" algn="l" rtl="0">
              <a:lnSpc>
                <a:spcPct val="100000"/>
              </a:lnSpc>
              <a:spcBef>
                <a:spcPts val="700"/>
              </a:spcBef>
              <a:spcAft>
                <a:spcPts val="0"/>
              </a:spcAft>
              <a:buSzPts val="2400"/>
              <a:buChar char="▪"/>
            </a:pPr>
            <a:r>
              <a:rPr lang="en-US" sz="2400" dirty="0"/>
              <a:t>Updated the ICT Baseline for Web</a:t>
            </a:r>
            <a:endParaRPr sz="2400" dirty="0"/>
          </a:p>
          <a:p>
            <a:pPr marL="914400" lvl="1" indent="-381000" algn="l" rtl="0">
              <a:spcBef>
                <a:spcPts val="700"/>
              </a:spcBef>
              <a:spcAft>
                <a:spcPts val="0"/>
              </a:spcAft>
              <a:buSzPts val="2400"/>
              <a:buChar char="▪"/>
            </a:pPr>
            <a:r>
              <a:rPr lang="en-US" sz="2400" dirty="0"/>
              <a:t>Released the Electronic Documents Baseline</a:t>
            </a:r>
            <a:endParaRPr sz="2400" dirty="0"/>
          </a:p>
          <a:p>
            <a:pPr marL="457200" marR="0" lvl="0" indent="-381000" algn="l" rtl="0">
              <a:lnSpc>
                <a:spcPct val="100000"/>
              </a:lnSpc>
              <a:spcBef>
                <a:spcPts val="700"/>
              </a:spcBef>
              <a:spcAft>
                <a:spcPts val="0"/>
              </a:spcAft>
              <a:buSzPts val="2400"/>
              <a:buChar char="▪"/>
            </a:pPr>
            <a:r>
              <a:rPr lang="en-US" sz="2400" dirty="0"/>
              <a:t>Published Multiple Content Updates on Section508.gov</a:t>
            </a:r>
            <a:endParaRPr sz="2400" dirty="0"/>
          </a:p>
          <a:p>
            <a:pPr marL="457200" lvl="0" indent="-381000" algn="l" rtl="0">
              <a:spcBef>
                <a:spcPts val="700"/>
              </a:spcBef>
              <a:spcAft>
                <a:spcPts val="0"/>
              </a:spcAft>
              <a:buSzPts val="2400"/>
              <a:buChar char="▪"/>
            </a:pPr>
            <a:r>
              <a:rPr lang="en-US" sz="2400" dirty="0"/>
              <a:t>Produced Accessibility Bytes; Improved Digital Accessibility Newsletter</a:t>
            </a:r>
            <a:endParaRPr sz="2400" dirty="0"/>
          </a:p>
          <a:p>
            <a:pPr marL="457200" marR="0" lvl="0" indent="-381000" algn="l" rtl="0">
              <a:lnSpc>
                <a:spcPct val="100000"/>
              </a:lnSpc>
              <a:spcBef>
                <a:spcPts val="700"/>
              </a:spcBef>
              <a:spcAft>
                <a:spcPts val="0"/>
              </a:spcAft>
              <a:buSzPts val="2400"/>
              <a:buChar char="▪"/>
            </a:pPr>
            <a:r>
              <a:rPr lang="en-US" sz="2400" dirty="0"/>
              <a:t>Developed a Section 508 PM Certification initial feasibility analysis</a:t>
            </a:r>
            <a:endParaRPr sz="2400" dirty="0"/>
          </a:p>
          <a:p>
            <a:pPr marL="457200" marR="0" lvl="0" indent="-381000" algn="l" rtl="0">
              <a:lnSpc>
                <a:spcPct val="100000"/>
              </a:lnSpc>
              <a:spcBef>
                <a:spcPts val="700"/>
              </a:spcBef>
              <a:spcAft>
                <a:spcPts val="0"/>
              </a:spcAft>
              <a:buSzPts val="2400"/>
              <a:buChar char="▪"/>
            </a:pPr>
            <a:r>
              <a:rPr lang="en-US" sz="2400" dirty="0"/>
              <a:t>Published ACR Editor under Section508.gov</a:t>
            </a:r>
            <a:endParaRPr sz="2400" dirty="0"/>
          </a:p>
        </p:txBody>
      </p:sp>
      <p:pic>
        <p:nvPicPr>
          <p:cNvPr id="119" name="Google Shape;119;p16">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9153600" y="2684263"/>
            <a:ext cx="2285999" cy="2285999"/>
          </a:xfrm>
          <a:prstGeom prst="rect">
            <a:avLst/>
          </a:prstGeom>
          <a:noFill/>
          <a:ln>
            <a:noFill/>
          </a:ln>
        </p:spPr>
      </p:pic>
      <p:sp>
        <p:nvSpPr>
          <p:cNvPr id="118" name="Google Shape;118;p1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8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457200" y="317405"/>
            <a:ext cx="10515600" cy="4617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Section 508.gov Resources (1 of 2)</a:t>
            </a:r>
            <a:endParaRPr/>
          </a:p>
        </p:txBody>
      </p:sp>
      <p:sp>
        <p:nvSpPr>
          <p:cNvPr id="126" name="Google Shape;126;p17"/>
          <p:cNvSpPr txBox="1">
            <a:spLocks noGrp="1"/>
          </p:cNvSpPr>
          <p:nvPr>
            <p:ph type="body" idx="1"/>
          </p:nvPr>
        </p:nvSpPr>
        <p:spPr>
          <a:xfrm>
            <a:off x="457200" y="1371600"/>
            <a:ext cx="11277600" cy="4548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200" dirty="0"/>
              <a:t>Our team constantly reevaluates user needs and opportunities to improve guidance and skill building available from </a:t>
            </a:r>
            <a:r>
              <a:rPr lang="en-US" sz="2200" b="1" dirty="0"/>
              <a:t>Section</a:t>
            </a:r>
            <a:r>
              <a:rPr lang="en-US" sz="2200" b="1" dirty="0">
                <a:solidFill>
                  <a:srgbClr val="38761D"/>
                </a:solidFill>
              </a:rPr>
              <a:t>508</a:t>
            </a:r>
            <a:r>
              <a:rPr lang="en-US" sz="2200" b="1" dirty="0"/>
              <a:t>.gov</a:t>
            </a:r>
            <a:r>
              <a:rPr lang="en-US" sz="2200" dirty="0"/>
              <a:t>. Let's look at some of the highlights…</a:t>
            </a:r>
            <a:endParaRPr sz="2200" dirty="0"/>
          </a:p>
          <a:p>
            <a:pPr marL="914400" marR="0" lvl="1" indent="-368300" algn="l" rtl="0">
              <a:lnSpc>
                <a:spcPct val="100000"/>
              </a:lnSpc>
              <a:spcBef>
                <a:spcPts val="1000"/>
              </a:spcBef>
              <a:spcAft>
                <a:spcPts val="0"/>
              </a:spcAft>
              <a:buSzPts val="2200"/>
              <a:buChar char="▪"/>
            </a:pPr>
            <a:r>
              <a:rPr lang="en-US" sz="2200" dirty="0"/>
              <a:t>Guidance supporting Office of Management and Budget </a:t>
            </a:r>
            <a:r>
              <a:rPr lang="en-US" sz="2200" u="sng" dirty="0">
                <a:solidFill>
                  <a:schemeClr val="hlink"/>
                </a:solidFill>
                <a:hlinkClick r:id="rId3"/>
              </a:rPr>
              <a:t>M-24-08</a:t>
            </a:r>
            <a:r>
              <a:rPr lang="en-US" sz="2200" dirty="0"/>
              <a:t> &amp; </a:t>
            </a:r>
            <a:r>
              <a:rPr lang="en-US" sz="2200" u="sng" dirty="0">
                <a:solidFill>
                  <a:schemeClr val="hlink"/>
                </a:solidFill>
                <a:hlinkClick r:id="rId4"/>
              </a:rPr>
              <a:t>M-23-22</a:t>
            </a:r>
            <a:endParaRPr sz="2200" dirty="0"/>
          </a:p>
          <a:p>
            <a:pPr marL="1371600" marR="0" lvl="2" indent="-368300" algn="l" rtl="0">
              <a:lnSpc>
                <a:spcPct val="100000"/>
              </a:lnSpc>
              <a:spcBef>
                <a:spcPts val="0"/>
              </a:spcBef>
              <a:spcAft>
                <a:spcPts val="0"/>
              </a:spcAft>
              <a:buSzPts val="2200"/>
              <a:buChar char="▪"/>
            </a:pPr>
            <a:r>
              <a:rPr lang="en-US" sz="2200" u="sng" dirty="0">
                <a:solidFill>
                  <a:schemeClr val="hlink"/>
                </a:solidFill>
                <a:hlinkClick r:id="rId5"/>
              </a:rPr>
              <a:t>Designing Digital Content For Users With Cognitive Disabilities</a:t>
            </a:r>
            <a:r>
              <a:rPr lang="en-US" sz="2200" dirty="0"/>
              <a:t> </a:t>
            </a:r>
            <a:endParaRPr sz="2200" dirty="0"/>
          </a:p>
          <a:p>
            <a:pPr marL="1371600" lvl="2" indent="-368300" algn="l" rtl="0">
              <a:spcBef>
                <a:spcPts val="0"/>
              </a:spcBef>
              <a:spcAft>
                <a:spcPts val="0"/>
              </a:spcAft>
              <a:buSzPts val="2200"/>
              <a:buChar char="▪"/>
            </a:pPr>
            <a:r>
              <a:rPr lang="en-US" sz="2200" u="sng" dirty="0">
                <a:solidFill>
                  <a:schemeClr val="hlink"/>
                </a:solidFill>
                <a:hlinkClick r:id="rId6"/>
              </a:rPr>
              <a:t>Establishing and Maintaining a Formal Complaint Process</a:t>
            </a:r>
            <a:endParaRPr sz="2200" dirty="0"/>
          </a:p>
          <a:p>
            <a:pPr marL="1371600" marR="0" lvl="2" indent="-368300" algn="l" rtl="0">
              <a:lnSpc>
                <a:spcPct val="100000"/>
              </a:lnSpc>
              <a:spcBef>
                <a:spcPts val="0"/>
              </a:spcBef>
              <a:spcAft>
                <a:spcPts val="0"/>
              </a:spcAft>
              <a:buSzPts val="2200"/>
              <a:buChar char="▪"/>
            </a:pPr>
            <a:r>
              <a:rPr lang="en-US" sz="2200" u="sng" dirty="0">
                <a:solidFill>
                  <a:schemeClr val="hlink"/>
                </a:solidFill>
                <a:hlinkClick r:id="rId7"/>
              </a:rPr>
              <a:t>Implementing a Public Feedback Mechanism</a:t>
            </a:r>
            <a:r>
              <a:rPr lang="en-US" sz="2200" dirty="0"/>
              <a:t> </a:t>
            </a:r>
            <a:endParaRPr sz="2200" dirty="0"/>
          </a:p>
          <a:p>
            <a:pPr marL="1371600" marR="0" lvl="2" indent="-368300" algn="l" rtl="0">
              <a:lnSpc>
                <a:spcPct val="100000"/>
              </a:lnSpc>
              <a:spcBef>
                <a:spcPts val="0"/>
              </a:spcBef>
              <a:spcAft>
                <a:spcPts val="0"/>
              </a:spcAft>
              <a:buSzPts val="2200"/>
              <a:buChar char="▪"/>
            </a:pPr>
            <a:r>
              <a:rPr lang="en-US" sz="2200" u="sng" dirty="0">
                <a:solidFill>
                  <a:schemeClr val="hlink"/>
                </a:solidFill>
                <a:hlinkClick r:id="rId8"/>
              </a:rPr>
              <a:t>Roles and Responsibilities</a:t>
            </a:r>
            <a:r>
              <a:rPr lang="en-US" sz="2200" dirty="0"/>
              <a:t> </a:t>
            </a:r>
            <a:endParaRPr sz="2200" dirty="0"/>
          </a:p>
          <a:p>
            <a:pPr marL="1371600" marR="0" lvl="2" indent="-368300" algn="l" rtl="0">
              <a:lnSpc>
                <a:spcPct val="100000"/>
              </a:lnSpc>
              <a:spcBef>
                <a:spcPts val="0"/>
              </a:spcBef>
              <a:spcAft>
                <a:spcPts val="0"/>
              </a:spcAft>
              <a:buSzPts val="2200"/>
              <a:buChar char="▪"/>
            </a:pPr>
            <a:r>
              <a:rPr lang="en-US" sz="2200" u="sng" dirty="0">
                <a:solidFill>
                  <a:schemeClr val="hlink"/>
                </a:solidFill>
                <a:hlinkClick r:id="rId9"/>
              </a:rPr>
              <a:t>Tips for Usability Testing with People with Disabilities</a:t>
            </a:r>
            <a:r>
              <a:rPr lang="en-US" sz="2200" dirty="0"/>
              <a:t> (OPM)</a:t>
            </a:r>
            <a:endParaRPr sz="2200" dirty="0"/>
          </a:p>
          <a:p>
            <a:pPr marL="1371600" marR="0" lvl="2" indent="-368300" algn="l" rtl="0">
              <a:lnSpc>
                <a:spcPct val="100000"/>
              </a:lnSpc>
              <a:spcBef>
                <a:spcPts val="0"/>
              </a:spcBef>
              <a:spcAft>
                <a:spcPts val="0"/>
              </a:spcAft>
              <a:buSzPts val="2200"/>
              <a:buChar char="▪"/>
            </a:pPr>
            <a:r>
              <a:rPr lang="en-US" sz="2200" u="sng" dirty="0">
                <a:solidFill>
                  <a:schemeClr val="hlink"/>
                </a:solidFill>
                <a:hlinkClick r:id="rId10"/>
              </a:rPr>
              <a:t>Developing a Web Accessibility Statement</a:t>
            </a:r>
            <a:r>
              <a:rPr lang="en-US" sz="2200" dirty="0"/>
              <a:t> </a:t>
            </a:r>
            <a:endParaRPr sz="2200" dirty="0"/>
          </a:p>
          <a:p>
            <a:pPr marL="1371600" marR="0" lvl="2" indent="-368300" algn="l" rtl="0">
              <a:lnSpc>
                <a:spcPct val="100000"/>
              </a:lnSpc>
              <a:spcBef>
                <a:spcPts val="0"/>
              </a:spcBef>
              <a:spcAft>
                <a:spcPts val="0"/>
              </a:spcAft>
              <a:buSzPts val="2200"/>
              <a:buChar char="▪"/>
            </a:pPr>
            <a:r>
              <a:rPr lang="en-US" sz="2200" u="sng" dirty="0">
                <a:solidFill>
                  <a:schemeClr val="hlink"/>
                </a:solidFill>
                <a:hlinkClick r:id="rId11"/>
              </a:rPr>
              <a:t>Accessibility Policy Framework</a:t>
            </a:r>
            <a:endParaRPr sz="2200" dirty="0"/>
          </a:p>
        </p:txBody>
      </p:sp>
      <p:pic>
        <p:nvPicPr>
          <p:cNvPr id="128" name="Google Shape;128;p17" descr="GSA: Section508.gov. Buy. Build. Be Accessible."/>
          <p:cNvPicPr preferRelativeResize="0"/>
          <p:nvPr/>
        </p:nvPicPr>
        <p:blipFill>
          <a:blip r:embed="rId12">
            <a:alphaModFix/>
          </a:blip>
          <a:stretch>
            <a:fillRect/>
          </a:stretch>
        </p:blipFill>
        <p:spPr>
          <a:xfrm>
            <a:off x="7940675" y="5367700"/>
            <a:ext cx="3266575" cy="642050"/>
          </a:xfrm>
          <a:prstGeom prst="rect">
            <a:avLst/>
          </a:prstGeom>
          <a:noFill/>
          <a:ln>
            <a:noFill/>
          </a:ln>
          <a:effectLst>
            <a:outerShdw blurRad="200025" dist="66675" dir="2460000" algn="bl" rotWithShape="0">
              <a:srgbClr val="000000">
                <a:alpha val="50000"/>
              </a:srgbClr>
            </a:outerShdw>
          </a:effectLst>
        </p:spPr>
      </p:pic>
      <p:sp>
        <p:nvSpPr>
          <p:cNvPr id="127" name="Google Shape;127;p17"/>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8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18"/>
          <p:cNvSpPr txBox="1">
            <a:spLocks noGrp="1"/>
          </p:cNvSpPr>
          <p:nvPr>
            <p:ph type="title"/>
          </p:nvPr>
        </p:nvSpPr>
        <p:spPr>
          <a:xfrm>
            <a:off x="457200" y="317405"/>
            <a:ext cx="10515600" cy="461700"/>
          </a:xfrm>
          <a:prstGeom prst="rect">
            <a:avLst/>
          </a:prstGeom>
        </p:spPr>
        <p:txBody>
          <a:bodyPr spcFirstLastPara="1" wrap="square" lIns="0" tIns="45700" rIns="0" bIns="0" anchor="t" anchorCtr="0">
            <a:spAutoFit/>
          </a:bodyPr>
          <a:lstStyle/>
          <a:p>
            <a:pPr marL="0" lvl="0" indent="0" algn="l" rtl="0">
              <a:spcBef>
                <a:spcPts val="0"/>
              </a:spcBef>
              <a:spcAft>
                <a:spcPts val="0"/>
              </a:spcAft>
              <a:buNone/>
            </a:pPr>
            <a:r>
              <a:rPr lang="en-US"/>
              <a:t>Section 508.gov Resources, (2 of 2)</a:t>
            </a:r>
            <a:endParaRPr/>
          </a:p>
        </p:txBody>
      </p:sp>
      <p:sp>
        <p:nvSpPr>
          <p:cNvPr id="137" name="Google Shape;137;p18"/>
          <p:cNvSpPr txBox="1">
            <a:spLocks noGrp="1"/>
          </p:cNvSpPr>
          <p:nvPr>
            <p:ph type="body" idx="1"/>
          </p:nvPr>
        </p:nvSpPr>
        <p:spPr>
          <a:xfrm>
            <a:off x="457200" y="1219200"/>
            <a:ext cx="11277600" cy="4937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Content Development</a:t>
            </a:r>
            <a:endParaRPr dirty="0"/>
          </a:p>
          <a:p>
            <a:pPr marL="457200" lvl="0" indent="-355600" algn="l" rtl="0">
              <a:spcBef>
                <a:spcPts val="0"/>
              </a:spcBef>
              <a:spcAft>
                <a:spcPts val="0"/>
              </a:spcAft>
              <a:buSzPts val="2000"/>
              <a:buChar char="▪"/>
            </a:pPr>
            <a:r>
              <a:rPr lang="en-US" sz="2000" u="sng" dirty="0">
                <a:solidFill>
                  <a:schemeClr val="hlink"/>
                </a:solidFill>
                <a:hlinkClick r:id="rId3"/>
              </a:rPr>
              <a:t>Accessible Social Media</a:t>
            </a:r>
            <a:r>
              <a:rPr lang="en-US" sz="2000" dirty="0"/>
              <a:t> (USAB)</a:t>
            </a:r>
            <a:endParaRPr sz="2000" dirty="0"/>
          </a:p>
          <a:p>
            <a:pPr marL="457200" lvl="0" indent="-355600" algn="l" rtl="0">
              <a:spcBef>
                <a:spcPts val="0"/>
              </a:spcBef>
              <a:spcAft>
                <a:spcPts val="0"/>
              </a:spcAft>
              <a:buSzPts val="2000"/>
              <a:buChar char="▪"/>
            </a:pPr>
            <a:r>
              <a:rPr lang="en-US" sz="2000" u="sng" dirty="0">
                <a:solidFill>
                  <a:schemeClr val="hlink"/>
                </a:solidFill>
                <a:hlinkClick r:id="rId4"/>
              </a:rPr>
              <a:t>Accessible Meetings</a:t>
            </a:r>
            <a:r>
              <a:rPr lang="en-US" sz="2000" dirty="0"/>
              <a:t> </a:t>
            </a:r>
            <a:endParaRPr sz="2000" dirty="0"/>
          </a:p>
          <a:p>
            <a:pPr marL="457200" lvl="0" indent="-355600" algn="l" rtl="0">
              <a:spcBef>
                <a:spcPts val="0"/>
              </a:spcBef>
              <a:spcAft>
                <a:spcPts val="0"/>
              </a:spcAft>
              <a:buSzPts val="2000"/>
              <a:buChar char="▪"/>
            </a:pPr>
            <a:r>
              <a:rPr lang="en-US" sz="2000" u="sng" dirty="0">
                <a:solidFill>
                  <a:schemeClr val="hlink"/>
                </a:solidFill>
                <a:hlinkClick r:id="rId5"/>
              </a:rPr>
              <a:t>Authoring Meaningful Alternative Text</a:t>
            </a:r>
            <a:r>
              <a:rPr lang="en-US" sz="2000" dirty="0"/>
              <a:t> </a:t>
            </a:r>
            <a:endParaRPr sz="2000" dirty="0"/>
          </a:p>
          <a:p>
            <a:pPr marL="457200" lvl="0" indent="-355600" algn="l" rtl="0">
              <a:spcBef>
                <a:spcPts val="0"/>
              </a:spcBef>
              <a:spcAft>
                <a:spcPts val="0"/>
              </a:spcAft>
              <a:buSzPts val="2000"/>
              <a:buChar char="▪"/>
            </a:pPr>
            <a:r>
              <a:rPr lang="en-US" sz="2000" u="sng" dirty="0">
                <a:solidFill>
                  <a:schemeClr val="hlink"/>
                </a:solidFill>
                <a:hlinkClick r:id="rId6"/>
              </a:rPr>
              <a:t>Captions and Transcripts </a:t>
            </a:r>
            <a:endParaRPr dirty="0"/>
          </a:p>
          <a:p>
            <a:pPr marL="457200" lvl="0" indent="-355600" algn="l" rtl="0">
              <a:spcBef>
                <a:spcPts val="0"/>
              </a:spcBef>
              <a:spcAft>
                <a:spcPts val="0"/>
              </a:spcAft>
              <a:buSzPts val="2000"/>
              <a:buChar char="▪"/>
            </a:pPr>
            <a:r>
              <a:rPr lang="en-US" sz="2000" u="sng" dirty="0">
                <a:solidFill>
                  <a:schemeClr val="hlink"/>
                </a:solidFill>
                <a:hlinkClick r:id="rId7"/>
              </a:rPr>
              <a:t>Checklist for Accessible Email Messages</a:t>
            </a:r>
            <a:r>
              <a:rPr lang="en-US" sz="2000" dirty="0"/>
              <a:t> (FHWA)</a:t>
            </a:r>
            <a:endParaRPr sz="2000" dirty="0"/>
          </a:p>
          <a:p>
            <a:pPr marL="457200" lvl="0" indent="-355600" algn="l" rtl="0">
              <a:spcBef>
                <a:spcPts val="0"/>
              </a:spcBef>
              <a:spcAft>
                <a:spcPts val="0"/>
              </a:spcAft>
              <a:buSzPts val="2000"/>
              <a:buChar char="▪"/>
            </a:pPr>
            <a:r>
              <a:rPr lang="en-US" sz="2000" u="sng" dirty="0">
                <a:solidFill>
                  <a:schemeClr val="hlink"/>
                </a:solidFill>
                <a:hlinkClick r:id="rId8"/>
              </a:rPr>
              <a:t>Common PDF Tags and Their Usage</a:t>
            </a:r>
            <a:r>
              <a:rPr lang="en-US" sz="2000" dirty="0"/>
              <a:t> (ED)</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n-US" dirty="0"/>
              <a:t>Online Training Courses					</a:t>
            </a:r>
            <a:endParaRPr dirty="0"/>
          </a:p>
          <a:p>
            <a:pPr marL="457200" lvl="0" indent="-355600" algn="l" rtl="0">
              <a:spcBef>
                <a:spcPts val="700"/>
              </a:spcBef>
              <a:spcAft>
                <a:spcPts val="0"/>
              </a:spcAft>
              <a:buSzPts val="2000"/>
              <a:buChar char="▪"/>
            </a:pPr>
            <a:r>
              <a:rPr lang="en-US" sz="2000" u="sng" dirty="0">
                <a:solidFill>
                  <a:schemeClr val="hlink"/>
                </a:solidFill>
                <a:hlinkClick r:id="rId9"/>
              </a:rPr>
              <a:t>Accessibility of ICT for Government Executives</a:t>
            </a:r>
            <a:endParaRPr sz="2000" dirty="0"/>
          </a:p>
          <a:p>
            <a:pPr marL="457200" lvl="0" indent="-355600" algn="l" rtl="0">
              <a:spcBef>
                <a:spcPts val="0"/>
              </a:spcBef>
              <a:spcAft>
                <a:spcPts val="0"/>
              </a:spcAft>
              <a:buSzPts val="2000"/>
              <a:buChar char="▪"/>
            </a:pPr>
            <a:r>
              <a:rPr lang="en-US" sz="2000" u="sng" dirty="0">
                <a:solidFill>
                  <a:schemeClr val="hlink"/>
                </a:solidFill>
                <a:hlinkClick r:id="rId10"/>
              </a:rPr>
              <a:t>Micro-Purchases and Section 508 Requirements</a:t>
            </a:r>
            <a:r>
              <a:rPr lang="en-US" sz="2000" dirty="0"/>
              <a:t>* - Refresh in FY25 </a:t>
            </a:r>
            <a:endParaRPr sz="2000" dirty="0"/>
          </a:p>
          <a:p>
            <a:pPr marL="457200" lvl="0" indent="-355600" algn="l" rtl="0">
              <a:spcBef>
                <a:spcPts val="0"/>
              </a:spcBef>
              <a:spcAft>
                <a:spcPts val="0"/>
              </a:spcAft>
              <a:buSzPts val="2000"/>
              <a:buChar char="▪"/>
            </a:pPr>
            <a:r>
              <a:rPr lang="en-US" sz="2000" u="sng" dirty="0">
                <a:solidFill>
                  <a:schemeClr val="hlink"/>
                </a:solidFill>
                <a:hlinkClick r:id="rId11"/>
              </a:rPr>
              <a:t>Microsoft Word &amp; Accessibility Best Practices</a:t>
            </a:r>
            <a:endParaRPr sz="2000" dirty="0"/>
          </a:p>
          <a:p>
            <a:pPr marL="457200" lvl="0" indent="-355600" algn="l" rtl="0">
              <a:spcBef>
                <a:spcPts val="0"/>
              </a:spcBef>
              <a:spcAft>
                <a:spcPts val="0"/>
              </a:spcAft>
              <a:buSzPts val="2000"/>
              <a:buChar char="▪"/>
            </a:pPr>
            <a:r>
              <a:rPr lang="en-US" sz="2000" u="sng" dirty="0">
                <a:solidFill>
                  <a:schemeClr val="hlink"/>
                </a:solidFill>
                <a:hlinkClick r:id="rId12"/>
              </a:rPr>
              <a:t>Procuring Section 508 Conformant ICT Products and Services</a:t>
            </a:r>
            <a:r>
              <a:rPr lang="en-US" sz="2000" dirty="0"/>
              <a:t>*</a:t>
            </a:r>
            <a:endParaRPr sz="2000" dirty="0"/>
          </a:p>
          <a:p>
            <a:pPr marL="457200" lvl="0" indent="-355600" algn="l" rtl="0">
              <a:spcBef>
                <a:spcPts val="0"/>
              </a:spcBef>
              <a:spcAft>
                <a:spcPts val="0"/>
              </a:spcAft>
              <a:buSzPts val="2000"/>
              <a:buChar char="▪"/>
            </a:pPr>
            <a:r>
              <a:rPr lang="en-US" sz="2000" u="sng" dirty="0">
                <a:solidFill>
                  <a:schemeClr val="hlink"/>
                </a:solidFill>
                <a:hlinkClick r:id="rId13"/>
              </a:rPr>
              <a:t>Section 508: What Is It and Why Is It Important?</a:t>
            </a:r>
            <a:r>
              <a:rPr lang="en-US" sz="2000" dirty="0"/>
              <a:t>*</a:t>
            </a:r>
            <a:endParaRPr sz="2000" dirty="0"/>
          </a:p>
          <a:p>
            <a:pPr marL="457200" lvl="0" indent="-355600" algn="l" rtl="0">
              <a:spcBef>
                <a:spcPts val="0"/>
              </a:spcBef>
              <a:spcAft>
                <a:spcPts val="0"/>
              </a:spcAft>
              <a:buSzPts val="2000"/>
              <a:buChar char="▪"/>
            </a:pPr>
            <a:r>
              <a:rPr lang="en-US" sz="2000" u="sng" dirty="0">
                <a:solidFill>
                  <a:schemeClr val="hlink"/>
                </a:solidFill>
                <a:hlinkClick r:id="rId14"/>
              </a:rPr>
              <a:t>Soliciting and Evaluating Accessibility Conformance Reports in Federal ICT Procurement</a:t>
            </a:r>
            <a:endParaRPr sz="2000" dirty="0"/>
          </a:p>
        </p:txBody>
      </p:sp>
      <p:sp>
        <p:nvSpPr>
          <p:cNvPr id="134" name="Google Shape;134;p18"/>
          <p:cNvSpPr/>
          <p:nvPr/>
        </p:nvSpPr>
        <p:spPr>
          <a:xfrm>
            <a:off x="8708300" y="2666125"/>
            <a:ext cx="3381480" cy="3249450"/>
          </a:xfrm>
          <a:prstGeom prst="irregularSeal1">
            <a:avLst/>
          </a:prstGeom>
          <a:solidFill>
            <a:srgbClr val="F6B26B"/>
          </a:solidFill>
          <a:ln w="9525" cap="flat" cmpd="sng">
            <a:solidFill>
              <a:schemeClr val="dk2"/>
            </a:solidFill>
            <a:prstDash val="solid"/>
            <a:round/>
            <a:headEnd type="none" w="sm" len="sm"/>
            <a:tailEnd type="none" w="sm" len="sm"/>
          </a:ln>
          <a:effectLst>
            <a:outerShdw blurRad="214313" dist="66675" dir="384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b="1"/>
              <a:t>*COs &amp; CORs!</a:t>
            </a:r>
            <a:endParaRPr b="1"/>
          </a:p>
          <a:p>
            <a:pPr marL="0" lvl="0" indent="0" algn="ctr" rtl="0">
              <a:spcBef>
                <a:spcPts val="0"/>
              </a:spcBef>
              <a:spcAft>
                <a:spcPts val="0"/>
              </a:spcAft>
              <a:buNone/>
            </a:pPr>
            <a:r>
              <a:rPr lang="en-US"/>
              <a:t> </a:t>
            </a:r>
            <a:r>
              <a:rPr lang="en-US" sz="1200"/>
              <a:t>Earn Continuous Learning Points (CLP) by completing these courses on FAI.gov</a:t>
            </a:r>
            <a:endParaRPr sz="1200"/>
          </a:p>
        </p:txBody>
      </p:sp>
      <p:sp>
        <p:nvSpPr>
          <p:cNvPr id="136" name="Google Shape;136;p18"/>
          <p:cNvSpPr txBox="1">
            <a:spLocks noGrp="1"/>
          </p:cNvSpPr>
          <p:nvPr>
            <p:ph type="sldNum" idx="12"/>
          </p:nvPr>
        </p:nvSpPr>
        <p:spPr>
          <a:xfrm>
            <a:off x="11465983" y="6492240"/>
            <a:ext cx="268800" cy="1830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title"/>
          <p:cNvSpPr txBox="1">
            <a:spLocks noGrp="1"/>
          </p:cNvSpPr>
          <p:nvPr>
            <p:ph type="title"/>
          </p:nvPr>
        </p:nvSpPr>
        <p:spPr>
          <a:xfrm>
            <a:off x="457200" y="317405"/>
            <a:ext cx="10515600" cy="4617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M-24-08 Implementation &amp; Resources, Tools (1 of 2)</a:t>
            </a:r>
            <a:endParaRPr/>
          </a:p>
        </p:txBody>
      </p:sp>
      <p:sp>
        <p:nvSpPr>
          <p:cNvPr id="143" name="text"/>
          <p:cNvSpPr txBox="1">
            <a:spLocks noGrp="1"/>
          </p:cNvSpPr>
          <p:nvPr>
            <p:ph type="body" idx="1"/>
          </p:nvPr>
        </p:nvSpPr>
        <p:spPr>
          <a:xfrm>
            <a:off x="457200" y="1371600"/>
            <a:ext cx="7495504" cy="493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700"/>
              </a:spcBef>
              <a:spcAft>
                <a:spcPts val="0"/>
              </a:spcAft>
              <a:buNone/>
            </a:pPr>
            <a:r>
              <a:rPr lang="en-US" sz="2500" dirty="0"/>
              <a:t>The Governmentwide IT Accessibility Team has been diligent in creating solutions in response to M-24-08: Strengthening Digital Accessibility</a:t>
            </a:r>
            <a:endParaRPr sz="2500" dirty="0"/>
          </a:p>
          <a:p>
            <a:pPr marL="457200" marR="0" lvl="0" indent="-374650" algn="l" rtl="0">
              <a:lnSpc>
                <a:spcPct val="100000"/>
              </a:lnSpc>
              <a:spcBef>
                <a:spcPts val="700"/>
              </a:spcBef>
              <a:spcAft>
                <a:spcPts val="0"/>
              </a:spcAft>
              <a:buClr>
                <a:srgbClr val="006197"/>
              </a:buClr>
              <a:buSzPts val="2300"/>
              <a:buFont typeface="Noto Sans Symbols"/>
              <a:buChar char="▪"/>
            </a:pPr>
            <a:r>
              <a:rPr lang="en-US" sz="2300" dirty="0"/>
              <a:t>Tools</a:t>
            </a:r>
            <a:endParaRPr sz="2300" dirty="0"/>
          </a:p>
          <a:p>
            <a:pPr marL="914400" marR="0" lvl="1" indent="-374650" algn="l" rtl="0">
              <a:lnSpc>
                <a:spcPct val="100000"/>
              </a:lnSpc>
              <a:spcBef>
                <a:spcPts val="700"/>
              </a:spcBef>
              <a:spcAft>
                <a:spcPts val="0"/>
              </a:spcAft>
              <a:buClr>
                <a:srgbClr val="006197"/>
              </a:buClr>
              <a:buSzPts val="2300"/>
              <a:buFont typeface="Noto Sans Symbols"/>
              <a:buChar char="▪"/>
            </a:pPr>
            <a:r>
              <a:rPr lang="en-US" sz="2300" dirty="0"/>
              <a:t>Acquisition-related Tools: ART, SRT, </a:t>
            </a:r>
            <a:r>
              <a:rPr lang="en-US" sz="2300" dirty="0" err="1"/>
              <a:t>OpenACR</a:t>
            </a:r>
            <a:r>
              <a:rPr lang="en-US" sz="2300" dirty="0"/>
              <a:t> Suite - ACR Editor and ACR Repo (FY25)</a:t>
            </a:r>
            <a:endParaRPr sz="2300" dirty="0"/>
          </a:p>
          <a:p>
            <a:pPr marL="457200" lvl="0" indent="-374650" algn="l" rtl="0">
              <a:spcBef>
                <a:spcPts val="700"/>
              </a:spcBef>
              <a:spcAft>
                <a:spcPts val="0"/>
              </a:spcAft>
              <a:buSzPts val="2300"/>
              <a:buChar char="▪"/>
            </a:pPr>
            <a:r>
              <a:rPr lang="en-US" sz="2300" dirty="0"/>
              <a:t>Developed Section 508 PM Certification initial feasibility analysis</a:t>
            </a:r>
            <a:endParaRPr sz="2300" dirty="0"/>
          </a:p>
          <a:p>
            <a:pPr marL="914400" lvl="1" indent="-374650" algn="l" rtl="0">
              <a:spcBef>
                <a:spcPts val="700"/>
              </a:spcBef>
              <a:spcAft>
                <a:spcPts val="0"/>
              </a:spcAft>
              <a:buSzPts val="2300"/>
              <a:buChar char="▪"/>
            </a:pPr>
            <a:r>
              <a:rPr lang="en-US" sz="2300" dirty="0"/>
              <a:t>Centered on defining options for a way forward to create standardized training, qualifications and knowledge with respect to Section 508 PMs across government</a:t>
            </a:r>
            <a:endParaRPr sz="2500" dirty="0">
              <a:highlight>
                <a:srgbClr val="FFFF00"/>
              </a:highlight>
            </a:endParaRPr>
          </a:p>
        </p:txBody>
      </p:sp>
      <p:pic>
        <p:nvPicPr>
          <p:cNvPr id="146" name="art" descr="ART: Accessibility Requirements Tool logo"/>
          <p:cNvPicPr preferRelativeResize="0"/>
          <p:nvPr/>
        </p:nvPicPr>
        <p:blipFill rotWithShape="1">
          <a:blip r:embed="rId3">
            <a:alphaModFix/>
          </a:blip>
          <a:srcRect b="18260"/>
          <a:stretch/>
        </p:blipFill>
        <p:spPr>
          <a:xfrm>
            <a:off x="8284975" y="1465339"/>
            <a:ext cx="3059976" cy="1719636"/>
          </a:xfrm>
          <a:prstGeom prst="rect">
            <a:avLst/>
          </a:prstGeom>
          <a:noFill/>
          <a:ln>
            <a:noFill/>
          </a:ln>
        </p:spPr>
      </p:pic>
      <p:pic>
        <p:nvPicPr>
          <p:cNvPr id="147" name="acr" descr="ACR Editor logo"/>
          <p:cNvPicPr preferRelativeResize="0"/>
          <p:nvPr/>
        </p:nvPicPr>
        <p:blipFill>
          <a:blip r:embed="rId4">
            <a:alphaModFix/>
          </a:blip>
          <a:stretch>
            <a:fillRect/>
          </a:stretch>
        </p:blipFill>
        <p:spPr>
          <a:xfrm>
            <a:off x="8284975" y="3318458"/>
            <a:ext cx="3059975" cy="979192"/>
          </a:xfrm>
          <a:prstGeom prst="rect">
            <a:avLst/>
          </a:prstGeom>
          <a:noFill/>
          <a:ln>
            <a:noFill/>
          </a:ln>
        </p:spPr>
      </p:pic>
      <p:pic>
        <p:nvPicPr>
          <p:cNvPr id="148" name="srt" descr="SRT logo"/>
          <p:cNvPicPr preferRelativeResize="0"/>
          <p:nvPr/>
        </p:nvPicPr>
        <p:blipFill>
          <a:blip r:embed="rId5">
            <a:alphaModFix/>
          </a:blip>
          <a:stretch>
            <a:fillRect/>
          </a:stretch>
        </p:blipFill>
        <p:spPr>
          <a:xfrm>
            <a:off x="8373912" y="4517925"/>
            <a:ext cx="2882100" cy="1366350"/>
          </a:xfrm>
          <a:prstGeom prst="rect">
            <a:avLst/>
          </a:prstGeom>
          <a:noFill/>
          <a:ln>
            <a:noFill/>
          </a:ln>
        </p:spPr>
      </p:pic>
      <p:sp>
        <p:nvSpPr>
          <p:cNvPr id="145" name="page num"/>
          <p:cNvSpPr txBox="1">
            <a:spLocks noGrp="1"/>
          </p:cNvSpPr>
          <p:nvPr>
            <p:ph type="sldNum" idx="12"/>
          </p:nvPr>
        </p:nvSpPr>
        <p:spPr>
          <a:xfrm>
            <a:off x="11465983" y="6492240"/>
            <a:ext cx="268800" cy="1830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8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20"/>
          <p:cNvSpPr txBox="1">
            <a:spLocks noGrp="1"/>
          </p:cNvSpPr>
          <p:nvPr>
            <p:ph type="title"/>
          </p:nvPr>
        </p:nvSpPr>
        <p:spPr>
          <a:xfrm>
            <a:off x="457200" y="317405"/>
            <a:ext cx="10515600" cy="4617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M-24-08 Implementation &amp; Resources, Tools (2 of 2)</a:t>
            </a:r>
            <a:endParaRPr/>
          </a:p>
        </p:txBody>
      </p:sp>
      <p:sp>
        <p:nvSpPr>
          <p:cNvPr id="154" name="Google Shape;154;p20"/>
          <p:cNvSpPr txBox="1">
            <a:spLocks noGrp="1"/>
          </p:cNvSpPr>
          <p:nvPr>
            <p:ph type="body" idx="1"/>
          </p:nvPr>
        </p:nvSpPr>
        <p:spPr>
          <a:xfrm>
            <a:off x="457200" y="1371600"/>
            <a:ext cx="7416900" cy="4937700"/>
          </a:xfrm>
          <a:prstGeom prst="rect">
            <a:avLst/>
          </a:prstGeom>
          <a:noFill/>
          <a:ln>
            <a:noFill/>
          </a:ln>
        </p:spPr>
        <p:txBody>
          <a:bodyPr spcFirstLastPara="1" wrap="square" lIns="91425" tIns="45700" rIns="91425" bIns="45700" anchor="ctr" anchorCtr="0">
            <a:noAutofit/>
          </a:bodyPr>
          <a:lstStyle/>
          <a:p>
            <a:pPr marL="457200" marR="0" lvl="0" indent="-412750" algn="l" rtl="0">
              <a:lnSpc>
                <a:spcPct val="100000"/>
              </a:lnSpc>
              <a:spcBef>
                <a:spcPts val="700"/>
              </a:spcBef>
              <a:spcAft>
                <a:spcPts val="0"/>
              </a:spcAft>
              <a:buSzPts val="2900"/>
              <a:buChar char="▪"/>
            </a:pPr>
            <a:r>
              <a:rPr lang="en-US" sz="2900" dirty="0"/>
              <a:t>Guidance derived or related to the Memo</a:t>
            </a:r>
            <a:endParaRPr sz="2900" dirty="0"/>
          </a:p>
          <a:p>
            <a:pPr marL="914400" marR="0" lvl="1" indent="-400050" algn="l" rtl="0">
              <a:lnSpc>
                <a:spcPct val="100000"/>
              </a:lnSpc>
              <a:spcBef>
                <a:spcPts val="700"/>
              </a:spcBef>
              <a:spcAft>
                <a:spcPts val="0"/>
              </a:spcAft>
              <a:buSzPts val="2700"/>
              <a:buChar char="▪"/>
            </a:pPr>
            <a:r>
              <a:rPr lang="en-US" sz="2700" dirty="0"/>
              <a:t>Agency Actions: Section PM listing, updated website accessibility statement, public feedback mechanism, complaints</a:t>
            </a:r>
            <a:endParaRPr sz="2700" dirty="0"/>
          </a:p>
          <a:p>
            <a:pPr marL="914400" marR="0" lvl="1" indent="-400050" algn="l" rtl="0">
              <a:lnSpc>
                <a:spcPct val="100000"/>
              </a:lnSpc>
              <a:spcBef>
                <a:spcPts val="700"/>
              </a:spcBef>
              <a:spcAft>
                <a:spcPts val="0"/>
              </a:spcAft>
              <a:buSzPts val="2700"/>
              <a:buChar char="▪"/>
            </a:pPr>
            <a:r>
              <a:rPr lang="en-US" sz="2700" dirty="0"/>
              <a:t>Content: </a:t>
            </a:r>
            <a:r>
              <a:rPr lang="en-US" sz="2700" u="sng" dirty="0">
                <a:solidFill>
                  <a:schemeClr val="hlink"/>
                </a:solidFill>
                <a:hlinkClick r:id="rId3"/>
              </a:rPr>
              <a:t>Usability Testing with Persons with Disabilities </a:t>
            </a:r>
            <a:endParaRPr sz="2500" dirty="0"/>
          </a:p>
          <a:p>
            <a:pPr marL="914400" marR="0" lvl="1" indent="-400050" algn="l" rtl="0">
              <a:lnSpc>
                <a:spcPct val="100000"/>
              </a:lnSpc>
              <a:spcBef>
                <a:spcPts val="700"/>
              </a:spcBef>
              <a:spcAft>
                <a:spcPts val="0"/>
              </a:spcAft>
              <a:buSzPts val="2700"/>
              <a:buChar char="▪"/>
            </a:pPr>
            <a:r>
              <a:rPr lang="en-US" sz="2700" u="sng" dirty="0">
                <a:solidFill>
                  <a:schemeClr val="hlink"/>
                </a:solidFill>
                <a:hlinkClick r:id="rId4"/>
              </a:rPr>
              <a:t>Policy Review: Accessibility Policy Framework</a:t>
            </a:r>
            <a:endParaRPr sz="2700" dirty="0"/>
          </a:p>
          <a:p>
            <a:pPr marL="914400" marR="0" lvl="1" indent="-400050" algn="l" rtl="0">
              <a:lnSpc>
                <a:spcPct val="100000"/>
              </a:lnSpc>
              <a:spcBef>
                <a:spcPts val="700"/>
              </a:spcBef>
              <a:spcAft>
                <a:spcPts val="0"/>
              </a:spcAft>
              <a:buSzPts val="2700"/>
              <a:buChar char="▪"/>
            </a:pPr>
            <a:r>
              <a:rPr lang="en-US" sz="2700" dirty="0"/>
              <a:t>Annual Assessment (Year 2)</a:t>
            </a:r>
            <a:endParaRPr sz="2900" dirty="0">
              <a:highlight>
                <a:srgbClr val="FFFF00"/>
              </a:highlight>
            </a:endParaRPr>
          </a:p>
        </p:txBody>
      </p:sp>
      <p:pic>
        <p:nvPicPr>
          <p:cNvPr id="157" name="Google Shape;157;p20" descr="Cover page from the FY 23 Governmentwide Section 508 Assessment, December 2023. GSA Governmentwide IT Accessibility Program, Office of Governmentwide Policy"/>
          <p:cNvPicPr preferRelativeResize="0"/>
          <p:nvPr/>
        </p:nvPicPr>
        <p:blipFill>
          <a:blip r:embed="rId5">
            <a:alphaModFix/>
          </a:blip>
          <a:stretch>
            <a:fillRect/>
          </a:stretch>
        </p:blipFill>
        <p:spPr>
          <a:xfrm>
            <a:off x="8879175" y="2796879"/>
            <a:ext cx="2586800" cy="3360022"/>
          </a:xfrm>
          <a:prstGeom prst="rect">
            <a:avLst/>
          </a:prstGeom>
          <a:noFill/>
          <a:ln>
            <a:noFill/>
          </a:ln>
        </p:spPr>
      </p:pic>
      <p:pic>
        <p:nvPicPr>
          <p:cNvPr id="158" name="Google Shape;158;p20" descr="Policy &amp; Management. IT Accessibility Policy Framework - Approach"/>
          <p:cNvPicPr preferRelativeResize="0"/>
          <p:nvPr/>
        </p:nvPicPr>
        <p:blipFill>
          <a:blip r:embed="rId6">
            <a:alphaModFix/>
          </a:blip>
          <a:stretch>
            <a:fillRect/>
          </a:stretch>
        </p:blipFill>
        <p:spPr>
          <a:xfrm>
            <a:off x="8881130" y="1464106"/>
            <a:ext cx="2582898" cy="1244382"/>
          </a:xfrm>
          <a:prstGeom prst="rect">
            <a:avLst/>
          </a:prstGeom>
          <a:noFill/>
          <a:ln>
            <a:noFill/>
          </a:ln>
        </p:spPr>
      </p:pic>
      <p:sp>
        <p:nvSpPr>
          <p:cNvPr id="156" name="Google Shape;156;p20"/>
          <p:cNvSpPr txBox="1">
            <a:spLocks noGrp="1"/>
          </p:cNvSpPr>
          <p:nvPr>
            <p:ph type="sldNum" idx="12"/>
          </p:nvPr>
        </p:nvSpPr>
        <p:spPr>
          <a:xfrm>
            <a:off x="11465983" y="6492240"/>
            <a:ext cx="268800" cy="1830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8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457200" y="317405"/>
            <a:ext cx="10515600" cy="4617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FY24 Annual Governmentwide Section 508 Assessment</a:t>
            </a:r>
            <a:endParaRPr/>
          </a:p>
        </p:txBody>
      </p:sp>
      <p:sp>
        <p:nvSpPr>
          <p:cNvPr id="165" name="Google Shape;165;p21"/>
          <p:cNvSpPr txBox="1">
            <a:spLocks noGrp="1"/>
          </p:cNvSpPr>
          <p:nvPr>
            <p:ph type="body" idx="1"/>
          </p:nvPr>
        </p:nvSpPr>
        <p:spPr>
          <a:xfrm>
            <a:off x="457200" y="1371600"/>
            <a:ext cx="5486400" cy="49377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700"/>
              </a:spcBef>
              <a:spcAft>
                <a:spcPts val="0"/>
              </a:spcAft>
              <a:buSzPts val="2400"/>
              <a:buChar char="▪"/>
            </a:pPr>
            <a:r>
              <a:rPr lang="en-US" sz="2400" dirty="0"/>
              <a:t>Data shows an increase in the number of entities that have a Section 508 Program Manager.</a:t>
            </a:r>
            <a:endParaRPr sz="2400" dirty="0"/>
          </a:p>
          <a:p>
            <a:pPr marL="457200" marR="0" lvl="0" indent="-381000" algn="l" rtl="0">
              <a:lnSpc>
                <a:spcPct val="100000"/>
              </a:lnSpc>
              <a:spcBef>
                <a:spcPts val="0"/>
              </a:spcBef>
              <a:spcAft>
                <a:spcPts val="0"/>
              </a:spcAft>
              <a:buSzPts val="2400"/>
              <a:buChar char="▪"/>
            </a:pPr>
            <a:r>
              <a:rPr lang="en-US" sz="2400" dirty="0"/>
              <a:t>Overall, maturity has slightly improved governmentwide in FY24 and remains Moderate. Conformance of ICT did not improve and remains low governmentwide. </a:t>
            </a:r>
            <a:endParaRPr sz="2400" dirty="0"/>
          </a:p>
          <a:p>
            <a:pPr marL="457200" marR="0" lvl="0" indent="-381000" algn="l" rtl="0">
              <a:lnSpc>
                <a:spcPct val="100000"/>
              </a:lnSpc>
              <a:spcBef>
                <a:spcPts val="0"/>
              </a:spcBef>
              <a:spcAft>
                <a:spcPts val="0"/>
              </a:spcAft>
              <a:buSzPts val="2400"/>
              <a:buChar char="▪"/>
            </a:pPr>
            <a:r>
              <a:rPr lang="en-US" sz="2400" dirty="0"/>
              <a:t>Of the top viewed ICT, we see stagnation in accessibility efforts, with the majority of entities showing no movement year over year.</a:t>
            </a:r>
            <a:endParaRPr sz="2400" u="sng" dirty="0"/>
          </a:p>
        </p:txBody>
      </p:sp>
      <p:sp>
        <p:nvSpPr>
          <p:cNvPr id="168" name="Google Shape;168;p21"/>
          <p:cNvSpPr txBox="1">
            <a:spLocks noGrp="1"/>
          </p:cNvSpPr>
          <p:nvPr>
            <p:ph type="body" idx="2"/>
          </p:nvPr>
        </p:nvSpPr>
        <p:spPr>
          <a:xfrm>
            <a:off x="6248400" y="1371600"/>
            <a:ext cx="5486400" cy="4953000"/>
          </a:xfrm>
          <a:prstGeom prst="rect">
            <a:avLst/>
          </a:prstGeom>
        </p:spPr>
        <p:txBody>
          <a:bodyPr spcFirstLastPara="1" wrap="square" lIns="91425" tIns="45700" rIns="91425" bIns="45700" anchor="t" anchorCtr="0">
            <a:noAutofit/>
          </a:bodyPr>
          <a:lstStyle/>
          <a:p>
            <a:pPr marL="457200" lvl="0" indent="-381000" algn="l" rtl="0">
              <a:spcBef>
                <a:spcPts val="700"/>
              </a:spcBef>
              <a:spcAft>
                <a:spcPts val="0"/>
              </a:spcAft>
              <a:buSzPts val="2400"/>
              <a:buChar char="▪"/>
            </a:pPr>
            <a:r>
              <a:rPr lang="en-US" sz="2400" dirty="0"/>
              <a:t>Entities have noted, and it is reflected in data, that resourcing has improved, with a small increase in full time equivalents in FY24.</a:t>
            </a:r>
            <a:endParaRPr sz="2400" dirty="0"/>
          </a:p>
          <a:p>
            <a:pPr marL="457200" lvl="0" indent="-381000" algn="l" rtl="0">
              <a:spcBef>
                <a:spcPts val="0"/>
              </a:spcBef>
              <a:spcAft>
                <a:spcPts val="0"/>
              </a:spcAft>
              <a:buSzPts val="2400"/>
              <a:buChar char="▪"/>
            </a:pPr>
            <a:r>
              <a:rPr lang="en-US" sz="2400" dirty="0"/>
              <a:t>Entities increased the average hours per week a Section 508 PM spent supporting Section 508 efforts.</a:t>
            </a:r>
            <a:endParaRPr dirty="0"/>
          </a:p>
        </p:txBody>
      </p:sp>
      <p:pic>
        <p:nvPicPr>
          <p:cNvPr id="167" name="image" descr="Stay Tuned"/>
          <p:cNvPicPr preferRelativeResize="0"/>
          <p:nvPr/>
        </p:nvPicPr>
        <p:blipFill>
          <a:blip r:embed="rId3">
            <a:alphaModFix/>
          </a:blip>
          <a:stretch>
            <a:fillRect/>
          </a:stretch>
        </p:blipFill>
        <p:spPr>
          <a:xfrm>
            <a:off x="6497875" y="4372100"/>
            <a:ext cx="2424950" cy="2424950"/>
          </a:xfrm>
          <a:prstGeom prst="rect">
            <a:avLst/>
          </a:prstGeom>
          <a:noFill/>
          <a:ln>
            <a:noFill/>
          </a:ln>
        </p:spPr>
      </p:pic>
      <p:sp>
        <p:nvSpPr>
          <p:cNvPr id="169" name="Google Shape;169;p21"/>
          <p:cNvSpPr txBox="1"/>
          <p:nvPr/>
        </p:nvSpPr>
        <p:spPr>
          <a:xfrm>
            <a:off x="8619650" y="4683700"/>
            <a:ext cx="3235800" cy="1778100"/>
          </a:xfrm>
          <a:prstGeom prst="rect">
            <a:avLst/>
          </a:prstGeom>
          <a:noFill/>
          <a:ln>
            <a:noFill/>
          </a:ln>
        </p:spPr>
        <p:txBody>
          <a:bodyPr spcFirstLastPara="1" wrap="square" lIns="91425" tIns="91425" rIns="91425" bIns="91425" anchor="ctr" anchorCtr="0">
            <a:noAutofit/>
          </a:bodyPr>
          <a:lstStyle/>
          <a:p>
            <a:pPr marL="0" lvl="0" indent="0" algn="ctr" rtl="0">
              <a:spcBef>
                <a:spcPts val="700"/>
              </a:spcBef>
              <a:spcAft>
                <a:spcPts val="0"/>
              </a:spcAft>
              <a:buClr>
                <a:schemeClr val="dk1"/>
              </a:buClr>
              <a:buSzPts val="1100"/>
              <a:buFont typeface="Arial"/>
              <a:buNone/>
            </a:pPr>
            <a:r>
              <a:rPr lang="en-US" sz="2400" b="1" dirty="0">
                <a:solidFill>
                  <a:srgbClr val="006197"/>
                </a:solidFill>
              </a:rPr>
              <a:t>  FY24 Report coming December 2024</a:t>
            </a:r>
            <a:endParaRPr b="1" dirty="0"/>
          </a:p>
        </p:txBody>
      </p:sp>
      <p:sp>
        <p:nvSpPr>
          <p:cNvPr id="166" name="Google Shape;166;p2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457200" y="317405"/>
            <a:ext cx="10515600" cy="4617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FY25 Look Ahead (1 of 2)</a:t>
            </a:r>
            <a:endParaRPr/>
          </a:p>
        </p:txBody>
      </p:sp>
      <p:sp>
        <p:nvSpPr>
          <p:cNvPr id="176" name="Google Shape;176;p22"/>
          <p:cNvSpPr txBox="1">
            <a:spLocks noGrp="1"/>
          </p:cNvSpPr>
          <p:nvPr>
            <p:ph type="body" idx="1"/>
          </p:nvPr>
        </p:nvSpPr>
        <p:spPr>
          <a:xfrm>
            <a:off x="457200" y="1166825"/>
            <a:ext cx="7395300" cy="4937700"/>
          </a:xfrm>
          <a:prstGeom prst="rect">
            <a:avLst/>
          </a:prstGeom>
          <a:noFill/>
          <a:ln>
            <a:noFill/>
          </a:ln>
        </p:spPr>
        <p:txBody>
          <a:bodyPr spcFirstLastPara="1" wrap="square" lIns="91425" tIns="45700" rIns="91425" bIns="45700" anchor="ctr" anchorCtr="0">
            <a:noAutofit/>
          </a:bodyPr>
          <a:lstStyle/>
          <a:p>
            <a:pPr marL="457200" marR="0" lvl="0" indent="-368300" algn="l" rtl="0">
              <a:lnSpc>
                <a:spcPct val="115000"/>
              </a:lnSpc>
              <a:spcBef>
                <a:spcPts val="0"/>
              </a:spcBef>
              <a:spcAft>
                <a:spcPts val="0"/>
              </a:spcAft>
              <a:buSzPts val="2200"/>
              <a:buChar char="▪"/>
            </a:pPr>
            <a:r>
              <a:rPr lang="en-US" sz="2200" dirty="0"/>
              <a:t>FY25 Annual Assessment and </a:t>
            </a:r>
            <a:r>
              <a:rPr lang="en-US" sz="2200" b="1" dirty="0"/>
              <a:t>new reporting tool</a:t>
            </a:r>
            <a:r>
              <a:rPr lang="en-US" sz="2200" dirty="0"/>
              <a:t> development</a:t>
            </a:r>
            <a:endParaRPr sz="2200" dirty="0"/>
          </a:p>
          <a:p>
            <a:pPr marL="457200" marR="0" lvl="0" indent="-368300" algn="l" rtl="0">
              <a:lnSpc>
                <a:spcPct val="115000"/>
              </a:lnSpc>
              <a:spcBef>
                <a:spcPts val="0"/>
              </a:spcBef>
              <a:spcAft>
                <a:spcPts val="0"/>
              </a:spcAft>
              <a:buClr>
                <a:srgbClr val="006197"/>
              </a:buClr>
              <a:buSzPts val="2200"/>
              <a:buFont typeface="Noto Sans Symbols"/>
              <a:buChar char="▪"/>
            </a:pPr>
            <a:r>
              <a:rPr lang="en-US" sz="2200" dirty="0"/>
              <a:t>M-24-08 Actions</a:t>
            </a:r>
            <a:endParaRPr sz="2200" dirty="0"/>
          </a:p>
          <a:p>
            <a:pPr marL="914400" marR="0" lvl="1" indent="-368300" algn="l" rtl="0">
              <a:lnSpc>
                <a:spcPct val="115000"/>
              </a:lnSpc>
              <a:spcBef>
                <a:spcPts val="0"/>
              </a:spcBef>
              <a:spcAft>
                <a:spcPts val="0"/>
              </a:spcAft>
              <a:buClr>
                <a:srgbClr val="006197"/>
              </a:buClr>
              <a:buSzPts val="2200"/>
              <a:buFont typeface="Noto Sans Symbols"/>
              <a:buChar char="▪"/>
            </a:pPr>
            <a:r>
              <a:rPr lang="en-US" sz="2200" dirty="0"/>
              <a:t>Exploration of an </a:t>
            </a:r>
            <a:r>
              <a:rPr lang="en-US" sz="2200" b="1" dirty="0"/>
              <a:t>Accessibility Design and Testing Lab</a:t>
            </a:r>
            <a:r>
              <a:rPr lang="en-US" sz="2200" dirty="0"/>
              <a:t> </a:t>
            </a:r>
            <a:endParaRPr sz="2200" dirty="0"/>
          </a:p>
          <a:p>
            <a:pPr marL="914400" marR="0" lvl="1" indent="-368300" algn="l" rtl="0">
              <a:lnSpc>
                <a:spcPct val="115000"/>
              </a:lnSpc>
              <a:spcBef>
                <a:spcPts val="0"/>
              </a:spcBef>
              <a:spcAft>
                <a:spcPts val="0"/>
              </a:spcAft>
              <a:buClr>
                <a:srgbClr val="006197"/>
              </a:buClr>
              <a:buSzPts val="2200"/>
              <a:buFont typeface="Noto Sans Symbols"/>
              <a:buChar char="▪"/>
            </a:pPr>
            <a:r>
              <a:rPr lang="en-US" sz="2200" dirty="0"/>
              <a:t>Establishing a </a:t>
            </a:r>
            <a:r>
              <a:rPr lang="en-US" sz="2200" b="1" dirty="0"/>
              <a:t>government-wide service to help agencies acquire products and services</a:t>
            </a:r>
            <a:r>
              <a:rPr lang="en-US" sz="2200" dirty="0"/>
              <a:t> related to the accessibility of ICT</a:t>
            </a:r>
            <a:endParaRPr sz="2200" dirty="0"/>
          </a:p>
          <a:p>
            <a:pPr marL="457200" lvl="0" indent="-368300" algn="l" rtl="0">
              <a:lnSpc>
                <a:spcPct val="115000"/>
              </a:lnSpc>
              <a:spcBef>
                <a:spcPts val="0"/>
              </a:spcBef>
              <a:spcAft>
                <a:spcPts val="0"/>
              </a:spcAft>
              <a:buSzPts val="2200"/>
              <a:buChar char="▪"/>
            </a:pPr>
            <a:r>
              <a:rPr lang="en-US" sz="2200" dirty="0"/>
              <a:t>Expand </a:t>
            </a:r>
            <a:r>
              <a:rPr lang="en-US" sz="2200" b="1" dirty="0"/>
              <a:t>ICT Testing Baseline Portfolio</a:t>
            </a:r>
            <a:endParaRPr sz="2200" b="1" dirty="0"/>
          </a:p>
          <a:p>
            <a:pPr marL="914400" marR="0" lvl="1" indent="-368300" algn="l" rtl="0">
              <a:lnSpc>
                <a:spcPct val="115000"/>
              </a:lnSpc>
              <a:spcBef>
                <a:spcPts val="0"/>
              </a:spcBef>
              <a:spcAft>
                <a:spcPts val="0"/>
              </a:spcAft>
              <a:buSzPts val="2200"/>
              <a:buChar char="▪"/>
            </a:pPr>
            <a:r>
              <a:rPr lang="en-US" sz="2200" dirty="0"/>
              <a:t>Software </a:t>
            </a:r>
            <a:endParaRPr sz="2200" dirty="0"/>
          </a:p>
          <a:p>
            <a:pPr marL="914400" marR="0" lvl="1" indent="-368300" algn="l" rtl="0">
              <a:lnSpc>
                <a:spcPct val="115000"/>
              </a:lnSpc>
              <a:spcBef>
                <a:spcPts val="0"/>
              </a:spcBef>
              <a:spcAft>
                <a:spcPts val="0"/>
              </a:spcAft>
              <a:buSzPts val="2200"/>
              <a:buChar char="▪"/>
            </a:pPr>
            <a:r>
              <a:rPr lang="en-US" sz="2200" dirty="0"/>
              <a:t>Hardware</a:t>
            </a:r>
            <a:endParaRPr sz="2200" dirty="0"/>
          </a:p>
        </p:txBody>
      </p:sp>
      <p:pic>
        <p:nvPicPr>
          <p:cNvPr id="178" name="Google Shape;178;p22" descr="The numbers 2024 transforming into 2025."/>
          <p:cNvPicPr preferRelativeResize="0"/>
          <p:nvPr/>
        </p:nvPicPr>
        <p:blipFill>
          <a:blip r:embed="rId3">
            <a:alphaModFix/>
          </a:blip>
          <a:stretch>
            <a:fillRect/>
          </a:stretch>
        </p:blipFill>
        <p:spPr>
          <a:xfrm>
            <a:off x="7984400" y="2385538"/>
            <a:ext cx="3750400" cy="2500267"/>
          </a:xfrm>
          <a:prstGeom prst="rect">
            <a:avLst/>
          </a:prstGeom>
          <a:noFill/>
          <a:ln>
            <a:noFill/>
          </a:ln>
        </p:spPr>
      </p:pic>
      <p:sp>
        <p:nvSpPr>
          <p:cNvPr id="177" name="Google Shape;177;p2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8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reaker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1501</Words>
  <Application>Microsoft Macintosh PowerPoint</Application>
  <PresentationFormat>Widescreen</PresentationFormat>
  <Paragraphs>166</Paragraphs>
  <Slides>14</Slides>
  <Notes>14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Noto Sans Symbols</vt:lpstr>
      <vt:lpstr>Helvetica Neue</vt:lpstr>
      <vt:lpstr>Arial</vt:lpstr>
      <vt:lpstr>Quattrocento Sans</vt:lpstr>
      <vt:lpstr>Roboto</vt:lpstr>
      <vt:lpstr>Master Cover Slide</vt:lpstr>
      <vt:lpstr>Content Layout</vt:lpstr>
      <vt:lpstr>Breaker Layout</vt:lpstr>
      <vt:lpstr>Annual Interagency Accessibility Forum</vt:lpstr>
      <vt:lpstr>Introductions</vt:lpstr>
      <vt:lpstr>FY24 Highlights</vt:lpstr>
      <vt:lpstr>Section 508.gov Resources (1 of 2)</vt:lpstr>
      <vt:lpstr>Section 508.gov Resources, (2 of 2)</vt:lpstr>
      <vt:lpstr>M-24-08 Implementation &amp; Resources, Tools (1 of 2)</vt:lpstr>
      <vt:lpstr>M-24-08 Implementation &amp; Resources, Tools (2 of 2)</vt:lpstr>
      <vt:lpstr>FY24 Annual Governmentwide Section 508 Assessment</vt:lpstr>
      <vt:lpstr>FY25 Look Ahead (1 of 2)</vt:lpstr>
      <vt:lpstr>FY25 Look Ahead (2 of 2)</vt:lpstr>
      <vt:lpstr>FY25 Key Dates</vt:lpstr>
      <vt:lpstr>Remarks from  Merrick Krause,  Enterprise Programs Executive, GSA </vt:lpstr>
      <vt:lpstr>Questions?</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 Section 508 Activities Update - IAAF 2024</dc:title>
  <dc:subject/>
  <dc:creator>GSA Government-wide IT Accessibility Program</dc:creator>
  <cp:keywords/>
  <dc:description/>
  <cp:lastModifiedBy>Michael Horton</cp:lastModifiedBy>
  <cp:revision>10</cp:revision>
  <dcterms:modified xsi:type="dcterms:W3CDTF">2024-11-07T16:54:29Z</dcterms:modified>
  <cp:category/>
</cp:coreProperties>
</file>