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7102475" cy="93884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957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  <p:ext uri="GoogleSlidesCustomDataVersion2">
      <go:slidesCustomData xmlns:go="http://customooxmlschemas.google.com/" r:id="rId21" roundtripDataSignature="AMtx7mhJprUR2qgNHAstXdLkd5zypIT1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57" orient="horz"/>
        <p:guide pos="2237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2"/>
            <a:ext cx="3078383" cy="469745"/>
          </a:xfrm>
          <a:prstGeom prst="rect">
            <a:avLst/>
          </a:prstGeom>
          <a:noFill/>
          <a:ln>
            <a:noFill/>
          </a:ln>
        </p:spPr>
        <p:txBody>
          <a:bodyPr anchorCtr="0" anchor="t" bIns="47075" lIns="94175" spcFirstLastPara="1" rIns="94175" wrap="square" tIns="470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485" y="2"/>
            <a:ext cx="3078383" cy="469745"/>
          </a:xfrm>
          <a:prstGeom prst="rect">
            <a:avLst/>
          </a:prstGeom>
          <a:noFill/>
          <a:ln>
            <a:noFill/>
          </a:ln>
        </p:spPr>
        <p:txBody>
          <a:bodyPr anchorCtr="0" anchor="t" bIns="47075" lIns="94175" spcFirstLastPara="1" rIns="94175" wrap="square" tIns="470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0688" y="703263"/>
            <a:ext cx="6261100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892" y="4460167"/>
            <a:ext cx="5680693" cy="4224494"/>
          </a:xfrm>
          <a:prstGeom prst="rect">
            <a:avLst/>
          </a:prstGeom>
          <a:noFill/>
          <a:ln>
            <a:noFill/>
          </a:ln>
        </p:spPr>
        <p:txBody>
          <a:bodyPr anchorCtr="0" anchor="t" bIns="47075" lIns="94175" spcFirstLastPara="1" rIns="94175" wrap="square" tIns="470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8917127"/>
            <a:ext cx="3078383" cy="469745"/>
          </a:xfrm>
          <a:prstGeom prst="rect">
            <a:avLst/>
          </a:prstGeom>
          <a:noFill/>
          <a:ln>
            <a:noFill/>
          </a:ln>
        </p:spPr>
        <p:txBody>
          <a:bodyPr anchorCtr="0" anchor="b" bIns="47075" lIns="94175" spcFirstLastPara="1" rIns="94175" wrap="square" tIns="470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2485" y="8917127"/>
            <a:ext cx="3078383" cy="469745"/>
          </a:xfrm>
          <a:prstGeom prst="rect">
            <a:avLst/>
          </a:prstGeom>
          <a:noFill/>
          <a:ln>
            <a:noFill/>
          </a:ln>
        </p:spPr>
        <p:txBody>
          <a:bodyPr anchorCtr="0" anchor="b" bIns="47075" lIns="94175" spcFirstLastPara="1" rIns="94175" wrap="square" tIns="47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ection508.gov/sell/how-to-create-acr-with-vpat/" TargetMode="External"/><Relationship Id="rId3" Type="http://schemas.openxmlformats.org/officeDocument/2006/relationships/hyperlink" Target="https://sewp.nasa.gov/documents/Section_508_Guide_111821.pdf" TargetMode="External"/><Relationship Id="rId4" Type="http://schemas.openxmlformats.org/officeDocument/2006/relationships/hyperlink" Target="https://sewp.nasa.gov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ection508.gov/" TargetMode="External"/><Relationship Id="rId3" Type="http://schemas.openxmlformats.org/officeDocument/2006/relationships/hyperlink" Target="https://sewp.nasa.gov/documents/Section_508_Guide_111821.pdf" TargetMode="External"/><Relationship Id="rId4" Type="http://schemas.openxmlformats.org/officeDocument/2006/relationships/hyperlink" Target="https://www.access-board.gov/ict/" TargetMode="External"/><Relationship Id="rId5" Type="http://schemas.openxmlformats.org/officeDocument/2006/relationships/hyperlink" Target="https://www.w3.org/TR/WCAG20/" TargetMode="External"/><Relationship Id="rId6" Type="http://schemas.openxmlformats.org/officeDocument/2006/relationships/hyperlink" Target="https://www.itic.org/policy/accessibility/vpat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710892" y="4460167"/>
            <a:ext cx="5680693" cy="4224494"/>
          </a:xfrm>
          <a:prstGeom prst="rect">
            <a:avLst/>
          </a:prstGeom>
          <a:noFill/>
          <a:ln>
            <a:noFill/>
          </a:ln>
        </p:spPr>
        <p:txBody>
          <a:bodyPr anchorCtr="0" anchor="t" bIns="47075" lIns="94175" spcFirstLastPara="1" rIns="94175" wrap="square" tIns="470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420688" y="703263"/>
            <a:ext cx="6261100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:notes"/>
          <p:cNvSpPr/>
          <p:nvPr>
            <p:ph idx="2" type="sldImg"/>
          </p:nvPr>
        </p:nvSpPr>
        <p:spPr>
          <a:xfrm>
            <a:off x="420688" y="703263"/>
            <a:ext cx="6261100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" name="Google Shape;139;p24:notes"/>
          <p:cNvSpPr txBox="1"/>
          <p:nvPr>
            <p:ph idx="1" type="body"/>
          </p:nvPr>
        </p:nvSpPr>
        <p:spPr>
          <a:xfrm>
            <a:off x="710892" y="4460167"/>
            <a:ext cx="5680693" cy="4224494"/>
          </a:xfrm>
          <a:prstGeom prst="rect">
            <a:avLst/>
          </a:prstGeom>
          <a:noFill/>
          <a:ln>
            <a:noFill/>
          </a:ln>
        </p:spPr>
        <p:txBody>
          <a:bodyPr anchorCtr="0" anchor="t" bIns="47075" lIns="94175" spcFirstLastPara="1" rIns="94175" wrap="square" tIns="470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/>
              <a:t>Where to Find It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E8775"/>
              </a:buClr>
              <a:buSzPts val="14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Available at: </a:t>
            </a:r>
            <a:r>
              <a:rPr lang="en-US" sz="1800" u="sng">
                <a:solidFill>
                  <a:schemeClr val="dk1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https://www.section508.gov/sell/how-to-create-acr-with-vpat/</a:t>
            </a:r>
            <a:endParaRPr sz="1800">
              <a:solidFill>
                <a:schemeClr val="dk1"/>
              </a:solidFill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E8775"/>
              </a:buClr>
              <a:buSzPts val="14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Download PDF: </a:t>
            </a:r>
            <a:r>
              <a:rPr lang="en-US" sz="18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https://sewp.nasa.gov/documents/Section_508_Guide_111821.pdf</a:t>
            </a:r>
            <a:endParaRPr sz="1800">
              <a:solidFill>
                <a:schemeClr val="dk1"/>
              </a:solidFill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E8775"/>
              </a:buClr>
              <a:buSzPts val="14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Also available at </a:t>
            </a:r>
            <a:r>
              <a:rPr lang="en-US" sz="18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https://sewp.nasa.gov/</a:t>
            </a:r>
            <a:r>
              <a:rPr lang="en-US" sz="1800">
                <a:solidFill>
                  <a:schemeClr val="dk1"/>
                </a:solidFill>
              </a:rPr>
              <a:t> under “Resources”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0" name="Google Shape;140;p24:notes"/>
          <p:cNvSpPr txBox="1"/>
          <p:nvPr>
            <p:ph idx="12" type="sldNum"/>
          </p:nvPr>
        </p:nvSpPr>
        <p:spPr>
          <a:xfrm>
            <a:off x="4022485" y="8917127"/>
            <a:ext cx="3078383" cy="469745"/>
          </a:xfrm>
          <a:prstGeom prst="rect">
            <a:avLst/>
          </a:prstGeom>
          <a:noFill/>
          <a:ln>
            <a:noFill/>
          </a:ln>
        </p:spPr>
        <p:txBody>
          <a:bodyPr anchorCtr="0" anchor="b" bIns="47075" lIns="94175" spcFirstLastPara="1" rIns="94175" wrap="square" tIns="470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:notes"/>
          <p:cNvSpPr txBox="1"/>
          <p:nvPr>
            <p:ph idx="1" type="body"/>
          </p:nvPr>
        </p:nvSpPr>
        <p:spPr>
          <a:xfrm>
            <a:off x="710892" y="4460167"/>
            <a:ext cx="5680693" cy="4224494"/>
          </a:xfrm>
          <a:prstGeom prst="rect">
            <a:avLst/>
          </a:prstGeom>
        </p:spPr>
        <p:txBody>
          <a:bodyPr anchorCtr="0" anchor="t" bIns="47075" lIns="94175" spcFirstLastPara="1" rIns="94175" wrap="square" tIns="470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:notes"/>
          <p:cNvSpPr/>
          <p:nvPr>
            <p:ph idx="2" type="sldImg"/>
          </p:nvPr>
        </p:nvSpPr>
        <p:spPr>
          <a:xfrm>
            <a:off x="420688" y="703263"/>
            <a:ext cx="6261100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:notes"/>
          <p:cNvSpPr txBox="1"/>
          <p:nvPr>
            <p:ph idx="1" type="body"/>
          </p:nvPr>
        </p:nvSpPr>
        <p:spPr>
          <a:xfrm>
            <a:off x="710892" y="4460167"/>
            <a:ext cx="5680693" cy="4224494"/>
          </a:xfrm>
          <a:prstGeom prst="rect">
            <a:avLst/>
          </a:prstGeom>
        </p:spPr>
        <p:txBody>
          <a:bodyPr anchorCtr="0" anchor="t" bIns="47075" lIns="94175" spcFirstLastPara="1" rIns="94175" wrap="square" tIns="470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:notes"/>
          <p:cNvSpPr/>
          <p:nvPr>
            <p:ph idx="2" type="sldImg"/>
          </p:nvPr>
        </p:nvSpPr>
        <p:spPr>
          <a:xfrm>
            <a:off x="420688" y="703263"/>
            <a:ext cx="6261100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:notes"/>
          <p:cNvSpPr txBox="1"/>
          <p:nvPr>
            <p:ph idx="1" type="body"/>
          </p:nvPr>
        </p:nvSpPr>
        <p:spPr>
          <a:xfrm>
            <a:off x="710892" y="4460167"/>
            <a:ext cx="5680693" cy="4224494"/>
          </a:xfrm>
          <a:prstGeom prst="rect">
            <a:avLst/>
          </a:prstGeom>
        </p:spPr>
        <p:txBody>
          <a:bodyPr anchorCtr="0" anchor="t" bIns="47075" lIns="94175" spcFirstLastPara="1" rIns="94175" wrap="square" tIns="470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:notes"/>
          <p:cNvSpPr/>
          <p:nvPr>
            <p:ph idx="2" type="sldImg"/>
          </p:nvPr>
        </p:nvSpPr>
        <p:spPr>
          <a:xfrm>
            <a:off x="420688" y="703263"/>
            <a:ext cx="6261100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:notes"/>
          <p:cNvSpPr/>
          <p:nvPr>
            <p:ph idx="2" type="sldImg"/>
          </p:nvPr>
        </p:nvSpPr>
        <p:spPr>
          <a:xfrm>
            <a:off x="420688" y="703263"/>
            <a:ext cx="6261100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2" name="Google Shape;172;p28:notes"/>
          <p:cNvSpPr txBox="1"/>
          <p:nvPr>
            <p:ph idx="1" type="body"/>
          </p:nvPr>
        </p:nvSpPr>
        <p:spPr>
          <a:xfrm>
            <a:off x="710892" y="4460167"/>
            <a:ext cx="5680693" cy="4224494"/>
          </a:xfrm>
          <a:prstGeom prst="rect">
            <a:avLst/>
          </a:prstGeom>
          <a:noFill/>
          <a:ln>
            <a:noFill/>
          </a:ln>
        </p:spPr>
        <p:txBody>
          <a:bodyPr anchorCtr="0" anchor="t" bIns="47075" lIns="94175" spcFirstLastPara="1" rIns="94175" wrap="square" tIns="470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/>
              <a:t>Section508.gov: </a:t>
            </a:r>
            <a:r>
              <a:rPr lang="en-US" sz="2000" u="sng">
                <a:solidFill>
                  <a:schemeClr val="hlink"/>
                </a:solidFill>
                <a:hlinkClick r:id="rId2"/>
              </a:rPr>
              <a:t>https://www.section508.gov/</a:t>
            </a:r>
            <a:r>
              <a:rPr lang="en-US" sz="2000"/>
              <a:t> 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/>
              <a:t>Demystifying Section 508 Guide: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https://sewp.nasa.gov/documents/Section_508_Guide_111821.pdf</a:t>
            </a:r>
            <a:r>
              <a:rPr lang="en-US" sz="2000"/>
              <a:t> 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/>
              <a:t>Section 508 Technical Standards: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https://www.access-board.gov/ict/</a:t>
            </a:r>
            <a:r>
              <a:rPr lang="en-US" sz="2000"/>
              <a:t> 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/>
              <a:t>Web Content Accessibility Guidelines: </a:t>
            </a:r>
            <a:r>
              <a:rPr lang="en-US" sz="2000" u="sng">
                <a:solidFill>
                  <a:schemeClr val="hlink"/>
                </a:solidFill>
                <a:hlinkClick r:id="rId5"/>
              </a:rPr>
              <a:t>https://www.w3.org/TR/WCAG20/</a:t>
            </a:r>
            <a:r>
              <a:rPr lang="en-US" sz="2000"/>
              <a:t>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/>
              <a:t>Accessibility Conformance Report (ACR) Template / VPAT Version 2.5Rev:</a:t>
            </a:r>
            <a:endParaRPr/>
          </a:p>
          <a:p>
            <a:pPr indent="0" lvl="1" marL="520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20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https://www.itic.org/policy/accessibility/vpat</a:t>
            </a:r>
            <a:r>
              <a:rPr lang="en-US" sz="2000">
                <a:solidFill>
                  <a:schemeClr val="dk1"/>
                </a:solidFill>
              </a:rPr>
              <a:t>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3" name="Google Shape;173;p28:notes"/>
          <p:cNvSpPr txBox="1"/>
          <p:nvPr>
            <p:ph idx="12" type="sldNum"/>
          </p:nvPr>
        </p:nvSpPr>
        <p:spPr>
          <a:xfrm>
            <a:off x="4022485" y="8917127"/>
            <a:ext cx="3078383" cy="469745"/>
          </a:xfrm>
          <a:prstGeom prst="rect">
            <a:avLst/>
          </a:prstGeom>
          <a:noFill/>
          <a:ln>
            <a:noFill/>
          </a:ln>
        </p:spPr>
        <p:txBody>
          <a:bodyPr anchorCtr="0" anchor="b" bIns="47075" lIns="94175" spcFirstLastPara="1" rIns="94175" wrap="square" tIns="470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:notes"/>
          <p:cNvSpPr txBox="1"/>
          <p:nvPr>
            <p:ph idx="1" type="body"/>
          </p:nvPr>
        </p:nvSpPr>
        <p:spPr>
          <a:xfrm>
            <a:off x="710892" y="4460167"/>
            <a:ext cx="5680693" cy="4224494"/>
          </a:xfrm>
          <a:prstGeom prst="rect">
            <a:avLst/>
          </a:prstGeom>
        </p:spPr>
        <p:txBody>
          <a:bodyPr anchorCtr="0" anchor="t" bIns="47075" lIns="94175" spcFirstLastPara="1" rIns="94175" wrap="square" tIns="470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:notes"/>
          <p:cNvSpPr/>
          <p:nvPr>
            <p:ph idx="2" type="sldImg"/>
          </p:nvPr>
        </p:nvSpPr>
        <p:spPr>
          <a:xfrm>
            <a:off x="420688" y="703263"/>
            <a:ext cx="6261100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:notes"/>
          <p:cNvSpPr txBox="1"/>
          <p:nvPr>
            <p:ph idx="1" type="body"/>
          </p:nvPr>
        </p:nvSpPr>
        <p:spPr>
          <a:xfrm>
            <a:off x="710892" y="4460167"/>
            <a:ext cx="5680693" cy="4224494"/>
          </a:xfrm>
          <a:prstGeom prst="rect">
            <a:avLst/>
          </a:prstGeom>
        </p:spPr>
        <p:txBody>
          <a:bodyPr anchorCtr="0" anchor="t" bIns="47075" lIns="94175" spcFirstLastPara="1" rIns="94175" wrap="square" tIns="470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:notes"/>
          <p:cNvSpPr/>
          <p:nvPr>
            <p:ph idx="2" type="sldImg"/>
          </p:nvPr>
        </p:nvSpPr>
        <p:spPr>
          <a:xfrm>
            <a:off x="420688" y="703263"/>
            <a:ext cx="6261100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:notes"/>
          <p:cNvSpPr txBox="1"/>
          <p:nvPr>
            <p:ph idx="1" type="body"/>
          </p:nvPr>
        </p:nvSpPr>
        <p:spPr>
          <a:xfrm>
            <a:off x="710892" y="4460167"/>
            <a:ext cx="5680693" cy="4224494"/>
          </a:xfrm>
          <a:prstGeom prst="rect">
            <a:avLst/>
          </a:prstGeom>
        </p:spPr>
        <p:txBody>
          <a:bodyPr anchorCtr="0" anchor="t" bIns="47075" lIns="94175" spcFirstLastPara="1" rIns="94175" wrap="square" tIns="470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:notes"/>
          <p:cNvSpPr/>
          <p:nvPr>
            <p:ph idx="2" type="sldImg"/>
          </p:nvPr>
        </p:nvSpPr>
        <p:spPr>
          <a:xfrm>
            <a:off x="420688" y="703263"/>
            <a:ext cx="6261100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:notes"/>
          <p:cNvSpPr txBox="1"/>
          <p:nvPr>
            <p:ph idx="1" type="body"/>
          </p:nvPr>
        </p:nvSpPr>
        <p:spPr>
          <a:xfrm>
            <a:off x="710892" y="4460167"/>
            <a:ext cx="5680693" cy="4224494"/>
          </a:xfrm>
          <a:prstGeom prst="rect">
            <a:avLst/>
          </a:prstGeom>
        </p:spPr>
        <p:txBody>
          <a:bodyPr anchorCtr="0" anchor="t" bIns="47075" lIns="94175" spcFirstLastPara="1" rIns="94175" wrap="square" tIns="470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:notes"/>
          <p:cNvSpPr/>
          <p:nvPr>
            <p:ph idx="2" type="sldImg"/>
          </p:nvPr>
        </p:nvSpPr>
        <p:spPr>
          <a:xfrm>
            <a:off x="420688" y="703263"/>
            <a:ext cx="6261100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:notes"/>
          <p:cNvSpPr txBox="1"/>
          <p:nvPr>
            <p:ph idx="1" type="body"/>
          </p:nvPr>
        </p:nvSpPr>
        <p:spPr>
          <a:xfrm>
            <a:off x="710892" y="4460167"/>
            <a:ext cx="5680693" cy="4224494"/>
          </a:xfrm>
          <a:prstGeom prst="rect">
            <a:avLst/>
          </a:prstGeom>
        </p:spPr>
        <p:txBody>
          <a:bodyPr anchorCtr="0" anchor="t" bIns="47075" lIns="94175" spcFirstLastPara="1" rIns="94175" wrap="square" tIns="470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:notes"/>
          <p:cNvSpPr/>
          <p:nvPr>
            <p:ph idx="2" type="sldImg"/>
          </p:nvPr>
        </p:nvSpPr>
        <p:spPr>
          <a:xfrm>
            <a:off x="420688" y="703263"/>
            <a:ext cx="6261100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:notes"/>
          <p:cNvSpPr txBox="1"/>
          <p:nvPr>
            <p:ph idx="1" type="body"/>
          </p:nvPr>
        </p:nvSpPr>
        <p:spPr>
          <a:xfrm>
            <a:off x="710892" y="4460167"/>
            <a:ext cx="5680693" cy="4224494"/>
          </a:xfrm>
          <a:prstGeom prst="rect">
            <a:avLst/>
          </a:prstGeom>
        </p:spPr>
        <p:txBody>
          <a:bodyPr anchorCtr="0" anchor="t" bIns="47075" lIns="94175" spcFirstLastPara="1" rIns="94175" wrap="square" tIns="470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:notes"/>
          <p:cNvSpPr/>
          <p:nvPr>
            <p:ph idx="2" type="sldImg"/>
          </p:nvPr>
        </p:nvSpPr>
        <p:spPr>
          <a:xfrm>
            <a:off x="420688" y="703263"/>
            <a:ext cx="6261100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:notes"/>
          <p:cNvSpPr txBox="1"/>
          <p:nvPr>
            <p:ph idx="1" type="body"/>
          </p:nvPr>
        </p:nvSpPr>
        <p:spPr>
          <a:xfrm>
            <a:off x="710892" y="4460167"/>
            <a:ext cx="5680693" cy="4224494"/>
          </a:xfrm>
          <a:prstGeom prst="rect">
            <a:avLst/>
          </a:prstGeom>
        </p:spPr>
        <p:txBody>
          <a:bodyPr anchorCtr="0" anchor="t" bIns="47075" lIns="94175" spcFirstLastPara="1" rIns="94175" wrap="square" tIns="470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:notes"/>
          <p:cNvSpPr/>
          <p:nvPr>
            <p:ph idx="2" type="sldImg"/>
          </p:nvPr>
        </p:nvSpPr>
        <p:spPr>
          <a:xfrm>
            <a:off x="420688" y="703263"/>
            <a:ext cx="6261100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:notes"/>
          <p:cNvSpPr txBox="1"/>
          <p:nvPr>
            <p:ph idx="1" type="body"/>
          </p:nvPr>
        </p:nvSpPr>
        <p:spPr>
          <a:xfrm>
            <a:off x="710892" y="4460167"/>
            <a:ext cx="5680693" cy="4224494"/>
          </a:xfrm>
          <a:prstGeom prst="rect">
            <a:avLst/>
          </a:prstGeom>
        </p:spPr>
        <p:txBody>
          <a:bodyPr anchorCtr="0" anchor="t" bIns="47075" lIns="94175" spcFirstLastPara="1" rIns="94175" wrap="square" tIns="4707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:notes"/>
          <p:cNvSpPr/>
          <p:nvPr>
            <p:ph idx="2" type="sldImg"/>
          </p:nvPr>
        </p:nvSpPr>
        <p:spPr>
          <a:xfrm>
            <a:off x="420688" y="703263"/>
            <a:ext cx="6261100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/>
          <p:nvPr>
            <p:ph idx="2" type="pic"/>
          </p:nvPr>
        </p:nvSpPr>
        <p:spPr>
          <a:xfrm>
            <a:off x="3044791" y="1072642"/>
            <a:ext cx="6102417" cy="1828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4"/>
          <p:cNvSpPr txBox="1"/>
          <p:nvPr>
            <p:ph type="title"/>
          </p:nvPr>
        </p:nvSpPr>
        <p:spPr>
          <a:xfrm>
            <a:off x="1523998" y="3223382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4"/>
          <p:cNvCxnSpPr/>
          <p:nvPr/>
        </p:nvCxnSpPr>
        <p:spPr>
          <a:xfrm>
            <a:off x="5315013" y="4514847"/>
            <a:ext cx="1561974" cy="0"/>
          </a:xfrm>
          <a:prstGeom prst="straightConnector1">
            <a:avLst/>
          </a:prstGeom>
          <a:noFill/>
          <a:ln cap="flat" cmpd="sng" w="9525">
            <a:solidFill>
              <a:srgbClr val="0E877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240086" y="4654423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2_Blank and Hidden 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 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731520" y="1188720"/>
            <a:ext cx="10721705" cy="4976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er Title Only ">
  <p:cSld name="Breaker Title Only 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type="title"/>
          </p:nvPr>
        </p:nvSpPr>
        <p:spPr>
          <a:xfrm>
            <a:off x="508001" y="2305250"/>
            <a:ext cx="11165841" cy="224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000" u="none" cap="none" strike="noStrik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2_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731519" y="1371600"/>
            <a:ext cx="10716768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2_Title and Two Content with Heading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731520" y="1371600"/>
            <a:ext cx="5212080" cy="512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2" type="body"/>
          </p:nvPr>
        </p:nvSpPr>
        <p:spPr>
          <a:xfrm>
            <a:off x="731520" y="1882874"/>
            <a:ext cx="521208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3" type="body"/>
          </p:nvPr>
        </p:nvSpPr>
        <p:spPr>
          <a:xfrm>
            <a:off x="6230679" y="1371600"/>
            <a:ext cx="5212080" cy="5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4" type="body"/>
          </p:nvPr>
        </p:nvSpPr>
        <p:spPr>
          <a:xfrm>
            <a:off x="6230679" y="1882873"/>
            <a:ext cx="5212080" cy="416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10917936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2_Title and Three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731520" y="1371600"/>
            <a:ext cx="338328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400732" y="1371600"/>
            <a:ext cx="338328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3" type="body"/>
          </p:nvPr>
        </p:nvSpPr>
        <p:spPr>
          <a:xfrm>
            <a:off x="8064443" y="1371600"/>
            <a:ext cx="338328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2_Title and Three Content with Heading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731520" y="1371600"/>
            <a:ext cx="3383280" cy="512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731520" y="1883664"/>
            <a:ext cx="338328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4400732" y="1371600"/>
            <a:ext cx="3383280" cy="512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4400732" y="1883664"/>
            <a:ext cx="338328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5" type="body"/>
          </p:nvPr>
        </p:nvSpPr>
        <p:spPr>
          <a:xfrm>
            <a:off x="8064443" y="1371600"/>
            <a:ext cx="3383280" cy="512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6" type="body"/>
          </p:nvPr>
        </p:nvSpPr>
        <p:spPr>
          <a:xfrm>
            <a:off x="8064443" y="1883664"/>
            <a:ext cx="338328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er Title Only ">
  <p:cSld name="2_Breaker Title Only 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508001" y="2305250"/>
            <a:ext cx="11165841" cy="224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000" u="none" cap="none" strike="noStrik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2_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0"/>
            <a:ext cx="12192000" cy="182880"/>
          </a:xfrm>
          <a:prstGeom prst="rect">
            <a:avLst/>
          </a:prstGeom>
          <a:solidFill>
            <a:srgbClr val="0E87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10914323" y="6434289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0"/>
            <a:ext cx="12192000" cy="182880"/>
          </a:xfrm>
          <a:prstGeom prst="rect">
            <a:avLst/>
          </a:prstGeom>
          <a:solidFill>
            <a:srgbClr val="0E87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5"/>
          <p:cNvCxnSpPr/>
          <p:nvPr/>
        </p:nvCxnSpPr>
        <p:spPr>
          <a:xfrm>
            <a:off x="1311072" y="6342849"/>
            <a:ext cx="10123894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5"/>
          <p:cNvSpPr/>
          <p:nvPr/>
        </p:nvSpPr>
        <p:spPr>
          <a:xfrm>
            <a:off x="1311072" y="6434289"/>
            <a:ext cx="6412938" cy="177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800"/>
              <a:buFont typeface="Arial"/>
              <a:buNone/>
            </a:pPr>
            <a:r>
              <a:rPr b="1" i="0" lang="en-US" sz="1000" u="none" cap="none" strike="noStrike">
                <a:solidFill>
                  <a:srgbClr val="033F3A"/>
                </a:solidFill>
                <a:latin typeface="Arial"/>
                <a:ea typeface="Arial"/>
                <a:cs typeface="Arial"/>
                <a:sym typeface="Arial"/>
              </a:rPr>
              <a:t>Interagency Accessibility Forum (IAAF)</a:t>
            </a:r>
            <a:endParaRPr b="1" i="0" sz="1000" u="none" cap="none" strike="noStrike">
              <a:solidFill>
                <a:srgbClr val="033F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3494" y="6205689"/>
            <a:ext cx="452005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section508.gov/sell/how-to-create-acr-with-vpat/" TargetMode="External"/><Relationship Id="rId4" Type="http://schemas.openxmlformats.org/officeDocument/2006/relationships/hyperlink" Target="https://sewp.nasa.gov/documents/Section_508_Guide_111821.pdf" TargetMode="External"/><Relationship Id="rId5" Type="http://schemas.openxmlformats.org/officeDocument/2006/relationships/hyperlink" Target="https://sewp.nasa.gov/" TargetMode="External"/><Relationship Id="rId6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ection508.gov/" TargetMode="External"/><Relationship Id="rId4" Type="http://schemas.openxmlformats.org/officeDocument/2006/relationships/hyperlink" Target="https://sewp.nasa.gov/documents/Section_508_Guide_111821.pdf" TargetMode="External"/><Relationship Id="rId5" Type="http://schemas.openxmlformats.org/officeDocument/2006/relationships/hyperlink" Target="https://www.access-board.gov/ict/" TargetMode="External"/><Relationship Id="rId6" Type="http://schemas.openxmlformats.org/officeDocument/2006/relationships/hyperlink" Target="https://www.w3.org/TR/WCAG20/" TargetMode="External"/><Relationship Id="rId7" Type="http://schemas.openxmlformats.org/officeDocument/2006/relationships/hyperlink" Target="https://www.itic.org/policy/accessibility/vpat" TargetMode="External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agency Accessibility Forum and logo" id="65" name="Google Shape;65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7" r="67" t="0"/>
          <a:stretch/>
        </p:blipFill>
        <p:spPr>
          <a:xfrm>
            <a:off x="3044791" y="1072642"/>
            <a:ext cx="6102417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"/>
          <p:cNvSpPr txBox="1"/>
          <p:nvPr>
            <p:ph type="title"/>
          </p:nvPr>
        </p:nvSpPr>
        <p:spPr>
          <a:xfrm>
            <a:off x="1523998" y="3223382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Navigating Federal Acquisitions:</a:t>
            </a:r>
            <a:br>
              <a:rPr lang="en-US"/>
            </a:br>
            <a:r>
              <a:rPr lang="en-US"/>
              <a:t>Buying Accessible Tech</a:t>
            </a:r>
            <a:endParaRPr/>
          </a:p>
        </p:txBody>
      </p:sp>
      <p:sp>
        <p:nvSpPr>
          <p:cNvPr id="67" name="Google Shape;67;p1"/>
          <p:cNvSpPr txBox="1"/>
          <p:nvPr>
            <p:ph idx="1" type="body"/>
          </p:nvPr>
        </p:nvSpPr>
        <p:spPr>
          <a:xfrm>
            <a:off x="3240086" y="4654423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May 20-21, 2025</a:t>
            </a:r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180975" y="5338349"/>
            <a:ext cx="119253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Betsy Sirk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Director of Digital Accessibility and Strategic Sourcing, National Aeronautics and Space Administration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Chairperson, Federal CIO Council Accessibility Community of Practice Industry Outreach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Email: betsy.sirk@nasa.gov</a:t>
            </a:r>
            <a:endParaRPr/>
          </a:p>
        </p:txBody>
      </p:sp>
      <p:pic>
        <p:nvPicPr>
          <p:cNvPr descr="NASA logo" id="69" name="Google Shape;6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98345" y="335070"/>
            <a:ext cx="1072989" cy="85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24"/>
          <p:cNvSpPr txBox="1"/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Demystifying Section 508 Guide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733988" y="1135022"/>
            <a:ext cx="10716768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2000"/>
              <a:t>Developed by NASA to assist Industry and Government with understanding Section 508 and the development of ACRs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Incorporates feedback from Industry (multiple companies and the IT Industry Council)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Provides a navigation feature to skip to topic of interest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Contains important definitions of Information Communication Technology and other applicable terms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Provides detailed guidance on how to understand and address the Section 508 Technical Standards 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Shares Frequently Asked Questions 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2000"/>
              <a:t>Where to Find It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Available at: </a:t>
            </a:r>
            <a:r>
              <a:rPr lang="en-US" sz="18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https://www.section508.gov/sell/how-to-create-acr-with-vpat/</a:t>
            </a:r>
            <a:endParaRPr sz="1800">
              <a:solidFill>
                <a:schemeClr val="dk1"/>
              </a:solidFill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Download PDF: </a:t>
            </a:r>
            <a:r>
              <a:rPr lang="en-US" sz="18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https://sewp.nasa.gov/documents/Section_508_Guide_111821.pdf</a:t>
            </a:r>
            <a:endParaRPr sz="1800">
              <a:solidFill>
                <a:schemeClr val="dk1"/>
              </a:solidFill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Also available at </a:t>
            </a:r>
            <a:r>
              <a:rPr lang="en-US" sz="18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https://sewp.nasa.gov/</a:t>
            </a:r>
            <a:r>
              <a:rPr lang="en-US" sz="1800">
                <a:solidFill>
                  <a:schemeClr val="dk1"/>
                </a:solidFill>
              </a:rPr>
              <a:t> under “Resources”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44528" y="396203"/>
            <a:ext cx="1072989" cy="85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731520" y="548640"/>
            <a:ext cx="10721705" cy="821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Federal CIO Council Accessibility Community of Practice (ACOP) Industry Outreach Program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731520" y="1451493"/>
            <a:ext cx="10906299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700"/>
              <a:buFont typeface="Arial"/>
              <a:buChar char="•"/>
            </a:pPr>
            <a:r>
              <a:rPr lang="en-US" sz="1700"/>
              <a:t>ACOP Industry Outreach Subcommittee chaired by NASA with participation by Section 508 Program Managers representing multiple Federal Departments and Agencies including: US Army, Census Bureau, Department of Interior, Federal Deposit Insurance Corporation, General Services Administration, Library of Congress, National Geospatial-Intelligence Agency, Indian Health Service, NIH, and United States Postal Service </a:t>
            </a:r>
            <a:endParaRPr sz="1700"/>
          </a:p>
          <a:p>
            <a: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/>
              <a:t>ACOP provides single and concise voice to Industry and other stakeholders on behalf of the US Federal Government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Industry Outreach Focus areas: guiding industry on ACR creation; obtaining and validating ACRs; promoting inclusion of digital accessibility throughout the acquisition lifecycle for all IT acquisitions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/>
              <a:t>Industry Outreach Highlights</a:t>
            </a:r>
            <a:endParaRPr/>
          </a:p>
          <a:p>
            <a:pPr indent="-39370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Met one-on-one with over 600 companies (mostly small or specialized IT product developers) to discuss need for assessing products for accessibility</a:t>
            </a:r>
            <a:endParaRPr/>
          </a:p>
          <a:p>
            <a:pPr indent="-39370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Promoted Demystifying Section 508 Guide to assist Industry (and Government) with understanding Section 508 technical standards</a:t>
            </a:r>
            <a:endParaRPr/>
          </a:p>
          <a:p>
            <a:pPr indent="-39370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Obtained and incorporated feedback from Industry and IT Industry Council (developers of the Voluntary Product Accessibility Template)</a:t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4528" y="396203"/>
            <a:ext cx="1072989" cy="85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6"/>
          <p:cNvSpPr txBox="1"/>
          <p:nvPr>
            <p:ph type="title"/>
          </p:nvPr>
        </p:nvSpPr>
        <p:spPr>
          <a:xfrm>
            <a:off x="350982" y="548640"/>
            <a:ext cx="11102244" cy="433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Best Practices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50982" y="982585"/>
            <a:ext cx="11490036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r>
              <a:rPr lang="en-US"/>
              <a:t>New Contracts</a:t>
            </a:r>
            <a:endParaRPr/>
          </a:p>
          <a:p>
            <a:pPr indent="-40640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1600"/>
              <a:t>Identify/include relevant accessibility requirements, contract terms and conditions for testing/validations, and accessibility expectations throughout the contract period of performance</a:t>
            </a:r>
            <a:endParaRPr/>
          </a:p>
          <a:p>
            <a:pPr indent="-40640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1600"/>
              <a:t>As ICT is updated/modified, re-test against the terms and conditions originally established in the contract</a:t>
            </a:r>
            <a:endParaRPr/>
          </a:p>
          <a:p>
            <a:pPr indent="-40640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 vendors that government will evaluate proposals for Section 508 compliance</a:t>
            </a:r>
            <a:endParaRPr/>
          </a:p>
          <a:p>
            <a:pPr indent="-40640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1600"/>
              <a:t>Include Section 508 Program Managers/digital accessibility subject matter experts as key stakeholders throughout the acquisition lifecycle</a:t>
            </a:r>
            <a:endParaRPr/>
          </a:p>
          <a:p>
            <a:pPr indent="-40640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1600"/>
              <a:t>Use automated tools (Automated Requirements Tool (ACR) and Solicitation Review Tool (SRT)) to identify and incorporate accessibility requirements into procurements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100"/>
          </a:p>
          <a:p>
            <a:pPr indent="0" lvl="0" marL="50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r>
              <a:rPr lang="en-US"/>
              <a:t>Existing Contracts/COTS Purchases</a:t>
            </a:r>
            <a:endParaRPr/>
          </a:p>
          <a:p>
            <a:pPr indent="-40640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1600"/>
              <a:t>Obtaining and evaluating ACRs is critical to ensure government buys and implements the most accessible ICT that meets its needs</a:t>
            </a:r>
            <a:endParaRPr/>
          </a:p>
          <a:p>
            <a:pPr indent="-40640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1600"/>
              <a:t>Share Demystifying Section 508 Guide with product developers to promote ACR availability</a:t>
            </a:r>
            <a:endParaRPr/>
          </a:p>
          <a:p>
            <a:pPr indent="-40640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1600"/>
              <a:t>Determine and document applicable Section 508 exceptions</a:t>
            </a:r>
            <a:endParaRPr/>
          </a:p>
          <a:p>
            <a:pPr indent="-40640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1600"/>
              <a:t>Use Government-wide Acquisition Contracts (GWACs)/existing Best-In-Class contract solutions which facilitate obtaining ACRs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4528" y="396203"/>
            <a:ext cx="1072989" cy="85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27"/>
          <p:cNvSpPr txBox="1"/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Key Takeaways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626180" y="1135022"/>
            <a:ext cx="10716768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2200"/>
              <a:t>Collaboration among OCIO/Section 508 Program Managers/SMEs, acquisition professionals, customers, and Industry yields accessible ICT solutions that meet government requirements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2200"/>
              <a:t>Identifying and prioritizing accessibility requirements early in the acquisition lifecycle prevents costly rework and remediation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2200"/>
              <a:t>Digital Accessibility is a Win-Win situation for Industry and Government 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Governments buys vastly more commercial ICT than it builds in-house, so it relies on Industry to disclose product accessibility to meet Section 508 requirements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Industry assessing and reporting product accessibility (creating ACRs) allows sales to US Federal Government and products to reach more customers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Accessible Technology provides better usability for everyone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r>
              <a:t/>
            </a:r>
            <a:endParaRPr sz="2000"/>
          </a:p>
          <a:p>
            <a: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r>
              <a:t/>
            </a:r>
            <a:endParaRPr sz="2000"/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4528" y="396203"/>
            <a:ext cx="1072989" cy="85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731518" y="1371600"/>
            <a:ext cx="11289031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2000"/>
              <a:t>Section508.gov: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https://www.section508.gov/</a:t>
            </a:r>
            <a:r>
              <a:rPr lang="en-US" sz="2000"/>
              <a:t>  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2000"/>
              <a:t>Demystifying Section 508 Guide: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https://sewp.nasa.gov/documents/Section_508_Guide_111821.pdf</a:t>
            </a:r>
            <a:r>
              <a:rPr lang="en-US" sz="2000"/>
              <a:t>  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2000"/>
              <a:t>Section 508 Technical Standards: </a:t>
            </a:r>
            <a:r>
              <a:rPr lang="en-US" sz="2000" u="sng">
                <a:solidFill>
                  <a:schemeClr val="hlink"/>
                </a:solidFill>
                <a:hlinkClick r:id="rId5"/>
              </a:rPr>
              <a:t>https://www.access-board.gov/ict/</a:t>
            </a:r>
            <a:r>
              <a:rPr lang="en-US" sz="2000"/>
              <a:t>  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2000"/>
              <a:t>Web Content Accessibility Guidelines: </a:t>
            </a:r>
            <a:r>
              <a:rPr lang="en-US" sz="2000" u="sng">
                <a:solidFill>
                  <a:schemeClr val="hlink"/>
                </a:solidFill>
                <a:hlinkClick r:id="rId6"/>
              </a:rPr>
              <a:t>https://www.w3.org/TR/WCAG20/</a:t>
            </a:r>
            <a:r>
              <a:rPr lang="en-US" sz="2000"/>
              <a:t> 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2000"/>
              <a:t>Accessibility Conformance Report (ACR) Template / VPAT Version 2.5Rev:</a:t>
            </a:r>
            <a:endParaRPr/>
          </a:p>
          <a:p>
            <a:pPr indent="0" lvl="1" marL="5207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600"/>
              <a:buNone/>
            </a:pPr>
            <a:r>
              <a:rPr lang="en-US" sz="2000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https://www.itic.org/policy/accessibility/vpat</a:t>
            </a:r>
            <a:r>
              <a:rPr lang="en-US" sz="2000">
                <a:solidFill>
                  <a:schemeClr val="dk1"/>
                </a:solidFill>
              </a:rPr>
              <a:t> 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sz="2000"/>
          </a:p>
          <a:p>
            <a: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r>
              <a:t/>
            </a:r>
            <a:endParaRPr sz="2000"/>
          </a:p>
          <a:p>
            <a: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r>
              <a:t/>
            </a:r>
            <a:endParaRPr sz="2000"/>
          </a:p>
        </p:txBody>
      </p:sp>
      <p:pic>
        <p:nvPicPr>
          <p:cNvPr id="178" name="Google Shape;178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644528" y="396203"/>
            <a:ext cx="1072989" cy="85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731519" y="1066800"/>
            <a:ext cx="10716900" cy="4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500"/>
              <a:buFont typeface="Arial"/>
              <a:buChar char="•"/>
            </a:pPr>
            <a:r>
              <a:rPr lang="en-US" sz="1700"/>
              <a:t>Digital Accessibility/Section 508 Overview</a:t>
            </a:r>
            <a:endParaRPr sz="1500"/>
          </a:p>
          <a:p>
            <a:pPr indent="-38735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500"/>
              <a:buFont typeface="Arial"/>
              <a:buChar char="•"/>
            </a:pPr>
            <a:r>
              <a:rPr lang="en-US" sz="1700"/>
              <a:t>Why Digital Accessibility Matters</a:t>
            </a:r>
            <a:endParaRPr sz="1500"/>
          </a:p>
          <a:p>
            <a:pPr indent="-38735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500"/>
              <a:buFont typeface="Arial"/>
              <a:buChar char="•"/>
            </a:pPr>
            <a:r>
              <a:rPr lang="en-US" sz="1700"/>
              <a:t>Acquisition Overview</a:t>
            </a:r>
            <a:endParaRPr sz="1500"/>
          </a:p>
          <a:p>
            <a:pPr indent="-38735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500"/>
              <a:buFont typeface="Arial"/>
              <a:buChar char="•"/>
            </a:pPr>
            <a:r>
              <a:rPr lang="en-US" sz="1700"/>
              <a:t>New Contracts</a:t>
            </a:r>
            <a:endParaRPr sz="1500"/>
          </a:p>
          <a:p>
            <a:pPr indent="-38735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500"/>
              <a:buFont typeface="Arial"/>
              <a:buChar char="•"/>
            </a:pPr>
            <a:r>
              <a:rPr lang="en-US" sz="1700"/>
              <a:t>Existing Contracts/COTS Solutions </a:t>
            </a:r>
            <a:endParaRPr sz="1500"/>
          </a:p>
          <a:p>
            <a:pPr indent="-38735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500"/>
              <a:buFont typeface="Arial"/>
              <a:buChar char="•"/>
            </a:pPr>
            <a:r>
              <a:rPr lang="en-US" sz="1700"/>
              <a:t>ACR Evaluation</a:t>
            </a:r>
            <a:endParaRPr sz="1500"/>
          </a:p>
          <a:p>
            <a:pPr indent="-38735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500"/>
              <a:buFont typeface="Arial"/>
              <a:buChar char="•"/>
            </a:pPr>
            <a:r>
              <a:rPr lang="en-US" sz="1700"/>
              <a:t>Demystifying Section 508 Guide</a:t>
            </a:r>
            <a:endParaRPr sz="1500"/>
          </a:p>
          <a:p>
            <a:pPr indent="-38735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500"/>
              <a:buFont typeface="Arial"/>
              <a:buChar char="•"/>
            </a:pPr>
            <a:r>
              <a:rPr lang="en-US" sz="1700"/>
              <a:t>Accessibility Community of Practice Industry Outreach</a:t>
            </a:r>
            <a:endParaRPr sz="1500"/>
          </a:p>
          <a:p>
            <a:pPr indent="-38735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500"/>
              <a:buFont typeface="Arial"/>
              <a:buChar char="•"/>
            </a:pPr>
            <a:r>
              <a:rPr lang="en-US" sz="1700"/>
              <a:t>Best Practices</a:t>
            </a:r>
            <a:endParaRPr sz="1500"/>
          </a:p>
          <a:p>
            <a:pPr indent="-38735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500"/>
              <a:buFont typeface="Arial"/>
              <a:buChar char="•"/>
            </a:pPr>
            <a:r>
              <a:rPr lang="en-US" sz="1700"/>
              <a:t>Key Takeaways</a:t>
            </a:r>
            <a:endParaRPr sz="1500"/>
          </a:p>
          <a:p>
            <a:pPr indent="-38735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500"/>
              <a:buFont typeface="Arial"/>
              <a:buChar char="•"/>
            </a:pPr>
            <a:r>
              <a:rPr lang="en-US" sz="1700"/>
              <a:t>Resources</a:t>
            </a:r>
            <a:endParaRPr sz="1500"/>
          </a:p>
          <a:p>
            <a: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4528" y="396203"/>
            <a:ext cx="1072989" cy="85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Digital Accessibility/Section 508 Overview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731519" y="1371600"/>
            <a:ext cx="10716768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2000"/>
              <a:t>Section 508 of the Rehabilitation Act requires that Federal agencies make Information and Communications Technology (ICT) accessible to its employees and the public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Applies to technology that is "procured, developed, maintained, or used" 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Examples of ICT: computers, hardware, software, scientific/specialized equipment, office equipment, telecommunications equipment, websites, videos, electronic documents, official agency communications)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2000"/>
              <a:t>Section 508 serves as a bridge between ICT and Assistive Technology (AT)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AT is any item, equipment, or product that helps people improve their functional capabilities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Examples of AT: screen readers, adaptive keyboards, voice recognition software, augmented reality, virtual reality, artificial intelligence, etc.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2000"/>
              <a:t>Required for Federal Agencies, but also a best practice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4528" y="396203"/>
            <a:ext cx="1072989" cy="85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Why Digital Accessibility Matters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731519" y="1371600"/>
            <a:ext cx="10716768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2000"/>
              <a:t>Digital Accessibility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Enables workforce efficiency, productivity, and retention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Allows compliance with Federal statutes and regulations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Avoids legal ramifications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2000"/>
              <a:t>The “Win-Win” for Industry and Government 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Opens the door for Federal procurements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Expands customer base, including an aging population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Leads to improved usability for all consumers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Catalyst for Innovation and breakthrough technologies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Access to Global Markets with similar regulations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4528" y="396203"/>
            <a:ext cx="1072989" cy="85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Acquisition Overview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64254" y="982585"/>
            <a:ext cx="10716768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700"/>
              <a:buFont typeface="Arial"/>
              <a:buChar char="•"/>
            </a:pPr>
            <a:r>
              <a:rPr lang="en-US" sz="1700"/>
              <a:t>Federal acquisition processes provide key opportunities to ensure accessible technology is acquired</a:t>
            </a:r>
            <a:endParaRPr sz="1700"/>
          </a:p>
          <a:p>
            <a:pPr indent="-40005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700"/>
              <a:buFont typeface="Arial"/>
              <a:buChar char="•"/>
            </a:pPr>
            <a:r>
              <a:rPr lang="en-US" sz="1700"/>
              <a:t>Building accessibility requirements into acquisitions </a:t>
            </a:r>
            <a:endParaRPr sz="1700"/>
          </a:p>
          <a:p>
            <a:pPr indent="-38735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5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</a:rPr>
              <a:t>Enables workforce productivity, improves customer experience</a:t>
            </a:r>
            <a:endParaRPr sz="2500"/>
          </a:p>
          <a:p>
            <a:pPr indent="-38735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5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</a:rPr>
              <a:t>Prevents the risk of litigation costs, prevents expensive rework </a:t>
            </a:r>
            <a:endParaRPr sz="2500"/>
          </a:p>
          <a:p>
            <a:pPr indent="-38735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5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</a:rPr>
              <a:t>Depends on what is being procured (Commercial Off The Shelf (COTS) software, custom software development, IT support services, etc.)</a:t>
            </a:r>
            <a:endParaRPr sz="2500"/>
          </a:p>
          <a:p>
            <a:pPr indent="-38735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5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</a:rPr>
              <a:t>Depends on how it’s being procured (Full and open competition, requests for proposals, requests for quotes, established Government-wide Acquisition Vehicles or schedules, purchase card, etc.)</a:t>
            </a:r>
            <a:endParaRPr sz="2500"/>
          </a:p>
          <a:p>
            <a:pPr indent="-40005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</a:rPr>
              <a:t>New Contracts/Solicitations </a:t>
            </a:r>
            <a:endParaRPr sz="1700"/>
          </a:p>
          <a:p>
            <a:pPr indent="-38735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5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</a:rPr>
              <a:t>Include ICT accessibility requirements in Statement of Work</a:t>
            </a:r>
            <a:endParaRPr sz="2500"/>
          </a:p>
          <a:p>
            <a:pPr indent="-38735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5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</a:rPr>
              <a:t>Inform Industry that Government evaluates proposals for Section 508 conformance</a:t>
            </a:r>
            <a:endParaRPr sz="2500"/>
          </a:p>
          <a:p>
            <a:pPr indent="-40005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</a:rPr>
              <a:t>Existing Contracts/Commercial-Off-The-Shelf (COTS) ICT</a:t>
            </a:r>
            <a:endParaRPr sz="1700"/>
          </a:p>
          <a:p>
            <a:pPr indent="-38735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5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</a:rPr>
              <a:t>Request an Accessibility Conformance Report (ACR) from Industry</a:t>
            </a:r>
            <a:endParaRPr sz="2500"/>
          </a:p>
          <a:p>
            <a:pPr indent="-38735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5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</a:rPr>
              <a:t>Evaluate ACR for completeness and product accessibility </a:t>
            </a:r>
            <a:endParaRPr sz="2500"/>
          </a:p>
          <a:p>
            <a:pPr indent="-38735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5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</a:rPr>
              <a:t>Select most accessible ICT that meets mission requirements</a:t>
            </a:r>
            <a:endParaRPr sz="2500"/>
          </a:p>
          <a:p>
            <a:pPr indent="-40005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</a:rPr>
              <a:t>One size does not fit all</a:t>
            </a:r>
            <a:endParaRPr sz="1700"/>
          </a:p>
          <a:p>
            <a: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4528" y="396203"/>
            <a:ext cx="1072989" cy="85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474483" y="396203"/>
            <a:ext cx="10963755" cy="433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New Contracts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93735" y="789206"/>
            <a:ext cx="113238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8"/>
              <a:buNone/>
            </a:pPr>
            <a:r>
              <a:rPr b="1" lang="en-US" sz="1700"/>
              <a:t>Step 1: Determine accessibility requirements</a:t>
            </a:r>
            <a:endParaRPr sz="1700"/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8"/>
              <a:buChar char="•"/>
            </a:pPr>
            <a:r>
              <a:rPr lang="en-US" sz="1700"/>
              <a:t>Understand which standards apply to the specific procurement (use Accessibility Requirements Tool (ART) or equivalent to identify applicable Section 508 Technical Standards)</a:t>
            </a:r>
            <a:endParaRPr sz="1700"/>
          </a:p>
          <a:p>
            <a:pPr indent="0" lvl="0" marL="50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8"/>
              <a:buNone/>
            </a:pPr>
            <a:r>
              <a:rPr b="1" lang="en-US" sz="1700"/>
              <a:t>Step 2: Conduct market research</a:t>
            </a:r>
            <a:endParaRPr sz="1700"/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8"/>
              <a:buChar char="•"/>
            </a:pPr>
            <a:r>
              <a:rPr lang="en-US" sz="1700"/>
              <a:t>Identify accessible products or services available within the market </a:t>
            </a:r>
            <a:endParaRPr sz="1700"/>
          </a:p>
          <a:p>
            <a:pPr indent="0" lvl="0" marL="50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8"/>
              <a:buNone/>
            </a:pPr>
            <a:r>
              <a:rPr b="1" lang="en-US" sz="1700"/>
              <a:t>Step 3: Develop solicitation language</a:t>
            </a:r>
            <a:endParaRPr sz="1700"/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8"/>
              <a:buChar char="•"/>
            </a:pPr>
            <a:r>
              <a:rPr lang="en-US" sz="1700"/>
              <a:t>Include specific relevant accessibility requirements, contract terms and conditions for testing and validation, and expectations throughout the contract period of performance if applicable</a:t>
            </a:r>
            <a:endParaRPr sz="1700"/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8"/>
              <a:buChar char="•"/>
            </a:pPr>
            <a:r>
              <a:rPr lang="en-US" sz="1700"/>
              <a:t>Use Solicitation Review Tool (SRT) or equivalent to improve incorporation of 508 Technical Standards</a:t>
            </a:r>
            <a:endParaRPr sz="1700"/>
          </a:p>
          <a:p>
            <a:pPr indent="0" lvl="0" marL="50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8"/>
              <a:buNone/>
            </a:pPr>
            <a:r>
              <a:rPr b="1" lang="en-US" sz="1700"/>
              <a:t>Step 4:  Evaluate each proposal to validate vendor claims against your stated accessibility requirements</a:t>
            </a:r>
            <a:endParaRPr sz="1700"/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8"/>
              <a:buChar char="•"/>
            </a:pPr>
            <a:r>
              <a:rPr lang="en-US" sz="1700"/>
              <a:t>Trust but verify</a:t>
            </a:r>
            <a:endParaRPr sz="1700"/>
          </a:p>
          <a:p>
            <a:pPr indent="0" lvl="0" marL="50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8"/>
              <a:buNone/>
            </a:pPr>
            <a:r>
              <a:rPr b="1" lang="en-US" sz="1700"/>
              <a:t>Step 5: Validate Compliance Over Time (If an Ongoing Contract)</a:t>
            </a:r>
            <a:endParaRPr sz="1700"/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8"/>
              <a:buChar char="•"/>
            </a:pPr>
            <a:r>
              <a:rPr lang="en-US" sz="1700"/>
              <a:t>ICT must remain accessible throughout the contract period of performance </a:t>
            </a:r>
            <a:endParaRPr sz="1700"/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8"/>
              <a:buChar char="•"/>
            </a:pPr>
            <a:r>
              <a:rPr lang="en-US" sz="1700"/>
              <a:t>As ICT solutions are updated, ensure updates meet Section 508 requirements originally established in the contract</a:t>
            </a:r>
            <a:endParaRPr sz="1700"/>
          </a:p>
          <a:p>
            <a: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4528" y="396203"/>
            <a:ext cx="1072989" cy="85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350983" y="396203"/>
            <a:ext cx="11087256" cy="433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Existing Contracts/COTS Solutions (1/2)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50983" y="836732"/>
            <a:ext cx="10247457" cy="5783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1: Requiring </a:t>
            </a:r>
            <a:r>
              <a:rPr b="1" lang="en-US">
                <a:solidFill>
                  <a:srgbClr val="000000"/>
                </a:solidFill>
              </a:rPr>
              <a:t>O</a:t>
            </a:r>
            <a:r>
              <a:rPr b="1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fficial identifies requirements, products or services to be purchased, and acquisition method (e.g. existing contract vehicles, purchase cards)</a:t>
            </a:r>
            <a:endParaRPr/>
          </a:p>
          <a:p>
            <a:pPr indent="-285750" lvl="1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496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 if a Section 508 exception applies; if not</a:t>
            </a:r>
            <a:r>
              <a:rPr lang="en-US" sz="1600">
                <a:solidFill>
                  <a:srgbClr val="000000"/>
                </a:solidFill>
              </a:rPr>
              <a:t>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proceed to step 2</a:t>
            </a:r>
            <a:endParaRPr/>
          </a:p>
          <a:p>
            <a:pPr indent="-285750" lvl="7" marL="74295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496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E202.3 National Security Systems </a:t>
            </a:r>
            <a:endParaRPr/>
          </a:p>
          <a:p>
            <a:pPr indent="-285750" lvl="7" marL="74295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496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E202.4 Federal Contracts</a:t>
            </a:r>
            <a:endParaRPr/>
          </a:p>
          <a:p>
            <a:pPr indent="-285750" lvl="7" marL="74295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496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E202.5 ICT Functions Located in Maintenance or Monitoring Spaces (status indicators/operable parts)</a:t>
            </a:r>
            <a:endParaRPr/>
          </a:p>
          <a:p>
            <a:pPr indent="0" lvl="0" marL="22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2: Conduct Market Research and Obtain Accessibility Conformance Report (ACR)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496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accessible products if possible</a:t>
            </a:r>
            <a:endParaRPr/>
          </a:p>
          <a:p>
            <a:pPr indent="-285750" lvl="0" marL="28575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496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ACR (a document that provides product accessibility </a:t>
            </a:r>
            <a:r>
              <a:rPr lang="en-US" sz="1600">
                <a:solidFill>
                  <a:srgbClr val="000000"/>
                </a:solidFill>
              </a:rPr>
              <a:t>information for applicable Section 508 Technical Standards)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1600">
                <a:solidFill>
                  <a:srgbClr val="000000"/>
                </a:solidFill>
              </a:rPr>
              <a:t>product developer/vendor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496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ACR most often created by developer or third party using the IT Industry Council’s Voluntary Product Accessibility Template (VPAT™) Version 2.x </a:t>
            </a:r>
            <a:endParaRPr/>
          </a:p>
          <a:p>
            <a:pPr indent="-285750" lvl="2" marL="74295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496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Government-wide Acquisition Contract (GWAC) vehicles to facilitate obtaining ACR from Industry (e.g. NASA SEWP requires contract holders provide ACR at time of quote upon customer request)</a:t>
            </a:r>
            <a:endParaRPr/>
          </a:p>
          <a:p>
            <a:pPr indent="0" lvl="0" marL="22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3: Evaluate ACR to determine overall level of conformance </a:t>
            </a:r>
            <a:endParaRPr/>
          </a:p>
          <a:p>
            <a:pPr indent="-285750" lvl="0" marL="288036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496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 Conformance = all applicable technical standards are fully supported</a:t>
            </a:r>
            <a:endParaRPr/>
          </a:p>
          <a:p>
            <a:pPr indent="-285750" lvl="0" marL="288036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496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Partial Conformance = some applicable standards are fully supported, some are not</a:t>
            </a:r>
            <a:endParaRPr/>
          </a:p>
          <a:p>
            <a:pPr indent="-285750" lvl="0" marL="288036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496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Non-Conformance = most applicable standards are not fully supported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4528" y="396203"/>
            <a:ext cx="1072989" cy="85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716533" y="396203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Existing Contracts/COTS Solutions (2/2)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606450" y="956112"/>
            <a:ext cx="10941869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4: If not “Full Conformance”, determine if more conformant alternatives are available</a:t>
            </a:r>
            <a:endParaRPr/>
          </a:p>
          <a:p>
            <a:pPr indent="-342900" lvl="0" marL="3440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8"/>
              <a:buFont typeface="Arial"/>
              <a:buChar char="•"/>
            </a:pP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ACRs of comparable products if applicable and available</a:t>
            </a:r>
            <a:endParaRPr/>
          </a:p>
          <a:p>
            <a:pPr indent="-215900" lvl="0" marL="3440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000"/>
              <a:t>Step 5: Determine possible exceptions*</a:t>
            </a:r>
            <a:endParaRPr/>
          </a:p>
          <a:p>
            <a:pPr indent="-342900" lvl="0" marL="345186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808"/>
              <a:buFont typeface="Arial"/>
              <a:buChar char="•"/>
            </a:pPr>
            <a:r>
              <a:rPr lang="en-US"/>
              <a:t>E202.6 Undue Burden</a:t>
            </a:r>
            <a:endParaRPr/>
          </a:p>
          <a:p>
            <a:pPr indent="-342900" lvl="0" marL="345186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808"/>
              <a:buFont typeface="Arial"/>
              <a:buChar char="•"/>
            </a:pPr>
            <a:r>
              <a:rPr lang="en-US"/>
              <a:t>E202.6 Fundamental Alteration</a:t>
            </a:r>
            <a:endParaRPr/>
          </a:p>
          <a:p>
            <a:pPr indent="-342900" lvl="0" marL="345186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808"/>
              <a:buFont typeface="Arial"/>
              <a:buChar char="•"/>
            </a:pPr>
            <a:r>
              <a:rPr lang="en-US"/>
              <a:t>E202.7 Best Meets</a:t>
            </a:r>
            <a:endParaRPr/>
          </a:p>
          <a:p>
            <a:pPr indent="-342900" lvl="0" marL="345186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808"/>
              <a:buFont typeface="Arial"/>
              <a:buChar char="•"/>
            </a:pPr>
            <a:r>
              <a:rPr lang="en-US"/>
              <a:t>Develop Exception documentation as required</a:t>
            </a:r>
            <a:endParaRPr/>
          </a:p>
          <a:p>
            <a:pPr indent="175514" lvl="0" marL="2286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000"/>
              <a:t>Step 6: Purchase product and provide individuals with disabilities access to and use of information and data by an alternative means as needed</a:t>
            </a:r>
            <a:endParaRPr/>
          </a:p>
          <a:p>
            <a:pPr indent="175514" lvl="0" marL="2286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000"/>
          </a:p>
          <a:p>
            <a:pPr indent="0" lvl="0" marL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 sz="2000"/>
              <a:t>NOTE: *Applicability of exceptions is determined by Government – never by Industry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r>
              <a:t/>
            </a:r>
            <a:endParaRPr sz="2000"/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4528" y="396203"/>
            <a:ext cx="1072989" cy="85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10917936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ACR Evaluation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731520" y="1146122"/>
            <a:ext cx="5212080" cy="512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r>
              <a:rPr lang="en-US" sz="2000"/>
              <a:t>Acceptable ACR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idx="2" type="body"/>
          </p:nvPr>
        </p:nvSpPr>
        <p:spPr>
          <a:xfrm>
            <a:off x="731520" y="1657396"/>
            <a:ext cx="521208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1800"/>
              <a:t>Indicates that the product “Supports”, “Partially Supports”, or “Does Not Support” each applicable Section 508 Technical Standard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1800"/>
              <a:t>Complete and valid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Information provided on product name, version, description, evaluation methods used, contact info, date, etc.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Remarks/explanations provided for standards that are partially supported or not supported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Current Section 508 Technical Standards (from 2017) are addressed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3" type="body"/>
          </p:nvPr>
        </p:nvSpPr>
        <p:spPr>
          <a:xfrm>
            <a:off x="6230679" y="1146122"/>
            <a:ext cx="5212080" cy="5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r>
              <a:rPr lang="en-US" sz="2000"/>
              <a:t>Unacceptable ACR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4" type="body"/>
          </p:nvPr>
        </p:nvSpPr>
        <p:spPr>
          <a:xfrm>
            <a:off x="6230679" y="1657395"/>
            <a:ext cx="5212080" cy="416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1800"/>
              <a:t>Incomplete (missing information)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1800"/>
              <a:t>Uses old/obsolete standards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1800"/>
              <a:t>Appears invalid (e.g. “Supports” for all standards even where not applicable, “Does Not Support” for all standards with no remarks, etc.)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1800"/>
              <a:t>Industry claiming an Exception or stating 508 “doesn’t apply” to its product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1800"/>
              <a:t>Industry statement that product has not been tested for accessibility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4528" y="396203"/>
            <a:ext cx="1072989" cy="85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ontent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2022-08-30T12:32:18Z</dcterms:created>
  <dc:creator>Michael Horton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ContentTypeId">
    <vt:lpwstr>0x0101002BD1E2BB92CBC144967077C2021A537D</vt:lpwstr>
  </property>
</Properties>
</file>