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  <p:sldMasterId id="2147483659" r:id="rId2"/>
  </p:sldMasterIdLst>
  <p:notesMasterIdLst>
    <p:notesMasterId r:id="rId6"/>
  </p:notesMasterIdLst>
  <p:sldIdLst>
    <p:sldId id="256" r:id="rId3"/>
    <p:sldId id="257" r:id="rId4"/>
    <p:sldId id="258" r:id="rId5"/>
  </p:sldIdLst>
  <p:sldSz cx="12192000" cy="68580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jMI+POWCECE2umM1c8Db0XP2bT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customschemas.google.com/relationships/presentationmetadata" Target="NUL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4" Type="http://schemas.openxmlformats.org/officeDocument/2006/relationships/slide" Target="slides/slide2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2" y="2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numCol="1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8" y="2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numCol="1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6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numCol="1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2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numCol="1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numCol="1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>
            <a:spLocks noGrp="1"/>
          </p:cNvSpPr>
          <p:nvPr>
            <p:ph type="body" idx="1"/>
          </p:nvPr>
        </p:nvSpPr>
        <p:spPr>
          <a:xfrm>
            <a:off x="701676" y="4416425"/>
            <a:ext cx="5607050" cy="4183063"/>
          </a:xfrm>
          <a:prstGeom prst="rect">
            <a:avLst/>
          </a:prstGeom>
        </p:spPr>
        <p:txBody>
          <a:bodyPr spcFirstLastPara="1" wrap="square" lIns="93150" tIns="46575" rIns="93150" bIns="46575" numCol="1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>
            <a:spLocks noGrp="1"/>
          </p:cNvSpPr>
          <p:nvPr>
            <p:ph type="pic" idx="2"/>
          </p:nvPr>
        </p:nvSpPr>
        <p:spPr>
          <a:xfrm>
            <a:off x="3044791" y="1072642"/>
            <a:ext cx="6102417" cy="1828800"/>
          </a:xfrm>
          <a:prstGeom prst="rect">
            <a:avLst/>
          </a:prstGeom>
          <a:noFill/>
          <a:ln>
            <a:noFill/>
          </a:ln>
        </p:spPr>
      </p:sp>
      <p:sp>
        <p:nvSpPr>
          <p:cNvPr id="13" name="Google Shape;13;p4"/>
          <p:cNvSpPr txBox="1">
            <a:spLocks noGrp="1"/>
          </p:cNvSpPr>
          <p:nvPr>
            <p:ph type="title"/>
          </p:nvPr>
        </p:nvSpPr>
        <p:spPr>
          <a:xfrm>
            <a:off x="1523998" y="3223382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B3F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4" name="Google Shape;14;p4"/>
          <p:cNvCxnSpPr/>
          <p:nvPr/>
        </p:nvCxnSpPr>
        <p:spPr>
          <a:xfrm>
            <a:off x="5315013" y="4514847"/>
            <a:ext cx="1561974" cy="0"/>
          </a:xfrm>
          <a:prstGeom prst="straightConnector1">
            <a:avLst/>
          </a:prstGeom>
          <a:noFill/>
          <a:ln w="9525" cap="flat" cmpd="sng">
            <a:solidFill>
              <a:srgbClr val="0E877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3240086" y="4654423"/>
            <a:ext cx="571182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B3F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2_Blank and Hidden Titl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10914323" y="6437376"/>
            <a:ext cx="533400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numCol="1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 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title"/>
          </p:nvPr>
        </p:nvSpPr>
        <p:spPr>
          <a:xfrm>
            <a:off x="731520" y="548640"/>
            <a:ext cx="10721705" cy="433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numCol="1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0B3F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body" idx="1"/>
          </p:nvPr>
        </p:nvSpPr>
        <p:spPr>
          <a:xfrm>
            <a:off x="731520" y="1188720"/>
            <a:ext cx="10721705" cy="4976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er Title Only ">
  <p:cSld name="Breaker Title Only 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"/>
          <p:cNvSpPr txBox="1">
            <a:spLocks noGrp="1"/>
          </p:cNvSpPr>
          <p:nvPr>
            <p:ph type="title"/>
          </p:nvPr>
        </p:nvSpPr>
        <p:spPr>
          <a:xfrm>
            <a:off x="508001" y="2305250"/>
            <a:ext cx="11165841" cy="2247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1" i="0" u="none" strike="noStrike" cap="none">
                <a:solidFill>
                  <a:srgbClr val="0B3F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2_Title and 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731520" y="548640"/>
            <a:ext cx="10721705" cy="433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numCol="1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0B3F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1"/>
          </p:nvPr>
        </p:nvSpPr>
        <p:spPr>
          <a:xfrm>
            <a:off x="731520" y="1371600"/>
            <a:ext cx="5212080" cy="466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2"/>
          </p:nvPr>
        </p:nvSpPr>
        <p:spPr>
          <a:xfrm>
            <a:off x="6235643" y="1371600"/>
            <a:ext cx="5212080" cy="466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10914323" y="6437376"/>
            <a:ext cx="533400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numCol="1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2_Title and Two Content with Heading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731520" y="548640"/>
            <a:ext cx="10721705" cy="433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numCol="1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0B3F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731520" y="1371600"/>
            <a:ext cx="5212080" cy="512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731520" y="1882874"/>
            <a:ext cx="5212080" cy="416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3"/>
          </p:nvPr>
        </p:nvSpPr>
        <p:spPr>
          <a:xfrm>
            <a:off x="6230679" y="1371600"/>
            <a:ext cx="5212080" cy="511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4"/>
          </p:nvPr>
        </p:nvSpPr>
        <p:spPr>
          <a:xfrm>
            <a:off x="6230679" y="1882873"/>
            <a:ext cx="5212080" cy="4160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10917936" y="6437376"/>
            <a:ext cx="533400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numCol="1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2_Title and Three Conte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/>
          </p:nvPr>
        </p:nvSpPr>
        <p:spPr>
          <a:xfrm>
            <a:off x="731520" y="548640"/>
            <a:ext cx="10721705" cy="433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numCol="1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0B3F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10914323" y="6437376"/>
            <a:ext cx="533400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numCol="1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731520" y="1371600"/>
            <a:ext cx="3383280" cy="466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2"/>
          </p:nvPr>
        </p:nvSpPr>
        <p:spPr>
          <a:xfrm>
            <a:off x="4400732" y="1371600"/>
            <a:ext cx="3383280" cy="466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3"/>
          </p:nvPr>
        </p:nvSpPr>
        <p:spPr>
          <a:xfrm>
            <a:off x="8064443" y="1371600"/>
            <a:ext cx="3383280" cy="466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2_Title and Three Content with Heading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731520" y="548640"/>
            <a:ext cx="10721705" cy="433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numCol="1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0B3F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1"/>
          </p:nvPr>
        </p:nvSpPr>
        <p:spPr>
          <a:xfrm>
            <a:off x="731520" y="1371600"/>
            <a:ext cx="3383280" cy="512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2"/>
          </p:nvPr>
        </p:nvSpPr>
        <p:spPr>
          <a:xfrm>
            <a:off x="731520" y="1883664"/>
            <a:ext cx="3383280" cy="416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3"/>
          </p:nvPr>
        </p:nvSpPr>
        <p:spPr>
          <a:xfrm>
            <a:off x="4400732" y="1371600"/>
            <a:ext cx="3383280" cy="512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4"/>
          </p:nvPr>
        </p:nvSpPr>
        <p:spPr>
          <a:xfrm>
            <a:off x="4400732" y="1883664"/>
            <a:ext cx="3383280" cy="416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5"/>
          </p:nvPr>
        </p:nvSpPr>
        <p:spPr>
          <a:xfrm>
            <a:off x="8064443" y="1371600"/>
            <a:ext cx="3383280" cy="512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6"/>
          </p:nvPr>
        </p:nvSpPr>
        <p:spPr>
          <a:xfrm>
            <a:off x="8064443" y="1883664"/>
            <a:ext cx="3383280" cy="416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10914323" y="6437376"/>
            <a:ext cx="533400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numCol="1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er Title Only ">
  <p:cSld name="2_Breaker Title Only 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508001" y="2305250"/>
            <a:ext cx="11165841" cy="2247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1" i="0" u="none" strike="noStrike" cap="none">
                <a:solidFill>
                  <a:srgbClr val="0B3F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10914323" y="6437376"/>
            <a:ext cx="533400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numCol="1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2_Title 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731520" y="548640"/>
            <a:ext cx="10721705" cy="433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numCol="1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0B3F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10914323" y="6437376"/>
            <a:ext cx="533400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numCol="1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0" y="0"/>
            <a:ext cx="12192000" cy="182880"/>
          </a:xfrm>
          <a:prstGeom prst="rect">
            <a:avLst/>
          </a:prstGeom>
          <a:solidFill>
            <a:srgbClr val="0E8775"/>
          </a:solidFill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10914323" y="6434289"/>
            <a:ext cx="533400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numCol="1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5"/>
          <p:cNvSpPr/>
          <p:nvPr/>
        </p:nvSpPr>
        <p:spPr>
          <a:xfrm>
            <a:off x="0" y="0"/>
            <a:ext cx="12192000" cy="182880"/>
          </a:xfrm>
          <a:prstGeom prst="rect">
            <a:avLst/>
          </a:prstGeom>
          <a:solidFill>
            <a:srgbClr val="0E8775"/>
          </a:solidFill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24;p5"/>
          <p:cNvCxnSpPr/>
          <p:nvPr/>
        </p:nvCxnSpPr>
        <p:spPr>
          <a:xfrm>
            <a:off x="1311072" y="6342849"/>
            <a:ext cx="10123894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5"/>
          <p:cNvSpPr/>
          <p:nvPr/>
        </p:nvSpPr>
        <p:spPr>
          <a:xfrm>
            <a:off x="1311072" y="6434289"/>
            <a:ext cx="6412938" cy="177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numCol="1" anchor="ctr" anchorCtr="0">
            <a:noAutofit/>
          </a:bodyPr>
          <a:lstStyle/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6197"/>
              </a:buClr>
              <a:buSzPts val="800"/>
              <a:buFont typeface="Arial"/>
              <a:buNone/>
            </a:pPr>
            <a:r>
              <a:rPr lang="en-US" sz="1000" b="1" i="0" u="none" strike="noStrike" cap="none" dirty="0">
                <a:solidFill>
                  <a:srgbClr val="033F3A"/>
                </a:solidFill>
                <a:latin typeface="Arial"/>
                <a:ea typeface="Arial"/>
                <a:cs typeface="Arial"/>
                <a:sym typeface="Arial"/>
              </a:rPr>
              <a:t>Interagency Accessibility Forum</a:t>
            </a:r>
            <a:endParaRPr sz="1000" b="1" i="0" u="none" strike="noStrike" cap="none" dirty="0">
              <a:solidFill>
                <a:srgbClr val="033F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" name="Google Shape;26;p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33494" y="6205689"/>
            <a:ext cx="452005" cy="457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" descr="Interagency Accessibility Forum and logo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67" r="67"/>
          <a:stretch/>
        </p:blipFill>
        <p:spPr>
          <a:xfrm>
            <a:off x="3044791" y="1072642"/>
            <a:ext cx="6102417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"/>
          <p:cNvSpPr txBox="1">
            <a:spLocks noGrp="1"/>
          </p:cNvSpPr>
          <p:nvPr>
            <p:ph type="title"/>
          </p:nvPr>
        </p:nvSpPr>
        <p:spPr>
          <a:xfrm>
            <a:off x="1523998" y="3223382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From Risk to Roadmap: Tackling Accessibility Debt with the Technology Accessibility Playbook</a:t>
            </a:r>
          </a:p>
        </p:txBody>
      </p:sp>
      <p:sp>
        <p:nvSpPr>
          <p:cNvPr id="72" name="Google Shape;72;p1"/>
          <p:cNvSpPr txBox="1">
            <a:spLocks noGrp="1"/>
          </p:cNvSpPr>
          <p:nvPr>
            <p:ph type="body" idx="1"/>
          </p:nvPr>
        </p:nvSpPr>
        <p:spPr>
          <a:xfrm>
            <a:off x="3240086" y="4654423"/>
            <a:ext cx="571182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May 21, 2025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6B355EB-9810-65ED-C94D-1A0AC273D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Introductions</a:t>
            </a:r>
          </a:p>
        </p:txBody>
      </p:sp>
      <p:pic>
        <p:nvPicPr>
          <p:cNvPr id="10" name="Picture 9" descr="Headshot of Antonio Haileselassie &#10;">
            <a:extLst>
              <a:ext uri="{FF2B5EF4-FFF2-40B4-BE49-F238E27FC236}">
                <a16:creationId xmlns:a16="http://schemas.microsoft.com/office/drawing/2014/main" id="{9E6FE01F-0BF3-9FEF-F64C-BDFA75E22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288" y="2109990"/>
            <a:ext cx="2230742" cy="2218348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25C6E7-A29D-0C19-C319-1E04B7EA2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520" y="4328338"/>
            <a:ext cx="3383280" cy="1127405"/>
          </a:xfrm>
        </p:spPr>
        <p:txBody>
          <a:bodyPr numCol="1" anchor="ctr"/>
          <a:lstStyle/>
          <a:p>
            <a:pPr marL="50800" indent="0" algn="ctr">
              <a:buNone/>
            </a:pPr>
            <a:r>
              <a:rPr lang="en-US" sz="2400" b="1" dirty="0"/>
              <a:t>Antonio Haileselassie </a:t>
            </a:r>
            <a:endParaRPr lang="en-US" sz="2000" dirty="0">
              <a:latin typeface="Arial Nova" panose="020F0502020204030204" pitchFamily="34" charset="0"/>
            </a:endParaRPr>
          </a:p>
          <a:p>
            <a:pPr marL="50800" indent="0" algn="ctr">
              <a:buNone/>
            </a:pPr>
            <a:r>
              <a:rPr lang="en-US" sz="1600" dirty="0">
                <a:latin typeface="Arial"/>
              </a:rPr>
              <a:t>National Institutes of Health</a:t>
            </a:r>
          </a:p>
        </p:txBody>
      </p:sp>
      <p:pic>
        <p:nvPicPr>
          <p:cNvPr id="14" name="Picture 13" descr="Headshot of Lisa Wilcox">
            <a:extLst>
              <a:ext uri="{FF2B5EF4-FFF2-40B4-BE49-F238E27FC236}">
                <a16:creationId xmlns:a16="http://schemas.microsoft.com/office/drawing/2014/main" id="{81637532-A1F4-0294-93D4-987C6146F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606" y="2151121"/>
            <a:ext cx="2111531" cy="2136085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BC3FB71-7D41-28FB-B651-AC3E7966BD5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400732" y="4328338"/>
            <a:ext cx="3383280" cy="1127405"/>
          </a:xfrm>
        </p:spPr>
        <p:txBody>
          <a:bodyPr numCol="1" anchor="ctr"/>
          <a:lstStyle/>
          <a:p>
            <a:pPr marL="50800" indent="0" algn="ctr">
              <a:buNone/>
            </a:pPr>
            <a:r>
              <a:rPr lang="en-US" sz="2400" b="1" dirty="0"/>
              <a:t>Lisa Wilcox</a:t>
            </a:r>
          </a:p>
          <a:p>
            <a:pPr marL="50800" indent="0" algn="ctr">
              <a:buNone/>
            </a:pPr>
            <a:r>
              <a:rPr lang="en-US" sz="1600" dirty="0">
                <a:latin typeface="Arial"/>
              </a:rPr>
              <a:t>Department of the Army</a:t>
            </a:r>
          </a:p>
        </p:txBody>
      </p:sp>
      <p:pic>
        <p:nvPicPr>
          <p:cNvPr id="16" name="Picture 15" descr="Headshot of Michael Horton">
            <a:extLst>
              <a:ext uri="{FF2B5EF4-FFF2-40B4-BE49-F238E27FC236}">
                <a16:creationId xmlns:a16="http://schemas.microsoft.com/office/drawing/2014/main" id="{E74D12B3-F4C4-24A6-BAC9-0B912E9AD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1275" y="2203902"/>
            <a:ext cx="2109615" cy="2097277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4F2DEDF-E51C-7BB8-9D5D-763F2EA68492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8064443" y="4328338"/>
            <a:ext cx="3383280" cy="1127405"/>
          </a:xfrm>
        </p:spPr>
        <p:txBody>
          <a:bodyPr numCol="1" anchor="ctr"/>
          <a:lstStyle/>
          <a:p>
            <a:pPr marL="50800" indent="0" algn="ctr">
              <a:buNone/>
            </a:pPr>
            <a:r>
              <a:rPr lang="en-US" sz="2400" b="1" dirty="0"/>
              <a:t>Michael Horton</a:t>
            </a:r>
          </a:p>
          <a:p>
            <a:pPr marL="50800" indent="0" algn="ctr">
              <a:buNone/>
            </a:pPr>
            <a:r>
              <a:rPr lang="en-US" sz="1600" dirty="0"/>
              <a:t>General Services Administration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D64C1-901C-C5E2-11AF-8D5BBCAE4B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 numCol="1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84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DD0DDC1-F2CF-A8EF-E305-3BC8A7AA4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What’s in a Playbook?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234F8FD-7822-E2FC-054E-695FA1C25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519" y="1188720"/>
            <a:ext cx="4990271" cy="4976601"/>
          </a:xfrm>
        </p:spPr>
        <p:txBody>
          <a:bodyPr numCol="1" anchor="ctr"/>
          <a:lstStyle/>
          <a:p>
            <a:pPr marL="50800" indent="0">
              <a:buNone/>
            </a:pPr>
            <a:r>
              <a:rPr lang="en-US" sz="23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 the 1890s, Gallaudet’s football team — composed entirely of deaf players — needed a new way to communicate plays without tipping off their opponents. So they formed a tight, protective circle: the very first </a:t>
            </a:r>
            <a:r>
              <a:rPr lang="en-US" sz="23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huddle</a:t>
            </a:r>
            <a:r>
              <a:rPr lang="en-US" sz="23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This innovation was both </a:t>
            </a:r>
            <a:r>
              <a:rPr lang="en-US" sz="23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strategic</a:t>
            </a:r>
            <a:r>
              <a:rPr lang="en-US" sz="23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3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and </a:t>
            </a:r>
            <a:r>
              <a:rPr lang="en-US" sz="2300" b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involved everyone </a:t>
            </a:r>
            <a:r>
              <a:rPr lang="en-US" sz="23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— and it forever changed the game.</a:t>
            </a:r>
            <a:endParaRPr lang="en-US" sz="2300" dirty="0"/>
          </a:p>
        </p:txBody>
      </p:sp>
      <p:pic>
        <p:nvPicPr>
          <p:cNvPr id="11" name="Picture 10" descr="Gallaudet Football photo of the men's football team huddling.  Text reads &quot;Home of the Huddle&quot;">
            <a:extLst>
              <a:ext uri="{FF2B5EF4-FFF2-40B4-BE49-F238E27FC236}">
                <a16:creationId xmlns:a16="http://schemas.microsoft.com/office/drawing/2014/main" id="{29E8AAFE-39A2-C3F1-D748-47B4AC4B4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884" y="1849625"/>
            <a:ext cx="4990271" cy="354777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9C1390-C9A5-7A04-C570-3B9628288F46}"/>
              </a:ext>
            </a:extLst>
          </p:cNvPr>
          <p:cNvSpPr>
            <a:spLocks noGrp="1"/>
          </p:cNvSpPr>
          <p:nvPr>
            <p:ph type="sldNum" idx="2147483647"/>
          </p:nvPr>
        </p:nvSpPr>
        <p:spPr>
          <a:xfrm>
            <a:off x="11658600" y="6437313"/>
            <a:ext cx="533400" cy="182562"/>
          </a:xfrm>
          <a:prstGeom prst="rect">
            <a:avLst/>
          </a:prstGeom>
        </p:spPr>
        <p:txBody>
          <a:bodyPr numCol="1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00760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Layout">
  <a:themeElements>
    <a:clrScheme name="Custom 3">
      <a:dk1>
        <a:srgbClr val="000000"/>
      </a:dk1>
      <a:lt1>
        <a:srgbClr val="FFFFFF"/>
      </a:lt1>
      <a:dk2>
        <a:srgbClr val="0023A0"/>
      </a:dk2>
      <a:lt2>
        <a:srgbClr val="B2B2B2"/>
      </a:lt2>
      <a:accent1>
        <a:srgbClr val="667BC6"/>
      </a:accent1>
      <a:accent2>
        <a:srgbClr val="B2BDE3"/>
      </a:accent2>
      <a:accent3>
        <a:srgbClr val="FFFFFF"/>
      </a:accent3>
      <a:accent4>
        <a:srgbClr val="000000"/>
      </a:accent4>
      <a:accent5>
        <a:srgbClr val="B8BFDF"/>
      </a:accent5>
      <a:accent6>
        <a:srgbClr val="A1ABCE"/>
      </a:accent6>
      <a:hlink>
        <a:srgbClr val="0432FF"/>
      </a:hlink>
      <a:folHlink>
        <a:srgbClr val="0432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ontent Layout">
  <a:themeElements>
    <a:clrScheme name="Custom 3">
      <a:dk1>
        <a:srgbClr val="000000"/>
      </a:dk1>
      <a:lt1>
        <a:srgbClr val="FFFFFF"/>
      </a:lt1>
      <a:dk2>
        <a:srgbClr val="0023A0"/>
      </a:dk2>
      <a:lt2>
        <a:srgbClr val="B2B2B2"/>
      </a:lt2>
      <a:accent1>
        <a:srgbClr val="667BC6"/>
      </a:accent1>
      <a:accent2>
        <a:srgbClr val="B2BDE3"/>
      </a:accent2>
      <a:accent3>
        <a:srgbClr val="FFFFFF"/>
      </a:accent3>
      <a:accent4>
        <a:srgbClr val="000000"/>
      </a:accent4>
      <a:accent5>
        <a:srgbClr val="B8BFDF"/>
      </a:accent5>
      <a:accent6>
        <a:srgbClr val="A1ABCE"/>
      </a:accent6>
      <a:hlink>
        <a:srgbClr val="0432FF"/>
      </a:hlink>
      <a:folHlink>
        <a:srgbClr val="0432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99</Words>
  <Application>Microsoft Office PowerPoint</Application>
  <PresentationFormat>Widescreen</PresentationFormat>
  <Paragraphs>13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Nova</vt:lpstr>
      <vt:lpstr>Noto Sans Symbols</vt:lpstr>
      <vt:lpstr>Title Layout</vt:lpstr>
      <vt:lpstr>1_Content Layout</vt:lpstr>
      <vt:lpstr>From Risk to Roadmap: Tackling Accessibility Debt with the Technology Accessibility Playbook</vt:lpstr>
      <vt:lpstr>Introductions</vt:lpstr>
      <vt:lpstr>What’s in a Playbook?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Risk to Roadmap: Tackling Accessibility Debt with the Technology Accessibility Playbook</dc:title>
  <dc:creator>Michael Horton</dc:creator>
  <cp:lastModifiedBy>MichaelDHorton</cp:lastModifiedBy>
  <cp:revision>4</cp:revision>
  <dcterms:created xsi:type="dcterms:W3CDTF">2022-08-30T12:32:18Z</dcterms:created>
  <dcterms:modified xsi:type="dcterms:W3CDTF">2025-05-16T14:39:10Z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</Properties>
</file>