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7010400" cy="9296400"/>
  <p:embeddedFontLst>
    <p:embeddedFont>
      <p:font typeface="Oswald SemiBold" panose="020F0502020204030204" pitchFamily="34" charset="0"/>
      <p:regular r:id="rId26"/>
      <p:bold r:id="rId27"/>
    </p:embeddedFont>
    <p:embeddedFont>
      <p:font typeface="Public Sans" pitchFamily="2" charset="77"/>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iF+3UW4MypuNdxj5L3bcuupiMsC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0E1836-C01D-48F1-924E-A4AF93B2BDC1}">
  <a:tblStyle styleId="{9B0E1836-C01D-48F1-924E-A4AF93B2BDC1}"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58"/>
  </p:normalViewPr>
  <p:slideViewPr>
    <p:cSldViewPr snapToGrid="0">
      <p:cViewPr varScale="1">
        <p:scale>
          <a:sx n="106" d="100"/>
          <a:sy n="106" d="100"/>
        </p:scale>
        <p:origin x="1336" y="480"/>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2"/>
            <a:ext cx="3038475" cy="465138"/>
          </a:xfrm>
          <a:prstGeom prst="rect">
            <a:avLst/>
          </a:prstGeom>
          <a:noFill/>
          <a:ln>
            <a:noFill/>
          </a:ln>
        </p:spPr>
        <p:txBody>
          <a:bodyPr spcFirstLastPara="1" wrap="square" lIns="93150" tIns="46575" rIns="93150" bIns="4657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338" y="2"/>
            <a:ext cx="3038475" cy="465138"/>
          </a:xfrm>
          <a:prstGeom prst="rect">
            <a:avLst/>
          </a:prstGeom>
          <a:noFill/>
          <a:ln>
            <a:noFill/>
          </a:ln>
        </p:spPr>
        <p:txBody>
          <a:bodyPr spcFirstLastPara="1" wrap="square" lIns="93150" tIns="46575" rIns="93150" bIns="4657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1676" y="4416425"/>
            <a:ext cx="5607050" cy="4183063"/>
          </a:xfrm>
          <a:prstGeom prst="rect">
            <a:avLst/>
          </a:prstGeom>
          <a:noFill/>
          <a:ln>
            <a:noFill/>
          </a:ln>
        </p:spPr>
        <p:txBody>
          <a:bodyPr spcFirstLastPara="1" wrap="square" lIns="93150" tIns="46575" rIns="93150" bIns="46575" anchor="t" anchorCtr="0">
            <a:noAutofit/>
          </a:bodyPr>
          <a:lstStyle>
            <a:lvl1pPr marL="457200" marR="0" lvl="0" indent="-228600" algn="l" rtl="0">
              <a:lnSpc>
                <a:spcPct val="100000"/>
              </a:lnSpc>
              <a:spcBef>
                <a:spcPts val="48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48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48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48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48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2" y="8829675"/>
            <a:ext cx="3038475" cy="465138"/>
          </a:xfrm>
          <a:prstGeom prst="rect">
            <a:avLst/>
          </a:prstGeom>
          <a:noFill/>
          <a:ln>
            <a:noFill/>
          </a:ln>
        </p:spPr>
        <p:txBody>
          <a:bodyPr spcFirstLastPara="1" wrap="square" lIns="93150" tIns="46575" rIns="93150" bIns="4657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ection508.gov/event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8" Type="http://schemas.openxmlformats.org/officeDocument/2006/relationships/hyperlink" Target="https://www.section508.gov/blog/how-gsa-developed-and-tested-e-learning-training/" TargetMode="External"/><Relationship Id="rId13" Type="http://schemas.openxmlformats.org/officeDocument/2006/relationships/hyperlink" Target="https://www.section508.gov/training/art/introducing-art/" TargetMode="External"/><Relationship Id="rId3" Type="http://schemas.openxmlformats.org/officeDocument/2006/relationships/hyperlink" Target="https://www.section508.gov/manage/accessibility-kpi/" TargetMode="External"/><Relationship Id="rId7" Type="http://schemas.openxmlformats.org/officeDocument/2006/relationships/hyperlink" Target="https://www.section508.gov/tools/acronyms-abbreviations/" TargetMode="External"/><Relationship Id="rId12" Type="http://schemas.openxmlformats.org/officeDocument/2006/relationships/hyperlink" Target="https://www.section508.gov/create/social-media/"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www.section508.gov/tools/glossary/" TargetMode="External"/><Relationship Id="rId11" Type="http://schemas.openxmlformats.org/officeDocument/2006/relationships/hyperlink" Target="https://www.section508.gov/training/alt-text/what-is-alternative-text/" TargetMode="External"/><Relationship Id="rId5" Type="http://schemas.openxmlformats.org/officeDocument/2006/relationships/hyperlink" Target="https://www.section508.gov/manage/join-the-508-community/#subscribe-to-our-email-newsletters" TargetMode="External"/><Relationship Id="rId10" Type="http://schemas.openxmlformats.org/officeDocument/2006/relationships/hyperlink" Target="https://www.section508.gov/create/alternative-text/" TargetMode="External"/><Relationship Id="rId4" Type="http://schemas.openxmlformats.org/officeDocument/2006/relationships/hyperlink" Target="https://www.section508.gov/blog/accessibility-bytes/" TargetMode="External"/><Relationship Id="rId9" Type="http://schemas.openxmlformats.org/officeDocument/2006/relationships/hyperlink" Target="https://www.section508.gov/create/accessible-meetings/" TargetMode="External"/><Relationship Id="rId14" Type="http://schemas.openxmlformats.org/officeDocument/2006/relationships/hyperlink" Target="https://www.section508.gov/acr-library/"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section508.gov/manage/accessibility-kpi/"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Google Shape;26;p1:notes"/>
          <p:cNvSpPr txBox="1">
            <a:spLocks noGrp="1"/>
          </p:cNvSpPr>
          <p:nvPr>
            <p:ph type="body" idx="1"/>
          </p:nvPr>
        </p:nvSpPr>
        <p:spPr>
          <a:xfrm>
            <a:off x="701676" y="4416425"/>
            <a:ext cx="5607050" cy="4183063"/>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480"/>
              </a:spcBef>
              <a:spcAft>
                <a:spcPts val="0"/>
              </a:spcAft>
              <a:buSzPts val="1400"/>
              <a:buNone/>
            </a:pPr>
            <a:endParaRPr/>
          </a:p>
        </p:txBody>
      </p:sp>
      <p:sp>
        <p:nvSpPr>
          <p:cNvPr id="27" name="Google Shape;27;p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1" name="Google Shape;121;p9:notes"/>
          <p:cNvSpPr txBox="1">
            <a:spLocks noGrp="1"/>
          </p:cNvSpPr>
          <p:nvPr>
            <p:ph type="body" idx="1"/>
          </p:nvPr>
        </p:nvSpPr>
        <p:spPr>
          <a:xfrm>
            <a:off x="701676" y="4416425"/>
            <a:ext cx="5607000" cy="4183200"/>
          </a:xfrm>
          <a:prstGeom prst="rect">
            <a:avLst/>
          </a:prstGeom>
          <a:noFill/>
          <a:ln>
            <a:noFill/>
          </a:ln>
        </p:spPr>
        <p:txBody>
          <a:bodyPr spcFirstLastPara="1" wrap="square" lIns="93150" tIns="46575" rIns="93150" bIns="46575" anchor="t" anchorCtr="0">
            <a:noAutofit/>
          </a:bodyPr>
          <a:lstStyle/>
          <a:p>
            <a:pPr marL="0" marR="0" lvl="0" indent="0" algn="l" rtl="0">
              <a:lnSpc>
                <a:spcPct val="100000"/>
              </a:lnSpc>
              <a:spcBef>
                <a:spcPts val="0"/>
              </a:spcBef>
              <a:spcAft>
                <a:spcPts val="0"/>
              </a:spcAft>
              <a:buClr>
                <a:srgbClr val="000000"/>
              </a:buClr>
              <a:buSzPts val="2500"/>
              <a:buFont typeface="Arial"/>
              <a:buNone/>
            </a:pPr>
            <a:r>
              <a:rPr lang="en-US" sz="1600" b="0" i="0" u="none" strike="noStrike" cap="none" dirty="0">
                <a:solidFill>
                  <a:schemeClr val="dk2"/>
                </a:solidFill>
                <a:latin typeface="Oswald SemiBold"/>
                <a:ea typeface="Oswald SemiBold"/>
                <a:cs typeface="Oswald SemiBold"/>
                <a:sym typeface="Oswald SemiBold"/>
              </a:rPr>
              <a:t>Section</a:t>
            </a:r>
            <a:r>
              <a:rPr lang="en-US" sz="1600" b="0" i="0" u="none" strike="noStrike" cap="none" dirty="0">
                <a:solidFill>
                  <a:srgbClr val="098850"/>
                </a:solidFill>
                <a:latin typeface="Oswald SemiBold"/>
                <a:ea typeface="Oswald SemiBold"/>
                <a:cs typeface="Oswald SemiBold"/>
                <a:sym typeface="Oswald SemiBold"/>
              </a:rPr>
              <a:t>508</a:t>
            </a:r>
            <a:r>
              <a:rPr lang="en-US" sz="1600" b="0" i="0" u="none" strike="noStrike" cap="none" dirty="0">
                <a:solidFill>
                  <a:schemeClr val="dk2"/>
                </a:solidFill>
                <a:latin typeface="Oswald SemiBold"/>
                <a:ea typeface="Oswald SemiBold"/>
                <a:cs typeface="Oswald SemiBold"/>
                <a:sym typeface="Oswald SemiBold"/>
              </a:rPr>
              <a:t>.gov/</a:t>
            </a:r>
          </a:p>
        </p:txBody>
      </p:sp>
      <p:sp>
        <p:nvSpPr>
          <p:cNvPr id="122" name="Google Shape;122;p9:notes"/>
          <p:cNvSpPr txBox="1">
            <a:spLocks noGrp="1"/>
          </p:cNvSpPr>
          <p:nvPr>
            <p:ph type="sldNum" idx="12"/>
          </p:nvPr>
        </p:nvSpPr>
        <p:spPr>
          <a:xfrm>
            <a:off x="3970338" y="8829675"/>
            <a:ext cx="3038400" cy="46500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2" name="Google Shape;132;p10:notes"/>
          <p:cNvSpPr txBox="1">
            <a:spLocks noGrp="1"/>
          </p:cNvSpPr>
          <p:nvPr>
            <p:ph type="body" idx="1"/>
          </p:nvPr>
        </p:nvSpPr>
        <p:spPr>
          <a:xfrm>
            <a:off x="701676" y="4416425"/>
            <a:ext cx="5607000" cy="4183200"/>
          </a:xfrm>
          <a:prstGeom prst="rect">
            <a:avLst/>
          </a:prstGeom>
          <a:noFill/>
          <a:ln>
            <a:noFill/>
          </a:ln>
        </p:spPr>
        <p:txBody>
          <a:bodyPr spcFirstLastPara="1" wrap="square" lIns="93150" tIns="46575" rIns="93150" bIns="46575" anchor="t" anchorCtr="0">
            <a:noAutofit/>
          </a:bodyPr>
          <a:lstStyle/>
          <a:p>
            <a:pPr marL="0" marR="0" lvl="0" indent="0" algn="l" defTabSz="914400" rtl="0" eaLnBrk="1" fontAlgn="auto" latinLnBrk="0" hangingPunct="1">
              <a:lnSpc>
                <a:spcPct val="100000"/>
              </a:lnSpc>
              <a:spcBef>
                <a:spcPts val="480"/>
              </a:spcBef>
              <a:spcAft>
                <a:spcPts val="0"/>
              </a:spcAft>
              <a:buClr>
                <a:schemeClr val="dk1"/>
              </a:buClr>
              <a:buSzPts val="1400"/>
              <a:buFont typeface="Arial"/>
              <a:buNone/>
              <a:tabLst/>
              <a:defRPr/>
            </a:pPr>
            <a:r>
              <a:rPr lang="en-US" sz="1600" b="0" i="0" u="none" strike="noStrike" cap="none" dirty="0">
                <a:solidFill>
                  <a:schemeClr val="dk2"/>
                </a:solidFill>
                <a:latin typeface="Oswald SemiBold"/>
                <a:ea typeface="Oswald SemiBold"/>
                <a:cs typeface="Oswald SemiBold"/>
                <a:sym typeface="Oswald SemiBold"/>
              </a:rPr>
              <a:t>Section</a:t>
            </a:r>
            <a:r>
              <a:rPr lang="en-US" sz="1600" b="0" i="0" u="none" strike="noStrike" cap="none" dirty="0">
                <a:solidFill>
                  <a:srgbClr val="098850"/>
                </a:solidFill>
                <a:latin typeface="Oswald SemiBold"/>
                <a:ea typeface="Oswald SemiBold"/>
                <a:cs typeface="Oswald SemiBold"/>
                <a:sym typeface="Oswald SemiBold"/>
              </a:rPr>
              <a:t>508</a:t>
            </a:r>
            <a:r>
              <a:rPr lang="en-US" sz="1600" b="0" i="0" u="none" strike="noStrike" cap="none" dirty="0">
                <a:solidFill>
                  <a:schemeClr val="dk2"/>
                </a:solidFill>
                <a:latin typeface="Oswald SemiBold"/>
                <a:ea typeface="Oswald SemiBold"/>
                <a:cs typeface="Oswald SemiBold"/>
                <a:sym typeface="Oswald SemiBold"/>
              </a:rPr>
              <a:t>.gov/social-media/</a:t>
            </a:r>
          </a:p>
          <a:p>
            <a:pPr marL="0" lvl="0" indent="0" algn="l" rtl="0">
              <a:spcBef>
                <a:spcPts val="480"/>
              </a:spcBef>
              <a:spcAft>
                <a:spcPts val="0"/>
              </a:spcAft>
              <a:buClr>
                <a:schemeClr val="dk1"/>
              </a:buClr>
              <a:buSzPts val="1400"/>
              <a:buFont typeface="Arial"/>
              <a:buNone/>
            </a:pPr>
            <a:endParaRPr dirty="0"/>
          </a:p>
        </p:txBody>
      </p:sp>
      <p:sp>
        <p:nvSpPr>
          <p:cNvPr id="133" name="Google Shape;133;p10:notes"/>
          <p:cNvSpPr txBox="1">
            <a:spLocks noGrp="1"/>
          </p:cNvSpPr>
          <p:nvPr>
            <p:ph type="sldNum" idx="12"/>
          </p:nvPr>
        </p:nvSpPr>
        <p:spPr>
          <a:xfrm>
            <a:off x="3970338" y="8829675"/>
            <a:ext cx="3038400" cy="46500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5" name="Google Shape;145;p11:notes"/>
          <p:cNvSpPr txBox="1">
            <a:spLocks noGrp="1"/>
          </p:cNvSpPr>
          <p:nvPr>
            <p:ph type="body" idx="1"/>
          </p:nvPr>
        </p:nvSpPr>
        <p:spPr>
          <a:xfrm>
            <a:off x="701676" y="4416425"/>
            <a:ext cx="5607000" cy="4183200"/>
          </a:xfrm>
          <a:prstGeom prst="rect">
            <a:avLst/>
          </a:prstGeom>
          <a:noFill/>
          <a:ln>
            <a:noFill/>
          </a:ln>
        </p:spPr>
        <p:txBody>
          <a:bodyPr spcFirstLastPara="1" wrap="square" lIns="93150" tIns="46575" rIns="93150" bIns="46575" anchor="t" anchorCtr="0">
            <a:noAutofit/>
          </a:bodyPr>
          <a:lstStyle/>
          <a:p>
            <a:pPr marL="0" marR="0" lvl="0" indent="0" algn="l" rtl="0">
              <a:lnSpc>
                <a:spcPct val="100000"/>
              </a:lnSpc>
              <a:spcBef>
                <a:spcPts val="0"/>
              </a:spcBef>
              <a:spcAft>
                <a:spcPts val="0"/>
              </a:spcAft>
              <a:buClr>
                <a:srgbClr val="000000"/>
              </a:buClr>
              <a:buSzPts val="2500"/>
              <a:buFont typeface="Arial"/>
              <a:buNone/>
            </a:pPr>
            <a:r>
              <a:rPr lang="en-US" sz="1600" b="0" i="0" u="none" strike="noStrike" cap="none" dirty="0">
                <a:solidFill>
                  <a:schemeClr val="dk2"/>
                </a:solidFill>
                <a:latin typeface="Oswald SemiBold"/>
                <a:ea typeface="Oswald SemiBold"/>
                <a:cs typeface="Oswald SemiBold"/>
                <a:sym typeface="Oswald SemiBold"/>
              </a:rPr>
              <a:t>Section</a:t>
            </a:r>
            <a:r>
              <a:rPr lang="en-US" sz="1600" b="0" i="0" u="none" strike="noStrike" cap="none" dirty="0">
                <a:solidFill>
                  <a:srgbClr val="098850"/>
                </a:solidFill>
                <a:latin typeface="Oswald SemiBold"/>
                <a:ea typeface="Oswald SemiBold"/>
                <a:cs typeface="Oswald SemiBold"/>
                <a:sym typeface="Oswald SemiBold"/>
              </a:rPr>
              <a:t>508</a:t>
            </a:r>
            <a:r>
              <a:rPr lang="en-US" sz="1600" b="0" i="0" u="none" strike="noStrike" cap="none" dirty="0">
                <a:solidFill>
                  <a:schemeClr val="dk2"/>
                </a:solidFill>
                <a:latin typeface="Oswald SemiBold"/>
                <a:ea typeface="Oswald SemiBold"/>
                <a:cs typeface="Oswald SemiBold"/>
                <a:sym typeface="Oswald SemiBold"/>
              </a:rPr>
              <a:t>.gov/introducing-art/</a:t>
            </a:r>
          </a:p>
        </p:txBody>
      </p:sp>
      <p:sp>
        <p:nvSpPr>
          <p:cNvPr id="146" name="Google Shape;146;p11:notes"/>
          <p:cNvSpPr txBox="1">
            <a:spLocks noGrp="1"/>
          </p:cNvSpPr>
          <p:nvPr>
            <p:ph type="sldNum" idx="12"/>
          </p:nvPr>
        </p:nvSpPr>
        <p:spPr>
          <a:xfrm>
            <a:off x="3970338" y="8829675"/>
            <a:ext cx="3038400" cy="46500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6" name="Google Shape;156;p12:notes"/>
          <p:cNvSpPr txBox="1">
            <a:spLocks noGrp="1"/>
          </p:cNvSpPr>
          <p:nvPr>
            <p:ph type="body" idx="1"/>
          </p:nvPr>
        </p:nvSpPr>
        <p:spPr>
          <a:xfrm>
            <a:off x="701676" y="4416425"/>
            <a:ext cx="5607000" cy="4183200"/>
          </a:xfrm>
          <a:prstGeom prst="rect">
            <a:avLst/>
          </a:prstGeom>
          <a:noFill/>
          <a:ln>
            <a:noFill/>
          </a:ln>
        </p:spPr>
        <p:txBody>
          <a:bodyPr spcFirstLastPara="1" wrap="square" lIns="93150" tIns="46575" rIns="93150" bIns="46575" anchor="t" anchorCtr="0">
            <a:noAutofit/>
          </a:bodyPr>
          <a:lstStyle/>
          <a:p>
            <a:pPr marL="0" marR="0" lvl="0" indent="0" algn="l" defTabSz="914400" rtl="0" eaLnBrk="1" fontAlgn="auto" latinLnBrk="0" hangingPunct="1">
              <a:lnSpc>
                <a:spcPct val="100000"/>
              </a:lnSpc>
              <a:spcBef>
                <a:spcPts val="480"/>
              </a:spcBef>
              <a:spcAft>
                <a:spcPts val="0"/>
              </a:spcAft>
              <a:buClr>
                <a:srgbClr val="000000"/>
              </a:buClr>
              <a:buSzPts val="1400"/>
              <a:buFont typeface="Arial"/>
              <a:buNone/>
              <a:tabLst/>
              <a:defRPr/>
            </a:pPr>
            <a:r>
              <a:rPr lang="en-US" sz="1600" b="0" i="0" u="none" strike="noStrike" cap="none" dirty="0">
                <a:solidFill>
                  <a:schemeClr val="dk2"/>
                </a:solidFill>
                <a:latin typeface="Oswald SemiBold"/>
                <a:ea typeface="Oswald SemiBold"/>
                <a:cs typeface="Oswald SemiBold"/>
                <a:sym typeface="Oswald SemiBold"/>
              </a:rPr>
              <a:t>Section</a:t>
            </a:r>
            <a:r>
              <a:rPr lang="en-US" sz="1600" b="0" i="0" u="none" strike="noStrike" cap="none" dirty="0">
                <a:solidFill>
                  <a:srgbClr val="098850"/>
                </a:solidFill>
                <a:latin typeface="Oswald SemiBold"/>
                <a:ea typeface="Oswald SemiBold"/>
                <a:cs typeface="Oswald SemiBold"/>
                <a:sym typeface="Oswald SemiBold"/>
              </a:rPr>
              <a:t>508</a:t>
            </a:r>
            <a:r>
              <a:rPr lang="en-US" sz="1600" b="0" i="0" u="none" strike="noStrike" cap="none" dirty="0">
                <a:solidFill>
                  <a:schemeClr val="dk2"/>
                </a:solidFill>
                <a:latin typeface="Oswald SemiBold"/>
                <a:ea typeface="Oswald SemiBold"/>
                <a:cs typeface="Oswald SemiBold"/>
                <a:sym typeface="Oswald SemiBold"/>
              </a:rPr>
              <a:t>.gov/</a:t>
            </a:r>
            <a:r>
              <a:rPr lang="en-US" sz="1600" b="0" i="0" u="none" strike="noStrike" cap="none" dirty="0" err="1">
                <a:solidFill>
                  <a:schemeClr val="dk2"/>
                </a:solidFill>
                <a:latin typeface="Oswald SemiBold"/>
                <a:ea typeface="Oswald SemiBold"/>
                <a:cs typeface="Oswald SemiBold"/>
                <a:sym typeface="Oswald SemiBold"/>
              </a:rPr>
              <a:t>acr</a:t>
            </a:r>
            <a:r>
              <a:rPr lang="en-US" sz="1600" b="0" i="0" u="none" strike="noStrike" cap="none" dirty="0">
                <a:solidFill>
                  <a:schemeClr val="dk2"/>
                </a:solidFill>
                <a:latin typeface="Oswald SemiBold"/>
                <a:ea typeface="Oswald SemiBold"/>
                <a:cs typeface="Oswald SemiBold"/>
                <a:sym typeface="Oswald SemiBold"/>
              </a:rPr>
              <a:t>-library/</a:t>
            </a:r>
          </a:p>
          <a:p>
            <a:pPr marL="0" lvl="0" indent="0" algn="l" rtl="0">
              <a:lnSpc>
                <a:spcPct val="100000"/>
              </a:lnSpc>
              <a:spcBef>
                <a:spcPts val="480"/>
              </a:spcBef>
              <a:spcAft>
                <a:spcPts val="0"/>
              </a:spcAft>
              <a:buSzPts val="1400"/>
              <a:buNone/>
            </a:pPr>
            <a:endParaRPr dirty="0"/>
          </a:p>
        </p:txBody>
      </p:sp>
      <p:sp>
        <p:nvSpPr>
          <p:cNvPr id="157" name="Google Shape;157;p12:notes"/>
          <p:cNvSpPr txBox="1">
            <a:spLocks noGrp="1"/>
          </p:cNvSpPr>
          <p:nvPr>
            <p:ph type="sldNum" idx="12"/>
          </p:nvPr>
        </p:nvSpPr>
        <p:spPr>
          <a:xfrm>
            <a:off x="3970338" y="8829675"/>
            <a:ext cx="3038400" cy="46500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7" name="Google Shape;167;p14:notes"/>
          <p:cNvSpPr txBox="1">
            <a:spLocks noGrp="1"/>
          </p:cNvSpPr>
          <p:nvPr>
            <p:ph type="body" idx="1"/>
          </p:nvPr>
        </p:nvSpPr>
        <p:spPr>
          <a:xfrm>
            <a:off x="701676" y="4416425"/>
            <a:ext cx="5607000" cy="4183200"/>
          </a:xfrm>
          <a:prstGeom prst="rect">
            <a:avLst/>
          </a:prstGeom>
          <a:noFill/>
          <a:ln>
            <a:noFill/>
          </a:ln>
        </p:spPr>
        <p:txBody>
          <a:bodyPr spcFirstLastPara="1" wrap="square" lIns="93150" tIns="46575" rIns="93150" bIns="46575" anchor="t" anchorCtr="0">
            <a:noAutofit/>
          </a:bodyPr>
          <a:lstStyle/>
          <a:p>
            <a:pPr marL="0" lvl="0" indent="0" algn="l" rtl="0">
              <a:spcBef>
                <a:spcPts val="480"/>
              </a:spcBef>
              <a:spcAft>
                <a:spcPts val="0"/>
              </a:spcAft>
              <a:buClr>
                <a:schemeClr val="dk1"/>
              </a:buClr>
              <a:buSzPts val="1400"/>
              <a:buFont typeface="Arial"/>
              <a:buNone/>
            </a:pPr>
            <a:endParaRPr dirty="0"/>
          </a:p>
        </p:txBody>
      </p:sp>
      <p:sp>
        <p:nvSpPr>
          <p:cNvPr id="168" name="Google Shape;168;p14:notes"/>
          <p:cNvSpPr txBox="1">
            <a:spLocks noGrp="1"/>
          </p:cNvSpPr>
          <p:nvPr>
            <p:ph type="sldNum" idx="12"/>
          </p:nvPr>
        </p:nvSpPr>
        <p:spPr>
          <a:xfrm>
            <a:off x="3970338" y="8829675"/>
            <a:ext cx="3038400" cy="46500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7" name="Google Shape;177;p13:notes"/>
          <p:cNvSpPr txBox="1">
            <a:spLocks noGrp="1"/>
          </p:cNvSpPr>
          <p:nvPr>
            <p:ph type="body" idx="1"/>
          </p:nvPr>
        </p:nvSpPr>
        <p:spPr>
          <a:xfrm>
            <a:off x="701676" y="4416425"/>
            <a:ext cx="5607000" cy="4183200"/>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480"/>
              </a:spcBef>
              <a:spcAft>
                <a:spcPts val="0"/>
              </a:spcAft>
              <a:buSzPts val="1400"/>
              <a:buNone/>
            </a:pPr>
            <a:endParaRPr dirty="0"/>
          </a:p>
        </p:txBody>
      </p:sp>
      <p:sp>
        <p:nvSpPr>
          <p:cNvPr id="178" name="Google Shape;178;p13:notes"/>
          <p:cNvSpPr txBox="1">
            <a:spLocks noGrp="1"/>
          </p:cNvSpPr>
          <p:nvPr>
            <p:ph type="sldNum" idx="12"/>
          </p:nvPr>
        </p:nvSpPr>
        <p:spPr>
          <a:xfrm>
            <a:off x="3970338" y="8829675"/>
            <a:ext cx="3038400" cy="46500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4" name="Google Shape;184;p15:notes"/>
          <p:cNvSpPr txBox="1">
            <a:spLocks noGrp="1"/>
          </p:cNvSpPr>
          <p:nvPr>
            <p:ph type="body" idx="1"/>
          </p:nvPr>
        </p:nvSpPr>
        <p:spPr>
          <a:xfrm>
            <a:off x="701676" y="4416425"/>
            <a:ext cx="5607000" cy="4183200"/>
          </a:xfrm>
          <a:prstGeom prst="rect">
            <a:avLst/>
          </a:prstGeom>
          <a:noFill/>
          <a:ln>
            <a:noFill/>
          </a:ln>
        </p:spPr>
        <p:txBody>
          <a:bodyPr spcFirstLastPara="1" wrap="square" lIns="93150" tIns="46575" rIns="93150" bIns="46575" anchor="t" anchorCtr="0">
            <a:noAutofit/>
          </a:bodyPr>
          <a:lstStyle/>
          <a:p>
            <a:pPr marL="0" lvl="0" indent="0" algn="l" rtl="0">
              <a:spcBef>
                <a:spcPts val="480"/>
              </a:spcBef>
              <a:spcAft>
                <a:spcPts val="0"/>
              </a:spcAft>
              <a:buSzPts val="1400"/>
              <a:buNone/>
            </a:pPr>
            <a:endParaRPr dirty="0"/>
          </a:p>
          <a:p>
            <a:pPr marL="0" lvl="0" indent="0" algn="l" rtl="0">
              <a:spcBef>
                <a:spcPts val="480"/>
              </a:spcBef>
              <a:spcAft>
                <a:spcPts val="0"/>
              </a:spcAft>
              <a:buClr>
                <a:schemeClr val="dk1"/>
              </a:buClr>
              <a:buSzPts val="1400"/>
              <a:buFont typeface="Arial"/>
              <a:buNone/>
            </a:pPr>
            <a:endParaRPr dirty="0"/>
          </a:p>
          <a:p>
            <a:pPr marL="0" lvl="0" indent="0" algn="l" rtl="0">
              <a:lnSpc>
                <a:spcPct val="100000"/>
              </a:lnSpc>
              <a:spcBef>
                <a:spcPts val="480"/>
              </a:spcBef>
              <a:spcAft>
                <a:spcPts val="0"/>
              </a:spcAft>
              <a:buSzPts val="1400"/>
              <a:buNone/>
            </a:pPr>
            <a:r>
              <a:rPr lang="en-US" dirty="0"/>
              <a:t>The ICT Baseline Alignment Validation Framework provides test cases as a way for agencies to check whether their own test processes and use of testing tools adequately address all Section 508 requirements. Two different processes that align to the Baseline should produce the same replicable and reliable test results.</a:t>
            </a:r>
            <a:endParaRPr dirty="0"/>
          </a:p>
        </p:txBody>
      </p:sp>
      <p:sp>
        <p:nvSpPr>
          <p:cNvPr id="185" name="Google Shape;185;p15:notes"/>
          <p:cNvSpPr txBox="1">
            <a:spLocks noGrp="1"/>
          </p:cNvSpPr>
          <p:nvPr>
            <p:ph type="sldNum" idx="12"/>
          </p:nvPr>
        </p:nvSpPr>
        <p:spPr>
          <a:xfrm>
            <a:off x="3970338" y="8829675"/>
            <a:ext cx="3038400" cy="46500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2" name="Google Shape;192;p16:notes"/>
          <p:cNvSpPr txBox="1">
            <a:spLocks noGrp="1"/>
          </p:cNvSpPr>
          <p:nvPr>
            <p:ph type="body" idx="1"/>
          </p:nvPr>
        </p:nvSpPr>
        <p:spPr>
          <a:xfrm>
            <a:off x="701676" y="4416425"/>
            <a:ext cx="5607000" cy="4183200"/>
          </a:xfrm>
          <a:prstGeom prst="rect">
            <a:avLst/>
          </a:prstGeom>
          <a:noFill/>
          <a:ln>
            <a:noFill/>
          </a:ln>
        </p:spPr>
        <p:txBody>
          <a:bodyPr spcFirstLastPara="1" wrap="square" lIns="93150" tIns="46575" rIns="93150" bIns="46575" anchor="t" anchorCtr="0">
            <a:noAutofit/>
          </a:bodyPr>
          <a:lstStyle/>
          <a:p>
            <a:pPr marL="0" lvl="0" indent="0" algn="l" rtl="0">
              <a:spcBef>
                <a:spcPts val="480"/>
              </a:spcBef>
              <a:spcAft>
                <a:spcPts val="0"/>
              </a:spcAft>
              <a:buClr>
                <a:schemeClr val="dk1"/>
              </a:buClr>
              <a:buSzPts val="1400"/>
              <a:buFont typeface="Arial"/>
              <a:buNone/>
            </a:pPr>
            <a:endParaRPr dirty="0"/>
          </a:p>
        </p:txBody>
      </p:sp>
      <p:sp>
        <p:nvSpPr>
          <p:cNvPr id="193" name="Google Shape;193;p16:notes"/>
          <p:cNvSpPr txBox="1">
            <a:spLocks noGrp="1"/>
          </p:cNvSpPr>
          <p:nvPr>
            <p:ph type="sldNum" idx="12"/>
          </p:nvPr>
        </p:nvSpPr>
        <p:spPr>
          <a:xfrm>
            <a:off x="3970338" y="8829675"/>
            <a:ext cx="3038400" cy="46500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0" name="Google Shape;200;p17:notes"/>
          <p:cNvSpPr txBox="1">
            <a:spLocks noGrp="1"/>
          </p:cNvSpPr>
          <p:nvPr>
            <p:ph type="body" idx="1"/>
          </p:nvPr>
        </p:nvSpPr>
        <p:spPr>
          <a:xfrm>
            <a:off x="701676" y="4416425"/>
            <a:ext cx="5607000" cy="4183200"/>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480"/>
              </a:spcBef>
              <a:spcAft>
                <a:spcPts val="0"/>
              </a:spcAft>
              <a:buSzPts val="1400"/>
              <a:buNone/>
            </a:pPr>
            <a:endParaRPr dirty="0"/>
          </a:p>
          <a:p>
            <a:pPr marL="0" lvl="0" indent="0" algn="l" rtl="0">
              <a:lnSpc>
                <a:spcPct val="100000"/>
              </a:lnSpc>
              <a:spcBef>
                <a:spcPts val="480"/>
              </a:spcBef>
              <a:spcAft>
                <a:spcPts val="0"/>
              </a:spcAft>
              <a:buSzPts val="1400"/>
              <a:buNone/>
            </a:pPr>
            <a:r>
              <a:rPr lang="en-US" dirty="0"/>
              <a:t>Accessibility Bytes is a new series from the team that brings you Section508.gov to share quick tips you can use to improve the accessibility of the information, communications, and technology you create for federal employees and members of the public.</a:t>
            </a:r>
            <a:endParaRPr dirty="0"/>
          </a:p>
          <a:p>
            <a:pPr marL="0" lvl="0" indent="0" algn="l" rtl="0">
              <a:lnSpc>
                <a:spcPct val="100000"/>
              </a:lnSpc>
              <a:spcBef>
                <a:spcPts val="480"/>
              </a:spcBef>
              <a:spcAft>
                <a:spcPts val="0"/>
              </a:spcAft>
              <a:buSzPts val="1400"/>
              <a:buNone/>
            </a:pPr>
            <a:endParaRPr dirty="0"/>
          </a:p>
          <a:p>
            <a:pPr marL="0" lvl="0" indent="0" algn="l" rtl="0">
              <a:lnSpc>
                <a:spcPct val="100000"/>
              </a:lnSpc>
              <a:spcBef>
                <a:spcPts val="480"/>
              </a:spcBef>
              <a:spcAft>
                <a:spcPts val="0"/>
              </a:spcAft>
              <a:buSzPts val="1400"/>
              <a:buNone/>
            </a:pPr>
            <a:endParaRPr dirty="0"/>
          </a:p>
        </p:txBody>
      </p:sp>
      <p:sp>
        <p:nvSpPr>
          <p:cNvPr id="201" name="Google Shape;201;p17:notes"/>
          <p:cNvSpPr txBox="1">
            <a:spLocks noGrp="1"/>
          </p:cNvSpPr>
          <p:nvPr>
            <p:ph type="sldNum" idx="12"/>
          </p:nvPr>
        </p:nvSpPr>
        <p:spPr>
          <a:xfrm>
            <a:off x="3970338" y="8829675"/>
            <a:ext cx="3038400" cy="46500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8" name="Google Shape;208;p18:notes"/>
          <p:cNvSpPr txBox="1">
            <a:spLocks noGrp="1"/>
          </p:cNvSpPr>
          <p:nvPr>
            <p:ph type="body" idx="1"/>
          </p:nvPr>
        </p:nvSpPr>
        <p:spPr>
          <a:xfrm>
            <a:off x="701676" y="4416425"/>
            <a:ext cx="5607000" cy="4183200"/>
          </a:xfrm>
          <a:prstGeom prst="rect">
            <a:avLst/>
          </a:prstGeom>
          <a:noFill/>
          <a:ln>
            <a:noFill/>
          </a:ln>
        </p:spPr>
        <p:txBody>
          <a:bodyPr spcFirstLastPara="1" wrap="square" lIns="93150" tIns="46575" rIns="93150" bIns="46575" anchor="t" anchorCtr="0">
            <a:noAutofit/>
          </a:bodyPr>
          <a:lstStyle/>
          <a:p>
            <a:pPr marL="914400" lvl="1" indent="-368300" algn="l" rtl="0">
              <a:lnSpc>
                <a:spcPct val="100000"/>
              </a:lnSpc>
              <a:spcBef>
                <a:spcPts val="1000"/>
              </a:spcBef>
              <a:spcAft>
                <a:spcPts val="0"/>
              </a:spcAft>
              <a:buClr>
                <a:srgbClr val="1B1B1B"/>
              </a:buClr>
              <a:buSzPts val="2200"/>
              <a:buFont typeface="Public Sans"/>
              <a:buChar char="▪"/>
            </a:pPr>
            <a:r>
              <a:rPr lang="en-US" sz="1600" dirty="0">
                <a:solidFill>
                  <a:srgbClr val="1B1B1B"/>
                </a:solidFill>
                <a:latin typeface="Public Sans"/>
                <a:ea typeface="Public Sans"/>
                <a:cs typeface="Public Sans"/>
                <a:sym typeface="Public Sans"/>
              </a:rPr>
              <a:t>See </a:t>
            </a:r>
            <a:r>
              <a:rPr lang="en-US" sz="1600" u="sng" dirty="0">
                <a:solidFill>
                  <a:schemeClr val="hlink"/>
                </a:solidFill>
                <a:latin typeface="Public Sans"/>
                <a:ea typeface="Public Sans"/>
                <a:cs typeface="Public Sans"/>
                <a:sym typeface="Public Sans"/>
                <a:hlinkClick r:id="rId3"/>
              </a:rPr>
              <a:t>Section508.gov/events/</a:t>
            </a:r>
            <a:r>
              <a:rPr lang="en-US" sz="1600" dirty="0">
                <a:solidFill>
                  <a:srgbClr val="1B1B1B"/>
                </a:solidFill>
                <a:latin typeface="Public Sans"/>
                <a:ea typeface="Public Sans"/>
                <a:cs typeface="Public Sans"/>
                <a:sym typeface="Public Sans"/>
              </a:rPr>
              <a:t> for more information</a:t>
            </a:r>
          </a:p>
        </p:txBody>
      </p:sp>
      <p:sp>
        <p:nvSpPr>
          <p:cNvPr id="209" name="Google Shape;209;p18:notes"/>
          <p:cNvSpPr txBox="1">
            <a:spLocks noGrp="1"/>
          </p:cNvSpPr>
          <p:nvPr>
            <p:ph type="sldNum" idx="12"/>
          </p:nvPr>
        </p:nvSpPr>
        <p:spPr>
          <a:xfrm>
            <a:off x="3970338" y="8829675"/>
            <a:ext cx="3038400" cy="46500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p2:notes"/>
          <p:cNvSpPr>
            <a:spLocks noGrp="1" noRot="1" noChangeAspect="1"/>
          </p:cNvSpPr>
          <p:nvPr>
            <p:ph type="sldImg" idx="2"/>
          </p:nvPr>
        </p:nvSpPr>
        <p:spPr>
          <a:xfrm>
            <a:off x="406400" y="696913"/>
            <a:ext cx="61977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4" name="Google Shape;34;p2:notes"/>
          <p:cNvSpPr txBox="1">
            <a:spLocks noGrp="1"/>
          </p:cNvSpPr>
          <p:nvPr>
            <p:ph type="body" idx="1"/>
          </p:nvPr>
        </p:nvSpPr>
        <p:spPr>
          <a:xfrm>
            <a:off x="701676" y="4416425"/>
            <a:ext cx="5607000" cy="4183200"/>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480"/>
              </a:spcBef>
              <a:spcAft>
                <a:spcPts val="0"/>
              </a:spcAft>
              <a:buSzPts val="1400"/>
              <a:buNone/>
            </a:pPr>
            <a:endParaRPr/>
          </a:p>
        </p:txBody>
      </p:sp>
      <p:sp>
        <p:nvSpPr>
          <p:cNvPr id="35" name="Google Shape;35;p2:notes"/>
          <p:cNvSpPr txBox="1">
            <a:spLocks noGrp="1"/>
          </p:cNvSpPr>
          <p:nvPr>
            <p:ph type="sldNum" idx="12"/>
          </p:nvPr>
        </p:nvSpPr>
        <p:spPr>
          <a:xfrm>
            <a:off x="3970338" y="8829675"/>
            <a:ext cx="3038400" cy="46500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9:notes"/>
          <p:cNvSpPr>
            <a:spLocks noGrp="1" noRot="1" noChangeAspect="1"/>
          </p:cNvSpPr>
          <p:nvPr>
            <p:ph type="sldImg" idx="2"/>
          </p:nvPr>
        </p:nvSpPr>
        <p:spPr>
          <a:xfrm>
            <a:off x="406400" y="696913"/>
            <a:ext cx="61977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6" name="Google Shape;216;p19:notes"/>
          <p:cNvSpPr txBox="1">
            <a:spLocks noGrp="1"/>
          </p:cNvSpPr>
          <p:nvPr>
            <p:ph type="body" idx="1"/>
          </p:nvPr>
        </p:nvSpPr>
        <p:spPr>
          <a:xfrm>
            <a:off x="701676" y="4416425"/>
            <a:ext cx="5607000" cy="4183200"/>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480"/>
              </a:spcBef>
              <a:spcAft>
                <a:spcPts val="0"/>
              </a:spcAft>
              <a:buSzPts val="1400"/>
              <a:buNone/>
            </a:pPr>
            <a:endParaRPr/>
          </a:p>
        </p:txBody>
      </p:sp>
      <p:sp>
        <p:nvSpPr>
          <p:cNvPr id="217" name="Google Shape;217;p19:notes"/>
          <p:cNvSpPr txBox="1">
            <a:spLocks noGrp="1"/>
          </p:cNvSpPr>
          <p:nvPr>
            <p:ph type="sldNum" idx="12"/>
          </p:nvPr>
        </p:nvSpPr>
        <p:spPr>
          <a:xfrm>
            <a:off x="3970338" y="8829675"/>
            <a:ext cx="3038400" cy="46500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2" name="Google Shape;222;p20:notes"/>
          <p:cNvSpPr txBox="1">
            <a:spLocks noGrp="1"/>
          </p:cNvSpPr>
          <p:nvPr>
            <p:ph type="body" idx="1"/>
          </p:nvPr>
        </p:nvSpPr>
        <p:spPr>
          <a:xfrm>
            <a:off x="701676" y="4416425"/>
            <a:ext cx="5607000" cy="4183200"/>
          </a:xfrm>
          <a:prstGeom prst="rect">
            <a:avLst/>
          </a:prstGeom>
          <a:noFill/>
          <a:ln>
            <a:noFill/>
          </a:ln>
        </p:spPr>
        <p:txBody>
          <a:bodyPr spcFirstLastPara="1" wrap="square" lIns="93150" tIns="46575" rIns="93150" bIns="46575" anchor="t" anchorCtr="0">
            <a:noAutofit/>
          </a:bodyPr>
          <a:lstStyle/>
          <a:p>
            <a:pPr marL="111125" lvl="0" indent="0" algn="ctr" rtl="0">
              <a:lnSpc>
                <a:spcPct val="90000"/>
              </a:lnSpc>
              <a:spcBef>
                <a:spcPts val="0"/>
              </a:spcBef>
              <a:spcAft>
                <a:spcPts val="0"/>
              </a:spcAft>
              <a:buClr>
                <a:schemeClr val="dk1"/>
              </a:buClr>
              <a:buSzPts val="1400"/>
              <a:buFont typeface="Arial"/>
              <a:buNone/>
            </a:pPr>
            <a:r>
              <a:rPr lang="en-US" sz="1600" b="0" dirty="0">
                <a:solidFill>
                  <a:srgbClr val="162E51"/>
                </a:solidFill>
                <a:latin typeface="Public Sans"/>
                <a:ea typeface="Public Sans"/>
                <a:cs typeface="Public Sans"/>
                <a:sym typeface="Public Sans"/>
              </a:rPr>
              <a:t>Visit our Contact Us page at </a:t>
            </a:r>
            <a:r>
              <a:rPr lang="en-US" sz="1600" b="0" u="sng" dirty="0">
                <a:solidFill>
                  <a:srgbClr val="0563C1"/>
                </a:solidFill>
                <a:latin typeface="Public Sans"/>
                <a:ea typeface="Public Sans"/>
                <a:cs typeface="Public Sans"/>
                <a:sym typeface="Public Sans"/>
              </a:rPr>
              <a:t>section508.gov/contact-us/</a:t>
            </a:r>
            <a:endParaRPr lang="en-US" sz="1600" b="0" dirty="0">
              <a:solidFill>
                <a:schemeClr val="dk1"/>
              </a:solidFill>
              <a:latin typeface="Public Sans"/>
              <a:ea typeface="Public Sans"/>
              <a:cs typeface="Public Sans"/>
              <a:sym typeface="Public Sans"/>
            </a:endParaRPr>
          </a:p>
          <a:p>
            <a:pPr marL="111125" lvl="0" indent="0" algn="ctr" rtl="0">
              <a:lnSpc>
                <a:spcPct val="90000"/>
              </a:lnSpc>
              <a:spcBef>
                <a:spcPts val="0"/>
              </a:spcBef>
              <a:spcAft>
                <a:spcPts val="0"/>
              </a:spcAft>
              <a:buSzPts val="1400"/>
              <a:buNone/>
            </a:pPr>
            <a:endParaRPr lang="en-US" sz="1600" b="0" dirty="0">
              <a:solidFill>
                <a:srgbClr val="162E51"/>
              </a:solidFill>
              <a:latin typeface="Public Sans"/>
              <a:ea typeface="Public Sans"/>
              <a:cs typeface="Public Sans"/>
              <a:sym typeface="Public Sans"/>
            </a:endParaRPr>
          </a:p>
          <a:p>
            <a:pPr marL="111125" lvl="0" indent="0" algn="ctr" rtl="0">
              <a:lnSpc>
                <a:spcPct val="90000"/>
              </a:lnSpc>
              <a:spcBef>
                <a:spcPts val="0"/>
              </a:spcBef>
              <a:spcAft>
                <a:spcPts val="0"/>
              </a:spcAft>
              <a:buClr>
                <a:schemeClr val="dk1"/>
              </a:buClr>
              <a:buSzPts val="1400"/>
              <a:buFont typeface="Arial"/>
              <a:buNone/>
            </a:pPr>
            <a:r>
              <a:rPr lang="en-US" sz="1600" b="0" dirty="0">
                <a:solidFill>
                  <a:srgbClr val="162E51"/>
                </a:solidFill>
                <a:latin typeface="Public Sans"/>
                <a:ea typeface="Public Sans"/>
                <a:cs typeface="Public Sans"/>
                <a:sym typeface="Public Sans"/>
              </a:rPr>
              <a:t>Contact the team via email at </a:t>
            </a:r>
            <a:r>
              <a:rPr lang="en-US" sz="1600" b="0" u="sng" dirty="0">
                <a:solidFill>
                  <a:srgbClr val="0563C1"/>
                </a:solidFill>
                <a:latin typeface="Public Sans"/>
                <a:ea typeface="Public Sans"/>
                <a:cs typeface="Public Sans"/>
                <a:sym typeface="Public Sans"/>
              </a:rPr>
              <a:t>section.508@gsa.gov</a:t>
            </a:r>
            <a:endParaRPr dirty="0"/>
          </a:p>
        </p:txBody>
      </p:sp>
      <p:sp>
        <p:nvSpPr>
          <p:cNvPr id="223" name="Google Shape;223;p20:notes"/>
          <p:cNvSpPr txBox="1">
            <a:spLocks noGrp="1"/>
          </p:cNvSpPr>
          <p:nvPr>
            <p:ph type="sldNum" idx="12"/>
          </p:nvPr>
        </p:nvSpPr>
        <p:spPr>
          <a:xfrm>
            <a:off x="3970338" y="8829675"/>
            <a:ext cx="3038400" cy="46500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9" name="Google Shape;229;p21:notes"/>
          <p:cNvSpPr txBox="1">
            <a:spLocks noGrp="1"/>
          </p:cNvSpPr>
          <p:nvPr>
            <p:ph type="body" idx="1"/>
          </p:nvPr>
        </p:nvSpPr>
        <p:spPr>
          <a:xfrm>
            <a:off x="701676" y="4416425"/>
            <a:ext cx="5607000" cy="4183200"/>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480"/>
              </a:spcBef>
              <a:spcAft>
                <a:spcPts val="0"/>
              </a:spcAft>
              <a:buSzPts val="1400"/>
              <a:buNone/>
            </a:pPr>
            <a:endParaRPr/>
          </a:p>
        </p:txBody>
      </p:sp>
      <p:sp>
        <p:nvSpPr>
          <p:cNvPr id="230" name="Google Shape;230;p21:notes"/>
          <p:cNvSpPr txBox="1">
            <a:spLocks noGrp="1"/>
          </p:cNvSpPr>
          <p:nvPr>
            <p:ph type="sldNum" idx="12"/>
          </p:nvPr>
        </p:nvSpPr>
        <p:spPr>
          <a:xfrm>
            <a:off x="3970338" y="8829675"/>
            <a:ext cx="3038400" cy="46500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5" name="Google Shape;235;p22:notes"/>
          <p:cNvSpPr txBox="1">
            <a:spLocks noGrp="1"/>
          </p:cNvSpPr>
          <p:nvPr>
            <p:ph type="body" idx="1"/>
          </p:nvPr>
        </p:nvSpPr>
        <p:spPr>
          <a:xfrm>
            <a:off x="701676" y="4416425"/>
            <a:ext cx="5607000" cy="4183200"/>
          </a:xfrm>
          <a:prstGeom prst="rect">
            <a:avLst/>
          </a:prstGeom>
          <a:noFill/>
          <a:ln>
            <a:noFill/>
          </a:ln>
        </p:spPr>
        <p:txBody>
          <a:bodyPr spcFirstLastPara="1" wrap="square" lIns="93150" tIns="46575" rIns="93150" bIns="46575" anchor="t" anchorCtr="0">
            <a:noAutofit/>
          </a:bodyPr>
          <a:lstStyle/>
          <a:p>
            <a:pPr marL="457200" lvl="0" indent="-368300" algn="l" rtl="0">
              <a:lnSpc>
                <a:spcPct val="100000"/>
              </a:lnSpc>
              <a:spcBef>
                <a:spcPts val="700"/>
              </a:spcBef>
              <a:spcAft>
                <a:spcPts val="0"/>
              </a:spcAft>
              <a:buClr>
                <a:srgbClr val="162E51"/>
              </a:buClr>
              <a:buSzPts val="2200"/>
              <a:buChar char="•"/>
            </a:pPr>
            <a:r>
              <a:rPr lang="en-US" sz="1600" u="sng" dirty="0">
                <a:solidFill>
                  <a:schemeClr val="hlink"/>
                </a:solidFill>
                <a:hlinkClick r:id="rId3"/>
              </a:rPr>
              <a:t>Organizational IT Accessibility Key Performance Indicators (KPI)</a:t>
            </a:r>
            <a:r>
              <a:rPr lang="en-US" sz="1600" dirty="0">
                <a:solidFill>
                  <a:srgbClr val="162E51"/>
                </a:solidFill>
              </a:rPr>
              <a:t> published</a:t>
            </a:r>
          </a:p>
          <a:p>
            <a:pPr marL="457200" lvl="0" indent="-368300" algn="l" rtl="0">
              <a:lnSpc>
                <a:spcPct val="100000"/>
              </a:lnSpc>
              <a:spcBef>
                <a:spcPts val="1000"/>
              </a:spcBef>
              <a:spcAft>
                <a:spcPts val="0"/>
              </a:spcAft>
              <a:buClr>
                <a:srgbClr val="162E51"/>
              </a:buClr>
              <a:buSzPts val="2200"/>
              <a:buChar char="•"/>
            </a:pPr>
            <a:r>
              <a:rPr lang="en-US" sz="1600" u="sng" dirty="0">
                <a:solidFill>
                  <a:schemeClr val="hlink"/>
                </a:solidFill>
                <a:hlinkClick r:id="rId4"/>
              </a:rPr>
              <a:t>Accessibility Bytes</a:t>
            </a:r>
            <a:r>
              <a:rPr lang="en-US" sz="1600" dirty="0">
                <a:solidFill>
                  <a:srgbClr val="162E51"/>
                </a:solidFill>
              </a:rPr>
              <a:t> and </a:t>
            </a:r>
            <a:r>
              <a:rPr lang="en-US" sz="1600" u="sng" dirty="0">
                <a:solidFill>
                  <a:schemeClr val="hlink"/>
                </a:solidFill>
                <a:hlinkClick r:id="rId5"/>
              </a:rPr>
              <a:t>Newsletters</a:t>
            </a:r>
            <a:r>
              <a:rPr lang="en-US" sz="1600" dirty="0">
                <a:solidFill>
                  <a:srgbClr val="162E51"/>
                </a:solidFill>
              </a:rPr>
              <a:t> continue to be released regularly</a:t>
            </a:r>
          </a:p>
          <a:p>
            <a:pPr marL="457200" lvl="0" indent="-368300" algn="l" rtl="0">
              <a:lnSpc>
                <a:spcPct val="100000"/>
              </a:lnSpc>
              <a:spcBef>
                <a:spcPts val="1000"/>
              </a:spcBef>
              <a:spcAft>
                <a:spcPts val="0"/>
              </a:spcAft>
              <a:buClr>
                <a:srgbClr val="162E51"/>
              </a:buClr>
              <a:buSzPts val="2200"/>
              <a:buChar char="•"/>
            </a:pPr>
            <a:r>
              <a:rPr lang="en-US" sz="1600" dirty="0">
                <a:solidFill>
                  <a:srgbClr val="162E51"/>
                </a:solidFill>
              </a:rPr>
              <a:t>Updated </a:t>
            </a:r>
            <a:r>
              <a:rPr lang="en-US" sz="1600" u="sng" dirty="0">
                <a:solidFill>
                  <a:schemeClr val="hlink"/>
                </a:solidFill>
                <a:hlinkClick r:id="rId6"/>
              </a:rPr>
              <a:t>Glossary of Terms</a:t>
            </a:r>
            <a:r>
              <a:rPr lang="en-US" sz="1600" dirty="0">
                <a:solidFill>
                  <a:srgbClr val="162E51"/>
                </a:solidFill>
              </a:rPr>
              <a:t> and a </a:t>
            </a:r>
            <a:r>
              <a:rPr lang="en-US" sz="1600" i="1" dirty="0">
                <a:solidFill>
                  <a:srgbClr val="162E51"/>
                </a:solidFill>
              </a:rPr>
              <a:t>new</a:t>
            </a:r>
            <a:r>
              <a:rPr lang="en-US" sz="1600" dirty="0">
                <a:solidFill>
                  <a:srgbClr val="162E51"/>
                </a:solidFill>
              </a:rPr>
              <a:t> consolidated </a:t>
            </a:r>
            <a:r>
              <a:rPr lang="en-US" sz="1600" u="sng" dirty="0">
                <a:solidFill>
                  <a:schemeClr val="hlink"/>
                </a:solidFill>
                <a:hlinkClick r:id="rId7"/>
              </a:rPr>
              <a:t>Acronyms &amp; Abbreviations</a:t>
            </a:r>
            <a:endParaRPr lang="en-US" sz="1600" dirty="0">
              <a:solidFill>
                <a:srgbClr val="162E51"/>
              </a:solidFill>
            </a:endParaRPr>
          </a:p>
          <a:p>
            <a:pPr marL="457200" lvl="0" indent="-368300" algn="l" rtl="0">
              <a:lnSpc>
                <a:spcPct val="100000"/>
              </a:lnSpc>
              <a:spcBef>
                <a:spcPts val="1000"/>
              </a:spcBef>
              <a:spcAft>
                <a:spcPts val="0"/>
              </a:spcAft>
              <a:buClr>
                <a:srgbClr val="162E51"/>
              </a:buClr>
              <a:buSzPts val="2200"/>
              <a:buChar char="•"/>
            </a:pPr>
            <a:r>
              <a:rPr lang="en-US" sz="1600" dirty="0">
                <a:solidFill>
                  <a:srgbClr val="162E51"/>
                </a:solidFill>
              </a:rPr>
              <a:t>Blog on </a:t>
            </a:r>
            <a:r>
              <a:rPr lang="en-US" sz="1600" u="sng" dirty="0">
                <a:solidFill>
                  <a:schemeClr val="hlink"/>
                </a:solidFill>
                <a:hlinkClick r:id="rId8"/>
              </a:rPr>
              <a:t>How the General Services Administration Developed and Tested Accessible E-Learning Training</a:t>
            </a:r>
            <a:endParaRPr lang="en-US" sz="1600" dirty="0">
              <a:solidFill>
                <a:srgbClr val="162E51"/>
              </a:solidFill>
            </a:endParaRPr>
          </a:p>
          <a:p>
            <a:pPr marL="457200" lvl="0" indent="-368300" algn="l" rtl="0">
              <a:lnSpc>
                <a:spcPct val="100000"/>
              </a:lnSpc>
              <a:spcBef>
                <a:spcPts val="1000"/>
              </a:spcBef>
              <a:spcAft>
                <a:spcPts val="0"/>
              </a:spcAft>
              <a:buClr>
                <a:srgbClr val="162E51"/>
              </a:buClr>
              <a:buSzPts val="2200"/>
              <a:buChar char="•"/>
            </a:pPr>
            <a:r>
              <a:rPr lang="en-US" sz="1600" u="sng" dirty="0">
                <a:solidFill>
                  <a:schemeClr val="hlink"/>
                </a:solidFill>
                <a:hlinkClick r:id="rId9"/>
              </a:rPr>
              <a:t>Create Accessible Meetings</a:t>
            </a:r>
            <a:r>
              <a:rPr lang="en-US" sz="1600" dirty="0">
                <a:solidFill>
                  <a:srgbClr val="162E51"/>
                </a:solidFill>
              </a:rPr>
              <a:t> with simplified guidance for hosts and attendees</a:t>
            </a:r>
          </a:p>
          <a:p>
            <a:pPr marL="457200" lvl="0" indent="-368300" algn="l" rtl="0">
              <a:lnSpc>
                <a:spcPct val="100000"/>
              </a:lnSpc>
              <a:spcBef>
                <a:spcPts val="1000"/>
              </a:spcBef>
              <a:spcAft>
                <a:spcPts val="0"/>
              </a:spcAft>
              <a:buClr>
                <a:srgbClr val="162E51"/>
              </a:buClr>
              <a:buSzPts val="2200"/>
              <a:buChar char="•"/>
            </a:pPr>
            <a:r>
              <a:rPr lang="en-US" sz="1600" u="sng" dirty="0">
                <a:solidFill>
                  <a:schemeClr val="hlink"/>
                </a:solidFill>
                <a:hlinkClick r:id="rId10"/>
              </a:rPr>
              <a:t>Authoring Meaningful Alternative Text</a:t>
            </a:r>
            <a:r>
              <a:rPr lang="en-US" sz="1600" dirty="0">
                <a:solidFill>
                  <a:srgbClr val="162E51"/>
                </a:solidFill>
              </a:rPr>
              <a:t> and </a:t>
            </a:r>
            <a:r>
              <a:rPr lang="en-US" sz="1600" u="sng" dirty="0">
                <a:solidFill>
                  <a:schemeClr val="hlink"/>
                </a:solidFill>
                <a:hlinkClick r:id="rId11"/>
              </a:rPr>
              <a:t>What is Alternative Text? (Video)</a:t>
            </a:r>
            <a:endParaRPr lang="en-US" sz="1600" dirty="0">
              <a:solidFill>
                <a:srgbClr val="162E51"/>
              </a:solidFill>
            </a:endParaRPr>
          </a:p>
          <a:p>
            <a:pPr marL="457200" lvl="0" indent="-368300" algn="l" rtl="0">
              <a:lnSpc>
                <a:spcPct val="100000"/>
              </a:lnSpc>
              <a:spcBef>
                <a:spcPts val="1000"/>
              </a:spcBef>
              <a:spcAft>
                <a:spcPts val="0"/>
              </a:spcAft>
              <a:buClr>
                <a:srgbClr val="162E51"/>
              </a:buClr>
              <a:buSzPts val="2200"/>
              <a:buChar char="•"/>
            </a:pPr>
            <a:r>
              <a:rPr lang="en-US" sz="1600" u="sng" dirty="0">
                <a:solidFill>
                  <a:schemeClr val="hlink"/>
                </a:solidFill>
                <a:hlinkClick r:id="rId12"/>
              </a:rPr>
              <a:t>Create Accessible Social Media</a:t>
            </a:r>
            <a:r>
              <a:rPr lang="en-US" sz="1600" dirty="0">
                <a:solidFill>
                  <a:srgbClr val="162E51"/>
                </a:solidFill>
              </a:rPr>
              <a:t> update in collaboration with U.S. Access Board</a:t>
            </a:r>
          </a:p>
          <a:p>
            <a:pPr marL="457200" lvl="0" indent="-368300" algn="l" rtl="0">
              <a:lnSpc>
                <a:spcPct val="100000"/>
              </a:lnSpc>
              <a:spcBef>
                <a:spcPts val="1000"/>
              </a:spcBef>
              <a:spcAft>
                <a:spcPts val="0"/>
              </a:spcAft>
              <a:buClr>
                <a:srgbClr val="162E51"/>
              </a:buClr>
              <a:buSzPts val="2200"/>
              <a:buChar char="•"/>
            </a:pPr>
            <a:r>
              <a:rPr lang="en-US" sz="1600" dirty="0">
                <a:solidFill>
                  <a:srgbClr val="162E51"/>
                </a:solidFill>
              </a:rPr>
              <a:t>Multi-part video series </a:t>
            </a:r>
            <a:r>
              <a:rPr lang="en-US" sz="1600" u="sng" dirty="0">
                <a:solidFill>
                  <a:schemeClr val="hlink"/>
                </a:solidFill>
                <a:hlinkClick r:id="rId13"/>
              </a:rPr>
              <a:t>Introduction to the Accessibility Requirements Tool (ART)</a:t>
            </a:r>
            <a:endParaRPr lang="en-US" sz="1600" dirty="0">
              <a:solidFill>
                <a:srgbClr val="162E51"/>
              </a:solidFill>
            </a:endParaRPr>
          </a:p>
          <a:p>
            <a:pPr marL="457200" lvl="0" indent="-368300" algn="l" rtl="0">
              <a:lnSpc>
                <a:spcPct val="100000"/>
              </a:lnSpc>
              <a:spcBef>
                <a:spcPts val="1000"/>
              </a:spcBef>
              <a:spcAft>
                <a:spcPts val="1000"/>
              </a:spcAft>
              <a:buClr>
                <a:srgbClr val="162E51"/>
              </a:buClr>
              <a:buSzPts val="2200"/>
              <a:buChar char="•"/>
            </a:pPr>
            <a:r>
              <a:rPr lang="en-US" sz="1600" dirty="0">
                <a:solidFill>
                  <a:srgbClr val="162E51"/>
                </a:solidFill>
              </a:rPr>
              <a:t>New </a:t>
            </a:r>
            <a:r>
              <a:rPr lang="en-US" sz="1600" u="sng" dirty="0">
                <a:solidFill>
                  <a:schemeClr val="hlink"/>
                </a:solidFill>
                <a:hlinkClick r:id="rId14"/>
              </a:rPr>
              <a:t>ACR Library</a:t>
            </a:r>
            <a:r>
              <a:rPr lang="en-US" sz="1600" dirty="0">
                <a:solidFill>
                  <a:srgbClr val="162E51"/>
                </a:solidFill>
              </a:rPr>
              <a:t> for our products: training courses, ACR Editor, ART, and SRT</a:t>
            </a:r>
          </a:p>
        </p:txBody>
      </p:sp>
      <p:sp>
        <p:nvSpPr>
          <p:cNvPr id="236" name="Google Shape;236;p22:notes"/>
          <p:cNvSpPr txBox="1">
            <a:spLocks noGrp="1"/>
          </p:cNvSpPr>
          <p:nvPr>
            <p:ph type="sldNum" idx="12"/>
          </p:nvPr>
        </p:nvSpPr>
        <p:spPr>
          <a:xfrm>
            <a:off x="3970338" y="8829675"/>
            <a:ext cx="3038400" cy="46500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1" name="Google Shape;41;p3:notes"/>
          <p:cNvSpPr txBox="1">
            <a:spLocks noGrp="1"/>
          </p:cNvSpPr>
          <p:nvPr>
            <p:ph type="body" idx="1"/>
          </p:nvPr>
        </p:nvSpPr>
        <p:spPr>
          <a:xfrm>
            <a:off x="701676" y="4416425"/>
            <a:ext cx="5607000" cy="4183200"/>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700"/>
              </a:spcBef>
              <a:spcAft>
                <a:spcPts val="0"/>
              </a:spcAft>
              <a:buSzPts val="1400"/>
              <a:buNone/>
            </a:pPr>
            <a:endParaRPr sz="1400">
              <a:solidFill>
                <a:srgbClr val="006197"/>
              </a:solidFill>
            </a:endParaRPr>
          </a:p>
          <a:p>
            <a:pPr marL="0" lvl="0" indent="0" algn="l" rtl="0">
              <a:lnSpc>
                <a:spcPct val="90000"/>
              </a:lnSpc>
              <a:spcBef>
                <a:spcPts val="0"/>
              </a:spcBef>
              <a:spcAft>
                <a:spcPts val="0"/>
              </a:spcAft>
              <a:buSzPts val="1400"/>
              <a:buNone/>
            </a:pPr>
            <a:endParaRPr/>
          </a:p>
        </p:txBody>
      </p:sp>
      <p:sp>
        <p:nvSpPr>
          <p:cNvPr id="42" name="Google Shape;42;p3:notes"/>
          <p:cNvSpPr txBox="1">
            <a:spLocks noGrp="1"/>
          </p:cNvSpPr>
          <p:nvPr>
            <p:ph type="sldNum" idx="12"/>
          </p:nvPr>
        </p:nvSpPr>
        <p:spPr>
          <a:xfrm>
            <a:off x="3970338" y="8829675"/>
            <a:ext cx="3038400" cy="46500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8" name="Google Shape;58;p4:notes"/>
          <p:cNvSpPr txBox="1">
            <a:spLocks noGrp="1"/>
          </p:cNvSpPr>
          <p:nvPr>
            <p:ph type="body" idx="1"/>
          </p:nvPr>
        </p:nvSpPr>
        <p:spPr>
          <a:xfrm>
            <a:off x="701676" y="4416425"/>
            <a:ext cx="5607000" cy="4183200"/>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480"/>
              </a:spcBef>
              <a:spcAft>
                <a:spcPts val="0"/>
              </a:spcAft>
              <a:buSzPts val="1400"/>
              <a:buNone/>
            </a:pPr>
            <a:endParaRPr/>
          </a:p>
        </p:txBody>
      </p:sp>
      <p:sp>
        <p:nvSpPr>
          <p:cNvPr id="59" name="Google Shape;59;p4:notes"/>
          <p:cNvSpPr txBox="1">
            <a:spLocks noGrp="1"/>
          </p:cNvSpPr>
          <p:nvPr>
            <p:ph type="sldNum" idx="12"/>
          </p:nvPr>
        </p:nvSpPr>
        <p:spPr>
          <a:xfrm>
            <a:off x="3970338" y="8829675"/>
            <a:ext cx="3038400" cy="46500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35e59fddae_1_0:notes"/>
          <p:cNvSpPr>
            <a:spLocks noGrp="1" noRot="1" noChangeAspect="1"/>
          </p:cNvSpPr>
          <p:nvPr>
            <p:ph type="sldImg" idx="2"/>
          </p:nvPr>
        </p:nvSpPr>
        <p:spPr>
          <a:xfrm>
            <a:off x="406400" y="696913"/>
            <a:ext cx="61977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35e59fddae_1_0:notes"/>
          <p:cNvSpPr txBox="1">
            <a:spLocks noGrp="1"/>
          </p:cNvSpPr>
          <p:nvPr>
            <p:ph type="body" idx="1"/>
          </p:nvPr>
        </p:nvSpPr>
        <p:spPr>
          <a:xfrm>
            <a:off x="701676" y="4416425"/>
            <a:ext cx="5607000" cy="4183200"/>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endParaRPr/>
          </a:p>
        </p:txBody>
      </p:sp>
      <p:sp>
        <p:nvSpPr>
          <p:cNvPr id="68" name="Google Shape;68;g335e59fddae_1_0:notes"/>
          <p:cNvSpPr txBox="1">
            <a:spLocks noGrp="1"/>
          </p:cNvSpPr>
          <p:nvPr>
            <p:ph type="sldNum" idx="12"/>
          </p:nvPr>
        </p:nvSpPr>
        <p:spPr>
          <a:xfrm>
            <a:off x="3970338" y="8829675"/>
            <a:ext cx="3038400" cy="465000"/>
          </a:xfrm>
          <a:prstGeom prst="rect">
            <a:avLst/>
          </a:prstGeom>
        </p:spPr>
        <p:txBody>
          <a:bodyPr spcFirstLastPara="1" wrap="square" lIns="93150" tIns="46575" rIns="93150" bIns="46575"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3" name="Google Shape;73;p5:notes"/>
          <p:cNvSpPr txBox="1">
            <a:spLocks noGrp="1"/>
          </p:cNvSpPr>
          <p:nvPr>
            <p:ph type="body" idx="1"/>
          </p:nvPr>
        </p:nvSpPr>
        <p:spPr>
          <a:xfrm>
            <a:off x="701676" y="4416425"/>
            <a:ext cx="5607000" cy="4183200"/>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480"/>
              </a:spcBef>
              <a:spcAft>
                <a:spcPts val="0"/>
              </a:spcAft>
              <a:buSzPts val="1400"/>
              <a:buNone/>
            </a:pPr>
            <a:r>
              <a:rPr lang="en-US" dirty="0"/>
              <a:t>ALEX</a:t>
            </a:r>
            <a:endParaRPr dirty="0"/>
          </a:p>
          <a:p>
            <a:pPr marL="0" lvl="0" indent="0" algn="l" rtl="0">
              <a:lnSpc>
                <a:spcPct val="100000"/>
              </a:lnSpc>
              <a:spcBef>
                <a:spcPts val="480"/>
              </a:spcBef>
              <a:spcAft>
                <a:spcPts val="0"/>
              </a:spcAft>
              <a:buSzPts val="1400"/>
              <a:buNone/>
            </a:pPr>
            <a:endParaRPr dirty="0"/>
          </a:p>
          <a:p>
            <a:pPr marL="0" lvl="0" indent="0" algn="l" rtl="0">
              <a:lnSpc>
                <a:spcPct val="100000"/>
              </a:lnSpc>
              <a:spcBef>
                <a:spcPts val="480"/>
              </a:spcBef>
              <a:spcAft>
                <a:spcPts val="0"/>
              </a:spcAft>
              <a:buSzPts val="1400"/>
              <a:buNone/>
            </a:pPr>
            <a:r>
              <a:rPr lang="en-US" dirty="0"/>
              <a:t>KPIs: </a:t>
            </a:r>
            <a:r>
              <a:rPr lang="en-US" u="sng" dirty="0">
                <a:solidFill>
                  <a:schemeClr val="hlink"/>
                </a:solidFill>
                <a:hlinkClick r:id="rId3"/>
              </a:rPr>
              <a:t>https://www.section508.gov/manage/accessibility-kpi/</a:t>
            </a:r>
            <a:endParaRPr dirty="0"/>
          </a:p>
          <a:p>
            <a:pPr marL="0" lvl="0" indent="0" algn="l" rtl="0">
              <a:lnSpc>
                <a:spcPct val="100000"/>
              </a:lnSpc>
              <a:spcBef>
                <a:spcPts val="480"/>
              </a:spcBef>
              <a:spcAft>
                <a:spcPts val="0"/>
              </a:spcAft>
              <a:buSzPts val="1400"/>
              <a:buNone/>
            </a:pPr>
            <a:endParaRPr dirty="0"/>
          </a:p>
        </p:txBody>
      </p:sp>
      <p:sp>
        <p:nvSpPr>
          <p:cNvPr id="74" name="Google Shape;74;p5:notes"/>
          <p:cNvSpPr txBox="1">
            <a:spLocks noGrp="1"/>
          </p:cNvSpPr>
          <p:nvPr>
            <p:ph type="sldNum" idx="12"/>
          </p:nvPr>
        </p:nvSpPr>
        <p:spPr>
          <a:xfrm>
            <a:off x="3970338" y="8829675"/>
            <a:ext cx="3038400" cy="46500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6:notes"/>
          <p:cNvSpPr txBox="1">
            <a:spLocks noGrp="1"/>
          </p:cNvSpPr>
          <p:nvPr>
            <p:ph type="body" idx="1"/>
          </p:nvPr>
        </p:nvSpPr>
        <p:spPr>
          <a:xfrm>
            <a:off x="701676" y="4416425"/>
            <a:ext cx="5607000" cy="4183200"/>
          </a:xfrm>
          <a:prstGeom prst="rect">
            <a:avLst/>
          </a:prstGeom>
          <a:noFill/>
          <a:ln>
            <a:noFill/>
          </a:ln>
        </p:spPr>
        <p:txBody>
          <a:bodyPr spcFirstLastPara="1" wrap="square" lIns="93150" tIns="46575" rIns="93150" bIns="46575" anchor="t" anchorCtr="0">
            <a:noAutofit/>
          </a:bodyPr>
          <a:lstStyle/>
          <a:p>
            <a:pPr marL="0" lvl="0" indent="0" algn="l" rtl="0">
              <a:spcBef>
                <a:spcPts val="480"/>
              </a:spcBef>
              <a:spcAft>
                <a:spcPts val="0"/>
              </a:spcAft>
              <a:buClr>
                <a:schemeClr val="dk1"/>
              </a:buClr>
              <a:buSzPts val="1400"/>
              <a:buFont typeface="Arial"/>
              <a:buNone/>
            </a:pPr>
            <a:endParaRPr lang="en-US" dirty="0"/>
          </a:p>
          <a:p>
            <a:pPr marL="0" marR="0" lvl="0" indent="0" algn="l" defTabSz="914400" rtl="0" eaLnBrk="1" fontAlgn="auto" latinLnBrk="0" hangingPunct="1">
              <a:lnSpc>
                <a:spcPct val="100000"/>
              </a:lnSpc>
              <a:spcBef>
                <a:spcPts val="480"/>
              </a:spcBef>
              <a:spcAft>
                <a:spcPts val="0"/>
              </a:spcAft>
              <a:buClr>
                <a:schemeClr val="dk1"/>
              </a:buClr>
              <a:buSzPts val="1400"/>
              <a:buFont typeface="Arial"/>
              <a:buNone/>
              <a:tabLst/>
              <a:defRPr/>
            </a:pPr>
            <a:r>
              <a:rPr lang="en-US" sz="1600" b="0" i="0" u="none" strike="noStrike" cap="none" dirty="0">
                <a:solidFill>
                  <a:schemeClr val="dk2"/>
                </a:solidFill>
                <a:latin typeface="Oswald SemiBold"/>
                <a:ea typeface="Oswald SemiBold"/>
                <a:cs typeface="Oswald SemiBold"/>
                <a:sym typeface="Oswald SemiBold"/>
              </a:rPr>
              <a:t>Section</a:t>
            </a:r>
            <a:r>
              <a:rPr lang="en-US" sz="1600" b="0" i="0" u="none" strike="noStrike" cap="none" dirty="0">
                <a:solidFill>
                  <a:srgbClr val="098850"/>
                </a:solidFill>
                <a:latin typeface="Oswald SemiBold"/>
                <a:ea typeface="Oswald SemiBold"/>
                <a:cs typeface="Oswald SemiBold"/>
                <a:sym typeface="Oswald SemiBold"/>
              </a:rPr>
              <a:t>508</a:t>
            </a:r>
            <a:r>
              <a:rPr lang="en-US" sz="1600" b="0" i="0" u="none" strike="noStrike" cap="none" dirty="0">
                <a:solidFill>
                  <a:schemeClr val="dk2"/>
                </a:solidFill>
                <a:latin typeface="Oswald SemiBold"/>
                <a:ea typeface="Oswald SemiBold"/>
                <a:cs typeface="Oswald SemiBold"/>
                <a:sym typeface="Oswald SemiBold"/>
              </a:rPr>
              <a:t>.gov/community/</a:t>
            </a:r>
          </a:p>
          <a:p>
            <a:pPr marL="0" lvl="0" indent="0" algn="l" rtl="0">
              <a:spcBef>
                <a:spcPts val="480"/>
              </a:spcBef>
              <a:spcAft>
                <a:spcPts val="0"/>
              </a:spcAft>
              <a:buClr>
                <a:schemeClr val="dk1"/>
              </a:buClr>
              <a:buSzPts val="1400"/>
              <a:buFont typeface="Arial"/>
              <a:buNone/>
            </a:pPr>
            <a:endParaRPr dirty="0"/>
          </a:p>
        </p:txBody>
      </p:sp>
      <p:sp>
        <p:nvSpPr>
          <p:cNvPr id="84" name="Google Shape;84;p6:notes"/>
          <p:cNvSpPr txBox="1">
            <a:spLocks noGrp="1"/>
          </p:cNvSpPr>
          <p:nvPr>
            <p:ph type="sldNum" idx="12"/>
          </p:nvPr>
        </p:nvSpPr>
        <p:spPr>
          <a:xfrm>
            <a:off x="3970338" y="8829675"/>
            <a:ext cx="3038400" cy="46500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5" name="Google Shape;95;p7:notes"/>
          <p:cNvSpPr txBox="1">
            <a:spLocks noGrp="1"/>
          </p:cNvSpPr>
          <p:nvPr>
            <p:ph type="body" idx="1"/>
          </p:nvPr>
        </p:nvSpPr>
        <p:spPr>
          <a:xfrm>
            <a:off x="701676" y="4416425"/>
            <a:ext cx="5607000" cy="4183200"/>
          </a:xfrm>
          <a:prstGeom prst="rect">
            <a:avLst/>
          </a:prstGeom>
          <a:noFill/>
          <a:ln>
            <a:noFill/>
          </a:ln>
        </p:spPr>
        <p:txBody>
          <a:bodyPr spcFirstLastPara="1" wrap="square" lIns="93150" tIns="46575" rIns="93150" bIns="46575" anchor="t" anchorCtr="0">
            <a:noAutofit/>
          </a:bodyPr>
          <a:lstStyle/>
          <a:p>
            <a:pPr marL="0" marR="0" lvl="0" indent="0" algn="l" defTabSz="914400" rtl="0" eaLnBrk="1" fontAlgn="auto" latinLnBrk="0" hangingPunct="1">
              <a:lnSpc>
                <a:spcPct val="100000"/>
              </a:lnSpc>
              <a:spcBef>
                <a:spcPts val="480"/>
              </a:spcBef>
              <a:spcAft>
                <a:spcPts val="0"/>
              </a:spcAft>
              <a:buClr>
                <a:schemeClr val="dk1"/>
              </a:buClr>
              <a:buSzPts val="1400"/>
              <a:buFont typeface="Arial"/>
              <a:buNone/>
              <a:tabLst/>
              <a:defRPr/>
            </a:pPr>
            <a:r>
              <a:rPr lang="en-US" sz="1600" b="0" i="0" u="none" strike="noStrike" cap="none" dirty="0">
                <a:solidFill>
                  <a:schemeClr val="dk2"/>
                </a:solidFill>
                <a:latin typeface="Oswald SemiBold"/>
                <a:ea typeface="Oswald SemiBold"/>
                <a:cs typeface="Oswald SemiBold"/>
                <a:sym typeface="Oswald SemiBold"/>
              </a:rPr>
              <a:t>Section</a:t>
            </a:r>
            <a:r>
              <a:rPr lang="en-US" sz="1600" b="0" i="0" u="none" strike="noStrike" cap="none" dirty="0">
                <a:solidFill>
                  <a:srgbClr val="098850"/>
                </a:solidFill>
                <a:latin typeface="Oswald SemiBold"/>
                <a:ea typeface="Oswald SemiBold"/>
                <a:cs typeface="Oswald SemiBold"/>
                <a:sym typeface="Oswald SemiBold"/>
              </a:rPr>
              <a:t>508</a:t>
            </a:r>
            <a:r>
              <a:rPr lang="en-US" sz="1600" b="0" i="0" u="none" strike="noStrike" cap="none" dirty="0">
                <a:solidFill>
                  <a:schemeClr val="dk2"/>
                </a:solidFill>
                <a:latin typeface="Oswald SemiBold"/>
                <a:ea typeface="Oswald SemiBold"/>
                <a:cs typeface="Oswald SemiBold"/>
                <a:sym typeface="Oswald SemiBold"/>
              </a:rPr>
              <a:t>.gov/glossary/</a:t>
            </a:r>
          </a:p>
          <a:p>
            <a:pPr marL="0" marR="0" lvl="0" indent="0" algn="l" defTabSz="914400" rtl="0" eaLnBrk="1" fontAlgn="auto" latinLnBrk="0" hangingPunct="1">
              <a:lnSpc>
                <a:spcPct val="100000"/>
              </a:lnSpc>
              <a:spcBef>
                <a:spcPts val="480"/>
              </a:spcBef>
              <a:spcAft>
                <a:spcPts val="0"/>
              </a:spcAft>
              <a:buClr>
                <a:schemeClr val="dk1"/>
              </a:buClr>
              <a:buSzPts val="1400"/>
              <a:buFont typeface="Arial"/>
              <a:buNone/>
              <a:tabLst/>
              <a:defRPr/>
            </a:pPr>
            <a:endParaRPr lang="en-US" sz="1600" b="0" i="0" u="none" strike="noStrike" cap="none" dirty="0">
              <a:solidFill>
                <a:schemeClr val="dk2"/>
              </a:solidFill>
              <a:latin typeface="Oswald SemiBold"/>
              <a:ea typeface="Oswald SemiBold"/>
              <a:cs typeface="Oswald SemiBold"/>
              <a:sym typeface="Oswald SemiBold"/>
            </a:endParaRPr>
          </a:p>
          <a:p>
            <a:pPr marL="0" marR="0" lvl="0" indent="0" algn="l" defTabSz="914400" rtl="0" eaLnBrk="1" fontAlgn="auto" latinLnBrk="0" hangingPunct="1">
              <a:lnSpc>
                <a:spcPct val="100000"/>
              </a:lnSpc>
              <a:spcBef>
                <a:spcPts val="480"/>
              </a:spcBef>
              <a:spcAft>
                <a:spcPts val="0"/>
              </a:spcAft>
              <a:buClr>
                <a:schemeClr val="dk1"/>
              </a:buClr>
              <a:buSzPts val="1400"/>
              <a:buFont typeface="Arial"/>
              <a:buNone/>
              <a:tabLst/>
              <a:defRPr/>
            </a:pPr>
            <a:r>
              <a:rPr lang="en-US" sz="1600" b="0" i="0" u="none" strike="noStrike" cap="none" dirty="0">
                <a:solidFill>
                  <a:schemeClr val="dk2"/>
                </a:solidFill>
                <a:latin typeface="Oswald SemiBold"/>
                <a:ea typeface="Oswald SemiBold"/>
                <a:cs typeface="Oswald SemiBold"/>
                <a:sym typeface="Oswald SemiBold"/>
              </a:rPr>
              <a:t>Section</a:t>
            </a:r>
            <a:r>
              <a:rPr lang="en-US" sz="1600" b="0" i="0" u="none" strike="noStrike" cap="none" dirty="0">
                <a:solidFill>
                  <a:srgbClr val="098850"/>
                </a:solidFill>
                <a:latin typeface="Oswald SemiBold"/>
                <a:ea typeface="Oswald SemiBold"/>
                <a:cs typeface="Oswald SemiBold"/>
                <a:sym typeface="Oswald SemiBold"/>
              </a:rPr>
              <a:t>508</a:t>
            </a:r>
            <a:r>
              <a:rPr lang="en-US" sz="1600" b="0" i="0" u="none" strike="noStrike" cap="none" dirty="0">
                <a:solidFill>
                  <a:schemeClr val="dk2"/>
                </a:solidFill>
                <a:latin typeface="Oswald SemiBold"/>
                <a:ea typeface="Oswald SemiBold"/>
                <a:cs typeface="Oswald SemiBold"/>
                <a:sym typeface="Oswald SemiBold"/>
              </a:rPr>
              <a:t>.gov/acronyms-abbreviations/</a:t>
            </a:r>
          </a:p>
          <a:p>
            <a:pPr marL="0" lvl="0" indent="0" algn="l" rtl="0">
              <a:spcBef>
                <a:spcPts val="480"/>
              </a:spcBef>
              <a:spcAft>
                <a:spcPts val="0"/>
              </a:spcAft>
              <a:buClr>
                <a:schemeClr val="dk1"/>
              </a:buClr>
              <a:buSzPts val="1400"/>
              <a:buFont typeface="Arial"/>
              <a:buNone/>
            </a:pPr>
            <a:endParaRPr dirty="0"/>
          </a:p>
        </p:txBody>
      </p:sp>
      <p:sp>
        <p:nvSpPr>
          <p:cNvPr id="96" name="Google Shape;96;p7:notes"/>
          <p:cNvSpPr txBox="1">
            <a:spLocks noGrp="1"/>
          </p:cNvSpPr>
          <p:nvPr>
            <p:ph type="sldNum" idx="12"/>
          </p:nvPr>
        </p:nvSpPr>
        <p:spPr>
          <a:xfrm>
            <a:off x="3970338" y="8829675"/>
            <a:ext cx="3038400" cy="46500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8: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0" name="Google Shape;110;p8:notes"/>
          <p:cNvSpPr txBox="1">
            <a:spLocks noGrp="1"/>
          </p:cNvSpPr>
          <p:nvPr>
            <p:ph type="body" idx="1"/>
          </p:nvPr>
        </p:nvSpPr>
        <p:spPr>
          <a:xfrm>
            <a:off x="701676" y="4416425"/>
            <a:ext cx="5607000" cy="4183200"/>
          </a:xfrm>
          <a:prstGeom prst="rect">
            <a:avLst/>
          </a:prstGeom>
          <a:noFill/>
          <a:ln>
            <a:noFill/>
          </a:ln>
        </p:spPr>
        <p:txBody>
          <a:bodyPr spcFirstLastPara="1" wrap="square" lIns="93150" tIns="46575" rIns="93150" bIns="46575" anchor="t" anchorCtr="0">
            <a:noAutofit/>
          </a:bodyPr>
          <a:lstStyle/>
          <a:p>
            <a:pPr marL="0" marR="0" lvl="0" indent="0" algn="l" defTabSz="914400" rtl="0" eaLnBrk="1" fontAlgn="auto" latinLnBrk="0" hangingPunct="1">
              <a:lnSpc>
                <a:spcPct val="100000"/>
              </a:lnSpc>
              <a:spcBef>
                <a:spcPts val="480"/>
              </a:spcBef>
              <a:spcAft>
                <a:spcPts val="0"/>
              </a:spcAft>
              <a:buClr>
                <a:srgbClr val="000000"/>
              </a:buClr>
              <a:buSzPts val="1400"/>
              <a:buFont typeface="Arial"/>
              <a:buNone/>
              <a:tabLst/>
              <a:defRPr/>
            </a:pPr>
            <a:r>
              <a:rPr lang="en-US" sz="1600" b="0" i="0" u="none" strike="noStrike" cap="none" dirty="0">
                <a:solidFill>
                  <a:schemeClr val="dk2"/>
                </a:solidFill>
                <a:latin typeface="Oswald SemiBold"/>
                <a:ea typeface="Oswald SemiBold"/>
                <a:cs typeface="Oswald SemiBold"/>
                <a:sym typeface="Oswald SemiBold"/>
              </a:rPr>
              <a:t>Section</a:t>
            </a:r>
            <a:r>
              <a:rPr lang="en-US" sz="1600" b="0" i="0" u="none" strike="noStrike" cap="none" dirty="0">
                <a:solidFill>
                  <a:srgbClr val="098850"/>
                </a:solidFill>
                <a:latin typeface="Oswald SemiBold"/>
                <a:ea typeface="Oswald SemiBold"/>
                <a:cs typeface="Oswald SemiBold"/>
                <a:sym typeface="Oswald SemiBold"/>
              </a:rPr>
              <a:t>508</a:t>
            </a:r>
            <a:r>
              <a:rPr lang="en-US" sz="1600" b="0" i="0" u="none" strike="noStrike" cap="none" dirty="0">
                <a:solidFill>
                  <a:schemeClr val="dk2"/>
                </a:solidFill>
                <a:latin typeface="Oswald SemiBold"/>
                <a:ea typeface="Oswald SemiBold"/>
                <a:cs typeface="Oswald SemiBold"/>
                <a:sym typeface="Oswald SemiBold"/>
              </a:rPr>
              <a:t>.gov/accessible-meetings/</a:t>
            </a:r>
          </a:p>
          <a:p>
            <a:pPr marL="0" lvl="0" indent="0" algn="l" rtl="0">
              <a:lnSpc>
                <a:spcPct val="100000"/>
              </a:lnSpc>
              <a:spcBef>
                <a:spcPts val="480"/>
              </a:spcBef>
              <a:spcAft>
                <a:spcPts val="0"/>
              </a:spcAft>
              <a:buClr>
                <a:srgbClr val="000000"/>
              </a:buClr>
              <a:buSzPts val="1400"/>
              <a:buFont typeface="Arial"/>
              <a:buNone/>
            </a:pPr>
            <a:endParaRPr dirty="0"/>
          </a:p>
        </p:txBody>
      </p:sp>
      <p:sp>
        <p:nvSpPr>
          <p:cNvPr id="111" name="Google Shape;111;p8:notes"/>
          <p:cNvSpPr txBox="1">
            <a:spLocks noGrp="1"/>
          </p:cNvSpPr>
          <p:nvPr>
            <p:ph type="sldNum" idx="12"/>
          </p:nvPr>
        </p:nvSpPr>
        <p:spPr>
          <a:xfrm>
            <a:off x="3970338" y="8829675"/>
            <a:ext cx="3038400" cy="465000"/>
          </a:xfrm>
          <a:prstGeom prst="rect">
            <a:avLst/>
          </a:prstGeom>
          <a:noFill/>
          <a:ln>
            <a:noFill/>
          </a:ln>
        </p:spPr>
        <p:txBody>
          <a:bodyPr spcFirstLastPara="1" wrap="square" lIns="93150" tIns="46575" rIns="93150"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24"/>
          <p:cNvSpPr>
            <a:spLocks noGrp="1"/>
          </p:cNvSpPr>
          <p:nvPr>
            <p:ph type="pic" idx="2"/>
          </p:nvPr>
        </p:nvSpPr>
        <p:spPr>
          <a:xfrm>
            <a:off x="3044791" y="1072642"/>
            <a:ext cx="6102417" cy="1828800"/>
          </a:xfrm>
          <a:prstGeom prst="rect">
            <a:avLst/>
          </a:prstGeom>
          <a:noFill/>
          <a:ln>
            <a:noFill/>
          </a:ln>
        </p:spPr>
      </p:sp>
      <p:sp>
        <p:nvSpPr>
          <p:cNvPr id="13" name="Google Shape;13;p24"/>
          <p:cNvSpPr txBox="1">
            <a:spLocks noGrp="1"/>
          </p:cNvSpPr>
          <p:nvPr>
            <p:ph type="title"/>
          </p:nvPr>
        </p:nvSpPr>
        <p:spPr>
          <a:xfrm>
            <a:off x="1523998" y="3223382"/>
            <a:ext cx="91440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200" b="0" i="0" u="none" strike="noStrike" cap="none">
                <a:solidFill>
                  <a:srgbClr val="0B3F3A"/>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14" name="Google Shape;14;p24"/>
          <p:cNvCxnSpPr/>
          <p:nvPr/>
        </p:nvCxnSpPr>
        <p:spPr>
          <a:xfrm>
            <a:off x="5315013" y="4514847"/>
            <a:ext cx="1561974" cy="0"/>
          </a:xfrm>
          <a:prstGeom prst="straightConnector1">
            <a:avLst/>
          </a:prstGeom>
          <a:noFill/>
          <a:ln w="9525" cap="flat" cmpd="sng">
            <a:solidFill>
              <a:srgbClr val="0E8775"/>
            </a:solidFill>
            <a:prstDash val="solid"/>
            <a:round/>
            <a:headEnd type="none" w="sm" len="sm"/>
            <a:tailEnd type="none" w="sm" len="sm"/>
          </a:ln>
        </p:spPr>
      </p:cxnSp>
      <p:sp>
        <p:nvSpPr>
          <p:cNvPr id="15" name="Google Shape;15;p24"/>
          <p:cNvSpPr txBox="1">
            <a:spLocks noGrp="1"/>
          </p:cNvSpPr>
          <p:nvPr>
            <p:ph type="body" idx="1"/>
          </p:nvPr>
        </p:nvSpPr>
        <p:spPr>
          <a:xfrm>
            <a:off x="3240086" y="4654423"/>
            <a:ext cx="5711825" cy="9144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0000"/>
              </a:buClr>
              <a:buSzPts val="1400"/>
              <a:buFont typeface="Arial"/>
              <a:buNone/>
              <a:defRPr sz="1400" b="0" i="0" u="none" strike="noStrike" cap="none">
                <a:solidFill>
                  <a:srgbClr val="0B3F3A"/>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
    <p:spTree>
      <p:nvGrpSpPr>
        <p:cNvPr id="1" name="Shape 16"/>
        <p:cNvGrpSpPr/>
        <p:nvPr/>
      </p:nvGrpSpPr>
      <p:grpSpPr>
        <a:xfrm>
          <a:off x="0" y="0"/>
          <a:ext cx="0" cy="0"/>
          <a:chOff x="0" y="0"/>
          <a:chExt cx="0" cy="0"/>
        </a:xfrm>
      </p:grpSpPr>
      <p:sp>
        <p:nvSpPr>
          <p:cNvPr id="17" name="Google Shape;17;p25"/>
          <p:cNvSpPr txBox="1">
            <a:spLocks noGrp="1"/>
          </p:cNvSpPr>
          <p:nvPr>
            <p:ph type="title"/>
          </p:nvPr>
        </p:nvSpPr>
        <p:spPr>
          <a:xfrm>
            <a:off x="731520" y="548640"/>
            <a:ext cx="10721705" cy="433945"/>
          </a:xfrm>
          <a:prstGeom prst="rect">
            <a:avLst/>
          </a:prstGeom>
          <a:noFill/>
          <a:ln>
            <a:noFill/>
          </a:ln>
        </p:spPr>
        <p:txBody>
          <a:bodyPr spcFirstLastPara="1" wrap="square" lIns="0" tIns="45700" rIns="0" bIns="0" anchor="t" anchorCtr="0">
            <a:spAutoFit/>
          </a:bodyPr>
          <a:lstStyle>
            <a:lvl1pPr marR="0" lvl="0" algn="l" rtl="0">
              <a:lnSpc>
                <a:spcPct val="90000"/>
              </a:lnSpc>
              <a:spcBef>
                <a:spcPts val="0"/>
              </a:spcBef>
              <a:spcAft>
                <a:spcPts val="0"/>
              </a:spcAft>
              <a:buClr>
                <a:srgbClr val="000000"/>
              </a:buClr>
              <a:buSzPts val="1400"/>
              <a:buFont typeface="Arial"/>
              <a:buNone/>
              <a:defRPr sz="2800" b="1" i="0" u="none" strike="noStrike" cap="none">
                <a:solidFill>
                  <a:srgbClr val="0B3F3A"/>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p25"/>
          <p:cNvSpPr txBox="1">
            <a:spLocks noGrp="1"/>
          </p:cNvSpPr>
          <p:nvPr>
            <p:ph type="body" idx="1"/>
          </p:nvPr>
        </p:nvSpPr>
        <p:spPr>
          <a:xfrm>
            <a:off x="731520" y="1188720"/>
            <a:ext cx="10721705" cy="4976601"/>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E8775"/>
              </a:buClr>
              <a:buSzPts val="2800"/>
              <a:buFont typeface="Arial"/>
              <a:buChar char="•"/>
              <a:defRPr sz="1800" b="0" i="0" u="none" strike="noStrike" cap="none">
                <a:solidFill>
                  <a:schemeClr val="dk1"/>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19"/>
        <p:cNvGrpSpPr/>
        <p:nvPr/>
      </p:nvGrpSpPr>
      <p:grpSpPr>
        <a:xfrm>
          <a:off x="0" y="0"/>
          <a:ext cx="0" cy="0"/>
          <a:chOff x="0" y="0"/>
          <a:chExt cx="0" cy="0"/>
        </a:xfrm>
      </p:grpSpPr>
      <p:sp>
        <p:nvSpPr>
          <p:cNvPr id="20" name="Google Shape;20;p26"/>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marR="0" lvl="0"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 name="Google Shape;21;p26"/>
          <p:cNvSpPr txBox="1">
            <a:spLocks noGrp="1"/>
          </p:cNvSpPr>
          <p:nvPr>
            <p:ph type="body" idx="1"/>
          </p:nvPr>
        </p:nvSpPr>
        <p:spPr>
          <a:xfrm>
            <a:off x="457200" y="1371600"/>
            <a:ext cx="11277600" cy="49377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22" name="Google Shape;22;p26"/>
          <p:cNvSpPr txBox="1">
            <a:spLocks noGrp="1"/>
          </p:cNvSpPr>
          <p:nvPr>
            <p:ph type="sldNum" idx="12"/>
          </p:nvPr>
        </p:nvSpPr>
        <p:spPr>
          <a:xfrm>
            <a:off x="11465983" y="6492240"/>
            <a:ext cx="268800" cy="1830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reaker Title Only ">
  <p:cSld name="Breaker Title Only ">
    <p:spTree>
      <p:nvGrpSpPr>
        <p:cNvPr id="1" name="Shape 23"/>
        <p:cNvGrpSpPr/>
        <p:nvPr/>
      </p:nvGrpSpPr>
      <p:grpSpPr>
        <a:xfrm>
          <a:off x="0" y="0"/>
          <a:ext cx="0" cy="0"/>
          <a:chOff x="0" y="0"/>
          <a:chExt cx="0" cy="0"/>
        </a:xfrm>
      </p:grpSpPr>
      <p:sp>
        <p:nvSpPr>
          <p:cNvPr id="24" name="Google Shape;24;p27"/>
          <p:cNvSpPr txBox="1">
            <a:spLocks noGrp="1"/>
          </p:cNvSpPr>
          <p:nvPr>
            <p:ph type="title"/>
          </p:nvPr>
        </p:nvSpPr>
        <p:spPr>
          <a:xfrm>
            <a:off x="508001" y="2305250"/>
            <a:ext cx="11165841" cy="2247499"/>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rgbClr val="000000"/>
              </a:buClr>
              <a:buSzPts val="1400"/>
              <a:buFont typeface="Arial"/>
              <a:buNone/>
              <a:defRPr sz="5000" b="1" i="0" u="none" strike="noStrike" cap="none">
                <a:solidFill>
                  <a:srgbClr val="0B3F3A"/>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9"/>
        <p:cNvGrpSpPr/>
        <p:nvPr/>
      </p:nvGrpSpPr>
      <p:grpSpPr>
        <a:xfrm>
          <a:off x="0" y="0"/>
          <a:ext cx="0" cy="0"/>
          <a:chOff x="0" y="0"/>
          <a:chExt cx="0" cy="0"/>
        </a:xfrm>
      </p:grpSpPr>
      <p:sp>
        <p:nvSpPr>
          <p:cNvPr id="10" name="Google Shape;10;p23"/>
          <p:cNvSpPr/>
          <p:nvPr/>
        </p:nvSpPr>
        <p:spPr>
          <a:xfrm>
            <a:off x="0" y="0"/>
            <a:ext cx="12192000" cy="182880"/>
          </a:xfrm>
          <a:prstGeom prst="rect">
            <a:avLst/>
          </a:prstGeom>
          <a:solidFill>
            <a:srgbClr val="0E877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0.gif"/><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ictbaseline.access-board.gov/"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baselinealignment.section508.gov/"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ction508.gov/event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hyperlink" Target="https://www.section508.gov/blog/how-gsa-developed-and-tested-e-learning-training/" TargetMode="External"/><Relationship Id="rId13" Type="http://schemas.openxmlformats.org/officeDocument/2006/relationships/hyperlink" Target="https://www.section508.gov/training/art/introducing-art/" TargetMode="External"/><Relationship Id="rId3" Type="http://schemas.openxmlformats.org/officeDocument/2006/relationships/hyperlink" Target="https://www.section508.gov/manage/accessibility-kpi/" TargetMode="External"/><Relationship Id="rId7" Type="http://schemas.openxmlformats.org/officeDocument/2006/relationships/hyperlink" Target="https://www.section508.gov/tools/acronyms-abbreviations/" TargetMode="External"/><Relationship Id="rId12" Type="http://schemas.openxmlformats.org/officeDocument/2006/relationships/hyperlink" Target="https://www.section508.gov/create/social-media/"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www.section508.gov/tools/glossary/" TargetMode="External"/><Relationship Id="rId11" Type="http://schemas.openxmlformats.org/officeDocument/2006/relationships/hyperlink" Target="https://www.section508.gov/training/alt-text/what-is-alternative-text/" TargetMode="External"/><Relationship Id="rId5" Type="http://schemas.openxmlformats.org/officeDocument/2006/relationships/hyperlink" Target="https://www.section508.gov/manage/join-the-508-community/#subscribe-to-our-email-newsletters" TargetMode="External"/><Relationship Id="rId15" Type="http://schemas.openxmlformats.org/officeDocument/2006/relationships/image" Target="../media/image24.png"/><Relationship Id="rId10" Type="http://schemas.openxmlformats.org/officeDocument/2006/relationships/hyperlink" Target="https://www.section508.gov/create/alternative-text/" TargetMode="External"/><Relationship Id="rId4" Type="http://schemas.openxmlformats.org/officeDocument/2006/relationships/hyperlink" Target="https://www.section508.gov/blog/accessibility-bytes/" TargetMode="External"/><Relationship Id="rId9" Type="http://schemas.openxmlformats.org/officeDocument/2006/relationships/hyperlink" Target="https://www.section508.gov/create/accessible-meetings/" TargetMode="External"/><Relationship Id="rId14" Type="http://schemas.openxmlformats.org/officeDocument/2006/relationships/hyperlink" Target="https://www.section508.gov/acr-librar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
        <p:cNvGrpSpPr/>
        <p:nvPr/>
      </p:nvGrpSpPr>
      <p:grpSpPr>
        <a:xfrm>
          <a:off x="0" y="0"/>
          <a:ext cx="0" cy="0"/>
          <a:chOff x="0" y="0"/>
          <a:chExt cx="0" cy="0"/>
        </a:xfrm>
      </p:grpSpPr>
      <p:pic>
        <p:nvPicPr>
          <p:cNvPr id="29" name="Google Shape;29;p1" descr="Interagency Accessibility Forum and logo"/>
          <p:cNvPicPr preferRelativeResize="0">
            <a:picLocks noGrp="1"/>
          </p:cNvPicPr>
          <p:nvPr>
            <p:ph type="pic" idx="2"/>
          </p:nvPr>
        </p:nvPicPr>
        <p:blipFill rotWithShape="1">
          <a:blip r:embed="rId3">
            <a:alphaModFix/>
          </a:blip>
          <a:srcRect l="67" r="67"/>
          <a:stretch/>
        </p:blipFill>
        <p:spPr>
          <a:xfrm>
            <a:off x="3044791" y="1072642"/>
            <a:ext cx="6102417" cy="1828800"/>
          </a:xfrm>
          <a:prstGeom prst="rect">
            <a:avLst/>
          </a:prstGeom>
          <a:noFill/>
          <a:ln>
            <a:noFill/>
          </a:ln>
        </p:spPr>
      </p:pic>
      <p:sp>
        <p:nvSpPr>
          <p:cNvPr id="30" name="Google Shape;30;p1"/>
          <p:cNvSpPr txBox="1">
            <a:spLocks noGrp="1"/>
          </p:cNvSpPr>
          <p:nvPr>
            <p:ph type="title"/>
          </p:nvPr>
        </p:nvSpPr>
        <p:spPr>
          <a:xfrm>
            <a:off x="1523998" y="3223382"/>
            <a:ext cx="9144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GSA's Government-wide IT Accessibility Division </a:t>
            </a:r>
            <a:r>
              <a:rPr lang="en-US" sz="3000" dirty="0"/>
              <a:t>Yearly Activities Update</a:t>
            </a:r>
            <a:endParaRPr sz="3000" dirty="0"/>
          </a:p>
        </p:txBody>
      </p:sp>
      <p:sp>
        <p:nvSpPr>
          <p:cNvPr id="31" name="Google Shape;31;p1"/>
          <p:cNvSpPr txBox="1">
            <a:spLocks noGrp="1"/>
          </p:cNvSpPr>
          <p:nvPr>
            <p:ph type="body" idx="1"/>
          </p:nvPr>
        </p:nvSpPr>
        <p:spPr>
          <a:xfrm>
            <a:off x="3240086" y="4654423"/>
            <a:ext cx="5711825"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2000"/>
              <a:t>May 20, 2025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9"/>
          <p:cNvSpPr txBox="1">
            <a:spLocks noGrp="1"/>
          </p:cNvSpPr>
          <p:nvPr>
            <p:ph type="title"/>
          </p:nvPr>
        </p:nvSpPr>
        <p:spPr>
          <a:xfrm>
            <a:off x="731520" y="548640"/>
            <a:ext cx="10721700" cy="434100"/>
          </a:xfrm>
          <a:prstGeom prst="rect">
            <a:avLst/>
          </a:prstGeom>
          <a:noFill/>
          <a:ln>
            <a:noFill/>
          </a:ln>
        </p:spPr>
        <p:txBody>
          <a:bodyPr spcFirstLastPara="1" wrap="square" lIns="0" tIns="45700" rIns="0" bIns="0" anchor="t" anchorCtr="0">
            <a:spAutoFit/>
          </a:bodyPr>
          <a:lstStyle/>
          <a:p>
            <a:pPr marL="0" lvl="0" indent="0" algn="l" rtl="0">
              <a:lnSpc>
                <a:spcPct val="90000"/>
              </a:lnSpc>
              <a:spcBef>
                <a:spcPts val="0"/>
              </a:spcBef>
              <a:spcAft>
                <a:spcPts val="0"/>
              </a:spcAft>
              <a:buSzPts val="1400"/>
              <a:buNone/>
            </a:pPr>
            <a:r>
              <a:rPr lang="en-US"/>
              <a:t>Authoring Meaningful Alternative Text</a:t>
            </a:r>
            <a:endParaRPr/>
          </a:p>
        </p:txBody>
      </p:sp>
      <p:sp>
        <p:nvSpPr>
          <p:cNvPr id="125" name="Google Shape;125;p9"/>
          <p:cNvSpPr txBox="1">
            <a:spLocks noGrp="1"/>
          </p:cNvSpPr>
          <p:nvPr>
            <p:ph type="body" idx="1"/>
          </p:nvPr>
        </p:nvSpPr>
        <p:spPr>
          <a:xfrm>
            <a:off x="731523" y="1188725"/>
            <a:ext cx="7067700" cy="4976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700"/>
              </a:spcBef>
              <a:spcAft>
                <a:spcPts val="0"/>
              </a:spcAft>
              <a:buSzPts val="2800"/>
              <a:buNone/>
            </a:pPr>
            <a:r>
              <a:rPr lang="en-US" sz="2200">
                <a:solidFill>
                  <a:srgbClr val="1B1B1B"/>
                </a:solidFill>
                <a:latin typeface="Public Sans"/>
                <a:ea typeface="Public Sans"/>
                <a:cs typeface="Public Sans"/>
                <a:sym typeface="Public Sans"/>
              </a:rPr>
              <a:t>You know how to add alt text to your webpage and document, but do you need help writing meaningful text descriptions for image and non-text elements? </a:t>
            </a:r>
            <a:endParaRPr sz="2200">
              <a:solidFill>
                <a:srgbClr val="1B1B1B"/>
              </a:solidFill>
              <a:latin typeface="Public Sans"/>
              <a:ea typeface="Public Sans"/>
              <a:cs typeface="Public Sans"/>
              <a:sym typeface="Public Sans"/>
            </a:endParaRPr>
          </a:p>
          <a:p>
            <a:pPr marL="0" lvl="0" indent="0" algn="l" rtl="0">
              <a:lnSpc>
                <a:spcPct val="100000"/>
              </a:lnSpc>
              <a:spcBef>
                <a:spcPts val="700"/>
              </a:spcBef>
              <a:spcAft>
                <a:spcPts val="0"/>
              </a:spcAft>
              <a:buSzPts val="2800"/>
              <a:buNone/>
            </a:pPr>
            <a:r>
              <a:rPr lang="en-US" sz="2200">
                <a:solidFill>
                  <a:srgbClr val="1B1B1B"/>
                </a:solidFill>
                <a:latin typeface="Public Sans"/>
                <a:ea typeface="Public Sans"/>
                <a:cs typeface="Public Sans"/>
                <a:sym typeface="Public Sans"/>
              </a:rPr>
              <a:t>Our new resource provides tips for content creators to help you craft quality text descriptions, including: </a:t>
            </a:r>
            <a:endParaRPr sz="2200">
              <a:solidFill>
                <a:srgbClr val="1B1B1B"/>
              </a:solidFill>
              <a:latin typeface="Public Sans"/>
              <a:ea typeface="Public Sans"/>
              <a:cs typeface="Public Sans"/>
              <a:sym typeface="Public Sans"/>
            </a:endParaRPr>
          </a:p>
          <a:p>
            <a:pPr marL="457200" lvl="0" indent="-355600" algn="l" rtl="0">
              <a:lnSpc>
                <a:spcPct val="100000"/>
              </a:lnSpc>
              <a:spcBef>
                <a:spcPts val="70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general alt text guidelines</a:t>
            </a:r>
            <a:endParaRPr sz="2000">
              <a:solidFill>
                <a:srgbClr val="1B1B1B"/>
              </a:solidFill>
              <a:latin typeface="Public Sans"/>
              <a:ea typeface="Public Sans"/>
              <a:cs typeface="Public Sans"/>
              <a:sym typeface="Public Sans"/>
            </a:endParaRPr>
          </a:p>
          <a:p>
            <a:pPr marL="457200" lvl="0" indent="-355600" algn="l" rtl="0">
              <a:lnSpc>
                <a:spcPct val="100000"/>
              </a:lnSpc>
              <a:spcBef>
                <a:spcPts val="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photos and portraits</a:t>
            </a:r>
            <a:endParaRPr sz="2000">
              <a:solidFill>
                <a:srgbClr val="1B1B1B"/>
              </a:solidFill>
              <a:latin typeface="Public Sans"/>
              <a:ea typeface="Public Sans"/>
              <a:cs typeface="Public Sans"/>
              <a:sym typeface="Public Sans"/>
            </a:endParaRPr>
          </a:p>
          <a:p>
            <a:pPr marL="457200" lvl="0" indent="-355600" algn="l" rtl="0">
              <a:lnSpc>
                <a:spcPct val="100000"/>
              </a:lnSpc>
              <a:spcBef>
                <a:spcPts val="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images that contain text</a:t>
            </a:r>
            <a:endParaRPr sz="2000">
              <a:solidFill>
                <a:srgbClr val="1B1B1B"/>
              </a:solidFill>
              <a:latin typeface="Public Sans"/>
              <a:ea typeface="Public Sans"/>
              <a:cs typeface="Public Sans"/>
              <a:sym typeface="Public Sans"/>
            </a:endParaRPr>
          </a:p>
          <a:p>
            <a:pPr marL="457200" lvl="0" indent="-355600" algn="l" rtl="0">
              <a:lnSpc>
                <a:spcPct val="100000"/>
              </a:lnSpc>
              <a:spcBef>
                <a:spcPts val="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logos</a:t>
            </a:r>
            <a:endParaRPr sz="2000">
              <a:solidFill>
                <a:srgbClr val="1B1B1B"/>
              </a:solidFill>
              <a:latin typeface="Public Sans"/>
              <a:ea typeface="Public Sans"/>
              <a:cs typeface="Public Sans"/>
              <a:sym typeface="Public Sans"/>
            </a:endParaRPr>
          </a:p>
          <a:p>
            <a:pPr marL="457200" lvl="0" indent="-355600" algn="l" rtl="0">
              <a:lnSpc>
                <a:spcPct val="100000"/>
              </a:lnSpc>
              <a:spcBef>
                <a:spcPts val="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backgrounds and decorative images</a:t>
            </a:r>
            <a:endParaRPr sz="2000">
              <a:solidFill>
                <a:srgbClr val="1B1B1B"/>
              </a:solidFill>
              <a:latin typeface="Public Sans"/>
              <a:ea typeface="Public Sans"/>
              <a:cs typeface="Public Sans"/>
              <a:sym typeface="Public Sans"/>
            </a:endParaRPr>
          </a:p>
          <a:p>
            <a:pPr marL="457200" lvl="0" indent="-355600" algn="l" rtl="0">
              <a:lnSpc>
                <a:spcPct val="100000"/>
              </a:lnSpc>
              <a:spcBef>
                <a:spcPts val="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controls, form elements and links</a:t>
            </a:r>
            <a:endParaRPr sz="2000">
              <a:solidFill>
                <a:srgbClr val="1B1B1B"/>
              </a:solidFill>
              <a:latin typeface="Public Sans"/>
              <a:ea typeface="Public Sans"/>
              <a:cs typeface="Public Sans"/>
              <a:sym typeface="Public Sans"/>
            </a:endParaRPr>
          </a:p>
          <a:p>
            <a:pPr marL="457200" lvl="0" indent="-355600" algn="l" rtl="0">
              <a:lnSpc>
                <a:spcPct val="100000"/>
              </a:lnSpc>
              <a:spcBef>
                <a:spcPts val="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charts, graphs, and diagrams</a:t>
            </a:r>
            <a:endParaRPr sz="2000">
              <a:solidFill>
                <a:srgbClr val="1B1B1B"/>
              </a:solidFill>
              <a:latin typeface="Public Sans"/>
              <a:ea typeface="Public Sans"/>
              <a:cs typeface="Public Sans"/>
              <a:sym typeface="Public Sans"/>
            </a:endParaRPr>
          </a:p>
          <a:p>
            <a:pPr marL="457200" lvl="0" indent="-355600" algn="l" rtl="0">
              <a:lnSpc>
                <a:spcPct val="100000"/>
              </a:lnSpc>
              <a:spcBef>
                <a:spcPts val="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watermarks</a:t>
            </a:r>
            <a:endParaRPr sz="2000">
              <a:solidFill>
                <a:srgbClr val="1B1B1B"/>
              </a:solidFill>
              <a:latin typeface="Public Sans"/>
              <a:ea typeface="Public Sans"/>
              <a:cs typeface="Public Sans"/>
              <a:sym typeface="Public Sans"/>
            </a:endParaRPr>
          </a:p>
          <a:p>
            <a:pPr marL="457200" lvl="0" indent="-355600" algn="l" rtl="0">
              <a:lnSpc>
                <a:spcPct val="100000"/>
              </a:lnSpc>
              <a:spcBef>
                <a:spcPts val="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signatures</a:t>
            </a:r>
            <a:endParaRPr sz="2000">
              <a:solidFill>
                <a:srgbClr val="1B1B1B"/>
              </a:solidFill>
              <a:latin typeface="Public Sans"/>
              <a:ea typeface="Public Sans"/>
              <a:cs typeface="Public Sans"/>
              <a:sym typeface="Public Sans"/>
            </a:endParaRPr>
          </a:p>
          <a:p>
            <a:pPr marL="457200" lvl="0" indent="-355600" algn="l" rtl="0">
              <a:lnSpc>
                <a:spcPct val="100000"/>
              </a:lnSpc>
              <a:spcBef>
                <a:spcPts val="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and event some common mistakes you can avoid</a:t>
            </a:r>
            <a:endParaRPr sz="2200">
              <a:solidFill>
                <a:srgbClr val="1B1B1B"/>
              </a:solidFill>
              <a:latin typeface="Public Sans"/>
              <a:ea typeface="Public Sans"/>
              <a:cs typeface="Public Sans"/>
              <a:sym typeface="Public Sans"/>
            </a:endParaRPr>
          </a:p>
        </p:txBody>
      </p:sp>
      <p:pic>
        <p:nvPicPr>
          <p:cNvPr id="129" name="Google Shape;129;p9" descr="Screenshot of the alt text guide showing a section on decorative images."/>
          <p:cNvPicPr preferRelativeResize="0"/>
          <p:nvPr/>
        </p:nvPicPr>
        <p:blipFill rotWithShape="1">
          <a:blip r:embed="rId3">
            <a:alphaModFix/>
          </a:blip>
          <a:srcRect/>
          <a:stretch/>
        </p:blipFill>
        <p:spPr>
          <a:xfrm>
            <a:off x="7799270" y="1199688"/>
            <a:ext cx="3657600" cy="4954772"/>
          </a:xfrm>
          <a:prstGeom prst="rect">
            <a:avLst/>
          </a:prstGeom>
          <a:noFill/>
          <a:ln w="9525" cap="flat" cmpd="sng">
            <a:solidFill>
              <a:schemeClr val="dk2"/>
            </a:solidFill>
            <a:prstDash val="solid"/>
            <a:round/>
            <a:headEnd type="none" w="sm" len="sm"/>
            <a:tailEnd type="none" w="sm" len="sm"/>
          </a:ln>
          <a:effectLst>
            <a:outerShdw blurRad="57150" dist="19050" dir="5400000" algn="bl" rotWithShape="0">
              <a:srgbClr val="000000">
                <a:alpha val="49803"/>
              </a:srgbClr>
            </a:outerShdw>
          </a:effectLst>
        </p:spPr>
      </p:pic>
      <p:grpSp>
        <p:nvGrpSpPr>
          <p:cNvPr id="126" name="Google Shape;126;p9" descr="Section508.gov/&#10;"/>
          <p:cNvGrpSpPr/>
          <p:nvPr/>
        </p:nvGrpSpPr>
        <p:grpSpPr>
          <a:xfrm>
            <a:off x="735175" y="6222975"/>
            <a:ext cx="10721700" cy="494400"/>
            <a:chOff x="735175" y="6070575"/>
            <a:chExt cx="10721700" cy="494400"/>
          </a:xfrm>
        </p:grpSpPr>
        <p:sp>
          <p:nvSpPr>
            <p:cNvPr id="127" name="Google Shape;127;p9"/>
            <p:cNvSpPr txBox="1"/>
            <p:nvPr/>
          </p:nvSpPr>
          <p:spPr>
            <a:xfrm>
              <a:off x="1229575" y="6070575"/>
              <a:ext cx="10227300" cy="494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dirty="0">
                  <a:solidFill>
                    <a:schemeClr val="dk2"/>
                  </a:solidFill>
                  <a:latin typeface="Oswald SemiBold"/>
                  <a:ea typeface="Oswald SemiBold"/>
                  <a:cs typeface="Oswald SemiBold"/>
                  <a:sym typeface="Oswald SemiBold"/>
                </a:rPr>
                <a:t>Section</a:t>
              </a:r>
              <a:r>
                <a:rPr lang="en-US" sz="2500" b="0" i="0" u="none" strike="noStrike" cap="none" dirty="0">
                  <a:solidFill>
                    <a:srgbClr val="098850"/>
                  </a:solidFill>
                  <a:latin typeface="Oswald SemiBold"/>
                  <a:ea typeface="Oswald SemiBold"/>
                  <a:cs typeface="Oswald SemiBold"/>
                  <a:sym typeface="Oswald SemiBold"/>
                </a:rPr>
                <a:t>508</a:t>
              </a:r>
              <a:r>
                <a:rPr lang="en-US" sz="2500" b="0" i="0" u="none" strike="noStrike" cap="none" dirty="0">
                  <a:solidFill>
                    <a:schemeClr val="dk2"/>
                  </a:solidFill>
                  <a:latin typeface="Oswald SemiBold"/>
                  <a:ea typeface="Oswald SemiBold"/>
                  <a:cs typeface="Oswald SemiBold"/>
                  <a:sym typeface="Oswald SemiBold"/>
                </a:rPr>
                <a:t>.</a:t>
              </a:r>
              <a:r>
                <a:rPr lang="en-US" sz="2500" b="0" i="0" u="none" strike="noStrike" cap="none">
                  <a:solidFill>
                    <a:schemeClr val="dk2"/>
                  </a:solidFill>
                  <a:latin typeface="Oswald SemiBold"/>
                  <a:ea typeface="Oswald SemiBold"/>
                  <a:cs typeface="Oswald SemiBold"/>
                  <a:sym typeface="Oswald SemiBold"/>
                </a:rPr>
                <a:t>gov/alternative-text/</a:t>
              </a:r>
              <a:endParaRPr sz="2500" b="0" i="0" u="none" strike="noStrike" cap="none" dirty="0">
                <a:solidFill>
                  <a:schemeClr val="dk2"/>
                </a:solidFill>
                <a:latin typeface="Oswald SemiBold"/>
                <a:ea typeface="Oswald SemiBold"/>
                <a:cs typeface="Oswald SemiBold"/>
                <a:sym typeface="Oswald SemiBold"/>
              </a:endParaRPr>
            </a:p>
          </p:txBody>
        </p:sp>
        <p:pic>
          <p:nvPicPr>
            <p:cNvPr id="128" name="Google Shape;128;p9" title="gsa.png"/>
            <p:cNvPicPr preferRelativeResize="0"/>
            <p:nvPr/>
          </p:nvPicPr>
          <p:blipFill rotWithShape="1">
            <a:blip r:embed="rId4">
              <a:alphaModFix/>
            </a:blip>
            <a:srcRect/>
            <a:stretch/>
          </p:blipFill>
          <p:spPr>
            <a:xfrm>
              <a:off x="735175" y="6070575"/>
              <a:ext cx="494400" cy="494400"/>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0"/>
          <p:cNvSpPr txBox="1">
            <a:spLocks noGrp="1"/>
          </p:cNvSpPr>
          <p:nvPr>
            <p:ph type="title"/>
          </p:nvPr>
        </p:nvSpPr>
        <p:spPr>
          <a:xfrm>
            <a:off x="731520" y="548640"/>
            <a:ext cx="10721700" cy="434100"/>
          </a:xfrm>
          <a:prstGeom prst="rect">
            <a:avLst/>
          </a:prstGeom>
          <a:noFill/>
          <a:ln>
            <a:noFill/>
          </a:ln>
        </p:spPr>
        <p:txBody>
          <a:bodyPr spcFirstLastPara="1" wrap="square" lIns="0" tIns="45700" rIns="0" bIns="0" anchor="t" anchorCtr="0">
            <a:spAutoFit/>
          </a:bodyPr>
          <a:lstStyle/>
          <a:p>
            <a:pPr marL="0" lvl="0" indent="0" algn="l" rtl="0">
              <a:lnSpc>
                <a:spcPct val="90000"/>
              </a:lnSpc>
              <a:spcBef>
                <a:spcPts val="0"/>
              </a:spcBef>
              <a:spcAft>
                <a:spcPts val="0"/>
              </a:spcAft>
              <a:buSzPts val="1400"/>
              <a:buNone/>
            </a:pPr>
            <a:r>
              <a:rPr lang="en-US"/>
              <a:t>Create Accessible Social Media</a:t>
            </a:r>
            <a:endParaRPr/>
          </a:p>
        </p:txBody>
      </p:sp>
      <p:sp>
        <p:nvSpPr>
          <p:cNvPr id="136" name="Google Shape;136;p10"/>
          <p:cNvSpPr txBox="1">
            <a:spLocks noGrp="1"/>
          </p:cNvSpPr>
          <p:nvPr>
            <p:ph type="body" idx="1"/>
          </p:nvPr>
        </p:nvSpPr>
        <p:spPr>
          <a:xfrm>
            <a:off x="731523" y="1188725"/>
            <a:ext cx="7067700" cy="4976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800"/>
              <a:buNone/>
            </a:pPr>
            <a:r>
              <a:rPr lang="en-US" sz="2100">
                <a:solidFill>
                  <a:srgbClr val="1B1B1B"/>
                </a:solidFill>
                <a:latin typeface="Public Sans"/>
                <a:ea typeface="Public Sans"/>
                <a:cs typeface="Public Sans"/>
                <a:sym typeface="Public Sans"/>
              </a:rPr>
              <a:t>Federal agencies are required to ensure that social media content is accessible to people with disabilities under Section 508.</a:t>
            </a:r>
            <a:endParaRPr sz="2100">
              <a:solidFill>
                <a:srgbClr val="1B1B1B"/>
              </a:solidFill>
              <a:latin typeface="Public Sans"/>
              <a:ea typeface="Public Sans"/>
              <a:cs typeface="Public Sans"/>
              <a:sym typeface="Public Sans"/>
            </a:endParaRPr>
          </a:p>
          <a:p>
            <a:pPr marL="0" lvl="0" indent="0" algn="l" rtl="0">
              <a:lnSpc>
                <a:spcPct val="100000"/>
              </a:lnSpc>
              <a:spcBef>
                <a:spcPts val="0"/>
              </a:spcBef>
              <a:spcAft>
                <a:spcPts val="0"/>
              </a:spcAft>
              <a:buSzPts val="2800"/>
              <a:buNone/>
            </a:pPr>
            <a:endParaRPr sz="2100">
              <a:solidFill>
                <a:srgbClr val="1B1B1B"/>
              </a:solidFill>
              <a:latin typeface="Public Sans"/>
              <a:ea typeface="Public Sans"/>
              <a:cs typeface="Public Sans"/>
              <a:sym typeface="Public Sans"/>
            </a:endParaRPr>
          </a:p>
          <a:p>
            <a:pPr marL="0" lvl="0" indent="0" algn="l" rtl="0">
              <a:lnSpc>
                <a:spcPct val="100000"/>
              </a:lnSpc>
              <a:spcBef>
                <a:spcPts val="0"/>
              </a:spcBef>
              <a:spcAft>
                <a:spcPts val="0"/>
              </a:spcAft>
              <a:buSzPts val="2800"/>
              <a:buNone/>
            </a:pPr>
            <a:r>
              <a:rPr lang="en-US" sz="2100" b="1">
                <a:solidFill>
                  <a:srgbClr val="1B1B1B"/>
                </a:solidFill>
                <a:latin typeface="Public Sans"/>
                <a:ea typeface="Public Sans"/>
                <a:cs typeface="Public Sans"/>
                <a:sym typeface="Public Sans"/>
              </a:rPr>
              <a:t>Core Accessibility Practices:</a:t>
            </a:r>
            <a:endParaRPr sz="2100" b="1">
              <a:solidFill>
                <a:srgbClr val="1B1B1B"/>
              </a:solidFill>
              <a:latin typeface="Public Sans"/>
              <a:ea typeface="Public Sans"/>
              <a:cs typeface="Public Sans"/>
              <a:sym typeface="Public Sans"/>
            </a:endParaRPr>
          </a:p>
          <a:p>
            <a:pPr marL="457200" lvl="0" indent="-361950" algn="l" rtl="0">
              <a:lnSpc>
                <a:spcPct val="100000"/>
              </a:lnSpc>
              <a:spcBef>
                <a:spcPts val="0"/>
              </a:spcBef>
              <a:spcAft>
                <a:spcPts val="0"/>
              </a:spcAft>
              <a:buClr>
                <a:srgbClr val="1B1B1B"/>
              </a:buClr>
              <a:buSzPts val="2100"/>
              <a:buFont typeface="Public Sans"/>
              <a:buChar char="•"/>
            </a:pPr>
            <a:r>
              <a:rPr lang="en-US" sz="2100">
                <a:solidFill>
                  <a:srgbClr val="1B1B1B"/>
                </a:solidFill>
                <a:latin typeface="Public Sans"/>
                <a:ea typeface="Public Sans"/>
                <a:cs typeface="Public Sans"/>
                <a:sym typeface="Public Sans"/>
              </a:rPr>
              <a:t>Alternative Text</a:t>
            </a:r>
            <a:endParaRPr sz="2100">
              <a:solidFill>
                <a:srgbClr val="1B1B1B"/>
              </a:solidFill>
              <a:latin typeface="Public Sans"/>
              <a:ea typeface="Public Sans"/>
              <a:cs typeface="Public Sans"/>
              <a:sym typeface="Public Sans"/>
            </a:endParaRPr>
          </a:p>
          <a:p>
            <a:pPr marL="457200" lvl="0" indent="-361950" algn="l" rtl="0">
              <a:lnSpc>
                <a:spcPct val="100000"/>
              </a:lnSpc>
              <a:spcBef>
                <a:spcPts val="0"/>
              </a:spcBef>
              <a:spcAft>
                <a:spcPts val="0"/>
              </a:spcAft>
              <a:buClr>
                <a:srgbClr val="1B1B1B"/>
              </a:buClr>
              <a:buSzPts val="2100"/>
              <a:buFont typeface="Public Sans"/>
              <a:buChar char="•"/>
            </a:pPr>
            <a:r>
              <a:rPr lang="en-US" sz="2100">
                <a:solidFill>
                  <a:srgbClr val="1B1B1B"/>
                </a:solidFill>
                <a:latin typeface="Public Sans"/>
                <a:ea typeface="Public Sans"/>
                <a:cs typeface="Public Sans"/>
                <a:sym typeface="Public Sans"/>
              </a:rPr>
              <a:t>Video Accessibility: Include CC and AD</a:t>
            </a:r>
            <a:endParaRPr sz="2100">
              <a:solidFill>
                <a:srgbClr val="1B1B1B"/>
              </a:solidFill>
              <a:latin typeface="Public Sans"/>
              <a:ea typeface="Public Sans"/>
              <a:cs typeface="Public Sans"/>
              <a:sym typeface="Public Sans"/>
            </a:endParaRPr>
          </a:p>
          <a:p>
            <a:pPr marL="457200" lvl="0" indent="-361950" algn="l" rtl="0">
              <a:lnSpc>
                <a:spcPct val="100000"/>
              </a:lnSpc>
              <a:spcBef>
                <a:spcPts val="0"/>
              </a:spcBef>
              <a:spcAft>
                <a:spcPts val="0"/>
              </a:spcAft>
              <a:buClr>
                <a:srgbClr val="1B1B1B"/>
              </a:buClr>
              <a:buSzPts val="2100"/>
              <a:buFont typeface="Public Sans"/>
              <a:buChar char="•"/>
            </a:pPr>
            <a:r>
              <a:rPr lang="en-US" sz="2100">
                <a:solidFill>
                  <a:srgbClr val="1B1B1B"/>
                </a:solidFill>
                <a:latin typeface="Public Sans"/>
                <a:ea typeface="Public Sans"/>
                <a:cs typeface="Public Sans"/>
                <a:sym typeface="Public Sans"/>
              </a:rPr>
              <a:t>Plain Language: Use clear, jargon-free language</a:t>
            </a:r>
            <a:endParaRPr sz="2100">
              <a:solidFill>
                <a:srgbClr val="1B1B1B"/>
              </a:solidFill>
              <a:latin typeface="Public Sans"/>
              <a:ea typeface="Public Sans"/>
              <a:cs typeface="Public Sans"/>
              <a:sym typeface="Public Sans"/>
            </a:endParaRPr>
          </a:p>
          <a:p>
            <a:pPr marL="457200" lvl="0" indent="-361950" algn="l" rtl="0">
              <a:lnSpc>
                <a:spcPct val="100000"/>
              </a:lnSpc>
              <a:spcBef>
                <a:spcPts val="0"/>
              </a:spcBef>
              <a:spcAft>
                <a:spcPts val="0"/>
              </a:spcAft>
              <a:buClr>
                <a:srgbClr val="1B1B1B"/>
              </a:buClr>
              <a:buSzPts val="2100"/>
              <a:buFont typeface="Public Sans"/>
              <a:buChar char="•"/>
            </a:pPr>
            <a:r>
              <a:rPr lang="en-US" sz="2100">
                <a:solidFill>
                  <a:srgbClr val="1B1B1B"/>
                </a:solidFill>
                <a:latin typeface="Public Sans"/>
                <a:ea typeface="Public Sans"/>
                <a:cs typeface="Public Sans"/>
                <a:sym typeface="Public Sans"/>
              </a:rPr>
              <a:t>Hashtags: Capitalize each (e.g., #ThisIsAccessible).</a:t>
            </a:r>
            <a:endParaRPr sz="2100">
              <a:solidFill>
                <a:srgbClr val="1B1B1B"/>
              </a:solidFill>
              <a:latin typeface="Public Sans"/>
              <a:ea typeface="Public Sans"/>
              <a:cs typeface="Public Sans"/>
              <a:sym typeface="Public Sans"/>
            </a:endParaRPr>
          </a:p>
          <a:p>
            <a:pPr marL="457200" lvl="0" indent="-361950" algn="l" rtl="0">
              <a:lnSpc>
                <a:spcPct val="100000"/>
              </a:lnSpc>
              <a:spcBef>
                <a:spcPts val="0"/>
              </a:spcBef>
              <a:spcAft>
                <a:spcPts val="0"/>
              </a:spcAft>
              <a:buClr>
                <a:srgbClr val="1B1B1B"/>
              </a:buClr>
              <a:buSzPts val="2100"/>
              <a:buFont typeface="Public Sans"/>
              <a:buChar char="•"/>
            </a:pPr>
            <a:r>
              <a:rPr lang="en-US" sz="2100">
                <a:solidFill>
                  <a:srgbClr val="1B1B1B"/>
                </a:solidFill>
                <a:latin typeface="Public Sans"/>
                <a:ea typeface="Public Sans"/>
                <a:cs typeface="Public Sans"/>
                <a:sym typeface="Public Sans"/>
              </a:rPr>
              <a:t>Emojis: Use them sparingly and place at the end</a:t>
            </a:r>
            <a:endParaRPr sz="2100">
              <a:solidFill>
                <a:srgbClr val="1B1B1B"/>
              </a:solidFill>
              <a:latin typeface="Public Sans"/>
              <a:ea typeface="Public Sans"/>
              <a:cs typeface="Public Sans"/>
              <a:sym typeface="Public Sans"/>
            </a:endParaRPr>
          </a:p>
          <a:p>
            <a:pPr marL="457200" lvl="0" indent="-361950" algn="l" rtl="0">
              <a:lnSpc>
                <a:spcPct val="100000"/>
              </a:lnSpc>
              <a:spcBef>
                <a:spcPts val="0"/>
              </a:spcBef>
              <a:spcAft>
                <a:spcPts val="0"/>
              </a:spcAft>
              <a:buClr>
                <a:srgbClr val="1B1B1B"/>
              </a:buClr>
              <a:buSzPts val="2100"/>
              <a:buFont typeface="Public Sans"/>
              <a:buChar char="•"/>
            </a:pPr>
            <a:r>
              <a:rPr lang="en-US" sz="2100">
                <a:solidFill>
                  <a:srgbClr val="1B1B1B"/>
                </a:solidFill>
                <a:latin typeface="Public Sans"/>
                <a:ea typeface="Public Sans"/>
                <a:cs typeface="Public Sans"/>
                <a:sym typeface="Public Sans"/>
              </a:rPr>
              <a:t>Color &amp; Contrast: Ensure sufficient contrast and don’t rely on color alone to convey meaning.</a:t>
            </a:r>
            <a:endParaRPr sz="2100">
              <a:solidFill>
                <a:srgbClr val="1B1B1B"/>
              </a:solidFill>
              <a:latin typeface="Public Sans"/>
              <a:ea typeface="Public Sans"/>
              <a:cs typeface="Public Sans"/>
              <a:sym typeface="Public Sans"/>
            </a:endParaRPr>
          </a:p>
          <a:p>
            <a:pPr marL="457200" lvl="0" indent="-361950" algn="l" rtl="0">
              <a:lnSpc>
                <a:spcPct val="100000"/>
              </a:lnSpc>
              <a:spcBef>
                <a:spcPts val="0"/>
              </a:spcBef>
              <a:spcAft>
                <a:spcPts val="0"/>
              </a:spcAft>
              <a:buClr>
                <a:srgbClr val="1B1B1B"/>
              </a:buClr>
              <a:buSzPts val="2100"/>
              <a:buFont typeface="Public Sans"/>
              <a:buChar char="•"/>
            </a:pPr>
            <a:r>
              <a:rPr lang="en-US" sz="2100">
                <a:solidFill>
                  <a:srgbClr val="1B1B1B"/>
                </a:solidFill>
                <a:latin typeface="Public Sans"/>
                <a:ea typeface="Public Sans"/>
                <a:cs typeface="Public Sans"/>
                <a:sym typeface="Public Sans"/>
              </a:rPr>
              <a:t>Links: Use descriptive link text (not “click here”).</a:t>
            </a:r>
            <a:endParaRPr sz="2100">
              <a:solidFill>
                <a:srgbClr val="1B1B1B"/>
              </a:solidFill>
              <a:latin typeface="Public Sans"/>
              <a:ea typeface="Public Sans"/>
              <a:cs typeface="Public Sans"/>
              <a:sym typeface="Public Sans"/>
            </a:endParaRPr>
          </a:p>
          <a:p>
            <a:pPr marL="0" lvl="0" indent="0" algn="l" rtl="0">
              <a:lnSpc>
                <a:spcPct val="100000"/>
              </a:lnSpc>
              <a:spcBef>
                <a:spcPts val="0"/>
              </a:spcBef>
              <a:spcAft>
                <a:spcPts val="0"/>
              </a:spcAft>
              <a:buSzPts val="2800"/>
              <a:buNone/>
            </a:pPr>
            <a:endParaRPr sz="2100">
              <a:solidFill>
                <a:srgbClr val="1B1B1B"/>
              </a:solidFill>
              <a:latin typeface="Public Sans"/>
              <a:ea typeface="Public Sans"/>
              <a:cs typeface="Public Sans"/>
              <a:sym typeface="Public Sans"/>
            </a:endParaRPr>
          </a:p>
          <a:p>
            <a:pPr marL="0" lvl="0" indent="0" algn="l" rtl="0">
              <a:lnSpc>
                <a:spcPct val="100000"/>
              </a:lnSpc>
              <a:spcBef>
                <a:spcPts val="0"/>
              </a:spcBef>
              <a:spcAft>
                <a:spcPts val="0"/>
              </a:spcAft>
              <a:buSzPts val="2800"/>
              <a:buNone/>
            </a:pPr>
            <a:r>
              <a:rPr lang="en-US" sz="2100" b="1">
                <a:solidFill>
                  <a:srgbClr val="1B1B1B"/>
                </a:solidFill>
                <a:latin typeface="Public Sans"/>
                <a:ea typeface="Public Sans"/>
                <a:cs typeface="Public Sans"/>
                <a:sym typeface="Public Sans"/>
              </a:rPr>
              <a:t>Plus:</a:t>
            </a:r>
            <a:r>
              <a:rPr lang="en-US" sz="2100">
                <a:solidFill>
                  <a:srgbClr val="1B1B1B"/>
                </a:solidFill>
                <a:latin typeface="Public Sans"/>
                <a:ea typeface="Public Sans"/>
                <a:cs typeface="Public Sans"/>
                <a:sym typeface="Public Sans"/>
              </a:rPr>
              <a:t> Best Practices for Commonly Used Platforms</a:t>
            </a:r>
            <a:endParaRPr sz="2100">
              <a:solidFill>
                <a:srgbClr val="1B1B1B"/>
              </a:solidFill>
              <a:latin typeface="Public Sans"/>
              <a:ea typeface="Public Sans"/>
              <a:cs typeface="Public Sans"/>
              <a:sym typeface="Public Sans"/>
            </a:endParaRPr>
          </a:p>
        </p:txBody>
      </p:sp>
      <p:pic>
        <p:nvPicPr>
          <p:cNvPr id="140" name="Google Shape;140;p10" descr="Screenshot of Create Accessible Social Media web page"/>
          <p:cNvPicPr preferRelativeResize="0"/>
          <p:nvPr/>
        </p:nvPicPr>
        <p:blipFill rotWithShape="1">
          <a:blip r:embed="rId3">
            <a:alphaModFix/>
          </a:blip>
          <a:srcRect/>
          <a:stretch/>
        </p:blipFill>
        <p:spPr>
          <a:xfrm>
            <a:off x="7799223" y="1199190"/>
            <a:ext cx="3657600" cy="4955764"/>
          </a:xfrm>
          <a:prstGeom prst="rect">
            <a:avLst/>
          </a:prstGeom>
          <a:noFill/>
          <a:ln w="9525" cap="flat" cmpd="sng">
            <a:solidFill>
              <a:schemeClr val="dk2"/>
            </a:solidFill>
            <a:prstDash val="solid"/>
            <a:round/>
            <a:headEnd type="none" w="sm" len="sm"/>
            <a:tailEnd type="none" w="sm" len="sm"/>
          </a:ln>
          <a:effectLst>
            <a:outerShdw blurRad="57150" dist="19050" dir="5400000" algn="bl" rotWithShape="0">
              <a:srgbClr val="000000">
                <a:alpha val="49803"/>
              </a:srgbClr>
            </a:outerShdw>
          </a:effectLst>
        </p:spPr>
      </p:pic>
      <p:pic>
        <p:nvPicPr>
          <p:cNvPr id="141" name="Google Shape;141;p10" descr="U.S. Access Board Logo"/>
          <p:cNvPicPr preferRelativeResize="0"/>
          <p:nvPr/>
        </p:nvPicPr>
        <p:blipFill rotWithShape="1">
          <a:blip r:embed="rId4">
            <a:alphaModFix/>
          </a:blip>
          <a:srcRect/>
          <a:stretch/>
        </p:blipFill>
        <p:spPr>
          <a:xfrm>
            <a:off x="7799232" y="6218708"/>
            <a:ext cx="502920" cy="502920"/>
          </a:xfrm>
          <a:prstGeom prst="rect">
            <a:avLst/>
          </a:prstGeom>
          <a:noFill/>
          <a:ln>
            <a:noFill/>
          </a:ln>
        </p:spPr>
      </p:pic>
      <p:sp>
        <p:nvSpPr>
          <p:cNvPr id="142" name="Google Shape;142;p10"/>
          <p:cNvSpPr txBox="1"/>
          <p:nvPr/>
        </p:nvSpPr>
        <p:spPr>
          <a:xfrm>
            <a:off x="8233925" y="6298725"/>
            <a:ext cx="3219300" cy="34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300"/>
              <a:buFont typeface="Arial"/>
              <a:buNone/>
            </a:pPr>
            <a:r>
              <a:rPr lang="en-US" sz="1300" b="1" i="0" u="none" strike="noStrike" cap="none">
                <a:solidFill>
                  <a:srgbClr val="000000"/>
                </a:solidFill>
                <a:latin typeface="Arial"/>
                <a:ea typeface="Arial"/>
                <a:cs typeface="Arial"/>
                <a:sym typeface="Arial"/>
              </a:rPr>
              <a:t>Contributed by the U.S. Access Board</a:t>
            </a:r>
            <a:endParaRPr sz="1300" b="1" i="0" u="none" strike="noStrike" cap="none">
              <a:solidFill>
                <a:srgbClr val="000000"/>
              </a:solidFill>
              <a:latin typeface="Arial"/>
              <a:ea typeface="Arial"/>
              <a:cs typeface="Arial"/>
              <a:sym typeface="Arial"/>
            </a:endParaRPr>
          </a:p>
        </p:txBody>
      </p:sp>
      <p:grpSp>
        <p:nvGrpSpPr>
          <p:cNvPr id="137" name="Google Shape;137;p10" descr="Section508.gov/social-media/&#10;"/>
          <p:cNvGrpSpPr/>
          <p:nvPr/>
        </p:nvGrpSpPr>
        <p:grpSpPr>
          <a:xfrm>
            <a:off x="735175" y="6222975"/>
            <a:ext cx="5926800" cy="494400"/>
            <a:chOff x="735175" y="6070575"/>
            <a:chExt cx="5926800" cy="494400"/>
          </a:xfrm>
        </p:grpSpPr>
        <p:sp>
          <p:nvSpPr>
            <p:cNvPr id="138" name="Google Shape;138;p10"/>
            <p:cNvSpPr txBox="1"/>
            <p:nvPr/>
          </p:nvSpPr>
          <p:spPr>
            <a:xfrm>
              <a:off x="1229575" y="6070575"/>
              <a:ext cx="5432400" cy="494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dirty="0">
                  <a:solidFill>
                    <a:schemeClr val="dk2"/>
                  </a:solidFill>
                  <a:latin typeface="Oswald SemiBold"/>
                  <a:ea typeface="Oswald SemiBold"/>
                  <a:cs typeface="Oswald SemiBold"/>
                  <a:sym typeface="Oswald SemiBold"/>
                </a:rPr>
                <a:t>Section</a:t>
              </a:r>
              <a:r>
                <a:rPr lang="en-US" sz="2500" b="0" i="0" u="none" strike="noStrike" cap="none" dirty="0">
                  <a:solidFill>
                    <a:srgbClr val="098850"/>
                  </a:solidFill>
                  <a:latin typeface="Oswald SemiBold"/>
                  <a:ea typeface="Oswald SemiBold"/>
                  <a:cs typeface="Oswald SemiBold"/>
                  <a:sym typeface="Oswald SemiBold"/>
                </a:rPr>
                <a:t>508</a:t>
              </a:r>
              <a:r>
                <a:rPr lang="en-US" sz="2500" b="0" i="0" u="none" strike="noStrike" cap="none" dirty="0">
                  <a:solidFill>
                    <a:schemeClr val="dk2"/>
                  </a:solidFill>
                  <a:latin typeface="Oswald SemiBold"/>
                  <a:ea typeface="Oswald SemiBold"/>
                  <a:cs typeface="Oswald SemiBold"/>
                  <a:sym typeface="Oswald SemiBold"/>
                </a:rPr>
                <a:t>.gov/social-media/</a:t>
              </a:r>
              <a:endParaRPr sz="2500" b="0" i="0" u="none" strike="noStrike" cap="none" dirty="0">
                <a:solidFill>
                  <a:schemeClr val="dk2"/>
                </a:solidFill>
                <a:latin typeface="Oswald SemiBold"/>
                <a:ea typeface="Oswald SemiBold"/>
                <a:cs typeface="Oswald SemiBold"/>
                <a:sym typeface="Oswald SemiBold"/>
              </a:endParaRPr>
            </a:p>
          </p:txBody>
        </p:sp>
        <p:pic>
          <p:nvPicPr>
            <p:cNvPr id="139" name="Google Shape;139;p10" title="gsa.png"/>
            <p:cNvPicPr preferRelativeResize="0"/>
            <p:nvPr/>
          </p:nvPicPr>
          <p:blipFill rotWithShape="1">
            <a:blip r:embed="rId5">
              <a:alphaModFix/>
            </a:blip>
            <a:srcRect/>
            <a:stretch/>
          </p:blipFill>
          <p:spPr>
            <a:xfrm>
              <a:off x="735175" y="6070575"/>
              <a:ext cx="494400" cy="494400"/>
            </a:xfrm>
            <a:prstGeom prst="rect">
              <a:avLst/>
            </a:prstGeom>
            <a:noFill/>
            <a:ln>
              <a:noFill/>
            </a:ln>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1"/>
          <p:cNvSpPr txBox="1">
            <a:spLocks noGrp="1"/>
          </p:cNvSpPr>
          <p:nvPr>
            <p:ph type="title"/>
          </p:nvPr>
        </p:nvSpPr>
        <p:spPr>
          <a:xfrm>
            <a:off x="731520" y="548640"/>
            <a:ext cx="10721700" cy="434100"/>
          </a:xfrm>
          <a:prstGeom prst="rect">
            <a:avLst/>
          </a:prstGeom>
          <a:noFill/>
          <a:ln>
            <a:noFill/>
          </a:ln>
        </p:spPr>
        <p:txBody>
          <a:bodyPr spcFirstLastPara="1" wrap="square" lIns="0" tIns="45700" rIns="0" bIns="0" anchor="t" anchorCtr="0">
            <a:spAutoFit/>
          </a:bodyPr>
          <a:lstStyle/>
          <a:p>
            <a:pPr marL="0" lvl="0" indent="0" algn="l" rtl="0">
              <a:lnSpc>
                <a:spcPct val="90000"/>
              </a:lnSpc>
              <a:spcBef>
                <a:spcPts val="0"/>
              </a:spcBef>
              <a:spcAft>
                <a:spcPts val="0"/>
              </a:spcAft>
              <a:buSzPts val="1400"/>
              <a:buNone/>
            </a:pPr>
            <a:r>
              <a:rPr lang="en-US"/>
              <a:t>Introduction to the Accessibility Requirements Tool (ART)</a:t>
            </a:r>
            <a:endParaRPr/>
          </a:p>
        </p:txBody>
      </p:sp>
      <p:sp>
        <p:nvSpPr>
          <p:cNvPr id="149" name="Google Shape;149;p11"/>
          <p:cNvSpPr txBox="1">
            <a:spLocks noGrp="1"/>
          </p:cNvSpPr>
          <p:nvPr>
            <p:ph type="body" idx="1"/>
          </p:nvPr>
        </p:nvSpPr>
        <p:spPr>
          <a:xfrm>
            <a:off x="731523" y="1188725"/>
            <a:ext cx="7067700" cy="4976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700"/>
              </a:spcBef>
              <a:spcAft>
                <a:spcPts val="0"/>
              </a:spcAft>
              <a:buSzPts val="2800"/>
              <a:buNone/>
            </a:pPr>
            <a:r>
              <a:rPr lang="en-US" sz="2200">
                <a:solidFill>
                  <a:srgbClr val="1B1B1B"/>
                </a:solidFill>
                <a:latin typeface="Public Sans"/>
                <a:ea typeface="Public Sans"/>
                <a:cs typeface="Public Sans"/>
                <a:sym typeface="Public Sans"/>
              </a:rPr>
              <a:t>ART helps you generate a list of Section 508 requirements applicable to the Information and Communication Technology (ICT) you want to procure. </a:t>
            </a:r>
            <a:endParaRPr sz="2200">
              <a:solidFill>
                <a:srgbClr val="1B1B1B"/>
              </a:solidFill>
              <a:latin typeface="Public Sans"/>
              <a:ea typeface="Public Sans"/>
              <a:cs typeface="Public Sans"/>
              <a:sym typeface="Public Sans"/>
            </a:endParaRPr>
          </a:p>
          <a:p>
            <a:pPr marL="0" lvl="0" indent="0" algn="l" rtl="0">
              <a:lnSpc>
                <a:spcPct val="100000"/>
              </a:lnSpc>
              <a:spcBef>
                <a:spcPts val="1000"/>
              </a:spcBef>
              <a:spcAft>
                <a:spcPts val="0"/>
              </a:spcAft>
              <a:buSzPts val="2800"/>
              <a:buNone/>
            </a:pPr>
            <a:r>
              <a:rPr lang="en-US" sz="2200">
                <a:solidFill>
                  <a:srgbClr val="1B1B1B"/>
                </a:solidFill>
                <a:latin typeface="Public Sans"/>
                <a:ea typeface="Public Sans"/>
                <a:cs typeface="Public Sans"/>
                <a:sym typeface="Public Sans"/>
              </a:rPr>
              <a:t>Our new 5-part video series explains when to use ART, how to create and edit your list of requirements, and how to use the list generated by ART.</a:t>
            </a:r>
            <a:endParaRPr sz="2200">
              <a:solidFill>
                <a:srgbClr val="1B1B1B"/>
              </a:solidFill>
              <a:latin typeface="Public Sans"/>
              <a:ea typeface="Public Sans"/>
              <a:cs typeface="Public Sans"/>
              <a:sym typeface="Public Sans"/>
            </a:endParaRPr>
          </a:p>
          <a:p>
            <a:pPr marL="457200" lvl="0" indent="-355600" algn="l" rtl="0">
              <a:lnSpc>
                <a:spcPct val="100000"/>
              </a:lnSpc>
              <a:spcBef>
                <a:spcPts val="100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What is ART and When Do I Need to Use It?</a:t>
            </a:r>
            <a:endParaRPr sz="2000">
              <a:solidFill>
                <a:srgbClr val="1B1B1B"/>
              </a:solidFill>
              <a:latin typeface="Public Sans"/>
              <a:ea typeface="Public Sans"/>
              <a:cs typeface="Public Sans"/>
              <a:sym typeface="Public Sans"/>
            </a:endParaRPr>
          </a:p>
          <a:p>
            <a:pPr marL="457200" lvl="0" indent="-355600" algn="l" rtl="0">
              <a:lnSpc>
                <a:spcPct val="100000"/>
              </a:lnSpc>
              <a:spcBef>
                <a:spcPts val="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Where is ART and How Do I Use It?</a:t>
            </a:r>
            <a:endParaRPr sz="2000">
              <a:solidFill>
                <a:srgbClr val="1B1B1B"/>
              </a:solidFill>
              <a:latin typeface="Public Sans"/>
              <a:ea typeface="Public Sans"/>
              <a:cs typeface="Public Sans"/>
              <a:sym typeface="Public Sans"/>
            </a:endParaRPr>
          </a:p>
          <a:p>
            <a:pPr marL="457200" lvl="0" indent="-355600" algn="l" rtl="0">
              <a:lnSpc>
                <a:spcPct val="100000"/>
              </a:lnSpc>
              <a:spcBef>
                <a:spcPts val="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How Do I Use the Section 508 Requirements Created by ART?</a:t>
            </a:r>
            <a:endParaRPr sz="2000">
              <a:solidFill>
                <a:srgbClr val="1B1B1B"/>
              </a:solidFill>
              <a:latin typeface="Public Sans"/>
              <a:ea typeface="Public Sans"/>
              <a:cs typeface="Public Sans"/>
              <a:sym typeface="Public Sans"/>
            </a:endParaRPr>
          </a:p>
          <a:p>
            <a:pPr marL="457200" lvl="0" indent="-355600" algn="l" rtl="0">
              <a:lnSpc>
                <a:spcPct val="100000"/>
              </a:lnSpc>
              <a:spcBef>
                <a:spcPts val="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How Do I Generate a List for Multiple Procurements?</a:t>
            </a:r>
            <a:endParaRPr sz="2000">
              <a:solidFill>
                <a:srgbClr val="1B1B1B"/>
              </a:solidFill>
              <a:latin typeface="Public Sans"/>
              <a:ea typeface="Public Sans"/>
              <a:cs typeface="Public Sans"/>
              <a:sym typeface="Public Sans"/>
            </a:endParaRPr>
          </a:p>
          <a:p>
            <a:pPr marL="457200" lvl="0" indent="-355600" algn="l" rtl="0">
              <a:lnSpc>
                <a:spcPct val="100000"/>
              </a:lnSpc>
              <a:spcBef>
                <a:spcPts val="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How Do I Use JSON to Modify My Report?</a:t>
            </a:r>
            <a:endParaRPr sz="2000">
              <a:solidFill>
                <a:srgbClr val="1B1B1B"/>
              </a:solidFill>
              <a:latin typeface="Public Sans"/>
              <a:ea typeface="Public Sans"/>
              <a:cs typeface="Public Sans"/>
              <a:sym typeface="Public Sans"/>
            </a:endParaRPr>
          </a:p>
        </p:txBody>
      </p:sp>
      <p:pic>
        <p:nvPicPr>
          <p:cNvPr id="153" name="Google Shape;153;p11" descr="Screenshot of the Introduction to the Accessibility Requirements Tool (ART) video series."/>
          <p:cNvPicPr preferRelativeResize="0"/>
          <p:nvPr/>
        </p:nvPicPr>
        <p:blipFill rotWithShape="1">
          <a:blip r:embed="rId3">
            <a:alphaModFix/>
          </a:blip>
          <a:srcRect/>
          <a:stretch/>
        </p:blipFill>
        <p:spPr>
          <a:xfrm>
            <a:off x="7799223" y="1199190"/>
            <a:ext cx="3657600" cy="4955764"/>
          </a:xfrm>
          <a:prstGeom prst="rect">
            <a:avLst/>
          </a:prstGeom>
          <a:noFill/>
          <a:ln w="9525" cap="flat" cmpd="sng">
            <a:solidFill>
              <a:schemeClr val="dk2"/>
            </a:solidFill>
            <a:prstDash val="solid"/>
            <a:round/>
            <a:headEnd type="none" w="sm" len="sm"/>
            <a:tailEnd type="none" w="sm" len="sm"/>
          </a:ln>
          <a:effectLst>
            <a:outerShdw blurRad="57150" dist="19050" dir="5400000" algn="bl" rotWithShape="0">
              <a:srgbClr val="000000">
                <a:alpha val="49803"/>
              </a:srgbClr>
            </a:outerShdw>
          </a:effectLst>
        </p:spPr>
      </p:pic>
      <p:grpSp>
        <p:nvGrpSpPr>
          <p:cNvPr id="150" name="Google Shape;150;p11" descr="Section508.gov/introducing-art/&#10;"/>
          <p:cNvGrpSpPr/>
          <p:nvPr/>
        </p:nvGrpSpPr>
        <p:grpSpPr>
          <a:xfrm>
            <a:off x="735175" y="6222975"/>
            <a:ext cx="10721700" cy="494400"/>
            <a:chOff x="735175" y="6070575"/>
            <a:chExt cx="10721700" cy="494400"/>
          </a:xfrm>
        </p:grpSpPr>
        <p:sp>
          <p:nvSpPr>
            <p:cNvPr id="151" name="Google Shape;151;p11"/>
            <p:cNvSpPr txBox="1"/>
            <p:nvPr/>
          </p:nvSpPr>
          <p:spPr>
            <a:xfrm>
              <a:off x="1229575" y="6070575"/>
              <a:ext cx="10227300" cy="494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dirty="0">
                  <a:solidFill>
                    <a:schemeClr val="dk2"/>
                  </a:solidFill>
                  <a:latin typeface="Oswald SemiBold"/>
                  <a:ea typeface="Oswald SemiBold"/>
                  <a:cs typeface="Oswald SemiBold"/>
                  <a:sym typeface="Oswald SemiBold"/>
                </a:rPr>
                <a:t>Section</a:t>
              </a:r>
              <a:r>
                <a:rPr lang="en-US" sz="2500" b="0" i="0" u="none" strike="noStrike" cap="none" dirty="0">
                  <a:solidFill>
                    <a:srgbClr val="098850"/>
                  </a:solidFill>
                  <a:latin typeface="Oswald SemiBold"/>
                  <a:ea typeface="Oswald SemiBold"/>
                  <a:cs typeface="Oswald SemiBold"/>
                  <a:sym typeface="Oswald SemiBold"/>
                </a:rPr>
                <a:t>508</a:t>
              </a:r>
              <a:r>
                <a:rPr lang="en-US" sz="2500" b="0" i="0" u="none" strike="noStrike" cap="none" dirty="0">
                  <a:solidFill>
                    <a:schemeClr val="dk2"/>
                  </a:solidFill>
                  <a:latin typeface="Oswald SemiBold"/>
                  <a:ea typeface="Oswald SemiBold"/>
                  <a:cs typeface="Oswald SemiBold"/>
                  <a:sym typeface="Oswald SemiBold"/>
                </a:rPr>
                <a:t>.gov/introducing-art/</a:t>
              </a:r>
              <a:endParaRPr sz="2500" b="0" i="0" u="none" strike="noStrike" cap="none" dirty="0">
                <a:solidFill>
                  <a:schemeClr val="dk2"/>
                </a:solidFill>
                <a:latin typeface="Oswald SemiBold"/>
                <a:ea typeface="Oswald SemiBold"/>
                <a:cs typeface="Oswald SemiBold"/>
                <a:sym typeface="Oswald SemiBold"/>
              </a:endParaRPr>
            </a:p>
          </p:txBody>
        </p:sp>
        <p:pic>
          <p:nvPicPr>
            <p:cNvPr id="152" name="Google Shape;152;p11" title="gsa.png"/>
            <p:cNvPicPr preferRelativeResize="0"/>
            <p:nvPr/>
          </p:nvPicPr>
          <p:blipFill rotWithShape="1">
            <a:blip r:embed="rId4">
              <a:alphaModFix/>
            </a:blip>
            <a:srcRect/>
            <a:stretch/>
          </p:blipFill>
          <p:spPr>
            <a:xfrm>
              <a:off x="735175" y="6070575"/>
              <a:ext cx="494400" cy="494400"/>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2"/>
          <p:cNvSpPr txBox="1">
            <a:spLocks noGrp="1"/>
          </p:cNvSpPr>
          <p:nvPr>
            <p:ph type="title"/>
          </p:nvPr>
        </p:nvSpPr>
        <p:spPr>
          <a:xfrm>
            <a:off x="731520" y="548640"/>
            <a:ext cx="10721700" cy="434100"/>
          </a:xfrm>
          <a:prstGeom prst="rect">
            <a:avLst/>
          </a:prstGeom>
          <a:noFill/>
          <a:ln>
            <a:noFill/>
          </a:ln>
        </p:spPr>
        <p:txBody>
          <a:bodyPr spcFirstLastPara="1" wrap="square" lIns="0" tIns="45700" rIns="0" bIns="0" anchor="t" anchorCtr="0">
            <a:spAutoFit/>
          </a:bodyPr>
          <a:lstStyle/>
          <a:p>
            <a:pPr marL="0" lvl="0" indent="0" algn="l" rtl="0">
              <a:lnSpc>
                <a:spcPct val="90000"/>
              </a:lnSpc>
              <a:spcBef>
                <a:spcPts val="0"/>
              </a:spcBef>
              <a:spcAft>
                <a:spcPts val="0"/>
              </a:spcAft>
              <a:buSzPts val="1400"/>
              <a:buNone/>
            </a:pPr>
            <a:r>
              <a:rPr lang="en-US"/>
              <a:t>ACR Library</a:t>
            </a:r>
            <a:endParaRPr/>
          </a:p>
        </p:txBody>
      </p:sp>
      <p:sp>
        <p:nvSpPr>
          <p:cNvPr id="160" name="Google Shape;160;p12"/>
          <p:cNvSpPr txBox="1">
            <a:spLocks noGrp="1"/>
          </p:cNvSpPr>
          <p:nvPr>
            <p:ph type="body" idx="1"/>
          </p:nvPr>
        </p:nvSpPr>
        <p:spPr>
          <a:xfrm>
            <a:off x="731523" y="1188725"/>
            <a:ext cx="7064100" cy="4976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700"/>
              </a:spcBef>
              <a:spcAft>
                <a:spcPts val="0"/>
              </a:spcAft>
              <a:buSzPts val="2800"/>
              <a:buNone/>
            </a:pPr>
            <a:r>
              <a:rPr lang="en-US" sz="2000">
                <a:solidFill>
                  <a:srgbClr val="1B1B1B"/>
                </a:solidFill>
                <a:latin typeface="Public Sans"/>
                <a:ea typeface="Public Sans"/>
                <a:cs typeface="Public Sans"/>
                <a:sym typeface="Public Sans"/>
              </a:rPr>
              <a:t>Just like commercial vendors, government agencies must create and maintain Accessibility Conformance Reports (ACR) for use by others in their market research to evaluate products and services in a procurement action—our team listed among them. </a:t>
            </a:r>
            <a:endParaRPr sz="2000">
              <a:solidFill>
                <a:srgbClr val="1B1B1B"/>
              </a:solidFill>
              <a:latin typeface="Public Sans"/>
              <a:ea typeface="Public Sans"/>
              <a:cs typeface="Public Sans"/>
              <a:sym typeface="Public Sans"/>
            </a:endParaRPr>
          </a:p>
          <a:p>
            <a:pPr marL="0" lvl="0" indent="0" algn="l" rtl="0">
              <a:lnSpc>
                <a:spcPct val="100000"/>
              </a:lnSpc>
              <a:spcBef>
                <a:spcPts val="700"/>
              </a:spcBef>
              <a:spcAft>
                <a:spcPts val="0"/>
              </a:spcAft>
              <a:buSzPts val="2800"/>
              <a:buNone/>
            </a:pPr>
            <a:r>
              <a:rPr lang="en-US" sz="2000">
                <a:solidFill>
                  <a:srgbClr val="1B1B1B"/>
                </a:solidFill>
                <a:latin typeface="Public Sans"/>
                <a:ea typeface="Public Sans"/>
                <a:cs typeface="Public Sans"/>
                <a:sym typeface="Public Sans"/>
              </a:rPr>
              <a:t>To ensure that agencies have access to our product ACRs, we have created a public-facing ACR Library that lists conformance reports for our online tools and online training course.</a:t>
            </a:r>
            <a:endParaRPr sz="2000">
              <a:solidFill>
                <a:srgbClr val="1B1B1B"/>
              </a:solidFill>
              <a:latin typeface="Public Sans"/>
              <a:ea typeface="Public Sans"/>
              <a:cs typeface="Public Sans"/>
              <a:sym typeface="Public Sans"/>
            </a:endParaRPr>
          </a:p>
          <a:p>
            <a:pPr marL="0" lvl="0" indent="0" algn="l" rtl="0">
              <a:lnSpc>
                <a:spcPct val="100000"/>
              </a:lnSpc>
              <a:spcBef>
                <a:spcPts val="700"/>
              </a:spcBef>
              <a:spcAft>
                <a:spcPts val="0"/>
              </a:spcAft>
              <a:buSzPts val="2800"/>
              <a:buNone/>
            </a:pPr>
            <a:r>
              <a:rPr lang="en-US" sz="2000">
                <a:solidFill>
                  <a:srgbClr val="1B1B1B"/>
                </a:solidFill>
                <a:latin typeface="Public Sans"/>
                <a:ea typeface="Public Sans"/>
                <a:cs typeface="Public Sans"/>
                <a:sym typeface="Public Sans"/>
              </a:rPr>
              <a:t>Reports will be made available in the following formats:</a:t>
            </a:r>
            <a:endParaRPr sz="2000">
              <a:solidFill>
                <a:srgbClr val="1B1B1B"/>
              </a:solidFill>
              <a:latin typeface="Public Sans"/>
              <a:ea typeface="Public Sans"/>
              <a:cs typeface="Public Sans"/>
              <a:sym typeface="Public Sans"/>
            </a:endParaRPr>
          </a:p>
          <a:p>
            <a:pPr marL="457200" lvl="0" indent="-419100" algn="l" rtl="0">
              <a:lnSpc>
                <a:spcPct val="100000"/>
              </a:lnSpc>
              <a:spcBef>
                <a:spcPts val="700"/>
              </a:spcBef>
              <a:spcAft>
                <a:spcPts val="0"/>
              </a:spcAft>
              <a:buClr>
                <a:srgbClr val="1B1B1B"/>
              </a:buClr>
              <a:buSzPts val="3000"/>
              <a:buFont typeface="Public Sans"/>
              <a:buChar char="•"/>
            </a:pPr>
            <a:r>
              <a:rPr lang="en-US" sz="2000" b="1">
                <a:solidFill>
                  <a:srgbClr val="1B1B1B"/>
                </a:solidFill>
                <a:latin typeface="Public Sans"/>
                <a:ea typeface="Public Sans"/>
                <a:cs typeface="Public Sans"/>
                <a:sym typeface="Public Sans"/>
              </a:rPr>
              <a:t>HTML </a:t>
            </a:r>
            <a:r>
              <a:rPr lang="en-US" sz="2000">
                <a:solidFill>
                  <a:srgbClr val="1B1B1B"/>
                </a:solidFill>
                <a:latin typeface="Public Sans"/>
                <a:ea typeface="Public Sans"/>
                <a:cs typeface="Public Sans"/>
                <a:sym typeface="Public Sans"/>
              </a:rPr>
              <a:t>- View in a user-friendly, readable format.</a:t>
            </a:r>
            <a:endParaRPr sz="2000">
              <a:solidFill>
                <a:srgbClr val="1B1B1B"/>
              </a:solidFill>
              <a:latin typeface="Public Sans"/>
              <a:ea typeface="Public Sans"/>
              <a:cs typeface="Public Sans"/>
              <a:sym typeface="Public Sans"/>
            </a:endParaRPr>
          </a:p>
          <a:p>
            <a:pPr marL="457200" lvl="0" indent="-419100" algn="l" rtl="0">
              <a:lnSpc>
                <a:spcPct val="100000"/>
              </a:lnSpc>
              <a:spcBef>
                <a:spcPts val="0"/>
              </a:spcBef>
              <a:spcAft>
                <a:spcPts val="0"/>
              </a:spcAft>
              <a:buClr>
                <a:srgbClr val="1B1B1B"/>
              </a:buClr>
              <a:buSzPts val="3000"/>
              <a:buFont typeface="Public Sans"/>
              <a:buChar char="•"/>
            </a:pPr>
            <a:r>
              <a:rPr lang="en-US" sz="2000" b="1">
                <a:solidFill>
                  <a:srgbClr val="1B1B1B"/>
                </a:solidFill>
                <a:latin typeface="Public Sans"/>
                <a:ea typeface="Public Sans"/>
                <a:cs typeface="Public Sans"/>
                <a:sym typeface="Public Sans"/>
              </a:rPr>
              <a:t>YAML</a:t>
            </a:r>
            <a:r>
              <a:rPr lang="en-US" sz="2000">
                <a:solidFill>
                  <a:srgbClr val="1B1B1B"/>
                </a:solidFill>
                <a:latin typeface="Public Sans"/>
                <a:ea typeface="Public Sans"/>
                <a:cs typeface="Public Sans"/>
                <a:sym typeface="Public Sans"/>
              </a:rPr>
              <a:t> - Access in a structured data format that can be saved, reused, and easily integrated with many programming languages and systems.</a:t>
            </a:r>
            <a:endParaRPr sz="2000">
              <a:solidFill>
                <a:srgbClr val="1B1B1B"/>
              </a:solidFill>
              <a:latin typeface="Public Sans"/>
              <a:ea typeface="Public Sans"/>
              <a:cs typeface="Public Sans"/>
              <a:sym typeface="Public Sans"/>
            </a:endParaRPr>
          </a:p>
          <a:p>
            <a:pPr marL="0" lvl="0" indent="0" algn="l" rtl="0">
              <a:lnSpc>
                <a:spcPct val="100000"/>
              </a:lnSpc>
              <a:spcBef>
                <a:spcPts val="700"/>
              </a:spcBef>
              <a:spcAft>
                <a:spcPts val="0"/>
              </a:spcAft>
              <a:buSzPts val="2800"/>
              <a:buNone/>
            </a:pPr>
            <a:r>
              <a:rPr lang="en-US" sz="2000">
                <a:solidFill>
                  <a:srgbClr val="1B1B1B"/>
                </a:solidFill>
                <a:latin typeface="Public Sans"/>
                <a:ea typeface="Public Sans"/>
                <a:cs typeface="Public Sans"/>
                <a:sym typeface="Public Sans"/>
              </a:rPr>
              <a:t> </a:t>
            </a:r>
            <a:endParaRPr sz="2000">
              <a:solidFill>
                <a:srgbClr val="1B1B1B"/>
              </a:solidFill>
              <a:latin typeface="Public Sans"/>
              <a:ea typeface="Public Sans"/>
              <a:cs typeface="Public Sans"/>
              <a:sym typeface="Public Sans"/>
            </a:endParaRPr>
          </a:p>
        </p:txBody>
      </p:sp>
      <p:pic>
        <p:nvPicPr>
          <p:cNvPr id="164" name="Google Shape;164;p12" descr="Screenshot of the ACR library "/>
          <p:cNvPicPr preferRelativeResize="0"/>
          <p:nvPr/>
        </p:nvPicPr>
        <p:blipFill rotWithShape="1">
          <a:blip r:embed="rId3">
            <a:alphaModFix/>
          </a:blip>
          <a:srcRect/>
          <a:stretch/>
        </p:blipFill>
        <p:spPr>
          <a:xfrm>
            <a:off x="7795613" y="1196000"/>
            <a:ext cx="3657600" cy="4962143"/>
          </a:xfrm>
          <a:prstGeom prst="rect">
            <a:avLst/>
          </a:prstGeom>
          <a:noFill/>
          <a:ln w="9525" cap="flat" cmpd="sng">
            <a:solidFill>
              <a:schemeClr val="dk2"/>
            </a:solidFill>
            <a:prstDash val="solid"/>
            <a:round/>
            <a:headEnd type="none" w="sm" len="sm"/>
            <a:tailEnd type="none" w="sm" len="sm"/>
          </a:ln>
          <a:effectLst>
            <a:outerShdw blurRad="57150" dist="19050" dir="5400000" algn="bl" rotWithShape="0">
              <a:srgbClr val="000000">
                <a:alpha val="49803"/>
              </a:srgbClr>
            </a:outerShdw>
          </a:effectLst>
        </p:spPr>
      </p:pic>
      <p:grpSp>
        <p:nvGrpSpPr>
          <p:cNvPr id="161" name="Google Shape;161;p12" descr="Section508.gov/acr-library/&#10;"/>
          <p:cNvGrpSpPr/>
          <p:nvPr/>
        </p:nvGrpSpPr>
        <p:grpSpPr>
          <a:xfrm>
            <a:off x="735175" y="6222975"/>
            <a:ext cx="10721700" cy="494400"/>
            <a:chOff x="735175" y="6070575"/>
            <a:chExt cx="10721700" cy="494400"/>
          </a:xfrm>
        </p:grpSpPr>
        <p:sp>
          <p:nvSpPr>
            <p:cNvPr id="162" name="Google Shape;162;p12"/>
            <p:cNvSpPr txBox="1"/>
            <p:nvPr/>
          </p:nvSpPr>
          <p:spPr>
            <a:xfrm>
              <a:off x="1229575" y="6070575"/>
              <a:ext cx="10227300" cy="494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dirty="0">
                  <a:solidFill>
                    <a:schemeClr val="dk2"/>
                  </a:solidFill>
                  <a:latin typeface="Oswald SemiBold"/>
                  <a:ea typeface="Oswald SemiBold"/>
                  <a:cs typeface="Oswald SemiBold"/>
                  <a:sym typeface="Oswald SemiBold"/>
                </a:rPr>
                <a:t>Section</a:t>
              </a:r>
              <a:r>
                <a:rPr lang="en-US" sz="2500" b="0" i="0" u="none" strike="noStrike" cap="none" dirty="0">
                  <a:solidFill>
                    <a:srgbClr val="098850"/>
                  </a:solidFill>
                  <a:latin typeface="Oswald SemiBold"/>
                  <a:ea typeface="Oswald SemiBold"/>
                  <a:cs typeface="Oswald SemiBold"/>
                  <a:sym typeface="Oswald SemiBold"/>
                </a:rPr>
                <a:t>508</a:t>
              </a:r>
              <a:r>
                <a:rPr lang="en-US" sz="2500" b="0" i="0" u="none" strike="noStrike" cap="none" dirty="0">
                  <a:solidFill>
                    <a:schemeClr val="dk2"/>
                  </a:solidFill>
                  <a:latin typeface="Oswald SemiBold"/>
                  <a:ea typeface="Oswald SemiBold"/>
                  <a:cs typeface="Oswald SemiBold"/>
                  <a:sym typeface="Oswald SemiBold"/>
                </a:rPr>
                <a:t>.gov/</a:t>
              </a:r>
              <a:r>
                <a:rPr lang="en-US" sz="2500" b="0" i="0" u="none" strike="noStrike" cap="none" dirty="0" err="1">
                  <a:solidFill>
                    <a:schemeClr val="dk2"/>
                  </a:solidFill>
                  <a:latin typeface="Oswald SemiBold"/>
                  <a:ea typeface="Oswald SemiBold"/>
                  <a:cs typeface="Oswald SemiBold"/>
                  <a:sym typeface="Oswald SemiBold"/>
                </a:rPr>
                <a:t>acr</a:t>
              </a:r>
              <a:r>
                <a:rPr lang="en-US" sz="2500" b="0" i="0" u="none" strike="noStrike" cap="none" dirty="0">
                  <a:solidFill>
                    <a:schemeClr val="dk2"/>
                  </a:solidFill>
                  <a:latin typeface="Oswald SemiBold"/>
                  <a:ea typeface="Oswald SemiBold"/>
                  <a:cs typeface="Oswald SemiBold"/>
                  <a:sym typeface="Oswald SemiBold"/>
                </a:rPr>
                <a:t>-library/</a:t>
              </a:r>
              <a:endParaRPr sz="2500" b="0" i="0" u="none" strike="noStrike" cap="none" dirty="0">
                <a:solidFill>
                  <a:schemeClr val="dk2"/>
                </a:solidFill>
                <a:latin typeface="Oswald SemiBold"/>
                <a:ea typeface="Oswald SemiBold"/>
                <a:cs typeface="Oswald SemiBold"/>
                <a:sym typeface="Oswald SemiBold"/>
              </a:endParaRPr>
            </a:p>
          </p:txBody>
        </p:sp>
        <p:pic>
          <p:nvPicPr>
            <p:cNvPr id="163" name="Google Shape;163;p12" title="gsa.png"/>
            <p:cNvPicPr preferRelativeResize="0"/>
            <p:nvPr/>
          </p:nvPicPr>
          <p:blipFill rotWithShape="1">
            <a:blip r:embed="rId4">
              <a:alphaModFix/>
            </a:blip>
            <a:srcRect/>
            <a:stretch/>
          </p:blipFill>
          <p:spPr>
            <a:xfrm>
              <a:off x="735175" y="6070575"/>
              <a:ext cx="494400" cy="494400"/>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4"/>
          <p:cNvSpPr txBox="1">
            <a:spLocks noGrp="1"/>
          </p:cNvSpPr>
          <p:nvPr>
            <p:ph type="title"/>
          </p:nvPr>
        </p:nvSpPr>
        <p:spPr>
          <a:xfrm>
            <a:off x="731520" y="548640"/>
            <a:ext cx="10721700" cy="434100"/>
          </a:xfrm>
          <a:prstGeom prst="rect">
            <a:avLst/>
          </a:prstGeom>
          <a:noFill/>
          <a:ln>
            <a:noFill/>
          </a:ln>
        </p:spPr>
        <p:txBody>
          <a:bodyPr spcFirstLastPara="1" wrap="square" lIns="0" tIns="45700" rIns="0" bIns="0" anchor="t" anchorCtr="0">
            <a:spAutoFit/>
          </a:bodyPr>
          <a:lstStyle/>
          <a:p>
            <a:pPr marL="0" lvl="0" indent="0" algn="l" rtl="0">
              <a:lnSpc>
                <a:spcPct val="90000"/>
              </a:lnSpc>
              <a:spcBef>
                <a:spcPts val="0"/>
              </a:spcBef>
              <a:spcAft>
                <a:spcPts val="0"/>
              </a:spcAft>
              <a:buSzPts val="1400"/>
              <a:buNone/>
            </a:pPr>
            <a:r>
              <a:rPr lang="en-US"/>
              <a:t>GSA Tools Update</a:t>
            </a:r>
            <a:endParaRPr/>
          </a:p>
        </p:txBody>
      </p:sp>
      <p:sp>
        <p:nvSpPr>
          <p:cNvPr id="171" name="Google Shape;171;p14"/>
          <p:cNvSpPr txBox="1">
            <a:spLocks noGrp="1"/>
          </p:cNvSpPr>
          <p:nvPr>
            <p:ph type="body" idx="1"/>
          </p:nvPr>
        </p:nvSpPr>
        <p:spPr>
          <a:xfrm>
            <a:off x="2087524" y="1188720"/>
            <a:ext cx="9920973" cy="530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700"/>
              </a:spcBef>
              <a:spcAft>
                <a:spcPts val="0"/>
              </a:spcAft>
              <a:buSzPts val="2800"/>
              <a:buNone/>
            </a:pPr>
            <a:r>
              <a:rPr lang="en-US" sz="2200" b="1" dirty="0">
                <a:latin typeface="Public Sans"/>
                <a:ea typeface="Public Sans"/>
                <a:cs typeface="Public Sans"/>
                <a:sym typeface="Public Sans"/>
              </a:rPr>
              <a:t>ACR Editor</a:t>
            </a:r>
            <a:endParaRPr sz="2200" b="1" dirty="0">
              <a:latin typeface="Public Sans"/>
              <a:ea typeface="Public Sans"/>
              <a:cs typeface="Public Sans"/>
              <a:sym typeface="Public Sans"/>
            </a:endParaRPr>
          </a:p>
          <a:p>
            <a:pPr marL="457200" lvl="0" indent="-368300" algn="l" rtl="0">
              <a:lnSpc>
                <a:spcPct val="100000"/>
              </a:lnSpc>
              <a:spcBef>
                <a:spcPts val="700"/>
              </a:spcBef>
              <a:spcAft>
                <a:spcPts val="0"/>
              </a:spcAft>
              <a:buSzPts val="2200"/>
              <a:buFont typeface="Public Sans"/>
              <a:buChar char="•"/>
            </a:pPr>
            <a:r>
              <a:rPr lang="en-US" sz="2200" dirty="0">
                <a:latin typeface="Public Sans"/>
                <a:ea typeface="Public Sans"/>
                <a:cs typeface="Public Sans"/>
                <a:sym typeface="Public Sans"/>
              </a:rPr>
              <a:t>Create machine-readable Accessibility Conformance Reports (ACR)</a:t>
            </a:r>
            <a:endParaRPr sz="2200" dirty="0">
              <a:latin typeface="Public Sans"/>
              <a:ea typeface="Public Sans"/>
              <a:cs typeface="Public Sans"/>
              <a:sym typeface="Public Sans"/>
            </a:endParaRPr>
          </a:p>
          <a:p>
            <a:pPr marL="457200" lvl="0" indent="-368300" algn="l" rtl="0">
              <a:lnSpc>
                <a:spcPct val="100000"/>
              </a:lnSpc>
              <a:spcBef>
                <a:spcPts val="0"/>
              </a:spcBef>
              <a:spcAft>
                <a:spcPts val="0"/>
              </a:spcAft>
              <a:buSzPts val="2200"/>
              <a:buFont typeface="Public Sans"/>
              <a:buChar char="•"/>
            </a:pPr>
            <a:r>
              <a:rPr lang="en-US" sz="2200" dirty="0">
                <a:latin typeface="Public Sans"/>
                <a:ea typeface="Public Sans"/>
                <a:cs typeface="Public Sans"/>
                <a:sym typeface="Public Sans"/>
              </a:rPr>
              <a:t>Export in easily readable HTML, or sharable, reusable YAML formats</a:t>
            </a:r>
            <a:endParaRPr sz="2200" dirty="0">
              <a:latin typeface="Public Sans"/>
              <a:ea typeface="Public Sans"/>
              <a:cs typeface="Public Sans"/>
              <a:sym typeface="Public Sans"/>
            </a:endParaRPr>
          </a:p>
          <a:p>
            <a:pPr marL="457200" lvl="0" indent="-368300" algn="l" rtl="0">
              <a:lnSpc>
                <a:spcPct val="100000"/>
              </a:lnSpc>
              <a:spcBef>
                <a:spcPts val="0"/>
              </a:spcBef>
              <a:spcAft>
                <a:spcPts val="0"/>
              </a:spcAft>
              <a:buSzPts val="2200"/>
              <a:buFont typeface="Public Sans"/>
              <a:buChar char="•"/>
            </a:pPr>
            <a:r>
              <a:rPr lang="en-US" sz="2200" dirty="0">
                <a:latin typeface="Public Sans"/>
                <a:ea typeface="Public Sans"/>
                <a:cs typeface="Public Sans"/>
                <a:sym typeface="Public Sans"/>
              </a:rPr>
              <a:t>Quickly update your ICT product ACR from one release to the next </a:t>
            </a:r>
            <a:endParaRPr sz="2200" dirty="0">
              <a:latin typeface="Public Sans"/>
              <a:ea typeface="Public Sans"/>
              <a:cs typeface="Public Sans"/>
              <a:sym typeface="Public Sans"/>
            </a:endParaRPr>
          </a:p>
          <a:p>
            <a:pPr marL="0" lvl="0" indent="0" algn="l" rtl="0">
              <a:lnSpc>
                <a:spcPct val="100000"/>
              </a:lnSpc>
              <a:spcBef>
                <a:spcPts val="700"/>
              </a:spcBef>
              <a:spcAft>
                <a:spcPts val="0"/>
              </a:spcAft>
              <a:buSzPts val="2800"/>
              <a:buNone/>
            </a:pPr>
            <a:r>
              <a:rPr lang="en-US" sz="2200" b="1" dirty="0">
                <a:latin typeface="Public Sans"/>
                <a:ea typeface="Public Sans"/>
                <a:cs typeface="Public Sans"/>
                <a:sym typeface="Public Sans"/>
              </a:rPr>
              <a:t>Accessibility Requirements Tool (ART)</a:t>
            </a:r>
            <a:r>
              <a:rPr lang="en-US" sz="2200" dirty="0">
                <a:latin typeface="Public Sans"/>
                <a:ea typeface="Public Sans"/>
                <a:cs typeface="Public Sans"/>
                <a:sym typeface="Public Sans"/>
              </a:rPr>
              <a:t> </a:t>
            </a:r>
            <a:endParaRPr sz="2200" dirty="0">
              <a:latin typeface="Public Sans"/>
              <a:ea typeface="Public Sans"/>
              <a:cs typeface="Public Sans"/>
              <a:sym typeface="Public Sans"/>
            </a:endParaRPr>
          </a:p>
          <a:p>
            <a:pPr marL="457200" lvl="0" indent="-368300" algn="l" rtl="0">
              <a:lnSpc>
                <a:spcPct val="100000"/>
              </a:lnSpc>
              <a:spcBef>
                <a:spcPts val="700"/>
              </a:spcBef>
              <a:spcAft>
                <a:spcPts val="0"/>
              </a:spcAft>
              <a:buSzPts val="2200"/>
              <a:buFont typeface="Public Sans"/>
              <a:buChar char="•"/>
            </a:pPr>
            <a:r>
              <a:rPr lang="en-US" sz="2200" dirty="0">
                <a:latin typeface="Public Sans"/>
                <a:ea typeface="Public Sans"/>
                <a:cs typeface="Public Sans"/>
                <a:sym typeface="Public Sans"/>
              </a:rPr>
              <a:t>Quickly and efficiently generate accessibility requirements required by the Section 508 standards and regulation for your ICT solicitation</a:t>
            </a:r>
            <a:endParaRPr sz="2200" dirty="0">
              <a:latin typeface="Public Sans"/>
              <a:ea typeface="Public Sans"/>
              <a:cs typeface="Public Sans"/>
              <a:sym typeface="Public Sans"/>
            </a:endParaRPr>
          </a:p>
          <a:p>
            <a:pPr marL="0" lvl="0" indent="0" algn="l" rtl="0">
              <a:lnSpc>
                <a:spcPct val="100000"/>
              </a:lnSpc>
              <a:spcBef>
                <a:spcPts val="700"/>
              </a:spcBef>
              <a:spcAft>
                <a:spcPts val="0"/>
              </a:spcAft>
              <a:buSzPts val="2800"/>
              <a:buNone/>
            </a:pPr>
            <a:r>
              <a:rPr lang="en-US" sz="2200" b="1" dirty="0">
                <a:latin typeface="Public Sans"/>
                <a:ea typeface="Public Sans"/>
                <a:cs typeface="Public Sans"/>
                <a:sym typeface="Public Sans"/>
              </a:rPr>
              <a:t>ART Applications Program Interface (API) Server</a:t>
            </a:r>
            <a:endParaRPr sz="2200" b="1" dirty="0">
              <a:latin typeface="Public Sans"/>
              <a:ea typeface="Public Sans"/>
              <a:cs typeface="Public Sans"/>
              <a:sym typeface="Public Sans"/>
            </a:endParaRPr>
          </a:p>
          <a:p>
            <a:pPr marL="457200" lvl="0" indent="-368300" algn="l" rtl="0">
              <a:lnSpc>
                <a:spcPct val="100000"/>
              </a:lnSpc>
              <a:spcBef>
                <a:spcPts val="700"/>
              </a:spcBef>
              <a:spcAft>
                <a:spcPts val="0"/>
              </a:spcAft>
              <a:buSzPts val="2200"/>
              <a:buFont typeface="Public Sans"/>
              <a:buChar char="•"/>
            </a:pPr>
            <a:r>
              <a:rPr lang="en-US" sz="2200" dirty="0">
                <a:latin typeface="Public Sans"/>
                <a:ea typeface="Public Sans"/>
                <a:cs typeface="Public Sans"/>
                <a:sym typeface="Public Sans"/>
              </a:rPr>
              <a:t>Incorporates ART logic into applications, e.g., contract writing tools</a:t>
            </a:r>
            <a:endParaRPr sz="2200" dirty="0">
              <a:latin typeface="Public Sans"/>
              <a:ea typeface="Public Sans"/>
              <a:cs typeface="Public Sans"/>
              <a:sym typeface="Public Sans"/>
            </a:endParaRPr>
          </a:p>
          <a:p>
            <a:pPr marL="0" lvl="0" indent="0" algn="l" rtl="0">
              <a:lnSpc>
                <a:spcPct val="100000"/>
              </a:lnSpc>
              <a:spcBef>
                <a:spcPts val="700"/>
              </a:spcBef>
              <a:spcAft>
                <a:spcPts val="0"/>
              </a:spcAft>
              <a:buSzPts val="2800"/>
              <a:buNone/>
            </a:pPr>
            <a:r>
              <a:rPr lang="en-US" sz="2200" b="1" dirty="0">
                <a:latin typeface="Public Sans"/>
                <a:ea typeface="Public Sans"/>
                <a:cs typeface="Public Sans"/>
                <a:sym typeface="Public Sans"/>
              </a:rPr>
              <a:t>Solicitation Review Tool (SRT)</a:t>
            </a:r>
            <a:endParaRPr sz="2200" b="1" dirty="0">
              <a:latin typeface="Public Sans"/>
              <a:ea typeface="Public Sans"/>
              <a:cs typeface="Public Sans"/>
              <a:sym typeface="Public Sans"/>
            </a:endParaRPr>
          </a:p>
          <a:p>
            <a:pPr marL="457200" lvl="0" indent="-368300" algn="l" rtl="0">
              <a:lnSpc>
                <a:spcPct val="100000"/>
              </a:lnSpc>
              <a:spcBef>
                <a:spcPts val="700"/>
              </a:spcBef>
              <a:spcAft>
                <a:spcPts val="0"/>
              </a:spcAft>
              <a:buSzPts val="2200"/>
              <a:buFont typeface="Public Sans"/>
              <a:buChar char="•"/>
            </a:pPr>
            <a:r>
              <a:rPr lang="en-US" sz="2200" dirty="0">
                <a:latin typeface="Public Sans"/>
                <a:ea typeface="Public Sans"/>
                <a:cs typeface="Public Sans"/>
                <a:sym typeface="Public Sans"/>
              </a:rPr>
              <a:t>Scans SAM.gov and eBuy.gov every 24 hours, across all solicitations and delivers various reports on prior day’s news postings</a:t>
            </a:r>
            <a:endParaRPr sz="2200" dirty="0">
              <a:latin typeface="Public Sans"/>
              <a:ea typeface="Public Sans"/>
              <a:cs typeface="Public Sans"/>
              <a:sym typeface="Public Sans"/>
            </a:endParaRPr>
          </a:p>
          <a:p>
            <a:pPr marL="457200" lvl="0" indent="-368300" algn="l" rtl="0">
              <a:lnSpc>
                <a:spcPct val="100000"/>
              </a:lnSpc>
              <a:spcBef>
                <a:spcPts val="0"/>
              </a:spcBef>
              <a:spcAft>
                <a:spcPts val="0"/>
              </a:spcAft>
              <a:buSzPts val="2200"/>
              <a:buFont typeface="Public Sans"/>
              <a:buChar char="•"/>
            </a:pPr>
            <a:r>
              <a:rPr lang="en-US" sz="2200" dirty="0">
                <a:latin typeface="Public Sans"/>
                <a:ea typeface="Public Sans"/>
                <a:cs typeface="Public Sans"/>
                <a:sym typeface="Public Sans"/>
              </a:rPr>
              <a:t>Portal for agency subject matter experts to manually review flagged solicitations</a:t>
            </a:r>
            <a:endParaRPr sz="2200" dirty="0">
              <a:latin typeface="Public Sans"/>
              <a:ea typeface="Public Sans"/>
              <a:cs typeface="Public Sans"/>
              <a:sym typeface="Public Sans"/>
            </a:endParaRPr>
          </a:p>
        </p:txBody>
      </p:sp>
      <p:pic>
        <p:nvPicPr>
          <p:cNvPr id="174" name="Google Shape;174;p14" descr="ACR Editor logo">
            <a:extLst>
              <a:ext uri="{C183D7F6-B498-43B3-948B-1728B52AA6E4}">
                <adec:decorative xmlns:adec="http://schemas.microsoft.com/office/drawing/2017/decorative" val="0"/>
              </a:ext>
            </a:extLst>
          </p:cNvPr>
          <p:cNvPicPr preferRelativeResize="0"/>
          <p:nvPr/>
        </p:nvPicPr>
        <p:blipFill rotWithShape="1">
          <a:blip r:embed="rId3">
            <a:alphaModFix/>
          </a:blip>
          <a:srcRect/>
          <a:stretch/>
        </p:blipFill>
        <p:spPr>
          <a:xfrm>
            <a:off x="685813" y="1245452"/>
            <a:ext cx="1280159" cy="640079"/>
          </a:xfrm>
          <a:prstGeom prst="rect">
            <a:avLst/>
          </a:prstGeom>
          <a:noFill/>
          <a:ln>
            <a:noFill/>
          </a:ln>
        </p:spPr>
      </p:pic>
      <p:pic>
        <p:nvPicPr>
          <p:cNvPr id="172" name="Google Shape;172;p14" descr="ART Logo">
            <a:extLst>
              <a:ext uri="{C183D7F6-B498-43B3-948B-1728B52AA6E4}">
                <adec:decorative xmlns:adec="http://schemas.microsoft.com/office/drawing/2017/decorative" val="0"/>
              </a:ext>
            </a:extLst>
          </p:cNvPr>
          <p:cNvPicPr preferRelativeResize="0"/>
          <p:nvPr/>
        </p:nvPicPr>
        <p:blipFill rotWithShape="1">
          <a:blip r:embed="rId4">
            <a:alphaModFix/>
          </a:blip>
          <a:srcRect/>
          <a:stretch/>
        </p:blipFill>
        <p:spPr>
          <a:xfrm>
            <a:off x="731538" y="2808200"/>
            <a:ext cx="1188720" cy="1188720"/>
          </a:xfrm>
          <a:prstGeom prst="rect">
            <a:avLst/>
          </a:prstGeom>
          <a:noFill/>
          <a:ln>
            <a:noFill/>
          </a:ln>
        </p:spPr>
      </p:pic>
      <p:pic>
        <p:nvPicPr>
          <p:cNvPr id="173" name="Google Shape;173;p14" descr="SRT Logo"/>
          <p:cNvPicPr preferRelativeResize="0"/>
          <p:nvPr/>
        </p:nvPicPr>
        <p:blipFill rotWithShape="1">
          <a:blip r:embed="rId5">
            <a:alphaModFix/>
          </a:blip>
          <a:srcRect/>
          <a:stretch/>
        </p:blipFill>
        <p:spPr>
          <a:xfrm>
            <a:off x="731537" y="4837578"/>
            <a:ext cx="1188720" cy="118872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3"/>
          <p:cNvSpPr txBox="1">
            <a:spLocks noGrp="1"/>
          </p:cNvSpPr>
          <p:nvPr>
            <p:ph type="title"/>
          </p:nvPr>
        </p:nvSpPr>
        <p:spPr>
          <a:xfrm>
            <a:off x="731520" y="548640"/>
            <a:ext cx="10721700" cy="434100"/>
          </a:xfrm>
          <a:prstGeom prst="rect">
            <a:avLst/>
          </a:prstGeom>
          <a:noFill/>
          <a:ln>
            <a:noFill/>
          </a:ln>
        </p:spPr>
        <p:txBody>
          <a:bodyPr spcFirstLastPara="1" wrap="square" lIns="0" tIns="45700" rIns="0" bIns="0" anchor="t" anchorCtr="0">
            <a:spAutoFit/>
          </a:bodyPr>
          <a:lstStyle/>
          <a:p>
            <a:pPr marL="0" lvl="0" indent="0" algn="l" rtl="0">
              <a:lnSpc>
                <a:spcPct val="90000"/>
              </a:lnSpc>
              <a:spcBef>
                <a:spcPts val="0"/>
              </a:spcBef>
              <a:spcAft>
                <a:spcPts val="0"/>
              </a:spcAft>
              <a:buSzPts val="1400"/>
              <a:buNone/>
            </a:pPr>
            <a:r>
              <a:rPr lang="en-US"/>
              <a:t>Section508.gov Online Training</a:t>
            </a:r>
            <a:endParaRPr/>
          </a:p>
        </p:txBody>
      </p:sp>
      <p:sp>
        <p:nvSpPr>
          <p:cNvPr id="181" name="Google Shape;181;p13"/>
          <p:cNvSpPr txBox="1">
            <a:spLocks noGrp="1"/>
          </p:cNvSpPr>
          <p:nvPr>
            <p:ph type="body" idx="1"/>
          </p:nvPr>
        </p:nvSpPr>
        <p:spPr>
          <a:xfrm>
            <a:off x="731525" y="1188725"/>
            <a:ext cx="10721700" cy="5358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2800"/>
              <a:buNone/>
            </a:pPr>
            <a:r>
              <a:rPr lang="en-US" sz="2200" b="1">
                <a:solidFill>
                  <a:srgbClr val="1B1B1B"/>
                </a:solidFill>
                <a:latin typeface="Public Sans"/>
                <a:ea typeface="Public Sans"/>
                <a:cs typeface="Public Sans"/>
                <a:sym typeface="Public Sans"/>
              </a:rPr>
              <a:t>Course Catalog</a:t>
            </a:r>
            <a:endParaRPr sz="2200" b="1">
              <a:solidFill>
                <a:srgbClr val="1B1B1B"/>
              </a:solidFill>
              <a:latin typeface="Public Sans"/>
              <a:ea typeface="Public Sans"/>
              <a:cs typeface="Public Sans"/>
              <a:sym typeface="Public Sans"/>
            </a:endParaRPr>
          </a:p>
          <a:p>
            <a:pPr marL="457200" lvl="0" indent="-368300" algn="l" rtl="0">
              <a:lnSpc>
                <a:spcPct val="100000"/>
              </a:lnSpc>
              <a:spcBef>
                <a:spcPts val="0"/>
              </a:spcBef>
              <a:spcAft>
                <a:spcPts val="0"/>
              </a:spcAft>
              <a:buClr>
                <a:srgbClr val="1B1B1B"/>
              </a:buClr>
              <a:buSzPts val="2200"/>
              <a:buFont typeface="Public Sans"/>
              <a:buAutoNum type="arabicPeriod"/>
            </a:pPr>
            <a:r>
              <a:rPr lang="en-US" sz="2200">
                <a:solidFill>
                  <a:srgbClr val="1B1B1B"/>
                </a:solidFill>
                <a:latin typeface="Public Sans"/>
                <a:ea typeface="Public Sans"/>
                <a:cs typeface="Public Sans"/>
                <a:sym typeface="Public Sans"/>
              </a:rPr>
              <a:t>Accessibility of ICT for Government Executives</a:t>
            </a:r>
            <a:endParaRPr sz="2200">
              <a:solidFill>
                <a:srgbClr val="1B1B1B"/>
              </a:solidFill>
              <a:latin typeface="Public Sans"/>
              <a:ea typeface="Public Sans"/>
              <a:cs typeface="Public Sans"/>
              <a:sym typeface="Public Sans"/>
            </a:endParaRPr>
          </a:p>
          <a:p>
            <a:pPr marL="457200" lvl="0" indent="-368300" algn="l" rtl="0">
              <a:lnSpc>
                <a:spcPct val="100000"/>
              </a:lnSpc>
              <a:spcBef>
                <a:spcPts val="0"/>
              </a:spcBef>
              <a:spcAft>
                <a:spcPts val="0"/>
              </a:spcAft>
              <a:buClr>
                <a:srgbClr val="1B1B1B"/>
              </a:buClr>
              <a:buSzPts val="2200"/>
              <a:buFont typeface="Public Sans"/>
              <a:buAutoNum type="arabicPeriod"/>
            </a:pPr>
            <a:r>
              <a:rPr lang="en-US" sz="2200">
                <a:solidFill>
                  <a:srgbClr val="1B1B1B"/>
                </a:solidFill>
                <a:latin typeface="Public Sans"/>
                <a:ea typeface="Public Sans"/>
                <a:cs typeface="Public Sans"/>
                <a:sym typeface="Public Sans"/>
              </a:rPr>
              <a:t>Micro-Purchases and Section 508 Requirements (FAC 047)</a:t>
            </a:r>
            <a:endParaRPr sz="2200">
              <a:solidFill>
                <a:srgbClr val="1B1B1B"/>
              </a:solidFill>
              <a:latin typeface="Public Sans"/>
              <a:ea typeface="Public Sans"/>
              <a:cs typeface="Public Sans"/>
              <a:sym typeface="Public Sans"/>
            </a:endParaRPr>
          </a:p>
          <a:p>
            <a:pPr marL="457200" lvl="0" indent="-368300" algn="l" rtl="0">
              <a:lnSpc>
                <a:spcPct val="100000"/>
              </a:lnSpc>
              <a:spcBef>
                <a:spcPts val="0"/>
              </a:spcBef>
              <a:spcAft>
                <a:spcPts val="0"/>
              </a:spcAft>
              <a:buClr>
                <a:srgbClr val="1B1B1B"/>
              </a:buClr>
              <a:buSzPts val="2200"/>
              <a:buFont typeface="Public Sans"/>
              <a:buAutoNum type="arabicPeriod"/>
            </a:pPr>
            <a:r>
              <a:rPr lang="en-US" sz="2200">
                <a:solidFill>
                  <a:srgbClr val="1B1B1B"/>
                </a:solidFill>
                <a:latin typeface="Public Sans"/>
                <a:ea typeface="Public Sans"/>
                <a:cs typeface="Public Sans"/>
                <a:sym typeface="Public Sans"/>
              </a:rPr>
              <a:t>Microsoft Word &amp; Accessibility Best Practices</a:t>
            </a:r>
            <a:endParaRPr sz="2200">
              <a:solidFill>
                <a:srgbClr val="1B1B1B"/>
              </a:solidFill>
              <a:latin typeface="Public Sans"/>
              <a:ea typeface="Public Sans"/>
              <a:cs typeface="Public Sans"/>
              <a:sym typeface="Public Sans"/>
            </a:endParaRPr>
          </a:p>
          <a:p>
            <a:pPr marL="457200" lvl="0" indent="-368300" algn="l" rtl="0">
              <a:lnSpc>
                <a:spcPct val="100000"/>
              </a:lnSpc>
              <a:spcBef>
                <a:spcPts val="0"/>
              </a:spcBef>
              <a:spcAft>
                <a:spcPts val="0"/>
              </a:spcAft>
              <a:buClr>
                <a:srgbClr val="1B1B1B"/>
              </a:buClr>
              <a:buSzPts val="2200"/>
              <a:buFont typeface="Public Sans"/>
              <a:buAutoNum type="arabicPeriod"/>
            </a:pPr>
            <a:r>
              <a:rPr lang="en-US" sz="2200">
                <a:solidFill>
                  <a:srgbClr val="1B1B1B"/>
                </a:solidFill>
                <a:latin typeface="Public Sans"/>
                <a:ea typeface="Public Sans"/>
                <a:cs typeface="Public Sans"/>
                <a:sym typeface="Public Sans"/>
              </a:rPr>
              <a:t>Procuring Section 508 Conformant ICT Products and Services (FAC 056)</a:t>
            </a:r>
            <a:endParaRPr sz="2200">
              <a:solidFill>
                <a:srgbClr val="1B1B1B"/>
              </a:solidFill>
              <a:latin typeface="Public Sans"/>
              <a:ea typeface="Public Sans"/>
              <a:cs typeface="Public Sans"/>
              <a:sym typeface="Public Sans"/>
            </a:endParaRPr>
          </a:p>
          <a:p>
            <a:pPr marL="457200" lvl="0" indent="-368300" algn="l" rtl="0">
              <a:lnSpc>
                <a:spcPct val="100000"/>
              </a:lnSpc>
              <a:spcBef>
                <a:spcPts val="0"/>
              </a:spcBef>
              <a:spcAft>
                <a:spcPts val="0"/>
              </a:spcAft>
              <a:buClr>
                <a:srgbClr val="1B1B1B"/>
              </a:buClr>
              <a:buSzPts val="2200"/>
              <a:buFont typeface="Public Sans"/>
              <a:buAutoNum type="arabicPeriod"/>
            </a:pPr>
            <a:r>
              <a:rPr lang="en-US" sz="2200">
                <a:solidFill>
                  <a:srgbClr val="1B1B1B"/>
                </a:solidFill>
                <a:latin typeface="Public Sans"/>
                <a:ea typeface="Public Sans"/>
                <a:cs typeface="Public Sans"/>
                <a:sym typeface="Public Sans"/>
              </a:rPr>
              <a:t>Section 508: What Is It and Why Is It Important? (FAC 049)</a:t>
            </a:r>
            <a:endParaRPr sz="2200">
              <a:solidFill>
                <a:srgbClr val="1B1B1B"/>
              </a:solidFill>
              <a:latin typeface="Public Sans"/>
              <a:ea typeface="Public Sans"/>
              <a:cs typeface="Public Sans"/>
              <a:sym typeface="Public Sans"/>
            </a:endParaRPr>
          </a:p>
          <a:p>
            <a:pPr marL="457200" lvl="0" indent="-368300" algn="l" rtl="0">
              <a:lnSpc>
                <a:spcPct val="100000"/>
              </a:lnSpc>
              <a:spcBef>
                <a:spcPts val="0"/>
              </a:spcBef>
              <a:spcAft>
                <a:spcPts val="0"/>
              </a:spcAft>
              <a:buClr>
                <a:srgbClr val="1B1B1B"/>
              </a:buClr>
              <a:buSzPts val="2200"/>
              <a:buFont typeface="Public Sans"/>
              <a:buAutoNum type="arabicPeriod"/>
            </a:pPr>
            <a:r>
              <a:rPr lang="en-US" sz="2200">
                <a:solidFill>
                  <a:srgbClr val="1B1B1B"/>
                </a:solidFill>
                <a:latin typeface="Public Sans"/>
                <a:ea typeface="Public Sans"/>
                <a:cs typeface="Public Sans"/>
                <a:sym typeface="Public Sans"/>
              </a:rPr>
              <a:t>Soliciting and Evaluating Accessibility Conformance Reports in Federal ICT Procurement</a:t>
            </a:r>
            <a:endParaRPr sz="2200">
              <a:solidFill>
                <a:srgbClr val="1B1B1B"/>
              </a:solidFill>
              <a:latin typeface="Public Sans"/>
              <a:ea typeface="Public Sans"/>
              <a:cs typeface="Public Sans"/>
              <a:sym typeface="Public Sans"/>
            </a:endParaRPr>
          </a:p>
          <a:p>
            <a:pPr marL="0" lvl="0" indent="0" algn="l" rtl="0">
              <a:lnSpc>
                <a:spcPct val="100000"/>
              </a:lnSpc>
              <a:spcBef>
                <a:spcPts val="0"/>
              </a:spcBef>
              <a:spcAft>
                <a:spcPts val="0"/>
              </a:spcAft>
              <a:buSzPts val="2800"/>
              <a:buNone/>
            </a:pPr>
            <a:r>
              <a:rPr lang="en-US" sz="2200" b="1">
                <a:solidFill>
                  <a:srgbClr val="1B1B1B"/>
                </a:solidFill>
                <a:latin typeface="Public Sans"/>
                <a:ea typeface="Public Sans"/>
                <a:cs typeface="Public Sans"/>
                <a:sym typeface="Public Sans"/>
              </a:rPr>
              <a:t>Notable Updates</a:t>
            </a:r>
            <a:endParaRPr sz="2200" b="1">
              <a:solidFill>
                <a:srgbClr val="1B1B1B"/>
              </a:solidFill>
              <a:latin typeface="Public Sans"/>
              <a:ea typeface="Public Sans"/>
              <a:cs typeface="Public Sans"/>
              <a:sym typeface="Public Sans"/>
            </a:endParaRPr>
          </a:p>
          <a:p>
            <a:pPr marL="457200" lvl="0" indent="-368300" algn="l" rtl="0">
              <a:lnSpc>
                <a:spcPct val="100000"/>
              </a:lnSpc>
              <a:spcBef>
                <a:spcPts val="0"/>
              </a:spcBef>
              <a:spcAft>
                <a:spcPts val="0"/>
              </a:spcAft>
              <a:buClr>
                <a:srgbClr val="1B1B1B"/>
              </a:buClr>
              <a:buSzPts val="2200"/>
              <a:buFont typeface="Public Sans"/>
              <a:buChar char="•"/>
            </a:pPr>
            <a:r>
              <a:rPr lang="en-US" sz="2200" i="1">
                <a:solidFill>
                  <a:srgbClr val="1B1B1B"/>
                </a:solidFill>
                <a:latin typeface="Public Sans"/>
                <a:ea typeface="Public Sans"/>
                <a:cs typeface="Public Sans"/>
                <a:sym typeface="Public Sans"/>
              </a:rPr>
              <a:t>Course Profile </a:t>
            </a:r>
            <a:r>
              <a:rPr lang="en-US" sz="2200">
                <a:solidFill>
                  <a:srgbClr val="1B1B1B"/>
                </a:solidFill>
                <a:latin typeface="Public Sans"/>
                <a:ea typeface="Public Sans"/>
                <a:cs typeface="Public Sans"/>
                <a:sym typeface="Public Sans"/>
              </a:rPr>
              <a:t>pages with course objectives and audience</a:t>
            </a:r>
            <a:endParaRPr sz="2200">
              <a:solidFill>
                <a:srgbClr val="1B1B1B"/>
              </a:solidFill>
              <a:latin typeface="Public Sans"/>
              <a:ea typeface="Public Sans"/>
              <a:cs typeface="Public Sans"/>
              <a:sym typeface="Public Sans"/>
            </a:endParaRPr>
          </a:p>
          <a:p>
            <a:pPr marL="457200" lvl="0" indent="-368300" algn="l" rtl="0">
              <a:lnSpc>
                <a:spcPct val="100000"/>
              </a:lnSpc>
              <a:spcBef>
                <a:spcPts val="0"/>
              </a:spcBef>
              <a:spcAft>
                <a:spcPts val="0"/>
              </a:spcAft>
              <a:buClr>
                <a:srgbClr val="1B1B1B"/>
              </a:buClr>
              <a:buSzPts val="2200"/>
              <a:buFont typeface="Public Sans"/>
              <a:buChar char="•"/>
            </a:pPr>
            <a:r>
              <a:rPr lang="en-US" sz="2200">
                <a:solidFill>
                  <a:srgbClr val="1B1B1B"/>
                </a:solidFill>
                <a:latin typeface="Public Sans"/>
                <a:ea typeface="Public Sans"/>
                <a:cs typeface="Public Sans"/>
                <a:sym typeface="Public Sans"/>
              </a:rPr>
              <a:t>ACRs for all courses are now available in ACR Library</a:t>
            </a:r>
            <a:endParaRPr sz="2200">
              <a:solidFill>
                <a:srgbClr val="1B1B1B"/>
              </a:solidFill>
              <a:latin typeface="Public Sans"/>
              <a:ea typeface="Public Sans"/>
              <a:cs typeface="Public Sans"/>
              <a:sym typeface="Public Sans"/>
            </a:endParaRPr>
          </a:p>
          <a:p>
            <a:pPr marL="457200" lvl="0" indent="-368300" algn="l" rtl="0">
              <a:lnSpc>
                <a:spcPct val="100000"/>
              </a:lnSpc>
              <a:spcBef>
                <a:spcPts val="0"/>
              </a:spcBef>
              <a:spcAft>
                <a:spcPts val="0"/>
              </a:spcAft>
              <a:buClr>
                <a:srgbClr val="1B1B1B"/>
              </a:buClr>
              <a:buSzPts val="2200"/>
              <a:buFont typeface="Public Sans"/>
              <a:buChar char="•"/>
            </a:pPr>
            <a:r>
              <a:rPr lang="en-US" sz="2200">
                <a:solidFill>
                  <a:srgbClr val="1B1B1B"/>
                </a:solidFill>
                <a:latin typeface="Public Sans"/>
                <a:ea typeface="Public Sans"/>
                <a:cs typeface="Public Sans"/>
                <a:sym typeface="Public Sans"/>
              </a:rPr>
              <a:t>SCORM files available to Federal agencies at no-cost under data agreement</a:t>
            </a:r>
            <a:endParaRPr sz="2200">
              <a:solidFill>
                <a:srgbClr val="1B1B1B"/>
              </a:solidFill>
              <a:latin typeface="Public Sans"/>
              <a:ea typeface="Public Sans"/>
              <a:cs typeface="Public Sans"/>
              <a:sym typeface="Public Sans"/>
            </a:endParaRPr>
          </a:p>
          <a:p>
            <a:pPr marL="0" lvl="0" indent="0" algn="l" rtl="0">
              <a:lnSpc>
                <a:spcPct val="100000"/>
              </a:lnSpc>
              <a:spcBef>
                <a:spcPts val="0"/>
              </a:spcBef>
              <a:spcAft>
                <a:spcPts val="0"/>
              </a:spcAft>
              <a:buSzPts val="2800"/>
              <a:buNone/>
            </a:pPr>
            <a:r>
              <a:rPr lang="en-US" sz="2200" b="1">
                <a:solidFill>
                  <a:srgbClr val="1B1B1B"/>
                </a:solidFill>
                <a:latin typeface="Public Sans"/>
                <a:ea typeface="Public Sans"/>
                <a:cs typeface="Public Sans"/>
                <a:sym typeface="Public Sans"/>
              </a:rPr>
              <a:t>Looking ahead</a:t>
            </a:r>
            <a:endParaRPr sz="2200" b="1">
              <a:solidFill>
                <a:srgbClr val="1B1B1B"/>
              </a:solidFill>
              <a:latin typeface="Public Sans"/>
              <a:ea typeface="Public Sans"/>
              <a:cs typeface="Public Sans"/>
              <a:sym typeface="Public Sans"/>
            </a:endParaRPr>
          </a:p>
          <a:p>
            <a:pPr marL="457200" lvl="0" indent="-368300" algn="l" rtl="0">
              <a:lnSpc>
                <a:spcPct val="100000"/>
              </a:lnSpc>
              <a:spcBef>
                <a:spcPts val="0"/>
              </a:spcBef>
              <a:spcAft>
                <a:spcPts val="0"/>
              </a:spcAft>
              <a:buClr>
                <a:srgbClr val="1B1B1B"/>
              </a:buClr>
              <a:buSzPts val="2200"/>
              <a:buFont typeface="Public Sans"/>
              <a:buChar char="•"/>
            </a:pPr>
            <a:r>
              <a:rPr lang="en-US" sz="2200">
                <a:solidFill>
                  <a:srgbClr val="1B1B1B"/>
                </a:solidFill>
                <a:latin typeface="Public Sans"/>
                <a:ea typeface="Public Sans"/>
                <a:cs typeface="Public Sans"/>
                <a:sym typeface="Public Sans"/>
              </a:rPr>
              <a:t>Reimagining of MS Word course—think, fundamentals plus advanced editing</a:t>
            </a:r>
            <a:endParaRPr sz="2200">
              <a:solidFill>
                <a:srgbClr val="1B1B1B"/>
              </a:solidFill>
              <a:latin typeface="Public Sans"/>
              <a:ea typeface="Public Sans"/>
              <a:cs typeface="Public Sans"/>
              <a:sym typeface="Public Sans"/>
            </a:endParaRPr>
          </a:p>
          <a:p>
            <a:pPr marL="457200" lvl="0" indent="-368300" algn="l" rtl="0">
              <a:lnSpc>
                <a:spcPct val="100000"/>
              </a:lnSpc>
              <a:spcBef>
                <a:spcPts val="0"/>
              </a:spcBef>
              <a:spcAft>
                <a:spcPts val="0"/>
              </a:spcAft>
              <a:buClr>
                <a:srgbClr val="1B1B1B"/>
              </a:buClr>
              <a:buSzPts val="2200"/>
              <a:buFont typeface="Public Sans"/>
              <a:buChar char="•"/>
            </a:pPr>
            <a:r>
              <a:rPr lang="en-US" sz="2200">
                <a:solidFill>
                  <a:srgbClr val="1B1B1B"/>
                </a:solidFill>
                <a:latin typeface="Public Sans"/>
                <a:ea typeface="Public Sans"/>
                <a:cs typeface="Public Sans"/>
                <a:sym typeface="Public Sans"/>
              </a:rPr>
              <a:t>General guidance for shared concepts separated from platform-specific how-tos</a:t>
            </a:r>
            <a:endParaRPr sz="2200">
              <a:solidFill>
                <a:srgbClr val="1B1B1B"/>
              </a:solidFill>
              <a:latin typeface="Public Sans"/>
              <a:ea typeface="Public Sans"/>
              <a:cs typeface="Public Sans"/>
              <a:sym typeface="Public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5"/>
          <p:cNvSpPr txBox="1">
            <a:spLocks noGrp="1"/>
          </p:cNvSpPr>
          <p:nvPr>
            <p:ph type="title"/>
          </p:nvPr>
        </p:nvSpPr>
        <p:spPr>
          <a:xfrm>
            <a:off x="731520" y="548640"/>
            <a:ext cx="10721700" cy="434100"/>
          </a:xfrm>
          <a:prstGeom prst="rect">
            <a:avLst/>
          </a:prstGeom>
          <a:noFill/>
          <a:ln>
            <a:noFill/>
          </a:ln>
        </p:spPr>
        <p:txBody>
          <a:bodyPr spcFirstLastPara="1" wrap="square" lIns="0" tIns="45700" rIns="0" bIns="0" anchor="t" anchorCtr="0">
            <a:spAutoFit/>
          </a:bodyPr>
          <a:lstStyle/>
          <a:p>
            <a:pPr marL="0" lvl="0" indent="0" algn="l" rtl="0">
              <a:lnSpc>
                <a:spcPct val="90000"/>
              </a:lnSpc>
              <a:spcBef>
                <a:spcPts val="0"/>
              </a:spcBef>
              <a:spcAft>
                <a:spcPts val="0"/>
              </a:spcAft>
              <a:buSzPts val="1400"/>
              <a:buNone/>
            </a:pPr>
            <a:r>
              <a:rPr lang="en-US"/>
              <a:t>ICT Testing Baseline Portfolio Update</a:t>
            </a:r>
            <a:endParaRPr/>
          </a:p>
        </p:txBody>
      </p:sp>
      <p:sp>
        <p:nvSpPr>
          <p:cNvPr id="188" name="Google Shape;188;p15"/>
          <p:cNvSpPr txBox="1">
            <a:spLocks noGrp="1"/>
          </p:cNvSpPr>
          <p:nvPr>
            <p:ph type="body" idx="1"/>
          </p:nvPr>
        </p:nvSpPr>
        <p:spPr>
          <a:xfrm>
            <a:off x="731450" y="1188600"/>
            <a:ext cx="10800000" cy="2240400"/>
          </a:xfrm>
          <a:prstGeom prst="rect">
            <a:avLst/>
          </a:prstGeom>
          <a:solidFill>
            <a:srgbClr val="0E8775"/>
          </a:solidFill>
          <a:ln>
            <a:noFill/>
          </a:ln>
        </p:spPr>
        <p:txBody>
          <a:bodyPr spcFirstLastPara="1" wrap="square" lIns="91425" tIns="320025" rIns="91425" bIns="365750" anchor="ctr" anchorCtr="0">
            <a:noAutofit/>
          </a:bodyPr>
          <a:lstStyle/>
          <a:p>
            <a:pPr marL="91440" marR="91440" lvl="0" indent="0" algn="l" rtl="0">
              <a:lnSpc>
                <a:spcPct val="100000"/>
              </a:lnSpc>
              <a:spcBef>
                <a:spcPts val="700"/>
              </a:spcBef>
              <a:spcAft>
                <a:spcPts val="0"/>
              </a:spcAft>
              <a:buSzPts val="2800"/>
              <a:buNone/>
            </a:pPr>
            <a:r>
              <a:rPr lang="en-US" sz="2600" b="1">
                <a:solidFill>
                  <a:schemeClr val="lt1"/>
                </a:solidFill>
              </a:rPr>
              <a:t>What is this?</a:t>
            </a:r>
            <a:r>
              <a:rPr lang="en-US" sz="2600">
                <a:solidFill>
                  <a:schemeClr val="lt1"/>
                </a:solidFill>
              </a:rPr>
              <a:t> The ICT Testing Baseline Portfolio establishes the minimum requirements for evaluating the conformance of ICT with the Revised Section 508 of the Rehabilitation Act of 1973. These Baselines are a benchmark for test processes that determine Section 508 conformance for ICT across federal agencies.</a:t>
            </a:r>
            <a:endParaRPr sz="2800"/>
          </a:p>
        </p:txBody>
      </p:sp>
      <p:sp>
        <p:nvSpPr>
          <p:cNvPr id="189" name="Google Shape;189;p15"/>
          <p:cNvSpPr txBox="1">
            <a:spLocks noGrp="1"/>
          </p:cNvSpPr>
          <p:nvPr>
            <p:ph type="body" idx="1"/>
          </p:nvPr>
        </p:nvSpPr>
        <p:spPr>
          <a:xfrm>
            <a:off x="731525" y="3690000"/>
            <a:ext cx="10800000" cy="2967000"/>
          </a:xfrm>
          <a:prstGeom prst="rect">
            <a:avLst/>
          </a:prstGeom>
          <a:noFill/>
          <a:ln>
            <a:noFill/>
          </a:ln>
        </p:spPr>
        <p:txBody>
          <a:bodyPr spcFirstLastPara="1" wrap="square" lIns="91425" tIns="45700" rIns="91425" bIns="45700" anchor="t" anchorCtr="0">
            <a:noAutofit/>
          </a:bodyPr>
          <a:lstStyle/>
          <a:p>
            <a:pPr marL="457200" lvl="0" indent="-368300" algn="l" rtl="0">
              <a:lnSpc>
                <a:spcPct val="100000"/>
              </a:lnSpc>
              <a:spcBef>
                <a:spcPts val="700"/>
              </a:spcBef>
              <a:spcAft>
                <a:spcPts val="0"/>
              </a:spcAft>
              <a:buClr>
                <a:srgbClr val="1B1B1B"/>
              </a:buClr>
              <a:buSzPts val="2200"/>
              <a:buFont typeface="Public Sans"/>
              <a:buChar char="•"/>
            </a:pPr>
            <a:r>
              <a:rPr lang="en-US" sz="2200" u="sng">
                <a:solidFill>
                  <a:schemeClr val="hlink"/>
                </a:solidFill>
                <a:latin typeface="Public Sans"/>
                <a:ea typeface="Public Sans"/>
                <a:cs typeface="Public Sans"/>
                <a:sym typeface="Public Sans"/>
                <a:hlinkClick r:id="rId3"/>
              </a:rPr>
              <a:t>ICT Testing Baseline Portfolio</a:t>
            </a:r>
            <a:endParaRPr sz="2200">
              <a:solidFill>
                <a:srgbClr val="1B1B1B"/>
              </a:solidFill>
              <a:latin typeface="Public Sans"/>
              <a:ea typeface="Public Sans"/>
              <a:cs typeface="Public Sans"/>
              <a:sym typeface="Public Sans"/>
            </a:endParaRPr>
          </a:p>
          <a:p>
            <a:pPr marL="914400" lvl="1" indent="-368300" algn="l" rtl="0">
              <a:lnSpc>
                <a:spcPct val="100000"/>
              </a:lnSpc>
              <a:spcBef>
                <a:spcPts val="700"/>
              </a:spcBef>
              <a:spcAft>
                <a:spcPts val="0"/>
              </a:spcAft>
              <a:buClr>
                <a:srgbClr val="1B1B1B"/>
              </a:buClr>
              <a:buSzPts val="2200"/>
              <a:buFont typeface="Public Sans"/>
              <a:buChar char="▪"/>
            </a:pPr>
            <a:r>
              <a:rPr lang="en-US" sz="2200">
                <a:solidFill>
                  <a:srgbClr val="1B1B1B"/>
                </a:solidFill>
                <a:latin typeface="Public Sans"/>
                <a:ea typeface="Public Sans"/>
                <a:cs typeface="Public Sans"/>
                <a:sym typeface="Public Sans"/>
              </a:rPr>
              <a:t>Web—sets the standard for testing web content</a:t>
            </a:r>
            <a:endParaRPr sz="2200">
              <a:solidFill>
                <a:srgbClr val="1B1B1B"/>
              </a:solidFill>
              <a:latin typeface="Public Sans"/>
              <a:ea typeface="Public Sans"/>
              <a:cs typeface="Public Sans"/>
              <a:sym typeface="Public Sans"/>
            </a:endParaRPr>
          </a:p>
          <a:p>
            <a:pPr marL="914400" lvl="1" indent="-368300" algn="l" rtl="0">
              <a:lnSpc>
                <a:spcPct val="100000"/>
              </a:lnSpc>
              <a:spcBef>
                <a:spcPts val="700"/>
              </a:spcBef>
              <a:spcAft>
                <a:spcPts val="0"/>
              </a:spcAft>
              <a:buClr>
                <a:srgbClr val="1B1B1B"/>
              </a:buClr>
              <a:buSzPts val="2200"/>
              <a:buFont typeface="Public Sans"/>
              <a:buChar char="▪"/>
            </a:pPr>
            <a:r>
              <a:rPr lang="en-US" sz="2200">
                <a:solidFill>
                  <a:srgbClr val="1B1B1B"/>
                </a:solidFill>
                <a:latin typeface="Public Sans"/>
                <a:ea typeface="Public Sans"/>
                <a:cs typeface="Public Sans"/>
                <a:sym typeface="Public Sans"/>
              </a:rPr>
              <a:t>Documents—sets the standard for testing all types of non-web documents</a:t>
            </a:r>
            <a:endParaRPr sz="2200">
              <a:solidFill>
                <a:srgbClr val="1B1B1B"/>
              </a:solidFill>
              <a:latin typeface="Public Sans"/>
              <a:ea typeface="Public Sans"/>
              <a:cs typeface="Public Sans"/>
              <a:sym typeface="Public Sans"/>
            </a:endParaRPr>
          </a:p>
          <a:p>
            <a:pPr marL="457200" lvl="0" indent="-368300" algn="l" rtl="0">
              <a:lnSpc>
                <a:spcPct val="100000"/>
              </a:lnSpc>
              <a:spcBef>
                <a:spcPts val="0"/>
              </a:spcBef>
              <a:spcAft>
                <a:spcPts val="0"/>
              </a:spcAft>
              <a:buClr>
                <a:srgbClr val="1B1B1B"/>
              </a:buClr>
              <a:buSzPts val="2200"/>
              <a:buFont typeface="Public Sans"/>
              <a:buChar char="•"/>
            </a:pPr>
            <a:r>
              <a:rPr lang="en-US" sz="2200">
                <a:solidFill>
                  <a:srgbClr val="1B1B1B"/>
                </a:solidFill>
                <a:latin typeface="Public Sans"/>
                <a:ea typeface="Public Sans"/>
                <a:cs typeface="Public Sans"/>
                <a:sym typeface="Public Sans"/>
              </a:rPr>
              <a:t>Coming Soon! New ICT Testing Baselines for:</a:t>
            </a:r>
            <a:endParaRPr sz="2200">
              <a:solidFill>
                <a:srgbClr val="1B1B1B"/>
              </a:solidFill>
              <a:latin typeface="Public Sans"/>
              <a:ea typeface="Public Sans"/>
              <a:cs typeface="Public Sans"/>
              <a:sym typeface="Public Sans"/>
            </a:endParaRPr>
          </a:p>
          <a:p>
            <a:pPr marL="914400" lvl="1" indent="-355600" algn="l" rtl="0">
              <a:lnSpc>
                <a:spcPct val="100000"/>
              </a:lnSpc>
              <a:spcBef>
                <a:spcPts val="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Hardware—Tune into tomorrow for the Accessible Self Service Kiosks session</a:t>
            </a:r>
            <a:endParaRPr sz="2000">
              <a:solidFill>
                <a:srgbClr val="1B1B1B"/>
              </a:solidFill>
              <a:latin typeface="Public Sans"/>
              <a:ea typeface="Public Sans"/>
              <a:cs typeface="Public Sans"/>
              <a:sym typeface="Public Sans"/>
            </a:endParaRPr>
          </a:p>
          <a:p>
            <a:pPr marL="914400" lvl="1" indent="-355600" algn="l" rtl="0">
              <a:lnSpc>
                <a:spcPct val="100000"/>
              </a:lnSpc>
              <a:spcBef>
                <a:spcPts val="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Software</a:t>
            </a:r>
            <a:endParaRPr sz="2000">
              <a:solidFill>
                <a:srgbClr val="1B1B1B"/>
              </a:solidFill>
              <a:latin typeface="Public Sans"/>
              <a:ea typeface="Public Sans"/>
              <a:cs typeface="Public Sans"/>
              <a:sym typeface="Public Sans"/>
            </a:endParaRPr>
          </a:p>
          <a:p>
            <a:pPr marL="457200" lvl="0" indent="-368300" algn="l" rtl="0">
              <a:lnSpc>
                <a:spcPct val="100000"/>
              </a:lnSpc>
              <a:spcBef>
                <a:spcPts val="0"/>
              </a:spcBef>
              <a:spcAft>
                <a:spcPts val="0"/>
              </a:spcAft>
              <a:buClr>
                <a:srgbClr val="1B1B1B"/>
              </a:buClr>
              <a:buSzPts val="2200"/>
              <a:buFont typeface="Public Sans"/>
              <a:buChar char="•"/>
            </a:pPr>
            <a:r>
              <a:rPr lang="en-US" sz="2200" u="sng">
                <a:solidFill>
                  <a:schemeClr val="hlink"/>
                </a:solidFill>
                <a:latin typeface="Public Sans"/>
                <a:ea typeface="Public Sans"/>
                <a:cs typeface="Public Sans"/>
                <a:sym typeface="Public Sans"/>
                <a:hlinkClick r:id="rId4"/>
              </a:rPr>
              <a:t>Baseline Alignment Framework for Web</a:t>
            </a:r>
            <a:r>
              <a:rPr lang="en-US" sz="2200">
                <a:solidFill>
                  <a:srgbClr val="1B1B1B"/>
                </a:solidFill>
                <a:latin typeface="Public Sans"/>
                <a:ea typeface="Public Sans"/>
                <a:cs typeface="Public Sans"/>
                <a:sym typeface="Public Sans"/>
              </a:rPr>
              <a:t> now has over 400 test cases!</a:t>
            </a:r>
            <a:endParaRPr sz="2000">
              <a:latin typeface="Public Sans"/>
              <a:ea typeface="Public Sans"/>
              <a:cs typeface="Public Sans"/>
              <a:sym typeface="Public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6"/>
          <p:cNvSpPr txBox="1">
            <a:spLocks noGrp="1"/>
          </p:cNvSpPr>
          <p:nvPr>
            <p:ph type="title"/>
          </p:nvPr>
        </p:nvSpPr>
        <p:spPr>
          <a:xfrm>
            <a:off x="731520" y="548640"/>
            <a:ext cx="10721700" cy="434100"/>
          </a:xfrm>
          <a:prstGeom prst="rect">
            <a:avLst/>
          </a:prstGeom>
          <a:noFill/>
          <a:ln>
            <a:noFill/>
          </a:ln>
        </p:spPr>
        <p:txBody>
          <a:bodyPr spcFirstLastPara="1" wrap="square" lIns="0" tIns="45700" rIns="0" bIns="0" anchor="t" anchorCtr="0">
            <a:spAutoFit/>
          </a:bodyPr>
          <a:lstStyle/>
          <a:p>
            <a:pPr marL="0" lvl="0" indent="0" algn="l" rtl="0">
              <a:lnSpc>
                <a:spcPct val="90000"/>
              </a:lnSpc>
              <a:spcBef>
                <a:spcPts val="0"/>
              </a:spcBef>
              <a:spcAft>
                <a:spcPts val="0"/>
              </a:spcAft>
              <a:buSzPts val="1400"/>
              <a:buNone/>
            </a:pPr>
            <a:r>
              <a:rPr lang="en-US"/>
              <a:t>FY25 Governmentwide Section 508 Assessment</a:t>
            </a:r>
            <a:endParaRPr/>
          </a:p>
        </p:txBody>
      </p:sp>
      <p:sp>
        <p:nvSpPr>
          <p:cNvPr id="196" name="Google Shape;196;p16"/>
          <p:cNvSpPr txBox="1">
            <a:spLocks noGrp="1"/>
          </p:cNvSpPr>
          <p:nvPr>
            <p:ph type="body" idx="1"/>
          </p:nvPr>
        </p:nvSpPr>
        <p:spPr>
          <a:xfrm>
            <a:off x="576125" y="1292325"/>
            <a:ext cx="7124400" cy="4975200"/>
          </a:xfrm>
          <a:prstGeom prst="rect">
            <a:avLst/>
          </a:prstGeom>
          <a:noFill/>
          <a:ln>
            <a:noFill/>
          </a:ln>
        </p:spPr>
        <p:txBody>
          <a:bodyPr spcFirstLastPara="1" wrap="square" lIns="91425" tIns="45700" rIns="91425" bIns="45700" anchor="t" anchorCtr="0">
            <a:noAutofit/>
          </a:bodyPr>
          <a:lstStyle/>
          <a:p>
            <a:pPr marL="457200" lvl="0" indent="-368300" algn="l" rtl="0">
              <a:lnSpc>
                <a:spcPct val="100000"/>
              </a:lnSpc>
              <a:spcBef>
                <a:spcPts val="700"/>
              </a:spcBef>
              <a:spcAft>
                <a:spcPts val="0"/>
              </a:spcAft>
              <a:buClr>
                <a:srgbClr val="1B1B1B"/>
              </a:buClr>
              <a:buSzPts val="2200"/>
              <a:buFont typeface="Public Sans"/>
              <a:buChar char="•"/>
            </a:pPr>
            <a:r>
              <a:rPr lang="en-US" sz="2200">
                <a:solidFill>
                  <a:srgbClr val="1B1B1B"/>
                </a:solidFill>
                <a:latin typeface="Public Sans"/>
                <a:ea typeface="Public Sans"/>
                <a:cs typeface="Public Sans"/>
                <a:sym typeface="Public Sans"/>
              </a:rPr>
              <a:t>Third annual reporting is underway!</a:t>
            </a:r>
            <a:endParaRPr sz="2200">
              <a:solidFill>
                <a:srgbClr val="1B1B1B"/>
              </a:solidFill>
              <a:latin typeface="Public Sans"/>
              <a:ea typeface="Public Sans"/>
              <a:cs typeface="Public Sans"/>
              <a:sym typeface="Public Sans"/>
            </a:endParaRPr>
          </a:p>
          <a:p>
            <a:pPr marL="914400" lvl="1" indent="-355600" algn="l" rtl="0">
              <a:lnSpc>
                <a:spcPct val="100000"/>
              </a:lnSpc>
              <a:spcBef>
                <a:spcPts val="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Agency instructions are live on MAX.gov for federal agencies subject to Section 508</a:t>
            </a:r>
            <a:endParaRPr sz="2000">
              <a:solidFill>
                <a:srgbClr val="1B1B1B"/>
              </a:solidFill>
              <a:latin typeface="Public Sans"/>
              <a:ea typeface="Public Sans"/>
              <a:cs typeface="Public Sans"/>
              <a:sym typeface="Public Sans"/>
            </a:endParaRPr>
          </a:p>
          <a:p>
            <a:pPr marL="914400" lvl="1" indent="-355600" algn="l" rtl="0">
              <a:lnSpc>
                <a:spcPct val="100000"/>
              </a:lnSpc>
              <a:spcBef>
                <a:spcPts val="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Response data due by August 1st to Office of Management and Budget (OMB) and GSA</a:t>
            </a:r>
            <a:endParaRPr sz="2000">
              <a:solidFill>
                <a:srgbClr val="1B1B1B"/>
              </a:solidFill>
              <a:latin typeface="Public Sans"/>
              <a:ea typeface="Public Sans"/>
              <a:cs typeface="Public Sans"/>
              <a:sym typeface="Public Sans"/>
            </a:endParaRPr>
          </a:p>
          <a:p>
            <a:pPr marL="914400" lvl="1" indent="-355600" algn="l" rtl="0">
              <a:lnSpc>
                <a:spcPct val="100000"/>
              </a:lnSpc>
              <a:spcBef>
                <a:spcPts val="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Streamlined questions to reduce burden</a:t>
            </a:r>
            <a:endParaRPr sz="2000">
              <a:solidFill>
                <a:srgbClr val="1B1B1B"/>
              </a:solidFill>
              <a:latin typeface="Public Sans"/>
              <a:ea typeface="Public Sans"/>
              <a:cs typeface="Public Sans"/>
              <a:sym typeface="Public Sans"/>
            </a:endParaRPr>
          </a:p>
          <a:p>
            <a:pPr marL="1371600" lvl="2" indent="-355600" algn="l" rtl="0">
              <a:lnSpc>
                <a:spcPct val="100000"/>
              </a:lnSpc>
              <a:spcBef>
                <a:spcPts val="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Focuses on the following categories: Section 508 management, acquisition and procurement, testing and remediation, and conformance</a:t>
            </a:r>
            <a:endParaRPr sz="2000">
              <a:solidFill>
                <a:srgbClr val="1B1B1B"/>
              </a:solidFill>
              <a:latin typeface="Public Sans"/>
              <a:ea typeface="Public Sans"/>
              <a:cs typeface="Public Sans"/>
              <a:sym typeface="Public Sans"/>
            </a:endParaRPr>
          </a:p>
          <a:p>
            <a:pPr marL="914400" lvl="1" indent="-355600" algn="l" rtl="0">
              <a:lnSpc>
                <a:spcPct val="100000"/>
              </a:lnSpc>
              <a:spcBef>
                <a:spcPts val="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Comprehensive report due to Congress by end of December</a:t>
            </a:r>
            <a:endParaRPr sz="2000">
              <a:solidFill>
                <a:srgbClr val="1B1B1B"/>
              </a:solidFill>
              <a:latin typeface="Public Sans"/>
              <a:ea typeface="Public Sans"/>
              <a:cs typeface="Public Sans"/>
              <a:sym typeface="Public Sans"/>
            </a:endParaRPr>
          </a:p>
          <a:p>
            <a:pPr marL="457200" lvl="0" indent="-368300" algn="l" rtl="0">
              <a:lnSpc>
                <a:spcPct val="100000"/>
              </a:lnSpc>
              <a:spcBef>
                <a:spcPts val="0"/>
              </a:spcBef>
              <a:spcAft>
                <a:spcPts val="0"/>
              </a:spcAft>
              <a:buClr>
                <a:srgbClr val="1B1B1B"/>
              </a:buClr>
              <a:buSzPts val="2200"/>
              <a:buFont typeface="Public Sans"/>
              <a:buChar char="•"/>
            </a:pPr>
            <a:r>
              <a:rPr lang="en-US" sz="2200">
                <a:solidFill>
                  <a:srgbClr val="1B1B1B"/>
                </a:solidFill>
                <a:latin typeface="Public Sans"/>
                <a:ea typeface="Public Sans"/>
                <a:cs typeface="Public Sans"/>
                <a:sym typeface="Public Sans"/>
              </a:rPr>
              <a:t>Redesigned Assessment content on Section508.gov</a:t>
            </a:r>
            <a:endParaRPr sz="2200">
              <a:solidFill>
                <a:srgbClr val="1B1B1B"/>
              </a:solidFill>
              <a:latin typeface="Public Sans"/>
              <a:ea typeface="Public Sans"/>
              <a:cs typeface="Public Sans"/>
              <a:sym typeface="Public Sans"/>
            </a:endParaRPr>
          </a:p>
          <a:p>
            <a:pPr marL="914400" lvl="1" indent="-355600" algn="l" rtl="0">
              <a:lnSpc>
                <a:spcPct val="100000"/>
              </a:lnSpc>
              <a:spcBef>
                <a:spcPts val="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Easier to find past year Reports</a:t>
            </a:r>
            <a:endParaRPr sz="2000">
              <a:solidFill>
                <a:srgbClr val="1B1B1B"/>
              </a:solidFill>
              <a:latin typeface="Public Sans"/>
              <a:ea typeface="Public Sans"/>
              <a:cs typeface="Public Sans"/>
              <a:sym typeface="Public Sans"/>
            </a:endParaRPr>
          </a:p>
          <a:p>
            <a:pPr marL="914400" lvl="1" indent="-355600" algn="l" rtl="0">
              <a:lnSpc>
                <a:spcPct val="100000"/>
              </a:lnSpc>
              <a:spcBef>
                <a:spcPts val="0"/>
              </a:spcBef>
              <a:spcAft>
                <a:spcPts val="0"/>
              </a:spcAft>
              <a:buClr>
                <a:srgbClr val="1B1B1B"/>
              </a:buClr>
              <a:buSzPts val="2000"/>
              <a:buFont typeface="Public Sans"/>
              <a:buChar char="▪"/>
            </a:pPr>
            <a:r>
              <a:rPr lang="en-US" sz="2000">
                <a:solidFill>
                  <a:srgbClr val="1B1B1B"/>
                </a:solidFill>
                <a:latin typeface="Public Sans"/>
                <a:ea typeface="Public Sans"/>
                <a:cs typeface="Public Sans"/>
                <a:sym typeface="Public Sans"/>
              </a:rPr>
              <a:t>Highlights where to find prior year criteria, response options, and understanding content</a:t>
            </a:r>
            <a:endParaRPr sz="2000">
              <a:solidFill>
                <a:srgbClr val="1B1B1B"/>
              </a:solidFill>
              <a:latin typeface="Public Sans"/>
              <a:ea typeface="Public Sans"/>
              <a:cs typeface="Public Sans"/>
              <a:sym typeface="Public Sans"/>
            </a:endParaRPr>
          </a:p>
        </p:txBody>
      </p:sp>
      <p:pic>
        <p:nvPicPr>
          <p:cNvPr id="197" name="Google Shape;197;p16" descr="Example of report cover page for FY25 Governmentwide Section 508 Assessment"/>
          <p:cNvPicPr preferRelativeResize="0"/>
          <p:nvPr/>
        </p:nvPicPr>
        <p:blipFill rotWithShape="1">
          <a:blip r:embed="rId3">
            <a:alphaModFix/>
          </a:blip>
          <a:srcRect/>
          <a:stretch/>
        </p:blipFill>
        <p:spPr>
          <a:xfrm>
            <a:off x="7799832" y="1362456"/>
            <a:ext cx="3657600" cy="4626864"/>
          </a:xfrm>
          <a:prstGeom prst="rect">
            <a:avLst/>
          </a:prstGeom>
          <a:noFill/>
          <a:ln w="9525" cap="flat" cmpd="sng">
            <a:solidFill>
              <a:schemeClr val="dk2"/>
            </a:solidFill>
            <a:prstDash val="solid"/>
            <a:round/>
            <a:headEnd type="none" w="sm" len="sm"/>
            <a:tailEnd type="none" w="sm" len="sm"/>
          </a:ln>
          <a:effectLst>
            <a:outerShdw blurRad="57150" dist="19050" dir="5400000" algn="bl" rotWithShape="0">
              <a:srgbClr val="000000">
                <a:alpha val="49803"/>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7"/>
          <p:cNvSpPr txBox="1">
            <a:spLocks noGrp="1"/>
          </p:cNvSpPr>
          <p:nvPr>
            <p:ph type="title"/>
          </p:nvPr>
        </p:nvSpPr>
        <p:spPr>
          <a:xfrm>
            <a:off x="731520" y="548640"/>
            <a:ext cx="10721700" cy="434100"/>
          </a:xfrm>
          <a:prstGeom prst="rect">
            <a:avLst/>
          </a:prstGeom>
          <a:noFill/>
          <a:ln>
            <a:noFill/>
          </a:ln>
        </p:spPr>
        <p:txBody>
          <a:bodyPr spcFirstLastPara="1" wrap="square" lIns="0" tIns="45700" rIns="0" bIns="0" anchor="t" anchorCtr="0">
            <a:spAutoFit/>
          </a:bodyPr>
          <a:lstStyle/>
          <a:p>
            <a:pPr marL="0" lvl="0" indent="0" algn="l" rtl="0">
              <a:lnSpc>
                <a:spcPct val="90000"/>
              </a:lnSpc>
              <a:spcBef>
                <a:spcPts val="0"/>
              </a:spcBef>
              <a:spcAft>
                <a:spcPts val="0"/>
              </a:spcAft>
              <a:buSzPts val="1400"/>
              <a:buNone/>
            </a:pPr>
            <a:r>
              <a:rPr lang="en-US"/>
              <a:t>Looking Ahead…</a:t>
            </a:r>
            <a:endParaRPr/>
          </a:p>
        </p:txBody>
      </p:sp>
      <p:sp>
        <p:nvSpPr>
          <p:cNvPr id="204" name="Google Shape;204;p17"/>
          <p:cNvSpPr txBox="1">
            <a:spLocks noGrp="1"/>
          </p:cNvSpPr>
          <p:nvPr>
            <p:ph type="body" idx="1"/>
          </p:nvPr>
        </p:nvSpPr>
        <p:spPr>
          <a:xfrm>
            <a:off x="731523" y="1188725"/>
            <a:ext cx="6528300" cy="4976700"/>
          </a:xfrm>
          <a:prstGeom prst="rect">
            <a:avLst/>
          </a:prstGeom>
          <a:noFill/>
          <a:ln>
            <a:noFill/>
          </a:ln>
        </p:spPr>
        <p:txBody>
          <a:bodyPr spcFirstLastPara="1" wrap="square" lIns="91425" tIns="45700" rIns="91425" bIns="45700" anchor="t" anchorCtr="0">
            <a:noAutofit/>
          </a:bodyPr>
          <a:lstStyle/>
          <a:p>
            <a:pPr marL="457200" lvl="0" indent="-368300" algn="l" rtl="0">
              <a:lnSpc>
                <a:spcPct val="100000"/>
              </a:lnSpc>
              <a:spcBef>
                <a:spcPts val="0"/>
              </a:spcBef>
              <a:spcAft>
                <a:spcPts val="0"/>
              </a:spcAft>
              <a:buClr>
                <a:srgbClr val="1B1B1B"/>
              </a:buClr>
              <a:buSzPts val="2200"/>
              <a:buFont typeface="Public Sans"/>
              <a:buChar char="•"/>
            </a:pPr>
            <a:r>
              <a:rPr lang="en-US" sz="2200">
                <a:solidFill>
                  <a:srgbClr val="1B1B1B"/>
                </a:solidFill>
                <a:latin typeface="Public Sans"/>
                <a:ea typeface="Public Sans"/>
                <a:cs typeface="Public Sans"/>
                <a:sym typeface="Public Sans"/>
              </a:rPr>
              <a:t>FY25 Section 508 Governmentwide Assessment Report to be released by end of December 2025</a:t>
            </a:r>
            <a:endParaRPr sz="2200">
              <a:solidFill>
                <a:srgbClr val="1B1B1B"/>
              </a:solidFill>
              <a:latin typeface="Public Sans"/>
              <a:ea typeface="Public Sans"/>
              <a:cs typeface="Public Sans"/>
              <a:sym typeface="Public Sans"/>
            </a:endParaRPr>
          </a:p>
          <a:p>
            <a:pPr marL="457200" lvl="0" indent="-368300" algn="l" rtl="0">
              <a:lnSpc>
                <a:spcPct val="100000"/>
              </a:lnSpc>
              <a:spcBef>
                <a:spcPts val="1000"/>
              </a:spcBef>
              <a:spcAft>
                <a:spcPts val="0"/>
              </a:spcAft>
              <a:buClr>
                <a:srgbClr val="1B1B1B"/>
              </a:buClr>
              <a:buSzPts val="2200"/>
              <a:buFont typeface="Public Sans"/>
              <a:buChar char="•"/>
            </a:pPr>
            <a:r>
              <a:rPr lang="en-US" sz="2200">
                <a:solidFill>
                  <a:srgbClr val="1B1B1B"/>
                </a:solidFill>
                <a:latin typeface="Public Sans"/>
                <a:ea typeface="Public Sans"/>
                <a:cs typeface="Public Sans"/>
                <a:sym typeface="Public Sans"/>
              </a:rPr>
              <a:t>Technology Accessibility Playbook update including new artifacts expected to be release end of FY25</a:t>
            </a:r>
            <a:endParaRPr sz="2200">
              <a:solidFill>
                <a:srgbClr val="1B1B1B"/>
              </a:solidFill>
              <a:latin typeface="Public Sans"/>
              <a:ea typeface="Public Sans"/>
              <a:cs typeface="Public Sans"/>
              <a:sym typeface="Public Sans"/>
            </a:endParaRPr>
          </a:p>
          <a:p>
            <a:pPr marL="457200" lvl="0" indent="-368300" algn="l" rtl="0">
              <a:lnSpc>
                <a:spcPct val="100000"/>
              </a:lnSpc>
              <a:spcBef>
                <a:spcPts val="1000"/>
              </a:spcBef>
              <a:spcAft>
                <a:spcPts val="0"/>
              </a:spcAft>
              <a:buClr>
                <a:srgbClr val="1B1B1B"/>
              </a:buClr>
              <a:buSzPts val="2200"/>
              <a:buFont typeface="Public Sans"/>
              <a:buChar char="•"/>
            </a:pPr>
            <a:r>
              <a:rPr lang="en-US" sz="2200">
                <a:solidFill>
                  <a:srgbClr val="1B1B1B"/>
                </a:solidFill>
                <a:latin typeface="Public Sans"/>
                <a:ea typeface="Public Sans"/>
                <a:cs typeface="Public Sans"/>
                <a:sym typeface="Public Sans"/>
              </a:rPr>
              <a:t>IT Accessibility Risk Assessment Framework</a:t>
            </a:r>
            <a:endParaRPr sz="2200">
              <a:solidFill>
                <a:srgbClr val="1B1B1B"/>
              </a:solidFill>
              <a:latin typeface="Public Sans"/>
              <a:ea typeface="Public Sans"/>
              <a:cs typeface="Public Sans"/>
              <a:sym typeface="Public Sans"/>
            </a:endParaRPr>
          </a:p>
          <a:p>
            <a:pPr marL="457200" lvl="0" indent="-368300" algn="l" rtl="0">
              <a:lnSpc>
                <a:spcPct val="100000"/>
              </a:lnSpc>
              <a:spcBef>
                <a:spcPts val="1000"/>
              </a:spcBef>
              <a:spcAft>
                <a:spcPts val="0"/>
              </a:spcAft>
              <a:buClr>
                <a:srgbClr val="1B1B1B"/>
              </a:buClr>
              <a:buSzPts val="2200"/>
              <a:buFont typeface="Public Sans"/>
              <a:buChar char="•"/>
            </a:pPr>
            <a:r>
              <a:rPr lang="en-US" sz="2200">
                <a:solidFill>
                  <a:srgbClr val="1B1B1B"/>
                </a:solidFill>
                <a:latin typeface="Public Sans"/>
                <a:ea typeface="Public Sans"/>
                <a:cs typeface="Public Sans"/>
                <a:sym typeface="Public Sans"/>
              </a:rPr>
              <a:t>Baseline Alignment Framework for Web: New test cases will be added and the website redesigned</a:t>
            </a:r>
            <a:endParaRPr sz="2200">
              <a:solidFill>
                <a:srgbClr val="1B1B1B"/>
              </a:solidFill>
              <a:latin typeface="Public Sans"/>
              <a:ea typeface="Public Sans"/>
              <a:cs typeface="Public Sans"/>
              <a:sym typeface="Public Sans"/>
            </a:endParaRPr>
          </a:p>
          <a:p>
            <a:pPr marL="457200" lvl="0" indent="-368300" algn="l" rtl="0">
              <a:lnSpc>
                <a:spcPct val="100000"/>
              </a:lnSpc>
              <a:spcBef>
                <a:spcPts val="1000"/>
              </a:spcBef>
              <a:spcAft>
                <a:spcPts val="1000"/>
              </a:spcAft>
              <a:buClr>
                <a:srgbClr val="1B1B1B"/>
              </a:buClr>
              <a:buSzPts val="2200"/>
              <a:buFont typeface="Public Sans"/>
              <a:buChar char="•"/>
            </a:pPr>
            <a:r>
              <a:rPr lang="en-US" sz="2200">
                <a:solidFill>
                  <a:srgbClr val="1B1B1B"/>
                </a:solidFill>
                <a:latin typeface="Public Sans"/>
                <a:ea typeface="Public Sans"/>
                <a:cs typeface="Public Sans"/>
                <a:sym typeface="Public Sans"/>
              </a:rPr>
              <a:t>SRT updates (more to come during “A New Look at ART &amp; SRT” Session)</a:t>
            </a:r>
            <a:endParaRPr sz="2200">
              <a:solidFill>
                <a:srgbClr val="1B1B1B"/>
              </a:solidFill>
              <a:latin typeface="Public Sans"/>
              <a:ea typeface="Public Sans"/>
              <a:cs typeface="Public Sans"/>
              <a:sym typeface="Public Sans"/>
            </a:endParaRPr>
          </a:p>
        </p:txBody>
      </p:sp>
      <p:pic>
        <p:nvPicPr>
          <p:cNvPr id="205" name="Google Shape;205;p17" descr="Arrow pointing to up the road to symbolize looking ahead"/>
          <p:cNvPicPr preferRelativeResize="0"/>
          <p:nvPr/>
        </p:nvPicPr>
        <p:blipFill rotWithShape="1">
          <a:blip r:embed="rId3">
            <a:alphaModFix/>
          </a:blip>
          <a:srcRect l="20254" r="14932"/>
          <a:stretch/>
        </p:blipFill>
        <p:spPr>
          <a:xfrm>
            <a:off x="7795625" y="1363638"/>
            <a:ext cx="3657600" cy="4626864"/>
          </a:xfrm>
          <a:prstGeom prst="rect">
            <a:avLst/>
          </a:prstGeom>
          <a:noFill/>
          <a:ln w="9525" cap="flat" cmpd="sng">
            <a:solidFill>
              <a:schemeClr val="dk2"/>
            </a:solidFill>
            <a:prstDash val="solid"/>
            <a:round/>
            <a:headEnd type="none" w="sm" len="sm"/>
            <a:tailEnd type="none" w="sm" len="sm"/>
          </a:ln>
          <a:effectLst>
            <a:outerShdw blurRad="57150" dist="19050" dir="5400000" algn="bl" rotWithShape="0">
              <a:srgbClr val="000000">
                <a:alpha val="49803"/>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Google Shape;212;p18"/>
          <p:cNvSpPr txBox="1">
            <a:spLocks noGrp="1"/>
          </p:cNvSpPr>
          <p:nvPr>
            <p:ph type="title"/>
          </p:nvPr>
        </p:nvSpPr>
        <p:spPr>
          <a:xfrm>
            <a:off x="731520" y="548640"/>
            <a:ext cx="10721700" cy="434100"/>
          </a:xfrm>
          <a:prstGeom prst="rect">
            <a:avLst/>
          </a:prstGeom>
          <a:noFill/>
          <a:ln>
            <a:noFill/>
          </a:ln>
        </p:spPr>
        <p:txBody>
          <a:bodyPr spcFirstLastPara="1" wrap="square" lIns="0" tIns="45700" rIns="0" bIns="0" anchor="t" anchorCtr="0">
            <a:spAutoFit/>
          </a:bodyPr>
          <a:lstStyle/>
          <a:p>
            <a:pPr marL="0" lvl="0" indent="0" algn="l" rtl="0">
              <a:lnSpc>
                <a:spcPct val="90000"/>
              </a:lnSpc>
              <a:spcBef>
                <a:spcPts val="0"/>
              </a:spcBef>
              <a:spcAft>
                <a:spcPts val="0"/>
              </a:spcAft>
              <a:buSzPts val="1400"/>
              <a:buNone/>
            </a:pPr>
            <a:r>
              <a:rPr lang="en-US"/>
              <a:t>Looking Ahead Even More…</a:t>
            </a:r>
            <a:endParaRPr/>
          </a:p>
        </p:txBody>
      </p:sp>
      <p:sp>
        <p:nvSpPr>
          <p:cNvPr id="213" name="Google Shape;213;p18"/>
          <p:cNvSpPr txBox="1">
            <a:spLocks noGrp="1"/>
          </p:cNvSpPr>
          <p:nvPr>
            <p:ph type="body" idx="1"/>
          </p:nvPr>
        </p:nvSpPr>
        <p:spPr>
          <a:xfrm>
            <a:off x="731520" y="1188720"/>
            <a:ext cx="6528900" cy="4974300"/>
          </a:xfrm>
          <a:prstGeom prst="rect">
            <a:avLst/>
          </a:prstGeom>
          <a:noFill/>
          <a:ln>
            <a:noFill/>
          </a:ln>
        </p:spPr>
        <p:txBody>
          <a:bodyPr spcFirstLastPara="1" wrap="square" lIns="91425" tIns="45700" rIns="91425" bIns="45700" anchor="t" anchorCtr="0">
            <a:noAutofit/>
          </a:bodyPr>
          <a:lstStyle/>
          <a:p>
            <a:pPr marL="457200" lvl="0" indent="-368300" algn="l" rtl="0">
              <a:lnSpc>
                <a:spcPct val="100000"/>
              </a:lnSpc>
              <a:spcBef>
                <a:spcPts val="0"/>
              </a:spcBef>
              <a:spcAft>
                <a:spcPts val="0"/>
              </a:spcAft>
              <a:buClr>
                <a:srgbClr val="1B1B1B"/>
              </a:buClr>
              <a:buSzPts val="2200"/>
              <a:buFont typeface="Public Sans"/>
              <a:buChar char="•"/>
            </a:pPr>
            <a:r>
              <a:rPr lang="en-US" sz="2200" dirty="0">
                <a:solidFill>
                  <a:srgbClr val="1B1B1B"/>
                </a:solidFill>
                <a:latin typeface="Public Sans"/>
                <a:ea typeface="Public Sans"/>
                <a:cs typeface="Public Sans"/>
                <a:sym typeface="Public Sans"/>
              </a:rPr>
              <a:t>New Accessibility Bytes monthly</a:t>
            </a:r>
            <a:endParaRPr sz="2200" dirty="0">
              <a:solidFill>
                <a:srgbClr val="1B1B1B"/>
              </a:solidFill>
              <a:latin typeface="Public Sans"/>
              <a:ea typeface="Public Sans"/>
              <a:cs typeface="Public Sans"/>
              <a:sym typeface="Public Sans"/>
            </a:endParaRPr>
          </a:p>
          <a:p>
            <a:pPr marL="457200" lvl="0" indent="-368300" algn="l" rtl="0">
              <a:lnSpc>
                <a:spcPct val="100000"/>
              </a:lnSpc>
              <a:spcBef>
                <a:spcPts val="1000"/>
              </a:spcBef>
              <a:spcAft>
                <a:spcPts val="0"/>
              </a:spcAft>
              <a:buClr>
                <a:srgbClr val="1B1B1B"/>
              </a:buClr>
              <a:buSzPts val="2200"/>
              <a:buFont typeface="Public Sans"/>
              <a:buChar char="•"/>
            </a:pPr>
            <a:r>
              <a:rPr lang="en-US" sz="2200" dirty="0">
                <a:solidFill>
                  <a:srgbClr val="1B1B1B"/>
                </a:solidFill>
                <a:latin typeface="Public Sans"/>
                <a:ea typeface="Public Sans"/>
                <a:cs typeface="Public Sans"/>
                <a:sym typeface="Public Sans"/>
              </a:rPr>
              <a:t>Section 508 Newsletter (Semi-monthly)</a:t>
            </a:r>
            <a:endParaRPr sz="2200" dirty="0">
              <a:solidFill>
                <a:srgbClr val="1B1B1B"/>
              </a:solidFill>
              <a:latin typeface="Public Sans"/>
              <a:ea typeface="Public Sans"/>
              <a:cs typeface="Public Sans"/>
              <a:sym typeface="Public Sans"/>
            </a:endParaRPr>
          </a:p>
          <a:p>
            <a:pPr marL="457200" lvl="0" indent="-368300" algn="l" rtl="0">
              <a:lnSpc>
                <a:spcPct val="100000"/>
              </a:lnSpc>
              <a:spcBef>
                <a:spcPts val="1000"/>
              </a:spcBef>
              <a:spcAft>
                <a:spcPts val="0"/>
              </a:spcAft>
              <a:buClr>
                <a:srgbClr val="1B1B1B"/>
              </a:buClr>
              <a:buSzPts val="2200"/>
              <a:buFont typeface="Public Sans"/>
              <a:buChar char="•"/>
            </a:pPr>
            <a:r>
              <a:rPr lang="en-US" sz="2200" dirty="0">
                <a:solidFill>
                  <a:srgbClr val="1B1B1B"/>
                </a:solidFill>
                <a:latin typeface="Public Sans"/>
                <a:ea typeface="Public Sans"/>
                <a:cs typeface="Public Sans"/>
                <a:sym typeface="Public Sans"/>
              </a:rPr>
              <a:t>IT Accessibility Community Meetings</a:t>
            </a:r>
            <a:endParaRPr sz="2200" dirty="0">
              <a:solidFill>
                <a:srgbClr val="1B1B1B"/>
              </a:solidFill>
              <a:latin typeface="Public Sans"/>
              <a:ea typeface="Public Sans"/>
              <a:cs typeface="Public Sans"/>
              <a:sym typeface="Public Sans"/>
            </a:endParaRPr>
          </a:p>
          <a:p>
            <a:pPr marL="914400" lvl="1" indent="-368300" algn="l" rtl="0">
              <a:lnSpc>
                <a:spcPct val="100000"/>
              </a:lnSpc>
              <a:spcBef>
                <a:spcPts val="1000"/>
              </a:spcBef>
              <a:spcAft>
                <a:spcPts val="0"/>
              </a:spcAft>
              <a:buClr>
                <a:srgbClr val="1B1B1B"/>
              </a:buClr>
              <a:buSzPts val="2200"/>
              <a:buFont typeface="Public Sans"/>
              <a:buChar char="▪"/>
            </a:pPr>
            <a:r>
              <a:rPr lang="en-US" sz="2200" dirty="0">
                <a:solidFill>
                  <a:srgbClr val="1B1B1B"/>
                </a:solidFill>
                <a:latin typeface="Public Sans"/>
                <a:ea typeface="Public Sans"/>
                <a:cs typeface="Public Sans"/>
                <a:sym typeface="Public Sans"/>
              </a:rPr>
              <a:t>Next one is scheduled for August 12 at 1:00 PM ET</a:t>
            </a:r>
            <a:endParaRPr sz="2200" dirty="0">
              <a:solidFill>
                <a:srgbClr val="1B1B1B"/>
              </a:solidFill>
              <a:latin typeface="Public Sans"/>
              <a:ea typeface="Public Sans"/>
              <a:cs typeface="Public Sans"/>
              <a:sym typeface="Public Sans"/>
            </a:endParaRPr>
          </a:p>
          <a:p>
            <a:pPr marL="914400" lvl="1" indent="-368300" algn="l" rtl="0">
              <a:lnSpc>
                <a:spcPct val="100000"/>
              </a:lnSpc>
              <a:spcBef>
                <a:spcPts val="1000"/>
              </a:spcBef>
              <a:spcAft>
                <a:spcPts val="0"/>
              </a:spcAft>
              <a:buClr>
                <a:srgbClr val="1B1B1B"/>
              </a:buClr>
              <a:buSzPts val="2200"/>
              <a:buFont typeface="Public Sans"/>
              <a:buChar char="▪"/>
            </a:pPr>
            <a:r>
              <a:rPr lang="en-US" sz="2200" dirty="0">
                <a:solidFill>
                  <a:srgbClr val="1B1B1B"/>
                </a:solidFill>
                <a:latin typeface="Public Sans"/>
                <a:ea typeface="Public Sans"/>
                <a:cs typeface="Public Sans"/>
                <a:sym typeface="Public Sans"/>
              </a:rPr>
              <a:t>See </a:t>
            </a:r>
            <a:r>
              <a:rPr lang="en-US" sz="2200" u="sng" dirty="0">
                <a:solidFill>
                  <a:schemeClr val="hlink"/>
                </a:solidFill>
                <a:latin typeface="Public Sans"/>
                <a:ea typeface="Public Sans"/>
                <a:cs typeface="Public Sans"/>
                <a:sym typeface="Public Sans"/>
                <a:hlinkClick r:id="rId3"/>
              </a:rPr>
              <a:t>Section508.gov/events/</a:t>
            </a:r>
            <a:r>
              <a:rPr lang="en-US" sz="2200" dirty="0">
                <a:solidFill>
                  <a:srgbClr val="1B1B1B"/>
                </a:solidFill>
                <a:latin typeface="Public Sans"/>
                <a:ea typeface="Public Sans"/>
                <a:cs typeface="Public Sans"/>
                <a:sym typeface="Public Sans"/>
              </a:rPr>
              <a:t> for more information</a:t>
            </a:r>
            <a:endParaRPr sz="2200" dirty="0">
              <a:solidFill>
                <a:srgbClr val="1B1B1B"/>
              </a:solidFill>
              <a:latin typeface="Public Sans"/>
              <a:ea typeface="Public Sans"/>
              <a:cs typeface="Public Sans"/>
              <a:sym typeface="Public Sans"/>
            </a:endParaRPr>
          </a:p>
          <a:p>
            <a:pPr marL="457200" lvl="0" indent="-368300" algn="l" rtl="0">
              <a:lnSpc>
                <a:spcPct val="100000"/>
              </a:lnSpc>
              <a:spcBef>
                <a:spcPts val="1000"/>
              </a:spcBef>
              <a:spcAft>
                <a:spcPts val="0"/>
              </a:spcAft>
              <a:buClr>
                <a:srgbClr val="1B1B1B"/>
              </a:buClr>
              <a:buSzPts val="2200"/>
              <a:buFont typeface="Public Sans"/>
              <a:buChar char="•"/>
            </a:pPr>
            <a:r>
              <a:rPr lang="en-US" sz="2200" dirty="0">
                <a:solidFill>
                  <a:srgbClr val="1B1B1B"/>
                </a:solidFill>
                <a:latin typeface="Public Sans"/>
                <a:ea typeface="Public Sans"/>
                <a:cs typeface="Public Sans"/>
                <a:sym typeface="Public Sans"/>
              </a:rPr>
              <a:t>Online training</a:t>
            </a:r>
            <a:endParaRPr sz="2200" dirty="0">
              <a:solidFill>
                <a:srgbClr val="1B1B1B"/>
              </a:solidFill>
              <a:latin typeface="Public Sans"/>
              <a:ea typeface="Public Sans"/>
              <a:cs typeface="Public Sans"/>
              <a:sym typeface="Public Sans"/>
            </a:endParaRPr>
          </a:p>
          <a:p>
            <a:pPr marL="457200" lvl="0" indent="-368300" algn="l" rtl="0">
              <a:lnSpc>
                <a:spcPct val="100000"/>
              </a:lnSpc>
              <a:spcBef>
                <a:spcPts val="1000"/>
              </a:spcBef>
              <a:spcAft>
                <a:spcPts val="1000"/>
              </a:spcAft>
              <a:buClr>
                <a:srgbClr val="1B1B1B"/>
              </a:buClr>
              <a:buSzPts val="2200"/>
              <a:buFont typeface="Public Sans"/>
              <a:buChar char="•"/>
            </a:pPr>
            <a:r>
              <a:rPr lang="en-US" sz="2200" dirty="0">
                <a:solidFill>
                  <a:srgbClr val="1B1B1B"/>
                </a:solidFill>
                <a:latin typeface="Public Sans"/>
                <a:ea typeface="Public Sans"/>
                <a:cs typeface="Public Sans"/>
                <a:sym typeface="Public Sans"/>
              </a:rPr>
              <a:t>Expect more resources to be available on </a:t>
            </a:r>
            <a:r>
              <a:rPr lang="en-US" sz="2200" b="1" dirty="0">
                <a:solidFill>
                  <a:schemeClr val="dk2"/>
                </a:solidFill>
                <a:latin typeface="Public Sans"/>
                <a:ea typeface="Public Sans"/>
                <a:cs typeface="Public Sans"/>
                <a:sym typeface="Public Sans"/>
              </a:rPr>
              <a:t>Section</a:t>
            </a:r>
            <a:r>
              <a:rPr lang="en-US" sz="2200" b="1" dirty="0">
                <a:solidFill>
                  <a:srgbClr val="098850"/>
                </a:solidFill>
                <a:latin typeface="Public Sans"/>
                <a:ea typeface="Public Sans"/>
                <a:cs typeface="Public Sans"/>
                <a:sym typeface="Public Sans"/>
              </a:rPr>
              <a:t>508</a:t>
            </a:r>
            <a:r>
              <a:rPr lang="en-US" sz="2200" b="1" dirty="0">
                <a:solidFill>
                  <a:schemeClr val="dk2"/>
                </a:solidFill>
                <a:latin typeface="Public Sans"/>
                <a:ea typeface="Public Sans"/>
                <a:cs typeface="Public Sans"/>
                <a:sym typeface="Public Sans"/>
              </a:rPr>
              <a:t>.gov</a:t>
            </a:r>
            <a:r>
              <a:rPr lang="en-US" sz="2200" dirty="0">
                <a:solidFill>
                  <a:srgbClr val="1B1B1B"/>
                </a:solidFill>
                <a:latin typeface="Public Sans"/>
                <a:ea typeface="Public Sans"/>
                <a:cs typeface="Public Sans"/>
                <a:sym typeface="Public Sans"/>
              </a:rPr>
              <a:t> for SMEs and creators </a:t>
            </a:r>
            <a:endParaRPr sz="2200" dirty="0">
              <a:solidFill>
                <a:srgbClr val="1B1B1B"/>
              </a:solidFill>
              <a:latin typeface="Public Sans"/>
              <a:ea typeface="Public Sans"/>
              <a:cs typeface="Public Sans"/>
              <a:sym typeface="Public Sans"/>
            </a:endParaRPr>
          </a:p>
        </p:txBody>
      </p:sp>
      <p:pic>
        <p:nvPicPr>
          <p:cNvPr id="211" name="Google Shape;211;p18" descr="Arrow pointing to up the road to symbolize looking ahead"/>
          <p:cNvPicPr preferRelativeResize="0"/>
          <p:nvPr/>
        </p:nvPicPr>
        <p:blipFill rotWithShape="1">
          <a:blip r:embed="rId4">
            <a:alphaModFix/>
          </a:blip>
          <a:srcRect l="20254" r="14932"/>
          <a:stretch/>
        </p:blipFill>
        <p:spPr>
          <a:xfrm flipH="1">
            <a:off x="7795625" y="1363638"/>
            <a:ext cx="3657600" cy="4626864"/>
          </a:xfrm>
          <a:prstGeom prst="rect">
            <a:avLst/>
          </a:prstGeom>
          <a:noFill/>
          <a:ln w="9525" cap="flat" cmpd="sng">
            <a:solidFill>
              <a:schemeClr val="dk2"/>
            </a:solidFill>
            <a:prstDash val="solid"/>
            <a:round/>
            <a:headEnd type="none" w="sm" len="sm"/>
            <a:tailEnd type="none" w="sm" len="sm"/>
          </a:ln>
          <a:effectLst>
            <a:outerShdw blurRad="57150" dist="19050" dir="5400000" algn="bl" rotWithShape="0">
              <a:srgbClr val="000000">
                <a:alpha val="49803"/>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p2"/>
          <p:cNvSpPr txBox="1">
            <a:spLocks noGrp="1"/>
          </p:cNvSpPr>
          <p:nvPr>
            <p:ph type="title"/>
          </p:nvPr>
        </p:nvSpPr>
        <p:spPr>
          <a:xfrm>
            <a:off x="731520" y="548640"/>
            <a:ext cx="10721700" cy="434100"/>
          </a:xfrm>
          <a:prstGeom prst="rect">
            <a:avLst/>
          </a:prstGeom>
          <a:noFill/>
          <a:ln>
            <a:noFill/>
          </a:ln>
        </p:spPr>
        <p:txBody>
          <a:bodyPr spcFirstLastPara="1" wrap="square" lIns="0" tIns="45700" rIns="0" bIns="0" anchor="ctr" anchorCtr="0">
            <a:noAutofit/>
          </a:bodyPr>
          <a:lstStyle/>
          <a:p>
            <a:pPr marL="0" lvl="0" indent="0" algn="l" rtl="0">
              <a:lnSpc>
                <a:spcPct val="90000"/>
              </a:lnSpc>
              <a:spcBef>
                <a:spcPts val="0"/>
              </a:spcBef>
              <a:spcAft>
                <a:spcPts val="0"/>
              </a:spcAft>
              <a:buSzPts val="1400"/>
              <a:buNone/>
            </a:pPr>
            <a:r>
              <a:rPr lang="en-US"/>
              <a:t>Agenda</a:t>
            </a:r>
            <a:endParaRPr/>
          </a:p>
        </p:txBody>
      </p:sp>
      <p:sp>
        <p:nvSpPr>
          <p:cNvPr id="38" name="Google Shape;38;p2"/>
          <p:cNvSpPr txBox="1">
            <a:spLocks noGrp="1"/>
          </p:cNvSpPr>
          <p:nvPr>
            <p:ph type="body" idx="1"/>
          </p:nvPr>
        </p:nvSpPr>
        <p:spPr>
          <a:xfrm>
            <a:off x="731520" y="1188720"/>
            <a:ext cx="10721700" cy="4976700"/>
          </a:xfrm>
          <a:prstGeom prst="rect">
            <a:avLst/>
          </a:prstGeom>
          <a:noFill/>
          <a:ln>
            <a:noFill/>
          </a:ln>
        </p:spPr>
        <p:txBody>
          <a:bodyPr spcFirstLastPara="1" wrap="square" lIns="91425" tIns="45700" rIns="91425" bIns="45700" anchor="ctr" anchorCtr="0">
            <a:noAutofit/>
          </a:bodyPr>
          <a:lstStyle/>
          <a:p>
            <a:pPr marL="457200" lvl="0" indent="-457200" algn="l" rtl="0">
              <a:lnSpc>
                <a:spcPct val="100000"/>
              </a:lnSpc>
              <a:spcBef>
                <a:spcPts val="0"/>
              </a:spcBef>
              <a:spcAft>
                <a:spcPts val="0"/>
              </a:spcAft>
              <a:buClr>
                <a:srgbClr val="1B1B1B"/>
              </a:buClr>
              <a:buSzPts val="3600"/>
              <a:buFont typeface="Public Sans"/>
              <a:buChar char="•"/>
            </a:pPr>
            <a:r>
              <a:rPr lang="en-US" sz="2600">
                <a:solidFill>
                  <a:srgbClr val="1B1B1B"/>
                </a:solidFill>
                <a:latin typeface="Public Sans"/>
                <a:ea typeface="Public Sans"/>
                <a:cs typeface="Public Sans"/>
                <a:sym typeface="Public Sans"/>
              </a:rPr>
              <a:t>Introductions</a:t>
            </a:r>
            <a:endParaRPr sz="2600">
              <a:solidFill>
                <a:srgbClr val="1B1B1B"/>
              </a:solidFill>
              <a:latin typeface="Public Sans"/>
              <a:ea typeface="Public Sans"/>
              <a:cs typeface="Public Sans"/>
              <a:sym typeface="Public Sans"/>
            </a:endParaRPr>
          </a:p>
          <a:p>
            <a:pPr marL="457200" lvl="0" indent="-457200" algn="l" rtl="0">
              <a:lnSpc>
                <a:spcPct val="100000"/>
              </a:lnSpc>
              <a:spcBef>
                <a:spcPts val="0"/>
              </a:spcBef>
              <a:spcAft>
                <a:spcPts val="0"/>
              </a:spcAft>
              <a:buClr>
                <a:srgbClr val="1B1B1B"/>
              </a:buClr>
              <a:buSzPts val="3600"/>
              <a:buFont typeface="Public Sans"/>
              <a:buChar char="•"/>
            </a:pPr>
            <a:r>
              <a:rPr lang="en-US" sz="2600">
                <a:solidFill>
                  <a:srgbClr val="1B1B1B"/>
                </a:solidFill>
                <a:latin typeface="Public Sans"/>
                <a:ea typeface="Public Sans"/>
                <a:cs typeface="Public Sans"/>
                <a:sym typeface="Public Sans"/>
              </a:rPr>
              <a:t>Section508.gov Highlights</a:t>
            </a:r>
            <a:endParaRPr sz="2600">
              <a:solidFill>
                <a:srgbClr val="1B1B1B"/>
              </a:solidFill>
              <a:latin typeface="Public Sans"/>
              <a:ea typeface="Public Sans"/>
              <a:cs typeface="Public Sans"/>
              <a:sym typeface="Public Sans"/>
            </a:endParaRPr>
          </a:p>
          <a:p>
            <a:pPr marL="457200" lvl="0" indent="-457200" algn="l" rtl="0">
              <a:lnSpc>
                <a:spcPct val="100000"/>
              </a:lnSpc>
              <a:spcBef>
                <a:spcPts val="0"/>
              </a:spcBef>
              <a:spcAft>
                <a:spcPts val="0"/>
              </a:spcAft>
              <a:buClr>
                <a:srgbClr val="1B1B1B"/>
              </a:buClr>
              <a:buSzPts val="3600"/>
              <a:buFont typeface="Public Sans"/>
              <a:buChar char="•"/>
            </a:pPr>
            <a:r>
              <a:rPr lang="en-US" sz="2600">
                <a:solidFill>
                  <a:srgbClr val="1B1B1B"/>
                </a:solidFill>
                <a:latin typeface="Public Sans"/>
                <a:ea typeface="Public Sans"/>
                <a:cs typeface="Public Sans"/>
                <a:sym typeface="Public Sans"/>
              </a:rPr>
              <a:t>ICT Testing Baseline Portfolio Update</a:t>
            </a:r>
            <a:endParaRPr sz="2600">
              <a:solidFill>
                <a:srgbClr val="1B1B1B"/>
              </a:solidFill>
              <a:latin typeface="Public Sans"/>
              <a:ea typeface="Public Sans"/>
              <a:cs typeface="Public Sans"/>
              <a:sym typeface="Public Sans"/>
            </a:endParaRPr>
          </a:p>
          <a:p>
            <a:pPr marL="457200" lvl="0" indent="-457200" algn="l" rtl="0">
              <a:lnSpc>
                <a:spcPct val="100000"/>
              </a:lnSpc>
              <a:spcBef>
                <a:spcPts val="0"/>
              </a:spcBef>
              <a:spcAft>
                <a:spcPts val="0"/>
              </a:spcAft>
              <a:buClr>
                <a:srgbClr val="1B1B1B"/>
              </a:buClr>
              <a:buSzPts val="3600"/>
              <a:buFont typeface="Public Sans"/>
              <a:buChar char="•"/>
            </a:pPr>
            <a:r>
              <a:rPr lang="en-US" sz="2600">
                <a:solidFill>
                  <a:srgbClr val="1B1B1B"/>
                </a:solidFill>
                <a:latin typeface="Public Sans"/>
                <a:ea typeface="Public Sans"/>
                <a:cs typeface="Public Sans"/>
                <a:sym typeface="Public Sans"/>
              </a:rPr>
              <a:t>FY25 Governmentwide Section 508 Assessment</a:t>
            </a:r>
            <a:endParaRPr sz="2600">
              <a:solidFill>
                <a:srgbClr val="1B1B1B"/>
              </a:solidFill>
              <a:latin typeface="Public Sans"/>
              <a:ea typeface="Public Sans"/>
              <a:cs typeface="Public Sans"/>
              <a:sym typeface="Public Sans"/>
            </a:endParaRPr>
          </a:p>
          <a:p>
            <a:pPr marL="457200" lvl="0" indent="-457200" algn="l" rtl="0">
              <a:lnSpc>
                <a:spcPct val="100000"/>
              </a:lnSpc>
              <a:spcBef>
                <a:spcPts val="0"/>
              </a:spcBef>
              <a:spcAft>
                <a:spcPts val="0"/>
              </a:spcAft>
              <a:buClr>
                <a:srgbClr val="1B1B1B"/>
              </a:buClr>
              <a:buSzPts val="3600"/>
              <a:buFont typeface="Public Sans"/>
              <a:buChar char="•"/>
            </a:pPr>
            <a:r>
              <a:rPr lang="en-US" sz="2600">
                <a:solidFill>
                  <a:srgbClr val="1B1B1B"/>
                </a:solidFill>
                <a:latin typeface="Public Sans"/>
                <a:ea typeface="Public Sans"/>
                <a:cs typeface="Public Sans"/>
                <a:sym typeface="Public Sans"/>
              </a:rPr>
              <a:t>Looking Ahead</a:t>
            </a:r>
            <a:endParaRPr sz="2600">
              <a:solidFill>
                <a:srgbClr val="1B1B1B"/>
              </a:solidFill>
              <a:latin typeface="Public Sans"/>
              <a:ea typeface="Public Sans"/>
              <a:cs typeface="Public Sans"/>
              <a:sym typeface="Public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9"/>
          <p:cNvSpPr txBox="1">
            <a:spLocks noGrp="1"/>
          </p:cNvSpPr>
          <p:nvPr>
            <p:ph type="title"/>
          </p:nvPr>
        </p:nvSpPr>
        <p:spPr>
          <a:xfrm>
            <a:off x="508001" y="2305250"/>
            <a:ext cx="11165700" cy="2247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400"/>
              <a:buNone/>
            </a:pPr>
            <a:r>
              <a:rPr lang="en-US">
                <a:latin typeface="Public Sans"/>
                <a:ea typeface="Public Sans"/>
                <a:cs typeface="Public Sans"/>
                <a:sym typeface="Public Sans"/>
              </a:rPr>
              <a:t>Questions?</a:t>
            </a:r>
            <a:endParaRPr>
              <a:latin typeface="Public Sans"/>
              <a:ea typeface="Public Sans"/>
              <a:cs typeface="Public Sans"/>
              <a:sym typeface="Public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225" name="Google Shape;225;p20" descr="GSA Starmark logo. Section508.gov: Buy. Build. Be Accessible."/>
          <p:cNvPicPr preferRelativeResize="0"/>
          <p:nvPr/>
        </p:nvPicPr>
        <p:blipFill rotWithShape="1">
          <a:blip r:embed="rId3">
            <a:alphaModFix/>
          </a:blip>
          <a:srcRect r="5023"/>
          <a:stretch/>
        </p:blipFill>
        <p:spPr>
          <a:xfrm>
            <a:off x="2136300" y="1755200"/>
            <a:ext cx="8132099" cy="1682175"/>
          </a:xfrm>
          <a:prstGeom prst="rect">
            <a:avLst/>
          </a:prstGeom>
          <a:noFill/>
          <a:ln>
            <a:noFill/>
          </a:ln>
        </p:spPr>
      </p:pic>
      <p:sp>
        <p:nvSpPr>
          <p:cNvPr id="226" name="Google Shape;226;p20"/>
          <p:cNvSpPr txBox="1">
            <a:spLocks noGrp="1"/>
          </p:cNvSpPr>
          <p:nvPr>
            <p:ph type="title"/>
          </p:nvPr>
        </p:nvSpPr>
        <p:spPr>
          <a:xfrm>
            <a:off x="508000" y="3403675"/>
            <a:ext cx="11165700" cy="1911300"/>
          </a:xfrm>
          <a:prstGeom prst="rect">
            <a:avLst/>
          </a:prstGeom>
          <a:noFill/>
          <a:ln>
            <a:noFill/>
          </a:ln>
        </p:spPr>
        <p:txBody>
          <a:bodyPr spcFirstLastPara="1" wrap="square" lIns="91425" tIns="45700" rIns="91425" bIns="45700" anchor="ctr" anchorCtr="0">
            <a:noAutofit/>
          </a:bodyPr>
          <a:lstStyle/>
          <a:p>
            <a:pPr marL="111125" lvl="0" indent="0" algn="ctr" rtl="0">
              <a:lnSpc>
                <a:spcPct val="90000"/>
              </a:lnSpc>
              <a:spcBef>
                <a:spcPts val="0"/>
              </a:spcBef>
              <a:spcAft>
                <a:spcPts val="0"/>
              </a:spcAft>
              <a:buClr>
                <a:schemeClr val="dk1"/>
              </a:buClr>
              <a:buSzPts val="1400"/>
              <a:buFont typeface="Arial"/>
              <a:buNone/>
            </a:pPr>
            <a:r>
              <a:rPr lang="en-US" sz="2400" b="0" dirty="0">
                <a:solidFill>
                  <a:srgbClr val="162E51"/>
                </a:solidFill>
                <a:latin typeface="Public Sans"/>
                <a:ea typeface="Public Sans"/>
                <a:cs typeface="Public Sans"/>
                <a:sym typeface="Public Sans"/>
              </a:rPr>
              <a:t>Visit our Contact Us page at </a:t>
            </a:r>
            <a:r>
              <a:rPr lang="en-US" sz="2400" b="0" u="sng" dirty="0">
                <a:solidFill>
                  <a:srgbClr val="0563C1"/>
                </a:solidFill>
                <a:latin typeface="Public Sans"/>
                <a:ea typeface="Public Sans"/>
                <a:cs typeface="Public Sans"/>
                <a:sym typeface="Public Sans"/>
              </a:rPr>
              <a:t>section508.gov/contact-us/</a:t>
            </a:r>
            <a:endParaRPr sz="2400" b="0" dirty="0">
              <a:solidFill>
                <a:schemeClr val="dk1"/>
              </a:solidFill>
              <a:latin typeface="Public Sans"/>
              <a:ea typeface="Public Sans"/>
              <a:cs typeface="Public Sans"/>
              <a:sym typeface="Public Sans"/>
            </a:endParaRPr>
          </a:p>
          <a:p>
            <a:pPr marL="111125" lvl="0" indent="0" algn="ctr" rtl="0">
              <a:lnSpc>
                <a:spcPct val="90000"/>
              </a:lnSpc>
              <a:spcBef>
                <a:spcPts val="0"/>
              </a:spcBef>
              <a:spcAft>
                <a:spcPts val="0"/>
              </a:spcAft>
              <a:buSzPts val="1400"/>
              <a:buNone/>
            </a:pPr>
            <a:endParaRPr sz="2400" b="0" dirty="0">
              <a:solidFill>
                <a:srgbClr val="162E51"/>
              </a:solidFill>
              <a:latin typeface="Public Sans"/>
              <a:ea typeface="Public Sans"/>
              <a:cs typeface="Public Sans"/>
              <a:sym typeface="Public Sans"/>
            </a:endParaRPr>
          </a:p>
          <a:p>
            <a:pPr marL="111125" lvl="0" indent="0" algn="ctr" rtl="0">
              <a:lnSpc>
                <a:spcPct val="90000"/>
              </a:lnSpc>
              <a:spcBef>
                <a:spcPts val="0"/>
              </a:spcBef>
              <a:spcAft>
                <a:spcPts val="0"/>
              </a:spcAft>
              <a:buClr>
                <a:schemeClr val="dk1"/>
              </a:buClr>
              <a:buSzPts val="1400"/>
              <a:buFont typeface="Arial"/>
              <a:buNone/>
            </a:pPr>
            <a:r>
              <a:rPr lang="en-US" sz="2400" b="0" dirty="0">
                <a:solidFill>
                  <a:srgbClr val="162E51"/>
                </a:solidFill>
                <a:latin typeface="Public Sans"/>
                <a:ea typeface="Public Sans"/>
                <a:cs typeface="Public Sans"/>
                <a:sym typeface="Public Sans"/>
              </a:rPr>
              <a:t>Contact the team via email at </a:t>
            </a:r>
            <a:r>
              <a:rPr lang="en-US" sz="2400" b="0" u="sng" dirty="0">
                <a:solidFill>
                  <a:srgbClr val="0563C1"/>
                </a:solidFill>
                <a:latin typeface="Public Sans"/>
                <a:ea typeface="Public Sans"/>
                <a:cs typeface="Public Sans"/>
                <a:sym typeface="Public Sans"/>
              </a:rPr>
              <a:t>section.508@gsa.gov</a:t>
            </a:r>
            <a:endParaRPr sz="2400" dirty="0">
              <a:latin typeface="Public Sans"/>
              <a:ea typeface="Public Sans"/>
              <a:cs typeface="Public Sans"/>
              <a:sym typeface="Public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1"/>
          <p:cNvSpPr txBox="1">
            <a:spLocks noGrp="1"/>
          </p:cNvSpPr>
          <p:nvPr>
            <p:ph type="title"/>
          </p:nvPr>
        </p:nvSpPr>
        <p:spPr>
          <a:xfrm>
            <a:off x="508001" y="2305250"/>
            <a:ext cx="11165700" cy="22476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400"/>
              <a:buNone/>
            </a:pPr>
            <a:r>
              <a:rPr lang="en-US"/>
              <a:t>Backups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237"/>
        <p:cNvGrpSpPr/>
        <p:nvPr/>
      </p:nvGrpSpPr>
      <p:grpSpPr>
        <a:xfrm>
          <a:off x="0" y="0"/>
          <a:ext cx="0" cy="0"/>
          <a:chOff x="0" y="0"/>
          <a:chExt cx="0" cy="0"/>
        </a:xfrm>
      </p:grpSpPr>
      <p:sp>
        <p:nvSpPr>
          <p:cNvPr id="238" name="Google Shape;238;p22"/>
          <p:cNvSpPr txBox="1">
            <a:spLocks noGrp="1"/>
          </p:cNvSpPr>
          <p:nvPr>
            <p:ph type="title"/>
          </p:nvPr>
        </p:nvSpPr>
        <p:spPr>
          <a:xfrm>
            <a:off x="731520" y="548640"/>
            <a:ext cx="10721700" cy="434100"/>
          </a:xfrm>
          <a:prstGeom prst="rect">
            <a:avLst/>
          </a:prstGeom>
          <a:noFill/>
          <a:ln>
            <a:noFill/>
          </a:ln>
        </p:spPr>
        <p:txBody>
          <a:bodyPr spcFirstLastPara="1" wrap="square" lIns="0" tIns="45700" rIns="0" bIns="0" anchor="t" anchorCtr="0">
            <a:spAutoFit/>
          </a:bodyPr>
          <a:lstStyle/>
          <a:p>
            <a:pPr marL="0" lvl="0" indent="0" algn="l" rtl="0">
              <a:lnSpc>
                <a:spcPct val="90000"/>
              </a:lnSpc>
              <a:spcBef>
                <a:spcPts val="0"/>
              </a:spcBef>
              <a:spcAft>
                <a:spcPts val="0"/>
              </a:spcAft>
              <a:buSzPts val="1400"/>
              <a:buNone/>
            </a:pPr>
            <a:r>
              <a:rPr lang="en-US"/>
              <a:t>Section508.gov Highlights</a:t>
            </a:r>
            <a:endParaRPr/>
          </a:p>
        </p:txBody>
      </p:sp>
      <p:sp>
        <p:nvSpPr>
          <p:cNvPr id="239" name="Google Shape;239;p22"/>
          <p:cNvSpPr txBox="1">
            <a:spLocks noGrp="1"/>
          </p:cNvSpPr>
          <p:nvPr>
            <p:ph type="body" idx="1"/>
          </p:nvPr>
        </p:nvSpPr>
        <p:spPr>
          <a:xfrm>
            <a:off x="731520" y="1188720"/>
            <a:ext cx="10721700" cy="4976700"/>
          </a:xfrm>
          <a:prstGeom prst="rect">
            <a:avLst/>
          </a:prstGeom>
          <a:noFill/>
          <a:ln>
            <a:noFill/>
          </a:ln>
        </p:spPr>
        <p:txBody>
          <a:bodyPr spcFirstLastPara="1" wrap="square" lIns="91425" tIns="45700" rIns="91425" bIns="45700" anchor="t" anchorCtr="0">
            <a:noAutofit/>
          </a:bodyPr>
          <a:lstStyle/>
          <a:p>
            <a:pPr marL="457200" lvl="0" indent="-368300" algn="l" rtl="0">
              <a:lnSpc>
                <a:spcPct val="100000"/>
              </a:lnSpc>
              <a:spcBef>
                <a:spcPts val="700"/>
              </a:spcBef>
              <a:spcAft>
                <a:spcPts val="0"/>
              </a:spcAft>
              <a:buClr>
                <a:srgbClr val="162E51"/>
              </a:buClr>
              <a:buSzPts val="2200"/>
              <a:buChar char="•"/>
            </a:pPr>
            <a:r>
              <a:rPr lang="en-US" sz="2200" u="sng" dirty="0">
                <a:solidFill>
                  <a:schemeClr val="hlink"/>
                </a:solidFill>
                <a:hlinkClick r:id="rId3"/>
              </a:rPr>
              <a:t>Organizational IT Accessibility Key Performance Indicators (KPI)</a:t>
            </a:r>
            <a:r>
              <a:rPr lang="en-US" sz="2200" dirty="0">
                <a:solidFill>
                  <a:srgbClr val="162E51"/>
                </a:solidFill>
              </a:rPr>
              <a:t> published</a:t>
            </a:r>
            <a:endParaRPr sz="2200" dirty="0">
              <a:solidFill>
                <a:srgbClr val="162E51"/>
              </a:solidFill>
            </a:endParaRPr>
          </a:p>
          <a:p>
            <a:pPr marL="457200" lvl="0" indent="-368300" algn="l" rtl="0">
              <a:lnSpc>
                <a:spcPct val="100000"/>
              </a:lnSpc>
              <a:spcBef>
                <a:spcPts val="1000"/>
              </a:spcBef>
              <a:spcAft>
                <a:spcPts val="0"/>
              </a:spcAft>
              <a:buClr>
                <a:srgbClr val="162E51"/>
              </a:buClr>
              <a:buSzPts val="2200"/>
              <a:buChar char="•"/>
            </a:pPr>
            <a:r>
              <a:rPr lang="en-US" sz="2200" u="sng" dirty="0">
                <a:solidFill>
                  <a:schemeClr val="hlink"/>
                </a:solidFill>
                <a:hlinkClick r:id="rId4"/>
              </a:rPr>
              <a:t>Accessibility Bytes</a:t>
            </a:r>
            <a:r>
              <a:rPr lang="en-US" sz="2200" dirty="0">
                <a:solidFill>
                  <a:srgbClr val="162E51"/>
                </a:solidFill>
              </a:rPr>
              <a:t> and </a:t>
            </a:r>
            <a:r>
              <a:rPr lang="en-US" sz="2200" u="sng" dirty="0">
                <a:solidFill>
                  <a:schemeClr val="hlink"/>
                </a:solidFill>
                <a:hlinkClick r:id="rId5"/>
              </a:rPr>
              <a:t>Newsletters</a:t>
            </a:r>
            <a:r>
              <a:rPr lang="en-US" sz="2200" dirty="0">
                <a:solidFill>
                  <a:srgbClr val="162E51"/>
                </a:solidFill>
              </a:rPr>
              <a:t> continue to be released regularly</a:t>
            </a:r>
            <a:endParaRPr sz="2200" dirty="0">
              <a:solidFill>
                <a:srgbClr val="162E51"/>
              </a:solidFill>
            </a:endParaRPr>
          </a:p>
          <a:p>
            <a:pPr marL="457200" lvl="0" indent="-368300" algn="l" rtl="0">
              <a:lnSpc>
                <a:spcPct val="100000"/>
              </a:lnSpc>
              <a:spcBef>
                <a:spcPts val="1000"/>
              </a:spcBef>
              <a:spcAft>
                <a:spcPts val="0"/>
              </a:spcAft>
              <a:buClr>
                <a:srgbClr val="162E51"/>
              </a:buClr>
              <a:buSzPts val="2200"/>
              <a:buChar char="•"/>
            </a:pPr>
            <a:r>
              <a:rPr lang="en-US" sz="2200" dirty="0">
                <a:solidFill>
                  <a:srgbClr val="162E51"/>
                </a:solidFill>
              </a:rPr>
              <a:t>Updated </a:t>
            </a:r>
            <a:r>
              <a:rPr lang="en-US" sz="2200" u="sng" dirty="0">
                <a:solidFill>
                  <a:schemeClr val="hlink"/>
                </a:solidFill>
                <a:hlinkClick r:id="rId6"/>
              </a:rPr>
              <a:t>Glossary of Terms</a:t>
            </a:r>
            <a:r>
              <a:rPr lang="en-US" sz="2200" dirty="0">
                <a:solidFill>
                  <a:srgbClr val="162E51"/>
                </a:solidFill>
              </a:rPr>
              <a:t> and a </a:t>
            </a:r>
            <a:r>
              <a:rPr lang="en-US" sz="2200" i="1" dirty="0">
                <a:solidFill>
                  <a:srgbClr val="162E51"/>
                </a:solidFill>
              </a:rPr>
              <a:t>new</a:t>
            </a:r>
            <a:r>
              <a:rPr lang="en-US" sz="2200" dirty="0">
                <a:solidFill>
                  <a:srgbClr val="162E51"/>
                </a:solidFill>
              </a:rPr>
              <a:t> consolidated </a:t>
            </a:r>
            <a:r>
              <a:rPr lang="en-US" sz="2200" u="sng" dirty="0">
                <a:solidFill>
                  <a:schemeClr val="hlink"/>
                </a:solidFill>
                <a:hlinkClick r:id="rId7"/>
              </a:rPr>
              <a:t>Acronyms &amp; Abbreviations</a:t>
            </a:r>
            <a:endParaRPr sz="2200" dirty="0">
              <a:solidFill>
                <a:srgbClr val="162E51"/>
              </a:solidFill>
            </a:endParaRPr>
          </a:p>
          <a:p>
            <a:pPr marL="457200" lvl="0" indent="-368300" algn="l" rtl="0">
              <a:lnSpc>
                <a:spcPct val="100000"/>
              </a:lnSpc>
              <a:spcBef>
                <a:spcPts val="1000"/>
              </a:spcBef>
              <a:spcAft>
                <a:spcPts val="0"/>
              </a:spcAft>
              <a:buClr>
                <a:srgbClr val="162E51"/>
              </a:buClr>
              <a:buSzPts val="2200"/>
              <a:buChar char="•"/>
            </a:pPr>
            <a:r>
              <a:rPr lang="en-US" sz="2200" dirty="0">
                <a:solidFill>
                  <a:srgbClr val="162E51"/>
                </a:solidFill>
              </a:rPr>
              <a:t>Blog on </a:t>
            </a:r>
            <a:r>
              <a:rPr lang="en-US" sz="2200" u="sng" dirty="0">
                <a:solidFill>
                  <a:schemeClr val="hlink"/>
                </a:solidFill>
                <a:hlinkClick r:id="rId8"/>
              </a:rPr>
              <a:t>How the General Services Administration Developed and Tested Accessible E-Learning Training</a:t>
            </a:r>
            <a:endParaRPr sz="2200" dirty="0">
              <a:solidFill>
                <a:srgbClr val="162E51"/>
              </a:solidFill>
            </a:endParaRPr>
          </a:p>
          <a:p>
            <a:pPr marL="457200" lvl="0" indent="-368300" algn="l" rtl="0">
              <a:lnSpc>
                <a:spcPct val="100000"/>
              </a:lnSpc>
              <a:spcBef>
                <a:spcPts val="1000"/>
              </a:spcBef>
              <a:spcAft>
                <a:spcPts val="0"/>
              </a:spcAft>
              <a:buClr>
                <a:srgbClr val="162E51"/>
              </a:buClr>
              <a:buSzPts val="2200"/>
              <a:buChar char="•"/>
            </a:pPr>
            <a:r>
              <a:rPr lang="en-US" sz="2200" u="sng" dirty="0">
                <a:solidFill>
                  <a:schemeClr val="hlink"/>
                </a:solidFill>
                <a:hlinkClick r:id="rId9"/>
              </a:rPr>
              <a:t>Create Accessible Meetings</a:t>
            </a:r>
            <a:r>
              <a:rPr lang="en-US" sz="2200" dirty="0">
                <a:solidFill>
                  <a:srgbClr val="162E51"/>
                </a:solidFill>
              </a:rPr>
              <a:t> with simplified guidance for hosts and attendees</a:t>
            </a:r>
            <a:endParaRPr sz="2200" dirty="0">
              <a:solidFill>
                <a:srgbClr val="162E51"/>
              </a:solidFill>
            </a:endParaRPr>
          </a:p>
          <a:p>
            <a:pPr marL="457200" lvl="0" indent="-368300" algn="l" rtl="0">
              <a:lnSpc>
                <a:spcPct val="100000"/>
              </a:lnSpc>
              <a:spcBef>
                <a:spcPts val="1000"/>
              </a:spcBef>
              <a:spcAft>
                <a:spcPts val="0"/>
              </a:spcAft>
              <a:buClr>
                <a:srgbClr val="162E51"/>
              </a:buClr>
              <a:buSzPts val="2200"/>
              <a:buChar char="•"/>
            </a:pPr>
            <a:r>
              <a:rPr lang="en-US" sz="2200" u="sng" dirty="0">
                <a:solidFill>
                  <a:schemeClr val="hlink"/>
                </a:solidFill>
                <a:hlinkClick r:id="rId10"/>
              </a:rPr>
              <a:t>Authoring Meaningful Alternative Text</a:t>
            </a:r>
            <a:r>
              <a:rPr lang="en-US" sz="2200" dirty="0">
                <a:solidFill>
                  <a:srgbClr val="162E51"/>
                </a:solidFill>
              </a:rPr>
              <a:t> and </a:t>
            </a:r>
            <a:r>
              <a:rPr lang="en-US" sz="2200" u="sng" dirty="0">
                <a:solidFill>
                  <a:schemeClr val="hlink"/>
                </a:solidFill>
                <a:hlinkClick r:id="rId11"/>
              </a:rPr>
              <a:t>What is Alternative Text? (Video)</a:t>
            </a:r>
            <a:endParaRPr sz="2200" dirty="0">
              <a:solidFill>
                <a:srgbClr val="162E51"/>
              </a:solidFill>
            </a:endParaRPr>
          </a:p>
          <a:p>
            <a:pPr marL="457200" lvl="0" indent="-368300" algn="l" rtl="0">
              <a:lnSpc>
                <a:spcPct val="100000"/>
              </a:lnSpc>
              <a:spcBef>
                <a:spcPts val="1000"/>
              </a:spcBef>
              <a:spcAft>
                <a:spcPts val="0"/>
              </a:spcAft>
              <a:buClr>
                <a:srgbClr val="162E51"/>
              </a:buClr>
              <a:buSzPts val="2200"/>
              <a:buChar char="•"/>
            </a:pPr>
            <a:r>
              <a:rPr lang="en-US" sz="2200" u="sng" dirty="0">
                <a:solidFill>
                  <a:schemeClr val="hlink"/>
                </a:solidFill>
                <a:hlinkClick r:id="rId12"/>
              </a:rPr>
              <a:t>Create Accessible Social Media</a:t>
            </a:r>
            <a:r>
              <a:rPr lang="en-US" sz="2200" dirty="0">
                <a:solidFill>
                  <a:srgbClr val="162E51"/>
                </a:solidFill>
              </a:rPr>
              <a:t> update in collaboration with U.S. Access Board</a:t>
            </a:r>
            <a:endParaRPr sz="2200" dirty="0">
              <a:solidFill>
                <a:srgbClr val="162E51"/>
              </a:solidFill>
            </a:endParaRPr>
          </a:p>
          <a:p>
            <a:pPr marL="457200" lvl="0" indent="-368300" algn="l" rtl="0">
              <a:lnSpc>
                <a:spcPct val="100000"/>
              </a:lnSpc>
              <a:spcBef>
                <a:spcPts val="1000"/>
              </a:spcBef>
              <a:spcAft>
                <a:spcPts val="0"/>
              </a:spcAft>
              <a:buClr>
                <a:srgbClr val="162E51"/>
              </a:buClr>
              <a:buSzPts val="2200"/>
              <a:buChar char="•"/>
            </a:pPr>
            <a:r>
              <a:rPr lang="en-US" sz="2200" dirty="0">
                <a:solidFill>
                  <a:srgbClr val="162E51"/>
                </a:solidFill>
              </a:rPr>
              <a:t>Multi-part video series </a:t>
            </a:r>
            <a:r>
              <a:rPr lang="en-US" sz="2200" u="sng" dirty="0">
                <a:solidFill>
                  <a:schemeClr val="hlink"/>
                </a:solidFill>
                <a:hlinkClick r:id="rId13"/>
              </a:rPr>
              <a:t>Introduction to the Accessibility Requirements Tool (ART)</a:t>
            </a:r>
            <a:endParaRPr sz="2200" dirty="0">
              <a:solidFill>
                <a:srgbClr val="162E51"/>
              </a:solidFill>
            </a:endParaRPr>
          </a:p>
          <a:p>
            <a:pPr marL="457200" lvl="0" indent="-368300" algn="l" rtl="0">
              <a:lnSpc>
                <a:spcPct val="100000"/>
              </a:lnSpc>
              <a:spcBef>
                <a:spcPts val="1000"/>
              </a:spcBef>
              <a:spcAft>
                <a:spcPts val="1000"/>
              </a:spcAft>
              <a:buClr>
                <a:srgbClr val="162E51"/>
              </a:buClr>
              <a:buSzPts val="2200"/>
              <a:buChar char="•"/>
            </a:pPr>
            <a:r>
              <a:rPr lang="en-US" sz="2200" dirty="0">
                <a:solidFill>
                  <a:srgbClr val="162E51"/>
                </a:solidFill>
              </a:rPr>
              <a:t>New </a:t>
            </a:r>
            <a:r>
              <a:rPr lang="en-US" sz="2200" u="sng" dirty="0">
                <a:solidFill>
                  <a:schemeClr val="hlink"/>
                </a:solidFill>
                <a:hlinkClick r:id="rId14"/>
              </a:rPr>
              <a:t>ACR Library</a:t>
            </a:r>
            <a:r>
              <a:rPr lang="en-US" sz="2200" dirty="0">
                <a:solidFill>
                  <a:srgbClr val="162E51"/>
                </a:solidFill>
              </a:rPr>
              <a:t> for our products: training courses, ACR Editor, ART, and SRT</a:t>
            </a:r>
            <a:endParaRPr sz="2200" dirty="0">
              <a:solidFill>
                <a:srgbClr val="162E51"/>
              </a:solidFill>
            </a:endParaRPr>
          </a:p>
        </p:txBody>
      </p:sp>
      <p:pic>
        <p:nvPicPr>
          <p:cNvPr id="240" name="Google Shape;240;p22" descr="GSA starmark logo. Section508.gov logo: Buy. Build. Be Accessible."/>
          <p:cNvPicPr preferRelativeResize="0"/>
          <p:nvPr/>
        </p:nvPicPr>
        <p:blipFill rotWithShape="1">
          <a:blip r:embed="rId15">
            <a:alphaModFix/>
          </a:blip>
          <a:srcRect/>
          <a:stretch/>
        </p:blipFill>
        <p:spPr>
          <a:xfrm>
            <a:off x="731525" y="5895500"/>
            <a:ext cx="3400025" cy="669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3"/>
          <p:cNvSpPr txBox="1">
            <a:spLocks noGrp="1"/>
          </p:cNvSpPr>
          <p:nvPr>
            <p:ph type="title"/>
          </p:nvPr>
        </p:nvSpPr>
        <p:spPr>
          <a:xfrm>
            <a:off x="457200" y="317405"/>
            <a:ext cx="10515600" cy="434100"/>
          </a:xfrm>
          <a:prstGeom prst="rect">
            <a:avLst/>
          </a:prstGeom>
          <a:noFill/>
          <a:ln>
            <a:noFill/>
          </a:ln>
        </p:spPr>
        <p:txBody>
          <a:bodyPr spcFirstLastPara="1" wrap="square" lIns="0" tIns="45700" rIns="0" bIns="0" anchor="t" anchorCtr="0">
            <a:spAutoFit/>
          </a:bodyPr>
          <a:lstStyle/>
          <a:p>
            <a:pPr marL="0" lvl="0" indent="0" algn="l" rtl="0">
              <a:lnSpc>
                <a:spcPct val="90000"/>
              </a:lnSpc>
              <a:spcBef>
                <a:spcPts val="0"/>
              </a:spcBef>
              <a:spcAft>
                <a:spcPts val="0"/>
              </a:spcAft>
              <a:buClr>
                <a:schemeClr val="dk1"/>
              </a:buClr>
              <a:buSzPts val="1100"/>
              <a:buFont typeface="Arial"/>
              <a:buNone/>
            </a:pPr>
            <a:r>
              <a:rPr lang="en-US" sz="2800" b="1">
                <a:solidFill>
                  <a:srgbClr val="0B3F3A"/>
                </a:solidFill>
              </a:rPr>
              <a:t>Introductions</a:t>
            </a:r>
            <a:endParaRPr/>
          </a:p>
        </p:txBody>
      </p:sp>
      <p:sp>
        <p:nvSpPr>
          <p:cNvPr id="45" name="Google Shape;45;p3"/>
          <p:cNvSpPr txBox="1">
            <a:spLocks noGrp="1"/>
          </p:cNvSpPr>
          <p:nvPr>
            <p:ph type="body" idx="1"/>
          </p:nvPr>
        </p:nvSpPr>
        <p:spPr>
          <a:xfrm>
            <a:off x="627775" y="3105000"/>
            <a:ext cx="3337500" cy="5943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700"/>
              </a:spcBef>
              <a:spcAft>
                <a:spcPts val="0"/>
              </a:spcAft>
              <a:buSzPts val="2800"/>
              <a:buNone/>
            </a:pPr>
            <a:r>
              <a:rPr lang="en-US" sz="2100" b="1">
                <a:solidFill>
                  <a:srgbClr val="434343"/>
                </a:solidFill>
              </a:rPr>
              <a:t>Andrew Nielson</a:t>
            </a:r>
            <a:endParaRPr sz="2100" b="1">
              <a:solidFill>
                <a:srgbClr val="434343"/>
              </a:solidFill>
            </a:endParaRPr>
          </a:p>
          <a:p>
            <a:pPr marL="0" lvl="0" indent="0" algn="ctr" rtl="0">
              <a:lnSpc>
                <a:spcPct val="100000"/>
              </a:lnSpc>
              <a:spcBef>
                <a:spcPts val="0"/>
              </a:spcBef>
              <a:spcAft>
                <a:spcPts val="0"/>
              </a:spcAft>
              <a:buSzPts val="2800"/>
              <a:buNone/>
            </a:pPr>
            <a:r>
              <a:rPr lang="en-US" sz="1600">
                <a:solidFill>
                  <a:srgbClr val="434343"/>
                </a:solidFill>
              </a:rPr>
              <a:t>Director, IT Accessibility Division</a:t>
            </a:r>
            <a:endParaRPr sz="1600">
              <a:solidFill>
                <a:srgbClr val="434343"/>
              </a:solidFill>
            </a:endParaRPr>
          </a:p>
        </p:txBody>
      </p:sp>
      <p:pic>
        <p:nvPicPr>
          <p:cNvPr id="51" name="Google Shape;51;p3" descr="Photo of Andrew Nielson"/>
          <p:cNvPicPr preferRelativeResize="0"/>
          <p:nvPr/>
        </p:nvPicPr>
        <p:blipFill rotWithShape="1">
          <a:blip r:embed="rId3">
            <a:alphaModFix/>
          </a:blip>
          <a:srcRect/>
          <a:stretch/>
        </p:blipFill>
        <p:spPr>
          <a:xfrm>
            <a:off x="1382125" y="1264955"/>
            <a:ext cx="1828800" cy="1828800"/>
          </a:xfrm>
          <a:prstGeom prst="rect">
            <a:avLst/>
          </a:prstGeom>
          <a:noFill/>
          <a:ln>
            <a:noFill/>
          </a:ln>
        </p:spPr>
      </p:pic>
      <p:sp>
        <p:nvSpPr>
          <p:cNvPr id="48" name="Google Shape;48;p3"/>
          <p:cNvSpPr txBox="1">
            <a:spLocks noGrp="1"/>
          </p:cNvSpPr>
          <p:nvPr>
            <p:ph type="body" idx="1"/>
          </p:nvPr>
        </p:nvSpPr>
        <p:spPr>
          <a:xfrm>
            <a:off x="4427250" y="3105000"/>
            <a:ext cx="3337500" cy="5943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2800"/>
              <a:buNone/>
            </a:pPr>
            <a:r>
              <a:rPr lang="en-US" sz="2100" b="1">
                <a:solidFill>
                  <a:srgbClr val="434343"/>
                </a:solidFill>
              </a:rPr>
              <a:t>Michael Horton</a:t>
            </a:r>
            <a:endParaRPr sz="2100" b="1">
              <a:solidFill>
                <a:srgbClr val="434343"/>
              </a:solidFill>
            </a:endParaRPr>
          </a:p>
          <a:p>
            <a:pPr marL="0" lvl="0" indent="0" algn="ctr" rtl="0">
              <a:lnSpc>
                <a:spcPct val="100000"/>
              </a:lnSpc>
              <a:spcBef>
                <a:spcPts val="0"/>
              </a:spcBef>
              <a:spcAft>
                <a:spcPts val="0"/>
              </a:spcAft>
              <a:buSzPts val="2800"/>
              <a:buNone/>
            </a:pPr>
            <a:r>
              <a:rPr lang="en-US" sz="1600">
                <a:solidFill>
                  <a:srgbClr val="434343"/>
                </a:solidFill>
              </a:rPr>
              <a:t>Senior ICT Accessibility Specialist</a:t>
            </a:r>
            <a:endParaRPr sz="1600">
              <a:solidFill>
                <a:srgbClr val="434343"/>
              </a:solidFill>
            </a:endParaRPr>
          </a:p>
        </p:txBody>
      </p:sp>
      <p:pic>
        <p:nvPicPr>
          <p:cNvPr id="52" name="Google Shape;52;p3" descr="Michael Horton"/>
          <p:cNvPicPr preferRelativeResize="0"/>
          <p:nvPr/>
        </p:nvPicPr>
        <p:blipFill rotWithShape="1">
          <a:blip r:embed="rId4">
            <a:alphaModFix/>
          </a:blip>
          <a:srcRect/>
          <a:stretch/>
        </p:blipFill>
        <p:spPr>
          <a:xfrm>
            <a:off x="5181600" y="1264955"/>
            <a:ext cx="1828800" cy="1828800"/>
          </a:xfrm>
          <a:prstGeom prst="rect">
            <a:avLst/>
          </a:prstGeom>
          <a:noFill/>
          <a:ln>
            <a:noFill/>
          </a:ln>
        </p:spPr>
      </p:pic>
      <p:sp>
        <p:nvSpPr>
          <p:cNvPr id="49" name="Google Shape;49;p3"/>
          <p:cNvSpPr txBox="1">
            <a:spLocks noGrp="1"/>
          </p:cNvSpPr>
          <p:nvPr>
            <p:ph type="body" idx="1"/>
          </p:nvPr>
        </p:nvSpPr>
        <p:spPr>
          <a:xfrm>
            <a:off x="8226725" y="3105000"/>
            <a:ext cx="3337500" cy="5943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sz="2100" b="1">
                <a:solidFill>
                  <a:srgbClr val="434343"/>
                </a:solidFill>
              </a:rPr>
              <a:t>Laura B. Miller</a:t>
            </a:r>
            <a:endParaRPr sz="2100" b="1">
              <a:solidFill>
                <a:srgbClr val="434343"/>
              </a:solidFill>
            </a:endParaRPr>
          </a:p>
          <a:p>
            <a:pPr marL="0" lvl="0" indent="0" algn="ctr" rtl="0">
              <a:lnSpc>
                <a:spcPct val="100000"/>
              </a:lnSpc>
              <a:spcBef>
                <a:spcPts val="0"/>
              </a:spcBef>
              <a:spcAft>
                <a:spcPts val="0"/>
              </a:spcAft>
              <a:buClr>
                <a:schemeClr val="dk1"/>
              </a:buClr>
              <a:buSzPts val="1100"/>
              <a:buFont typeface="Arial"/>
              <a:buNone/>
            </a:pPr>
            <a:r>
              <a:rPr lang="en-US" sz="1600">
                <a:solidFill>
                  <a:srgbClr val="434343"/>
                </a:solidFill>
              </a:rPr>
              <a:t>Senior ICT Accessibility Specialist</a:t>
            </a:r>
            <a:endParaRPr sz="1600">
              <a:solidFill>
                <a:srgbClr val="434343"/>
              </a:solidFill>
            </a:endParaRPr>
          </a:p>
        </p:txBody>
      </p:sp>
      <p:pic>
        <p:nvPicPr>
          <p:cNvPr id="53" name="Google Shape;53;p3" descr="Laura B. Miller"/>
          <p:cNvPicPr preferRelativeResize="0"/>
          <p:nvPr/>
        </p:nvPicPr>
        <p:blipFill rotWithShape="1">
          <a:blip r:embed="rId5">
            <a:alphaModFix/>
          </a:blip>
          <a:srcRect/>
          <a:stretch/>
        </p:blipFill>
        <p:spPr>
          <a:xfrm>
            <a:off x="8981075" y="1264955"/>
            <a:ext cx="1828800" cy="1828800"/>
          </a:xfrm>
          <a:prstGeom prst="rect">
            <a:avLst/>
          </a:prstGeom>
          <a:noFill/>
          <a:ln>
            <a:noFill/>
          </a:ln>
        </p:spPr>
      </p:pic>
      <p:sp>
        <p:nvSpPr>
          <p:cNvPr id="47" name="Google Shape;47;p3"/>
          <p:cNvSpPr txBox="1">
            <a:spLocks noGrp="1"/>
          </p:cNvSpPr>
          <p:nvPr>
            <p:ph type="body" idx="1"/>
          </p:nvPr>
        </p:nvSpPr>
        <p:spPr>
          <a:xfrm>
            <a:off x="2529025" y="5830250"/>
            <a:ext cx="3334500" cy="594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700"/>
              </a:spcBef>
              <a:spcAft>
                <a:spcPts val="0"/>
              </a:spcAft>
              <a:buSzPts val="2800"/>
              <a:buNone/>
            </a:pPr>
            <a:r>
              <a:rPr lang="en-US" sz="2100" b="1">
                <a:solidFill>
                  <a:srgbClr val="434343"/>
                </a:solidFill>
              </a:rPr>
              <a:t>Kristen Smith-O’Connor</a:t>
            </a:r>
            <a:endParaRPr sz="2100" b="1">
              <a:solidFill>
                <a:srgbClr val="434343"/>
              </a:solidFill>
            </a:endParaRPr>
          </a:p>
          <a:p>
            <a:pPr marL="0" lvl="0" indent="0" algn="ctr" rtl="0">
              <a:lnSpc>
                <a:spcPct val="100000"/>
              </a:lnSpc>
              <a:spcBef>
                <a:spcPts val="0"/>
              </a:spcBef>
              <a:spcAft>
                <a:spcPts val="0"/>
              </a:spcAft>
              <a:buClr>
                <a:schemeClr val="dk1"/>
              </a:buClr>
              <a:buSzPts val="1100"/>
              <a:buFont typeface="Arial"/>
              <a:buNone/>
            </a:pPr>
            <a:r>
              <a:rPr lang="en-US" sz="1600">
                <a:solidFill>
                  <a:srgbClr val="434343"/>
                </a:solidFill>
              </a:rPr>
              <a:t>Senior ICT Accessibility Specialist</a:t>
            </a:r>
            <a:endParaRPr sz="1600">
              <a:solidFill>
                <a:srgbClr val="434343"/>
              </a:solidFill>
            </a:endParaRPr>
          </a:p>
        </p:txBody>
      </p:sp>
      <p:pic>
        <p:nvPicPr>
          <p:cNvPr id="54" name="Google Shape;54;p3" descr="Kristen Smith-O'Connor"/>
          <p:cNvPicPr preferRelativeResize="0"/>
          <p:nvPr/>
        </p:nvPicPr>
        <p:blipFill rotWithShape="1">
          <a:blip r:embed="rId6">
            <a:alphaModFix/>
          </a:blip>
          <a:srcRect/>
          <a:stretch/>
        </p:blipFill>
        <p:spPr>
          <a:xfrm>
            <a:off x="3281863" y="4001750"/>
            <a:ext cx="1828800" cy="1828800"/>
          </a:xfrm>
          <a:prstGeom prst="rect">
            <a:avLst/>
          </a:prstGeom>
          <a:noFill/>
          <a:ln>
            <a:noFill/>
          </a:ln>
        </p:spPr>
      </p:pic>
      <p:sp>
        <p:nvSpPr>
          <p:cNvPr id="50" name="Google Shape;50;p3"/>
          <p:cNvSpPr txBox="1">
            <a:spLocks noGrp="1"/>
          </p:cNvSpPr>
          <p:nvPr>
            <p:ph type="body" idx="1"/>
          </p:nvPr>
        </p:nvSpPr>
        <p:spPr>
          <a:xfrm>
            <a:off x="6326988" y="5830550"/>
            <a:ext cx="3337500" cy="5943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2800"/>
              <a:buNone/>
            </a:pPr>
            <a:r>
              <a:rPr lang="en-US" sz="2100" b="1">
                <a:solidFill>
                  <a:srgbClr val="434343"/>
                </a:solidFill>
              </a:rPr>
              <a:t>Alex Wilson</a:t>
            </a:r>
            <a:endParaRPr sz="2100" b="1">
              <a:solidFill>
                <a:srgbClr val="434343"/>
              </a:solidFill>
            </a:endParaRPr>
          </a:p>
          <a:p>
            <a:pPr marL="0" lvl="0" indent="0" algn="ctr" rtl="0">
              <a:lnSpc>
                <a:spcPct val="100000"/>
              </a:lnSpc>
              <a:spcBef>
                <a:spcPts val="0"/>
              </a:spcBef>
              <a:spcAft>
                <a:spcPts val="0"/>
              </a:spcAft>
              <a:buSzPts val="2800"/>
              <a:buNone/>
            </a:pPr>
            <a:r>
              <a:rPr lang="en-US" sz="1600">
                <a:solidFill>
                  <a:srgbClr val="434343"/>
                </a:solidFill>
              </a:rPr>
              <a:t>Program Analyst</a:t>
            </a:r>
            <a:endParaRPr sz="1600">
              <a:solidFill>
                <a:srgbClr val="434343"/>
              </a:solidFill>
            </a:endParaRPr>
          </a:p>
        </p:txBody>
      </p:sp>
      <p:pic>
        <p:nvPicPr>
          <p:cNvPr id="55" name="Google Shape;55;p3" descr="Alex Wilson"/>
          <p:cNvPicPr preferRelativeResize="0"/>
          <p:nvPr/>
        </p:nvPicPr>
        <p:blipFill rotWithShape="1">
          <a:blip r:embed="rId7">
            <a:alphaModFix/>
          </a:blip>
          <a:srcRect/>
          <a:stretch/>
        </p:blipFill>
        <p:spPr>
          <a:xfrm>
            <a:off x="7081338" y="4001750"/>
            <a:ext cx="1828800" cy="1828800"/>
          </a:xfrm>
          <a:prstGeom prst="rect">
            <a:avLst/>
          </a:prstGeom>
          <a:noFill/>
          <a:ln>
            <a:noFill/>
          </a:ln>
        </p:spPr>
      </p:pic>
      <p:sp>
        <p:nvSpPr>
          <p:cNvPr id="46" name="Google Shape;46;p3"/>
          <p:cNvSpPr txBox="1">
            <a:spLocks noGrp="1"/>
          </p:cNvSpPr>
          <p:nvPr>
            <p:ph type="sldNum" idx="12"/>
          </p:nvPr>
        </p:nvSpPr>
        <p:spPr>
          <a:xfrm>
            <a:off x="11465983" y="6492240"/>
            <a:ext cx="268800" cy="1830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rgbClr val="000000"/>
              </a:buClr>
              <a:buSzPts val="800"/>
              <a:buFont typeface="Arial"/>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4"/>
          <p:cNvSpPr txBox="1">
            <a:spLocks noGrp="1"/>
          </p:cNvSpPr>
          <p:nvPr>
            <p:ph type="title"/>
          </p:nvPr>
        </p:nvSpPr>
        <p:spPr>
          <a:xfrm>
            <a:off x="457200" y="317405"/>
            <a:ext cx="10515600" cy="434100"/>
          </a:xfrm>
          <a:prstGeom prst="rect">
            <a:avLst/>
          </a:prstGeom>
          <a:noFill/>
          <a:ln>
            <a:noFill/>
          </a:ln>
        </p:spPr>
        <p:txBody>
          <a:bodyPr spcFirstLastPara="1" wrap="square" lIns="0" tIns="45700" rIns="0" bIns="0" anchor="t" anchorCtr="0">
            <a:spAutoFit/>
          </a:bodyPr>
          <a:lstStyle/>
          <a:p>
            <a:pPr marL="0" lvl="0" indent="0" algn="l" rtl="0">
              <a:lnSpc>
                <a:spcPct val="90000"/>
              </a:lnSpc>
              <a:spcBef>
                <a:spcPts val="0"/>
              </a:spcBef>
              <a:spcAft>
                <a:spcPts val="0"/>
              </a:spcAft>
              <a:buClr>
                <a:schemeClr val="dk1"/>
              </a:buClr>
              <a:buSzPts val="1100"/>
              <a:buFont typeface="Arial"/>
              <a:buNone/>
            </a:pPr>
            <a:r>
              <a:rPr lang="en-US" sz="2800" b="1">
                <a:solidFill>
                  <a:srgbClr val="0B3F3A"/>
                </a:solidFill>
              </a:rPr>
              <a:t>About Us</a:t>
            </a:r>
            <a:endParaRPr/>
          </a:p>
        </p:txBody>
      </p:sp>
      <p:sp>
        <p:nvSpPr>
          <p:cNvPr id="64" name="Google Shape;64;p4"/>
          <p:cNvSpPr txBox="1">
            <a:spLocks noGrp="1"/>
          </p:cNvSpPr>
          <p:nvPr>
            <p:ph type="body" idx="1"/>
          </p:nvPr>
        </p:nvSpPr>
        <p:spPr>
          <a:xfrm>
            <a:off x="457200" y="980100"/>
            <a:ext cx="11277600" cy="1807200"/>
          </a:xfrm>
          <a:prstGeom prst="rect">
            <a:avLst/>
          </a:prstGeom>
          <a:solidFill>
            <a:srgbClr val="0E8775"/>
          </a:solidFill>
          <a:ln>
            <a:noFill/>
          </a:ln>
        </p:spPr>
        <p:txBody>
          <a:bodyPr spcFirstLastPara="1" wrap="square" lIns="91425" tIns="45700" rIns="91425" bIns="45700" anchor="ctr" anchorCtr="0">
            <a:noAutofit/>
          </a:bodyPr>
          <a:lstStyle/>
          <a:p>
            <a:pPr marL="91440" lvl="0" indent="0" algn="l" rtl="0">
              <a:lnSpc>
                <a:spcPct val="100000"/>
              </a:lnSpc>
              <a:spcBef>
                <a:spcPts val="700"/>
              </a:spcBef>
              <a:spcAft>
                <a:spcPts val="0"/>
              </a:spcAft>
              <a:buSzPts val="2800"/>
              <a:buNone/>
            </a:pPr>
            <a:r>
              <a:rPr lang="en-US" sz="2600">
                <a:solidFill>
                  <a:schemeClr val="lt1"/>
                </a:solidFill>
              </a:rPr>
              <a:t>Section 508 of the Rehabilitation Act tasks GSA to provide technical assistance to help federal agencies comply with Section 508 requirements, and ensure that covered information and communication technology (ICT) is accessible to, and usable by, individuals with disabilities.</a:t>
            </a:r>
            <a:endParaRPr sz="2500">
              <a:solidFill>
                <a:schemeClr val="lt1"/>
              </a:solidFill>
            </a:endParaRPr>
          </a:p>
        </p:txBody>
      </p:sp>
      <p:sp>
        <p:nvSpPr>
          <p:cNvPr id="62" name="Google Shape;62;p4"/>
          <p:cNvSpPr txBox="1">
            <a:spLocks noGrp="1"/>
          </p:cNvSpPr>
          <p:nvPr>
            <p:ph type="body" idx="1"/>
          </p:nvPr>
        </p:nvSpPr>
        <p:spPr>
          <a:xfrm>
            <a:off x="457200" y="2888125"/>
            <a:ext cx="11277600" cy="37872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2800"/>
              <a:buNone/>
            </a:pPr>
            <a:r>
              <a:rPr lang="en-US" sz="2500">
                <a:solidFill>
                  <a:srgbClr val="1B1B1B"/>
                </a:solidFill>
                <a:latin typeface="Public Sans"/>
                <a:ea typeface="Public Sans"/>
                <a:cs typeface="Public Sans"/>
                <a:sym typeface="Public Sans"/>
              </a:rPr>
              <a:t>GSA’s Office of Government-wide Policy (OGP) created the Government-wide IT Accessibility Program to focus on providing support to federal agencies in the following primary areas:</a:t>
            </a:r>
            <a:endParaRPr sz="2200">
              <a:solidFill>
                <a:srgbClr val="1B1B1B"/>
              </a:solidFill>
              <a:latin typeface="Public Sans"/>
              <a:ea typeface="Public Sans"/>
              <a:cs typeface="Public Sans"/>
              <a:sym typeface="Public Sans"/>
            </a:endParaRPr>
          </a:p>
          <a:p>
            <a:pPr marL="914400" lvl="0" indent="-361950" algn="l" rtl="0">
              <a:lnSpc>
                <a:spcPct val="100000"/>
              </a:lnSpc>
              <a:spcBef>
                <a:spcPts val="700"/>
              </a:spcBef>
              <a:spcAft>
                <a:spcPts val="0"/>
              </a:spcAft>
              <a:buClr>
                <a:srgbClr val="1B1B1B"/>
              </a:buClr>
              <a:buSzPts val="2100"/>
              <a:buFont typeface="Public Sans"/>
              <a:buChar char="▪"/>
            </a:pPr>
            <a:r>
              <a:rPr lang="en-US" sz="2100">
                <a:solidFill>
                  <a:srgbClr val="1B1B1B"/>
                </a:solidFill>
                <a:latin typeface="Public Sans"/>
                <a:ea typeface="Public Sans"/>
                <a:cs typeface="Public Sans"/>
                <a:sym typeface="Public Sans"/>
              </a:rPr>
              <a:t>Policy &amp; Program Management</a:t>
            </a:r>
            <a:endParaRPr sz="2100">
              <a:solidFill>
                <a:srgbClr val="1B1B1B"/>
              </a:solidFill>
              <a:latin typeface="Public Sans"/>
              <a:ea typeface="Public Sans"/>
              <a:cs typeface="Public Sans"/>
              <a:sym typeface="Public Sans"/>
            </a:endParaRPr>
          </a:p>
          <a:p>
            <a:pPr marL="914400" lvl="0" indent="-361950" algn="l" rtl="0">
              <a:lnSpc>
                <a:spcPct val="100000"/>
              </a:lnSpc>
              <a:spcBef>
                <a:spcPts val="0"/>
              </a:spcBef>
              <a:spcAft>
                <a:spcPts val="0"/>
              </a:spcAft>
              <a:buClr>
                <a:srgbClr val="1B1B1B"/>
              </a:buClr>
              <a:buSzPts val="2100"/>
              <a:buFont typeface="Public Sans"/>
              <a:buChar char="▪"/>
            </a:pPr>
            <a:r>
              <a:rPr lang="en-US" sz="2100">
                <a:solidFill>
                  <a:srgbClr val="1B1B1B"/>
                </a:solidFill>
                <a:latin typeface="Public Sans"/>
                <a:ea typeface="Public Sans"/>
                <a:cs typeface="Public Sans"/>
                <a:sym typeface="Public Sans"/>
              </a:rPr>
              <a:t>Accessible Acquisition</a:t>
            </a:r>
            <a:endParaRPr sz="2100">
              <a:solidFill>
                <a:srgbClr val="1B1B1B"/>
              </a:solidFill>
              <a:latin typeface="Public Sans"/>
              <a:ea typeface="Public Sans"/>
              <a:cs typeface="Public Sans"/>
              <a:sym typeface="Public Sans"/>
            </a:endParaRPr>
          </a:p>
          <a:p>
            <a:pPr marL="914400" lvl="0" indent="-361950" algn="l" rtl="0">
              <a:lnSpc>
                <a:spcPct val="100000"/>
              </a:lnSpc>
              <a:spcBef>
                <a:spcPts val="0"/>
              </a:spcBef>
              <a:spcAft>
                <a:spcPts val="0"/>
              </a:spcAft>
              <a:buClr>
                <a:srgbClr val="1B1B1B"/>
              </a:buClr>
              <a:buSzPts val="2100"/>
              <a:buFont typeface="Public Sans"/>
              <a:buChar char="▪"/>
            </a:pPr>
            <a:r>
              <a:rPr lang="en-US" sz="2100">
                <a:solidFill>
                  <a:srgbClr val="1B1B1B"/>
                </a:solidFill>
                <a:latin typeface="Public Sans"/>
                <a:ea typeface="Public Sans"/>
                <a:cs typeface="Public Sans"/>
                <a:sym typeface="Public Sans"/>
              </a:rPr>
              <a:t>Content Creation</a:t>
            </a:r>
            <a:endParaRPr sz="2100">
              <a:solidFill>
                <a:srgbClr val="1B1B1B"/>
              </a:solidFill>
              <a:latin typeface="Public Sans"/>
              <a:ea typeface="Public Sans"/>
              <a:cs typeface="Public Sans"/>
              <a:sym typeface="Public Sans"/>
            </a:endParaRPr>
          </a:p>
          <a:p>
            <a:pPr marL="914400" lvl="0" indent="-361950" algn="l" rtl="0">
              <a:lnSpc>
                <a:spcPct val="100000"/>
              </a:lnSpc>
              <a:spcBef>
                <a:spcPts val="0"/>
              </a:spcBef>
              <a:spcAft>
                <a:spcPts val="0"/>
              </a:spcAft>
              <a:buClr>
                <a:srgbClr val="1B1B1B"/>
              </a:buClr>
              <a:buSzPts val="2100"/>
              <a:buFont typeface="Public Sans"/>
              <a:buChar char="▪"/>
            </a:pPr>
            <a:r>
              <a:rPr lang="en-US" sz="2100">
                <a:solidFill>
                  <a:srgbClr val="1B1B1B"/>
                </a:solidFill>
                <a:latin typeface="Public Sans"/>
                <a:ea typeface="Public Sans"/>
                <a:cs typeface="Public Sans"/>
                <a:sym typeface="Public Sans"/>
              </a:rPr>
              <a:t>Accessible Design and Development</a:t>
            </a:r>
            <a:endParaRPr sz="2100">
              <a:solidFill>
                <a:srgbClr val="1B1B1B"/>
              </a:solidFill>
              <a:latin typeface="Public Sans"/>
              <a:ea typeface="Public Sans"/>
              <a:cs typeface="Public Sans"/>
              <a:sym typeface="Public Sans"/>
            </a:endParaRPr>
          </a:p>
          <a:p>
            <a:pPr marL="914400" lvl="0" indent="-361950" algn="l" rtl="0">
              <a:lnSpc>
                <a:spcPct val="100000"/>
              </a:lnSpc>
              <a:spcBef>
                <a:spcPts val="0"/>
              </a:spcBef>
              <a:spcAft>
                <a:spcPts val="0"/>
              </a:spcAft>
              <a:buClr>
                <a:srgbClr val="1B1B1B"/>
              </a:buClr>
              <a:buSzPts val="2100"/>
              <a:buFont typeface="Public Sans"/>
              <a:buChar char="▪"/>
            </a:pPr>
            <a:r>
              <a:rPr lang="en-US" sz="2100">
                <a:solidFill>
                  <a:srgbClr val="1B1B1B"/>
                </a:solidFill>
                <a:latin typeface="Public Sans"/>
                <a:ea typeface="Public Sans"/>
                <a:cs typeface="Public Sans"/>
                <a:sym typeface="Public Sans"/>
              </a:rPr>
              <a:t>Accessibility Testing, and</a:t>
            </a:r>
            <a:endParaRPr sz="2100">
              <a:solidFill>
                <a:srgbClr val="1B1B1B"/>
              </a:solidFill>
              <a:latin typeface="Public Sans"/>
              <a:ea typeface="Public Sans"/>
              <a:cs typeface="Public Sans"/>
              <a:sym typeface="Public Sans"/>
            </a:endParaRPr>
          </a:p>
          <a:p>
            <a:pPr marL="914400" lvl="0" indent="-361950" algn="l" rtl="0">
              <a:lnSpc>
                <a:spcPct val="100000"/>
              </a:lnSpc>
              <a:spcBef>
                <a:spcPts val="0"/>
              </a:spcBef>
              <a:spcAft>
                <a:spcPts val="0"/>
              </a:spcAft>
              <a:buClr>
                <a:srgbClr val="1B1B1B"/>
              </a:buClr>
              <a:buSzPts val="2100"/>
              <a:buFont typeface="Public Sans"/>
              <a:buChar char="▪"/>
            </a:pPr>
            <a:r>
              <a:rPr lang="en-US" sz="2100">
                <a:solidFill>
                  <a:srgbClr val="1B1B1B"/>
                </a:solidFill>
                <a:latin typeface="Public Sans"/>
                <a:ea typeface="Public Sans"/>
                <a:cs typeface="Public Sans"/>
                <a:sym typeface="Public Sans"/>
              </a:rPr>
              <a:t>Accessibility Training &amp; Events</a:t>
            </a:r>
            <a:endParaRPr sz="2100">
              <a:solidFill>
                <a:srgbClr val="1B1B1B"/>
              </a:solidFill>
              <a:latin typeface="Public Sans"/>
              <a:ea typeface="Public Sans"/>
              <a:cs typeface="Public Sans"/>
              <a:sym typeface="Public Sans"/>
            </a:endParaRPr>
          </a:p>
        </p:txBody>
      </p:sp>
      <p:sp>
        <p:nvSpPr>
          <p:cNvPr id="63" name="Google Shape;63;p4"/>
          <p:cNvSpPr txBox="1">
            <a:spLocks noGrp="1"/>
          </p:cNvSpPr>
          <p:nvPr>
            <p:ph type="sldNum" idx="12"/>
          </p:nvPr>
        </p:nvSpPr>
        <p:spPr>
          <a:xfrm>
            <a:off x="11465983" y="6492240"/>
            <a:ext cx="268800" cy="1830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Clr>
                <a:srgbClr val="000000"/>
              </a:buClr>
              <a:buSzPts val="800"/>
              <a:buFont typeface="Arial"/>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g335e59fddae_1_0"/>
          <p:cNvSpPr txBox="1">
            <a:spLocks noGrp="1"/>
          </p:cNvSpPr>
          <p:nvPr>
            <p:ph type="title"/>
          </p:nvPr>
        </p:nvSpPr>
        <p:spPr>
          <a:xfrm>
            <a:off x="508001" y="2305250"/>
            <a:ext cx="11165700" cy="22476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a:t>Updates and Highlights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5"/>
          <p:cNvSpPr txBox="1">
            <a:spLocks noGrp="1"/>
          </p:cNvSpPr>
          <p:nvPr>
            <p:ph type="title"/>
          </p:nvPr>
        </p:nvSpPr>
        <p:spPr>
          <a:xfrm>
            <a:off x="731520" y="548640"/>
            <a:ext cx="10721700" cy="434100"/>
          </a:xfrm>
          <a:prstGeom prst="rect">
            <a:avLst/>
          </a:prstGeom>
          <a:noFill/>
          <a:ln>
            <a:noFill/>
          </a:ln>
        </p:spPr>
        <p:txBody>
          <a:bodyPr spcFirstLastPara="1" wrap="square" lIns="0" tIns="45700" rIns="0" bIns="0" anchor="t" anchorCtr="0">
            <a:spAutoFit/>
          </a:bodyPr>
          <a:lstStyle/>
          <a:p>
            <a:pPr marL="0" lvl="0" indent="0" algn="l" rtl="0">
              <a:lnSpc>
                <a:spcPct val="90000"/>
              </a:lnSpc>
              <a:spcBef>
                <a:spcPts val="0"/>
              </a:spcBef>
              <a:spcAft>
                <a:spcPts val="0"/>
              </a:spcAft>
              <a:buSzPts val="1400"/>
              <a:buNone/>
            </a:pPr>
            <a:r>
              <a:rPr lang="en-US"/>
              <a:t>IT Accessibility KPI Example</a:t>
            </a:r>
            <a:endParaRPr/>
          </a:p>
        </p:txBody>
      </p:sp>
      <p:graphicFrame>
        <p:nvGraphicFramePr>
          <p:cNvPr id="77" name="Google Shape;77;p5"/>
          <p:cNvGraphicFramePr/>
          <p:nvPr>
            <p:extLst>
              <p:ext uri="{D42A27DB-BD31-4B8C-83A1-F6EECF244321}">
                <p14:modId xmlns:p14="http://schemas.microsoft.com/office/powerpoint/2010/main" val="309455159"/>
              </p:ext>
            </p:extLst>
          </p:nvPr>
        </p:nvGraphicFramePr>
        <p:xfrm>
          <a:off x="735163" y="1279813"/>
          <a:ext cx="10721675" cy="4739900"/>
        </p:xfrm>
        <a:graphic>
          <a:graphicData uri="http://schemas.openxmlformats.org/drawingml/2006/table">
            <a:tbl>
              <a:tblPr firstRow="1">
                <a:noFill/>
                <a:tableStyleId>{9B0E1836-C01D-48F1-924E-A4AF93B2BDC1}</a:tableStyleId>
              </a:tblPr>
              <a:tblGrid>
                <a:gridCol w="610975">
                  <a:extLst>
                    <a:ext uri="{9D8B030D-6E8A-4147-A177-3AD203B41FA5}">
                      <a16:colId xmlns:a16="http://schemas.microsoft.com/office/drawing/2014/main" val="20000"/>
                    </a:ext>
                  </a:extLst>
                </a:gridCol>
                <a:gridCol w="1729250">
                  <a:extLst>
                    <a:ext uri="{9D8B030D-6E8A-4147-A177-3AD203B41FA5}">
                      <a16:colId xmlns:a16="http://schemas.microsoft.com/office/drawing/2014/main" val="20001"/>
                    </a:ext>
                  </a:extLst>
                </a:gridCol>
                <a:gridCol w="3237150">
                  <a:extLst>
                    <a:ext uri="{9D8B030D-6E8A-4147-A177-3AD203B41FA5}">
                      <a16:colId xmlns:a16="http://schemas.microsoft.com/office/drawing/2014/main" val="20002"/>
                    </a:ext>
                  </a:extLst>
                </a:gridCol>
                <a:gridCol w="3237150">
                  <a:extLst>
                    <a:ext uri="{9D8B030D-6E8A-4147-A177-3AD203B41FA5}">
                      <a16:colId xmlns:a16="http://schemas.microsoft.com/office/drawing/2014/main" val="20003"/>
                    </a:ext>
                  </a:extLst>
                </a:gridCol>
                <a:gridCol w="1907150">
                  <a:extLst>
                    <a:ext uri="{9D8B030D-6E8A-4147-A177-3AD203B41FA5}">
                      <a16:colId xmlns:a16="http://schemas.microsoft.com/office/drawing/2014/main" val="20004"/>
                    </a:ext>
                  </a:extLst>
                </a:gridCol>
              </a:tblGrid>
              <a:tr h="972450">
                <a:tc>
                  <a:txBody>
                    <a:bodyPr/>
                    <a:lstStyle/>
                    <a:p>
                      <a:pPr marL="0" marR="0" lvl="0" indent="0" algn="ctr" rtl="0">
                        <a:lnSpc>
                          <a:spcPct val="140000"/>
                        </a:lnSpc>
                        <a:spcBef>
                          <a:spcPts val="0"/>
                        </a:spcBef>
                        <a:spcAft>
                          <a:spcPts val="0"/>
                        </a:spcAft>
                        <a:buClr>
                          <a:srgbClr val="000000"/>
                        </a:buClr>
                        <a:buSzPts val="1800"/>
                        <a:buFont typeface="Arial"/>
                        <a:buNone/>
                      </a:pPr>
                      <a:r>
                        <a:rPr lang="en-US" sz="1800" b="1" u="none" strike="noStrike" cap="none" dirty="0">
                          <a:solidFill>
                            <a:srgbClr val="1B1B1B"/>
                          </a:solidFill>
                          <a:highlight>
                            <a:srgbClr val="FFFFFF"/>
                          </a:highlight>
                          <a:latin typeface="Roboto"/>
                          <a:ea typeface="Roboto"/>
                          <a:cs typeface="Roboto"/>
                          <a:sym typeface="Roboto"/>
                        </a:rPr>
                        <a:t>KPI ID</a:t>
                      </a:r>
                      <a:endParaRPr sz="1800" b="1" u="none" strike="noStrike" cap="none" dirty="0">
                        <a:solidFill>
                          <a:srgbClr val="1B1B1B"/>
                        </a:solidFill>
                        <a:highlight>
                          <a:srgbClr val="FFFFFF"/>
                        </a:highlight>
                        <a:latin typeface="Roboto"/>
                        <a:ea typeface="Roboto"/>
                        <a:cs typeface="Roboto"/>
                        <a:sym typeface="Roboto"/>
                      </a:endParaRPr>
                    </a:p>
                  </a:txBody>
                  <a:tcPr marL="91425" marR="91425" marT="91425" marB="91425">
                    <a:lnB w="10575" cap="flat" cmpd="sng">
                      <a:solidFill>
                        <a:srgbClr val="1B1B1B"/>
                      </a:solidFill>
                      <a:prstDash val="solid"/>
                      <a:round/>
                      <a:headEnd type="none" w="sm" len="sm"/>
                      <a:tailEnd type="none" w="sm" len="sm"/>
                    </a:lnB>
                  </a:tcPr>
                </a:tc>
                <a:tc>
                  <a:txBody>
                    <a:bodyPr/>
                    <a:lstStyle/>
                    <a:p>
                      <a:pPr marL="0" marR="0" lvl="0" indent="0" algn="ctr" rtl="0">
                        <a:lnSpc>
                          <a:spcPct val="140000"/>
                        </a:lnSpc>
                        <a:spcBef>
                          <a:spcPts val="0"/>
                        </a:spcBef>
                        <a:spcAft>
                          <a:spcPts val="0"/>
                        </a:spcAft>
                        <a:buClr>
                          <a:srgbClr val="000000"/>
                        </a:buClr>
                        <a:buSzPts val="1800"/>
                        <a:buFont typeface="Arial"/>
                        <a:buNone/>
                      </a:pPr>
                      <a:r>
                        <a:rPr lang="en-US" sz="1800" b="1" u="none" strike="noStrike" cap="none" dirty="0">
                          <a:solidFill>
                            <a:srgbClr val="1B1B1B"/>
                          </a:solidFill>
                          <a:highlight>
                            <a:srgbClr val="FFFFFF"/>
                          </a:highlight>
                          <a:latin typeface="Roboto"/>
                          <a:ea typeface="Roboto"/>
                          <a:cs typeface="Roboto"/>
                          <a:sym typeface="Roboto"/>
                        </a:rPr>
                        <a:t>KPI Short Name</a:t>
                      </a:r>
                      <a:endParaRPr sz="1800" b="1" u="none" strike="noStrike" cap="none" dirty="0">
                        <a:solidFill>
                          <a:srgbClr val="1B1B1B"/>
                        </a:solidFill>
                        <a:highlight>
                          <a:srgbClr val="FFFFFF"/>
                        </a:highlight>
                        <a:latin typeface="Roboto"/>
                        <a:ea typeface="Roboto"/>
                        <a:cs typeface="Roboto"/>
                        <a:sym typeface="Roboto"/>
                      </a:endParaRPr>
                    </a:p>
                  </a:txBody>
                  <a:tcPr marL="91425" marR="91425" marT="91425" marB="91425">
                    <a:lnB w="10575" cap="flat" cmpd="sng">
                      <a:solidFill>
                        <a:srgbClr val="1B1B1B"/>
                      </a:solidFill>
                      <a:prstDash val="solid"/>
                      <a:round/>
                      <a:headEnd type="none" w="sm" len="sm"/>
                      <a:tailEnd type="none" w="sm" len="sm"/>
                    </a:lnB>
                  </a:tcPr>
                </a:tc>
                <a:tc>
                  <a:txBody>
                    <a:bodyPr/>
                    <a:lstStyle/>
                    <a:p>
                      <a:pPr marL="0" marR="0" lvl="0" indent="0" algn="ctr" rtl="0">
                        <a:lnSpc>
                          <a:spcPct val="140000"/>
                        </a:lnSpc>
                        <a:spcBef>
                          <a:spcPts val="0"/>
                        </a:spcBef>
                        <a:spcAft>
                          <a:spcPts val="0"/>
                        </a:spcAft>
                        <a:buClr>
                          <a:srgbClr val="000000"/>
                        </a:buClr>
                        <a:buSzPts val="1800"/>
                        <a:buFont typeface="Arial"/>
                        <a:buNone/>
                      </a:pPr>
                      <a:r>
                        <a:rPr lang="en-US" sz="1800" b="1" u="none" strike="noStrike" cap="none" dirty="0">
                          <a:solidFill>
                            <a:srgbClr val="1B1B1B"/>
                          </a:solidFill>
                          <a:highlight>
                            <a:srgbClr val="FFFFFF"/>
                          </a:highlight>
                          <a:latin typeface="Roboto"/>
                          <a:ea typeface="Roboto"/>
                          <a:cs typeface="Roboto"/>
                          <a:sym typeface="Roboto"/>
                        </a:rPr>
                        <a:t>Draft Generic KPI</a:t>
                      </a:r>
                      <a:endParaRPr sz="1800" b="1" u="none" strike="noStrike" cap="none" dirty="0">
                        <a:solidFill>
                          <a:srgbClr val="1B1B1B"/>
                        </a:solidFill>
                        <a:highlight>
                          <a:srgbClr val="FFFFFF"/>
                        </a:highlight>
                        <a:latin typeface="Roboto"/>
                        <a:ea typeface="Roboto"/>
                        <a:cs typeface="Roboto"/>
                        <a:sym typeface="Roboto"/>
                      </a:endParaRPr>
                    </a:p>
                  </a:txBody>
                  <a:tcPr marL="91425" marR="91425" marT="91425" marB="91425">
                    <a:lnB w="10575" cap="flat" cmpd="sng">
                      <a:solidFill>
                        <a:srgbClr val="1B1B1B"/>
                      </a:solidFill>
                      <a:prstDash val="solid"/>
                      <a:round/>
                      <a:headEnd type="none" w="sm" len="sm"/>
                      <a:tailEnd type="none" w="sm" len="sm"/>
                    </a:lnB>
                  </a:tcPr>
                </a:tc>
                <a:tc>
                  <a:txBody>
                    <a:bodyPr/>
                    <a:lstStyle/>
                    <a:p>
                      <a:pPr marL="0" marR="0" lvl="0" indent="0" algn="ctr" rtl="0">
                        <a:lnSpc>
                          <a:spcPct val="140000"/>
                        </a:lnSpc>
                        <a:spcBef>
                          <a:spcPts val="0"/>
                        </a:spcBef>
                        <a:spcAft>
                          <a:spcPts val="0"/>
                        </a:spcAft>
                        <a:buClr>
                          <a:srgbClr val="000000"/>
                        </a:buClr>
                        <a:buSzPts val="1800"/>
                        <a:buFont typeface="Arial"/>
                        <a:buNone/>
                      </a:pPr>
                      <a:r>
                        <a:rPr lang="en-US" sz="1800" b="1" u="none" strike="noStrike" cap="none" dirty="0">
                          <a:solidFill>
                            <a:srgbClr val="1B1B1B"/>
                          </a:solidFill>
                          <a:highlight>
                            <a:srgbClr val="FFFFFF"/>
                          </a:highlight>
                          <a:latin typeface="Roboto"/>
                          <a:ea typeface="Roboto"/>
                          <a:cs typeface="Roboto"/>
                          <a:sym typeface="Roboto"/>
                        </a:rPr>
                        <a:t>Draft KPI</a:t>
                      </a:r>
                      <a:endParaRPr sz="1800" b="1" u="none" strike="noStrike" cap="none" dirty="0">
                        <a:solidFill>
                          <a:srgbClr val="1B1B1B"/>
                        </a:solidFill>
                        <a:highlight>
                          <a:srgbClr val="FFFFFF"/>
                        </a:highlight>
                        <a:latin typeface="Roboto"/>
                        <a:ea typeface="Roboto"/>
                        <a:cs typeface="Roboto"/>
                        <a:sym typeface="Roboto"/>
                      </a:endParaRPr>
                    </a:p>
                  </a:txBody>
                  <a:tcPr marL="91425" marR="91425" marT="91425" marB="91425">
                    <a:lnB w="10575" cap="flat" cmpd="sng">
                      <a:solidFill>
                        <a:srgbClr val="1B1B1B"/>
                      </a:solidFill>
                      <a:prstDash val="solid"/>
                      <a:round/>
                      <a:headEnd type="none" w="sm" len="sm"/>
                      <a:tailEnd type="none" w="sm" len="sm"/>
                    </a:lnB>
                  </a:tcPr>
                </a:tc>
                <a:tc>
                  <a:txBody>
                    <a:bodyPr/>
                    <a:lstStyle/>
                    <a:p>
                      <a:pPr marL="0" marR="0" lvl="0" indent="0" algn="ctr" rtl="0">
                        <a:lnSpc>
                          <a:spcPct val="140000"/>
                        </a:lnSpc>
                        <a:spcBef>
                          <a:spcPts val="0"/>
                        </a:spcBef>
                        <a:spcAft>
                          <a:spcPts val="0"/>
                        </a:spcAft>
                        <a:buClr>
                          <a:srgbClr val="000000"/>
                        </a:buClr>
                        <a:buSzPts val="1800"/>
                        <a:buFont typeface="Arial"/>
                        <a:buNone/>
                      </a:pPr>
                      <a:r>
                        <a:rPr lang="en-US" sz="1800" b="1" u="none" strike="noStrike" cap="none" dirty="0">
                          <a:solidFill>
                            <a:srgbClr val="1B1B1B"/>
                          </a:solidFill>
                          <a:highlight>
                            <a:srgbClr val="FFFFFF"/>
                          </a:highlight>
                          <a:latin typeface="Roboto"/>
                          <a:ea typeface="Roboto"/>
                          <a:cs typeface="Roboto"/>
                          <a:sym typeface="Roboto"/>
                        </a:rPr>
                        <a:t>Primary Aligned Dimension</a:t>
                      </a:r>
                      <a:endParaRPr sz="1800" b="1" u="none" strike="noStrike" cap="none" dirty="0">
                        <a:solidFill>
                          <a:srgbClr val="1B1B1B"/>
                        </a:solidFill>
                        <a:highlight>
                          <a:srgbClr val="FFFFFF"/>
                        </a:highlight>
                        <a:latin typeface="Roboto"/>
                        <a:ea typeface="Roboto"/>
                        <a:cs typeface="Roboto"/>
                        <a:sym typeface="Roboto"/>
                      </a:endParaRPr>
                    </a:p>
                  </a:txBody>
                  <a:tcPr marL="91425" marR="91425" marT="91425" marB="91425">
                    <a:lnB w="10575" cap="flat" cmpd="sng">
                      <a:solidFill>
                        <a:srgbClr val="1B1B1B"/>
                      </a:solidFill>
                      <a:prstDash val="solid"/>
                      <a:round/>
                      <a:headEnd type="none" w="sm" len="sm"/>
                      <a:tailEnd type="none" w="sm" len="sm"/>
                    </a:lnB>
                  </a:tcPr>
                </a:tc>
                <a:extLst>
                  <a:ext uri="{0D108BD9-81ED-4DB2-BD59-A6C34878D82A}">
                    <a16:rowId xmlns:a16="http://schemas.microsoft.com/office/drawing/2014/main" val="10000"/>
                  </a:ext>
                </a:extLst>
              </a:tr>
              <a:tr h="3767450">
                <a:tc>
                  <a:txBody>
                    <a:bodyPr/>
                    <a:lstStyle/>
                    <a:p>
                      <a:pPr marL="0" marR="0" lvl="0" indent="0" algn="ctr" rtl="0">
                        <a:lnSpc>
                          <a:spcPct val="160000"/>
                        </a:lnSpc>
                        <a:spcBef>
                          <a:spcPts val="0"/>
                        </a:spcBef>
                        <a:spcAft>
                          <a:spcPts val="0"/>
                        </a:spcAft>
                        <a:buClr>
                          <a:srgbClr val="000000"/>
                        </a:buClr>
                        <a:buSzPts val="1800"/>
                        <a:buFont typeface="Arial"/>
                        <a:buNone/>
                      </a:pPr>
                      <a:r>
                        <a:rPr lang="en-US" sz="1800" u="none" strike="noStrike" cap="none">
                          <a:solidFill>
                            <a:srgbClr val="1B1B1B"/>
                          </a:solidFill>
                          <a:latin typeface="Roboto"/>
                          <a:ea typeface="Roboto"/>
                          <a:cs typeface="Roboto"/>
                          <a:sym typeface="Roboto"/>
                        </a:rPr>
                        <a:t>1</a:t>
                      </a:r>
                      <a:endParaRPr sz="1800" u="none" strike="noStrike" cap="none">
                        <a:solidFill>
                          <a:srgbClr val="1B1B1B"/>
                        </a:solidFill>
                        <a:latin typeface="Roboto"/>
                        <a:ea typeface="Roboto"/>
                        <a:cs typeface="Roboto"/>
                        <a:sym typeface="Roboto"/>
                      </a:endParaRPr>
                    </a:p>
                  </a:txBody>
                  <a:tcPr marL="91425" marR="91425" marT="91425" marB="91425">
                    <a:lnT w="10575" cap="flat" cmpd="sng">
                      <a:solidFill>
                        <a:srgbClr val="1B1B1B"/>
                      </a:solidFill>
                      <a:prstDash val="solid"/>
                      <a:round/>
                      <a:headEnd type="none" w="sm" len="sm"/>
                      <a:tailEnd type="none" w="sm" len="sm"/>
                    </a:lnT>
                    <a:lnB w="10575" cap="flat" cmpd="sng">
                      <a:solidFill>
                        <a:srgbClr val="1B1B1B"/>
                      </a:solidFill>
                      <a:prstDash val="solid"/>
                      <a:round/>
                      <a:headEnd type="none" w="sm" len="sm"/>
                      <a:tailEnd type="none" w="sm" len="sm"/>
                    </a:lnB>
                    <a:solidFill>
                      <a:srgbClr val="F7F9FD"/>
                    </a:solidFill>
                  </a:tcPr>
                </a:tc>
                <a:tc>
                  <a:txBody>
                    <a:bodyPr/>
                    <a:lstStyle/>
                    <a:p>
                      <a:pPr marL="0" marR="0" lvl="0" indent="0" algn="l" rtl="0">
                        <a:lnSpc>
                          <a:spcPct val="160000"/>
                        </a:lnSpc>
                        <a:spcBef>
                          <a:spcPts val="0"/>
                        </a:spcBef>
                        <a:spcAft>
                          <a:spcPts val="0"/>
                        </a:spcAft>
                        <a:buClr>
                          <a:srgbClr val="000000"/>
                        </a:buClr>
                        <a:buSzPts val="1800"/>
                        <a:buFont typeface="Arial"/>
                        <a:buNone/>
                      </a:pPr>
                      <a:r>
                        <a:rPr lang="en-US" sz="1800" u="none" strike="noStrike" cap="none">
                          <a:solidFill>
                            <a:srgbClr val="1B1B1B"/>
                          </a:solidFill>
                          <a:latin typeface="Roboto"/>
                          <a:ea typeface="Roboto"/>
                          <a:cs typeface="Roboto"/>
                          <a:sym typeface="Roboto"/>
                        </a:rPr>
                        <a:t>Dedicated Section 508 PM Time</a:t>
                      </a:r>
                      <a:endParaRPr sz="1800" u="none" strike="noStrike" cap="none">
                        <a:solidFill>
                          <a:srgbClr val="1B1B1B"/>
                        </a:solidFill>
                        <a:latin typeface="Roboto"/>
                        <a:ea typeface="Roboto"/>
                        <a:cs typeface="Roboto"/>
                        <a:sym typeface="Roboto"/>
                      </a:endParaRPr>
                    </a:p>
                  </a:txBody>
                  <a:tcPr marL="91425" marR="91425" marT="91425" marB="91425">
                    <a:lnT w="10575" cap="flat" cmpd="sng">
                      <a:solidFill>
                        <a:srgbClr val="1B1B1B"/>
                      </a:solidFill>
                      <a:prstDash val="solid"/>
                      <a:round/>
                      <a:headEnd type="none" w="sm" len="sm"/>
                      <a:tailEnd type="none" w="sm" len="sm"/>
                    </a:lnT>
                    <a:lnB w="10575" cap="flat" cmpd="sng">
                      <a:solidFill>
                        <a:srgbClr val="1B1B1B"/>
                      </a:solidFill>
                      <a:prstDash val="solid"/>
                      <a:round/>
                      <a:headEnd type="none" w="sm" len="sm"/>
                      <a:tailEnd type="none" w="sm" len="sm"/>
                    </a:lnB>
                    <a:solidFill>
                      <a:srgbClr val="F7F9FD"/>
                    </a:solidFill>
                  </a:tcPr>
                </a:tc>
                <a:tc>
                  <a:txBody>
                    <a:bodyPr/>
                    <a:lstStyle/>
                    <a:p>
                      <a:pPr marL="0" marR="0" lvl="0" indent="0" algn="l" rtl="0">
                        <a:lnSpc>
                          <a:spcPct val="160000"/>
                        </a:lnSpc>
                        <a:spcBef>
                          <a:spcPts val="0"/>
                        </a:spcBef>
                        <a:spcAft>
                          <a:spcPts val="0"/>
                        </a:spcAft>
                        <a:buClr>
                          <a:srgbClr val="000000"/>
                        </a:buClr>
                        <a:buSzPts val="1800"/>
                        <a:buFont typeface="Arial"/>
                        <a:buNone/>
                      </a:pPr>
                      <a:r>
                        <a:rPr lang="en-US" sz="1800" u="none" strike="noStrike" cap="none">
                          <a:solidFill>
                            <a:srgbClr val="1B1B1B"/>
                          </a:solidFill>
                          <a:latin typeface="Roboto"/>
                          <a:ea typeface="Roboto"/>
                          <a:cs typeface="Roboto"/>
                          <a:sym typeface="Roboto"/>
                        </a:rPr>
                        <a:t>In FYXX, the organization's Section 508 program manager spends at least XX hours a pay period doing strictly ICT accessibility work. [i.e. 1/2 time or 0.5 FTE.]</a:t>
                      </a:r>
                      <a:endParaRPr sz="1800" u="none" strike="noStrike" cap="none">
                        <a:solidFill>
                          <a:srgbClr val="1B1B1B"/>
                        </a:solidFill>
                        <a:latin typeface="Roboto"/>
                        <a:ea typeface="Roboto"/>
                        <a:cs typeface="Roboto"/>
                        <a:sym typeface="Roboto"/>
                      </a:endParaRPr>
                    </a:p>
                  </a:txBody>
                  <a:tcPr marL="91425" marR="91425" marT="91425" marB="91425">
                    <a:lnT w="10575" cap="flat" cmpd="sng">
                      <a:solidFill>
                        <a:srgbClr val="1B1B1B"/>
                      </a:solidFill>
                      <a:prstDash val="solid"/>
                      <a:round/>
                      <a:headEnd type="none" w="sm" len="sm"/>
                      <a:tailEnd type="none" w="sm" len="sm"/>
                    </a:lnT>
                    <a:lnB w="10575" cap="flat" cmpd="sng">
                      <a:solidFill>
                        <a:srgbClr val="1B1B1B"/>
                      </a:solidFill>
                      <a:prstDash val="solid"/>
                      <a:round/>
                      <a:headEnd type="none" w="sm" len="sm"/>
                      <a:tailEnd type="none" w="sm" len="sm"/>
                    </a:lnB>
                    <a:solidFill>
                      <a:srgbClr val="F7F9FD"/>
                    </a:solidFill>
                  </a:tcPr>
                </a:tc>
                <a:tc>
                  <a:txBody>
                    <a:bodyPr/>
                    <a:lstStyle/>
                    <a:p>
                      <a:pPr marL="0" marR="0" lvl="0" indent="0" algn="l" rtl="0">
                        <a:lnSpc>
                          <a:spcPct val="160000"/>
                        </a:lnSpc>
                        <a:spcBef>
                          <a:spcPts val="0"/>
                        </a:spcBef>
                        <a:spcAft>
                          <a:spcPts val="0"/>
                        </a:spcAft>
                        <a:buClr>
                          <a:srgbClr val="000000"/>
                        </a:buClr>
                        <a:buSzPts val="1800"/>
                        <a:buFont typeface="Arial"/>
                        <a:buNone/>
                      </a:pPr>
                      <a:r>
                        <a:rPr lang="en-US" sz="1800" u="none" strike="noStrike" cap="none" dirty="0">
                          <a:solidFill>
                            <a:srgbClr val="1B1B1B"/>
                          </a:solidFill>
                          <a:latin typeface="Roboto"/>
                          <a:ea typeface="Roboto"/>
                          <a:cs typeface="Roboto"/>
                          <a:sym typeface="Roboto"/>
                        </a:rPr>
                        <a:t>In FY26, the organization's Section 508 program manager spends at least 40 hours a pay period doing strictly ICT accessibility work. [i.e. 1/2 time or 0.5 FTE.]</a:t>
                      </a:r>
                      <a:endParaRPr sz="1800" u="none" strike="noStrike" cap="none" dirty="0">
                        <a:solidFill>
                          <a:srgbClr val="1B1B1B"/>
                        </a:solidFill>
                        <a:latin typeface="Roboto"/>
                        <a:ea typeface="Roboto"/>
                        <a:cs typeface="Roboto"/>
                        <a:sym typeface="Roboto"/>
                      </a:endParaRPr>
                    </a:p>
                  </a:txBody>
                  <a:tcPr marL="91425" marR="91425" marT="91425" marB="91425">
                    <a:lnT w="10575" cap="flat" cmpd="sng">
                      <a:solidFill>
                        <a:srgbClr val="1B1B1B"/>
                      </a:solidFill>
                      <a:prstDash val="solid"/>
                      <a:round/>
                      <a:headEnd type="none" w="sm" len="sm"/>
                      <a:tailEnd type="none" w="sm" len="sm"/>
                    </a:lnT>
                    <a:lnB w="10575" cap="flat" cmpd="sng">
                      <a:solidFill>
                        <a:srgbClr val="1B1B1B"/>
                      </a:solidFill>
                      <a:prstDash val="solid"/>
                      <a:round/>
                      <a:headEnd type="none" w="sm" len="sm"/>
                      <a:tailEnd type="none" w="sm" len="sm"/>
                    </a:lnB>
                    <a:solidFill>
                      <a:srgbClr val="F7F9FD"/>
                    </a:solidFill>
                  </a:tcPr>
                </a:tc>
                <a:tc>
                  <a:txBody>
                    <a:bodyPr/>
                    <a:lstStyle/>
                    <a:p>
                      <a:pPr marL="0" marR="0" lvl="0" indent="0" algn="l" rtl="0">
                        <a:lnSpc>
                          <a:spcPct val="160000"/>
                        </a:lnSpc>
                        <a:spcBef>
                          <a:spcPts val="0"/>
                        </a:spcBef>
                        <a:spcAft>
                          <a:spcPts val="0"/>
                        </a:spcAft>
                        <a:buClr>
                          <a:srgbClr val="000000"/>
                        </a:buClr>
                        <a:buSzPts val="1800"/>
                        <a:buFont typeface="Arial"/>
                        <a:buNone/>
                      </a:pPr>
                      <a:r>
                        <a:rPr lang="en-US" sz="1800" u="none" strike="noStrike" cap="none" dirty="0">
                          <a:solidFill>
                            <a:srgbClr val="1B1B1B"/>
                          </a:solidFill>
                          <a:latin typeface="Roboto"/>
                          <a:ea typeface="Roboto"/>
                          <a:cs typeface="Roboto"/>
                          <a:sym typeface="Roboto"/>
                        </a:rPr>
                        <a:t>General Information</a:t>
                      </a:r>
                      <a:endParaRPr sz="1800" u="none" strike="noStrike" cap="none" dirty="0">
                        <a:solidFill>
                          <a:srgbClr val="1B1B1B"/>
                        </a:solidFill>
                        <a:latin typeface="Roboto"/>
                        <a:ea typeface="Roboto"/>
                        <a:cs typeface="Roboto"/>
                        <a:sym typeface="Roboto"/>
                      </a:endParaRPr>
                    </a:p>
                  </a:txBody>
                  <a:tcPr marL="91425" marR="91425" marT="91425" marB="91425">
                    <a:lnT w="10575" cap="flat" cmpd="sng">
                      <a:solidFill>
                        <a:srgbClr val="1B1B1B"/>
                      </a:solidFill>
                      <a:prstDash val="solid"/>
                      <a:round/>
                      <a:headEnd type="none" w="sm" len="sm"/>
                      <a:tailEnd type="none" w="sm" len="sm"/>
                    </a:lnT>
                    <a:lnB w="10575" cap="flat" cmpd="sng">
                      <a:solidFill>
                        <a:srgbClr val="1B1B1B"/>
                      </a:solidFill>
                      <a:prstDash val="solid"/>
                      <a:round/>
                      <a:headEnd type="none" w="sm" len="sm"/>
                      <a:tailEnd type="none" w="sm" len="sm"/>
                    </a:lnB>
                    <a:solidFill>
                      <a:srgbClr val="F7F9FD"/>
                    </a:solidFill>
                  </a:tcPr>
                </a:tc>
                <a:extLst>
                  <a:ext uri="{0D108BD9-81ED-4DB2-BD59-A6C34878D82A}">
                    <a16:rowId xmlns:a16="http://schemas.microsoft.com/office/drawing/2014/main" val="10001"/>
                  </a:ext>
                </a:extLst>
              </a:tr>
            </a:tbl>
          </a:graphicData>
        </a:graphic>
      </p:graphicFrame>
      <p:grpSp>
        <p:nvGrpSpPr>
          <p:cNvPr id="78" name="Google Shape;78;p5" descr="KPIs: https://www.section508.gov/manage/accessibility-kpi/&#10;"/>
          <p:cNvGrpSpPr/>
          <p:nvPr/>
        </p:nvGrpSpPr>
        <p:grpSpPr>
          <a:xfrm>
            <a:off x="735175" y="6222975"/>
            <a:ext cx="10721700" cy="494400"/>
            <a:chOff x="735175" y="6070575"/>
            <a:chExt cx="10721700" cy="494400"/>
          </a:xfrm>
        </p:grpSpPr>
        <p:sp>
          <p:nvSpPr>
            <p:cNvPr id="79" name="Google Shape;79;p5"/>
            <p:cNvSpPr txBox="1"/>
            <p:nvPr/>
          </p:nvSpPr>
          <p:spPr>
            <a:xfrm>
              <a:off x="1229575" y="6070575"/>
              <a:ext cx="10227300" cy="494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dirty="0">
                  <a:solidFill>
                    <a:schemeClr val="dk2"/>
                  </a:solidFill>
                  <a:latin typeface="Oswald SemiBold"/>
                  <a:ea typeface="Oswald SemiBold"/>
                  <a:cs typeface="Oswald SemiBold"/>
                  <a:sym typeface="Oswald SemiBold"/>
                </a:rPr>
                <a:t>Section</a:t>
              </a:r>
              <a:r>
                <a:rPr lang="en-US" sz="2500" b="0" i="0" u="none" strike="noStrike" cap="none" dirty="0">
                  <a:solidFill>
                    <a:srgbClr val="098850"/>
                  </a:solidFill>
                  <a:latin typeface="Oswald SemiBold"/>
                  <a:ea typeface="Oswald SemiBold"/>
                  <a:cs typeface="Oswald SemiBold"/>
                  <a:sym typeface="Oswald SemiBold"/>
                </a:rPr>
                <a:t>508</a:t>
              </a:r>
              <a:r>
                <a:rPr lang="en-US" sz="2500" b="0" i="0" u="none" strike="noStrike" cap="none" dirty="0">
                  <a:solidFill>
                    <a:schemeClr val="dk2"/>
                  </a:solidFill>
                  <a:latin typeface="Oswald SemiBold"/>
                  <a:ea typeface="Oswald SemiBold"/>
                  <a:cs typeface="Oswald SemiBold"/>
                  <a:sym typeface="Oswald SemiBold"/>
                </a:rPr>
                <a:t>.gov/</a:t>
              </a:r>
              <a:r>
                <a:rPr lang="en-US" sz="2500" b="0" i="0" u="none" strike="noStrike" cap="none" dirty="0" err="1">
                  <a:solidFill>
                    <a:schemeClr val="dk2"/>
                  </a:solidFill>
                  <a:latin typeface="Oswald SemiBold"/>
                  <a:ea typeface="Oswald SemiBold"/>
                  <a:cs typeface="Oswald SemiBold"/>
                  <a:sym typeface="Oswald SemiBold"/>
                </a:rPr>
                <a:t>kpi</a:t>
              </a:r>
              <a:r>
                <a:rPr lang="en-US" sz="2500" b="0" i="0" u="none" strike="noStrike" cap="none" dirty="0">
                  <a:solidFill>
                    <a:schemeClr val="dk2"/>
                  </a:solidFill>
                  <a:latin typeface="Oswald SemiBold"/>
                  <a:ea typeface="Oswald SemiBold"/>
                  <a:cs typeface="Oswald SemiBold"/>
                  <a:sym typeface="Oswald SemiBold"/>
                </a:rPr>
                <a:t>/</a:t>
              </a:r>
              <a:endParaRPr sz="2500" b="0" i="0" u="none" strike="noStrike" cap="none" dirty="0">
                <a:solidFill>
                  <a:schemeClr val="dk2"/>
                </a:solidFill>
                <a:latin typeface="Oswald SemiBold"/>
                <a:ea typeface="Oswald SemiBold"/>
                <a:cs typeface="Oswald SemiBold"/>
                <a:sym typeface="Oswald SemiBold"/>
              </a:endParaRPr>
            </a:p>
          </p:txBody>
        </p:sp>
        <p:pic>
          <p:nvPicPr>
            <p:cNvPr id="80" name="Google Shape;80;p5" title="gsa.png"/>
            <p:cNvPicPr preferRelativeResize="0"/>
            <p:nvPr/>
          </p:nvPicPr>
          <p:blipFill rotWithShape="1">
            <a:blip r:embed="rId3">
              <a:alphaModFix/>
            </a:blip>
            <a:srcRect/>
            <a:stretch/>
          </p:blipFill>
          <p:spPr>
            <a:xfrm>
              <a:off x="735175" y="6070575"/>
              <a:ext cx="494400" cy="494400"/>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6"/>
          <p:cNvSpPr txBox="1">
            <a:spLocks noGrp="1"/>
          </p:cNvSpPr>
          <p:nvPr>
            <p:ph type="title"/>
          </p:nvPr>
        </p:nvSpPr>
        <p:spPr>
          <a:xfrm>
            <a:off x="731520" y="548640"/>
            <a:ext cx="10721700" cy="434100"/>
          </a:xfrm>
          <a:prstGeom prst="rect">
            <a:avLst/>
          </a:prstGeom>
          <a:noFill/>
          <a:ln>
            <a:noFill/>
          </a:ln>
        </p:spPr>
        <p:txBody>
          <a:bodyPr spcFirstLastPara="1" wrap="square" lIns="0" tIns="45700" rIns="0" bIns="0" anchor="t" anchorCtr="0">
            <a:spAutoFit/>
          </a:bodyPr>
          <a:lstStyle/>
          <a:p>
            <a:pPr marL="0" lvl="0" indent="0" algn="l" rtl="0">
              <a:lnSpc>
                <a:spcPct val="90000"/>
              </a:lnSpc>
              <a:spcBef>
                <a:spcPts val="0"/>
              </a:spcBef>
              <a:spcAft>
                <a:spcPts val="0"/>
              </a:spcAft>
              <a:buSzPts val="1400"/>
              <a:buNone/>
            </a:pPr>
            <a:r>
              <a:rPr lang="en-US"/>
              <a:t>Accessibility Bytes, Section 508 Newsletter, and Listserv</a:t>
            </a:r>
            <a:endParaRPr/>
          </a:p>
        </p:txBody>
      </p:sp>
      <p:sp>
        <p:nvSpPr>
          <p:cNvPr id="87" name="Google Shape;87;p6"/>
          <p:cNvSpPr txBox="1">
            <a:spLocks noGrp="1"/>
          </p:cNvSpPr>
          <p:nvPr>
            <p:ph type="body" idx="1"/>
          </p:nvPr>
        </p:nvSpPr>
        <p:spPr>
          <a:xfrm>
            <a:off x="731525" y="1188725"/>
            <a:ext cx="5364600" cy="49614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2800"/>
              <a:buNone/>
            </a:pPr>
            <a:r>
              <a:rPr lang="en-US" sz="2100">
                <a:solidFill>
                  <a:srgbClr val="1B1B1B"/>
                </a:solidFill>
                <a:highlight>
                  <a:srgbClr val="FFFFFF"/>
                </a:highlight>
                <a:latin typeface="Public Sans"/>
                <a:ea typeface="Public Sans"/>
                <a:cs typeface="Public Sans"/>
                <a:sym typeface="Public Sans"/>
              </a:rPr>
              <a:t>Government employees and contractors invited to join our community LISTSERV. </a:t>
            </a:r>
            <a:endParaRPr sz="2100">
              <a:solidFill>
                <a:srgbClr val="1B1B1B"/>
              </a:solidFill>
              <a:highlight>
                <a:srgbClr val="FFFFFF"/>
              </a:highlight>
              <a:latin typeface="Public Sans"/>
              <a:ea typeface="Public Sans"/>
              <a:cs typeface="Public Sans"/>
              <a:sym typeface="Public Sans"/>
            </a:endParaRPr>
          </a:p>
          <a:p>
            <a:pPr marL="0" lvl="0" indent="0" algn="l" rtl="0">
              <a:lnSpc>
                <a:spcPct val="115000"/>
              </a:lnSpc>
              <a:spcBef>
                <a:spcPts val="1200"/>
              </a:spcBef>
              <a:spcAft>
                <a:spcPts val="0"/>
              </a:spcAft>
              <a:buClr>
                <a:schemeClr val="dk1"/>
              </a:buClr>
              <a:buSzPts val="1100"/>
              <a:buFont typeface="Arial"/>
              <a:buNone/>
            </a:pPr>
            <a:r>
              <a:rPr lang="en-US" sz="2200" b="1">
                <a:solidFill>
                  <a:srgbClr val="1B1B1B"/>
                </a:solidFill>
                <a:highlight>
                  <a:srgbClr val="FFFFFF"/>
                </a:highlight>
                <a:latin typeface="Public Sans"/>
                <a:ea typeface="Public Sans"/>
                <a:cs typeface="Public Sans"/>
                <a:sym typeface="Public Sans"/>
              </a:rPr>
              <a:t>Subscribe to Our Email Newsletters</a:t>
            </a:r>
            <a:endParaRPr sz="2200" b="1">
              <a:solidFill>
                <a:srgbClr val="1B1B1B"/>
              </a:solidFill>
              <a:highlight>
                <a:srgbClr val="FFFFFF"/>
              </a:highlight>
              <a:latin typeface="Public Sans"/>
              <a:ea typeface="Public Sans"/>
              <a:cs typeface="Public Sans"/>
              <a:sym typeface="Public Sans"/>
            </a:endParaRPr>
          </a:p>
          <a:p>
            <a:pPr marL="0" lvl="0" indent="0" algn="l" rtl="0">
              <a:lnSpc>
                <a:spcPct val="115000"/>
              </a:lnSpc>
              <a:spcBef>
                <a:spcPts val="1200"/>
              </a:spcBef>
              <a:spcAft>
                <a:spcPts val="0"/>
              </a:spcAft>
              <a:buClr>
                <a:schemeClr val="dk1"/>
              </a:buClr>
              <a:buSzPts val="1100"/>
              <a:buFont typeface="Arial"/>
              <a:buNone/>
            </a:pPr>
            <a:r>
              <a:rPr lang="en-US" sz="2100">
                <a:solidFill>
                  <a:srgbClr val="1B1B1B"/>
                </a:solidFill>
                <a:highlight>
                  <a:srgbClr val="FFFFFF"/>
                </a:highlight>
                <a:latin typeface="Public Sans"/>
                <a:ea typeface="Public Sans"/>
                <a:cs typeface="Public Sans"/>
                <a:sym typeface="Public Sans"/>
              </a:rPr>
              <a:t>All digital accessibility practitioners are welcome to subscribe to our newsletters:</a:t>
            </a:r>
            <a:endParaRPr sz="2100">
              <a:solidFill>
                <a:srgbClr val="1B1B1B"/>
              </a:solidFill>
              <a:highlight>
                <a:srgbClr val="FFFFFF"/>
              </a:highlight>
              <a:latin typeface="Public Sans"/>
              <a:ea typeface="Public Sans"/>
              <a:cs typeface="Public Sans"/>
              <a:sym typeface="Public Sans"/>
            </a:endParaRPr>
          </a:p>
          <a:p>
            <a:pPr marL="457200" lvl="0" indent="-355600" algn="l" rtl="0">
              <a:lnSpc>
                <a:spcPct val="115000"/>
              </a:lnSpc>
              <a:spcBef>
                <a:spcPts val="1000"/>
              </a:spcBef>
              <a:spcAft>
                <a:spcPts val="0"/>
              </a:spcAft>
              <a:buClr>
                <a:srgbClr val="1B1B1B"/>
              </a:buClr>
              <a:buSzPts val="2000"/>
              <a:buFont typeface="Public Sans"/>
              <a:buChar char="●"/>
            </a:pPr>
            <a:r>
              <a:rPr lang="en-US" sz="2000" b="1" i="1">
                <a:solidFill>
                  <a:srgbClr val="1B1B1B"/>
                </a:solidFill>
                <a:highlight>
                  <a:srgbClr val="FFFFFF"/>
                </a:highlight>
                <a:latin typeface="Public Sans"/>
                <a:ea typeface="Public Sans"/>
                <a:cs typeface="Public Sans"/>
                <a:sym typeface="Public Sans"/>
              </a:rPr>
              <a:t>Accessibility Bytes</a:t>
            </a:r>
            <a:r>
              <a:rPr lang="en-US" sz="2000">
                <a:solidFill>
                  <a:srgbClr val="1B1B1B"/>
                </a:solidFill>
                <a:highlight>
                  <a:srgbClr val="FFFFFF"/>
                </a:highlight>
                <a:latin typeface="Public Sans"/>
                <a:ea typeface="Public Sans"/>
                <a:cs typeface="Public Sans"/>
                <a:sym typeface="Public Sans"/>
              </a:rPr>
              <a:t>: Quick tips you can use to improve ICT accessibility.</a:t>
            </a:r>
            <a:endParaRPr sz="2000">
              <a:solidFill>
                <a:srgbClr val="1B1B1B"/>
              </a:solidFill>
              <a:highlight>
                <a:srgbClr val="FFFFFF"/>
              </a:highlight>
              <a:latin typeface="Public Sans"/>
              <a:ea typeface="Public Sans"/>
              <a:cs typeface="Public Sans"/>
              <a:sym typeface="Public Sans"/>
            </a:endParaRPr>
          </a:p>
          <a:p>
            <a:pPr marL="457200" lvl="0" indent="-355600" algn="l" rtl="0">
              <a:lnSpc>
                <a:spcPct val="115000"/>
              </a:lnSpc>
              <a:spcBef>
                <a:spcPts val="0"/>
              </a:spcBef>
              <a:spcAft>
                <a:spcPts val="0"/>
              </a:spcAft>
              <a:buClr>
                <a:srgbClr val="1B1B1B"/>
              </a:buClr>
              <a:buSzPts val="2000"/>
              <a:buFont typeface="Public Sans"/>
              <a:buChar char="●"/>
            </a:pPr>
            <a:r>
              <a:rPr lang="en-US" sz="2000" b="1" i="1">
                <a:solidFill>
                  <a:srgbClr val="1B1B1B"/>
                </a:solidFill>
                <a:highlight>
                  <a:srgbClr val="FFFFFF"/>
                </a:highlight>
                <a:latin typeface="Public Sans"/>
                <a:ea typeface="Public Sans"/>
                <a:cs typeface="Public Sans"/>
                <a:sym typeface="Public Sans"/>
              </a:rPr>
              <a:t>Digital Accessibility Newsletter</a:t>
            </a:r>
            <a:r>
              <a:rPr lang="en-US" sz="2000">
                <a:solidFill>
                  <a:srgbClr val="1B1B1B"/>
                </a:solidFill>
                <a:highlight>
                  <a:srgbClr val="FFFFFF"/>
                </a:highlight>
                <a:latin typeface="Public Sans"/>
                <a:ea typeface="Public Sans"/>
                <a:cs typeface="Public Sans"/>
                <a:sym typeface="Public Sans"/>
              </a:rPr>
              <a:t>: A bi-monthly newsletter from our team sharing announcements, news, online resource updates, and upcoming events to help your team!</a:t>
            </a:r>
            <a:endParaRPr sz="2000">
              <a:solidFill>
                <a:srgbClr val="1B1B1B"/>
              </a:solidFill>
              <a:latin typeface="Public Sans"/>
              <a:ea typeface="Public Sans"/>
              <a:cs typeface="Public Sans"/>
              <a:sym typeface="Public Sans"/>
            </a:endParaRPr>
          </a:p>
        </p:txBody>
      </p:sp>
      <p:pic>
        <p:nvPicPr>
          <p:cNvPr id="88" name="Google Shape;88;p6" descr="Screenshot of the Section 508 newsletter"/>
          <p:cNvPicPr preferRelativeResize="0"/>
          <p:nvPr/>
        </p:nvPicPr>
        <p:blipFill rotWithShape="1">
          <a:blip r:embed="rId3">
            <a:alphaModFix/>
          </a:blip>
          <a:srcRect/>
          <a:stretch/>
        </p:blipFill>
        <p:spPr>
          <a:xfrm>
            <a:off x="6400800" y="1554480"/>
            <a:ext cx="3657600" cy="4961497"/>
          </a:xfrm>
          <a:prstGeom prst="rect">
            <a:avLst/>
          </a:prstGeom>
          <a:noFill/>
          <a:ln w="9525" cap="flat" cmpd="sng">
            <a:solidFill>
              <a:schemeClr val="dk2"/>
            </a:solidFill>
            <a:prstDash val="solid"/>
            <a:round/>
            <a:headEnd type="none" w="sm" len="sm"/>
            <a:tailEnd type="none" w="sm" len="sm"/>
          </a:ln>
          <a:effectLst>
            <a:outerShdw blurRad="57150" dist="19050" dir="5400000" algn="bl" rotWithShape="0">
              <a:srgbClr val="000000">
                <a:alpha val="49803"/>
              </a:srgbClr>
            </a:outerShdw>
          </a:effectLst>
        </p:spPr>
      </p:pic>
      <p:pic>
        <p:nvPicPr>
          <p:cNvPr id="92" name="Google Shape;92;p6" descr="Screenshot of the accessibility bytes blog"/>
          <p:cNvPicPr preferRelativeResize="0"/>
          <p:nvPr/>
        </p:nvPicPr>
        <p:blipFill rotWithShape="1">
          <a:blip r:embed="rId4">
            <a:alphaModFix/>
          </a:blip>
          <a:srcRect/>
          <a:stretch/>
        </p:blipFill>
        <p:spPr>
          <a:xfrm>
            <a:off x="7795621" y="1188720"/>
            <a:ext cx="3657600" cy="4956748"/>
          </a:xfrm>
          <a:prstGeom prst="rect">
            <a:avLst/>
          </a:prstGeom>
          <a:noFill/>
          <a:ln w="9525" cap="flat" cmpd="sng">
            <a:solidFill>
              <a:schemeClr val="dk2"/>
            </a:solidFill>
            <a:prstDash val="solid"/>
            <a:round/>
            <a:headEnd type="none" w="sm" len="sm"/>
            <a:tailEnd type="none" w="sm" len="sm"/>
          </a:ln>
          <a:effectLst>
            <a:outerShdw blurRad="57150" dist="19050" dir="5400000" algn="bl" rotWithShape="0">
              <a:srgbClr val="000000">
                <a:alpha val="49803"/>
              </a:srgbClr>
            </a:outerShdw>
          </a:effectLst>
        </p:spPr>
      </p:pic>
      <p:grpSp>
        <p:nvGrpSpPr>
          <p:cNvPr id="89" name="Google Shape;89;p6" descr="Section508.gov/community/&#10;"/>
          <p:cNvGrpSpPr/>
          <p:nvPr/>
        </p:nvGrpSpPr>
        <p:grpSpPr>
          <a:xfrm>
            <a:off x="735175" y="6222975"/>
            <a:ext cx="10721700" cy="494400"/>
            <a:chOff x="735175" y="6070575"/>
            <a:chExt cx="10721700" cy="494400"/>
          </a:xfrm>
        </p:grpSpPr>
        <p:sp>
          <p:nvSpPr>
            <p:cNvPr id="90" name="Google Shape;90;p6"/>
            <p:cNvSpPr txBox="1"/>
            <p:nvPr/>
          </p:nvSpPr>
          <p:spPr>
            <a:xfrm>
              <a:off x="1229575" y="6070575"/>
              <a:ext cx="10227300" cy="494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dirty="0">
                  <a:solidFill>
                    <a:schemeClr val="dk2"/>
                  </a:solidFill>
                  <a:latin typeface="Oswald SemiBold"/>
                  <a:ea typeface="Oswald SemiBold"/>
                  <a:cs typeface="Oswald SemiBold"/>
                  <a:sym typeface="Oswald SemiBold"/>
                </a:rPr>
                <a:t>Section</a:t>
              </a:r>
              <a:r>
                <a:rPr lang="en-US" sz="2500" b="0" i="0" u="none" strike="noStrike" cap="none" dirty="0">
                  <a:solidFill>
                    <a:srgbClr val="098850"/>
                  </a:solidFill>
                  <a:latin typeface="Oswald SemiBold"/>
                  <a:ea typeface="Oswald SemiBold"/>
                  <a:cs typeface="Oswald SemiBold"/>
                  <a:sym typeface="Oswald SemiBold"/>
                </a:rPr>
                <a:t>508</a:t>
              </a:r>
              <a:r>
                <a:rPr lang="en-US" sz="2500" b="0" i="0" u="none" strike="noStrike" cap="none" dirty="0">
                  <a:solidFill>
                    <a:schemeClr val="dk2"/>
                  </a:solidFill>
                  <a:latin typeface="Oswald SemiBold"/>
                  <a:ea typeface="Oswald SemiBold"/>
                  <a:cs typeface="Oswald SemiBold"/>
                  <a:sym typeface="Oswald SemiBold"/>
                </a:rPr>
                <a:t>.gov/community/</a:t>
              </a:r>
              <a:endParaRPr sz="2500" b="0" i="0" u="none" strike="noStrike" cap="none" dirty="0">
                <a:solidFill>
                  <a:schemeClr val="dk2"/>
                </a:solidFill>
                <a:latin typeface="Oswald SemiBold"/>
                <a:ea typeface="Oswald SemiBold"/>
                <a:cs typeface="Oswald SemiBold"/>
                <a:sym typeface="Oswald SemiBold"/>
              </a:endParaRPr>
            </a:p>
          </p:txBody>
        </p:sp>
        <p:pic>
          <p:nvPicPr>
            <p:cNvPr id="91" name="Google Shape;91;p6" title="gsa.png"/>
            <p:cNvPicPr preferRelativeResize="0"/>
            <p:nvPr/>
          </p:nvPicPr>
          <p:blipFill rotWithShape="1">
            <a:blip r:embed="rId5">
              <a:alphaModFix/>
            </a:blip>
            <a:srcRect/>
            <a:stretch/>
          </p:blipFill>
          <p:spPr>
            <a:xfrm>
              <a:off x="735175" y="6070575"/>
              <a:ext cx="494400" cy="494400"/>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7"/>
          <p:cNvSpPr txBox="1">
            <a:spLocks noGrp="1"/>
          </p:cNvSpPr>
          <p:nvPr>
            <p:ph type="title"/>
          </p:nvPr>
        </p:nvSpPr>
        <p:spPr>
          <a:xfrm>
            <a:off x="731520" y="548640"/>
            <a:ext cx="10721700" cy="434100"/>
          </a:xfrm>
          <a:prstGeom prst="rect">
            <a:avLst/>
          </a:prstGeom>
          <a:noFill/>
          <a:ln>
            <a:noFill/>
          </a:ln>
        </p:spPr>
        <p:txBody>
          <a:bodyPr spcFirstLastPara="1" wrap="square" lIns="0" tIns="45700" rIns="0" bIns="0" anchor="t" anchorCtr="0">
            <a:spAutoFit/>
          </a:bodyPr>
          <a:lstStyle/>
          <a:p>
            <a:pPr marL="0" lvl="0" indent="0" algn="l" rtl="0">
              <a:lnSpc>
                <a:spcPct val="90000"/>
              </a:lnSpc>
              <a:spcBef>
                <a:spcPts val="0"/>
              </a:spcBef>
              <a:spcAft>
                <a:spcPts val="0"/>
              </a:spcAft>
              <a:buSzPts val="1400"/>
              <a:buNone/>
            </a:pPr>
            <a:r>
              <a:rPr lang="en-US"/>
              <a:t>Glossary of Terms and Acronyms &amp; Abbreviations</a:t>
            </a:r>
            <a:endParaRPr/>
          </a:p>
        </p:txBody>
      </p:sp>
      <p:sp>
        <p:nvSpPr>
          <p:cNvPr id="98" name="Google Shape;98;p7"/>
          <p:cNvSpPr txBox="1">
            <a:spLocks noGrp="1"/>
          </p:cNvSpPr>
          <p:nvPr>
            <p:ph type="body" idx="1"/>
          </p:nvPr>
        </p:nvSpPr>
        <p:spPr>
          <a:xfrm>
            <a:off x="731525" y="1188725"/>
            <a:ext cx="5360700" cy="4366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700"/>
              </a:spcBef>
              <a:spcAft>
                <a:spcPts val="0"/>
              </a:spcAft>
              <a:buSzPts val="2800"/>
              <a:buNone/>
            </a:pPr>
            <a:r>
              <a:rPr lang="en-US" sz="2200">
                <a:latin typeface="Public Sans"/>
                <a:ea typeface="Public Sans"/>
                <a:cs typeface="Public Sans"/>
                <a:sym typeface="Public Sans"/>
              </a:rPr>
              <a:t>Every industry has its unique lingo and jargon—terminology meant to make it efficient to communicate.</a:t>
            </a:r>
            <a:endParaRPr sz="2200">
              <a:latin typeface="Public Sans"/>
              <a:ea typeface="Public Sans"/>
              <a:cs typeface="Public Sans"/>
              <a:sym typeface="Public Sans"/>
            </a:endParaRPr>
          </a:p>
          <a:p>
            <a:pPr marL="0" lvl="0" indent="0" algn="l" rtl="0">
              <a:lnSpc>
                <a:spcPct val="100000"/>
              </a:lnSpc>
              <a:spcBef>
                <a:spcPts val="700"/>
              </a:spcBef>
              <a:spcAft>
                <a:spcPts val="0"/>
              </a:spcAft>
              <a:buSzPts val="2800"/>
              <a:buNone/>
            </a:pPr>
            <a:r>
              <a:rPr lang="en-US" sz="2200">
                <a:latin typeface="Public Sans"/>
                <a:ea typeface="Public Sans"/>
                <a:cs typeface="Public Sans"/>
                <a:sym typeface="Public Sans"/>
              </a:rPr>
              <a:t>To help our community of folks who work in both information technology and government spaces, we have consolidated </a:t>
            </a:r>
            <a:r>
              <a:rPr lang="en-US" sz="2200" b="1">
                <a:latin typeface="Public Sans"/>
                <a:ea typeface="Public Sans"/>
                <a:cs typeface="Public Sans"/>
                <a:sym typeface="Public Sans"/>
              </a:rPr>
              <a:t>over 200 terms</a:t>
            </a:r>
            <a:r>
              <a:rPr lang="en-US" sz="2200">
                <a:latin typeface="Public Sans"/>
                <a:ea typeface="Public Sans"/>
                <a:cs typeface="Public Sans"/>
                <a:sym typeface="Public Sans"/>
              </a:rPr>
              <a:t> and </a:t>
            </a:r>
            <a:r>
              <a:rPr lang="en-US" sz="2200" b="1">
                <a:latin typeface="Public Sans"/>
                <a:ea typeface="Public Sans"/>
                <a:cs typeface="Public Sans"/>
                <a:sym typeface="Public Sans"/>
              </a:rPr>
              <a:t>90 acronyms &amp; abbreviations </a:t>
            </a:r>
            <a:r>
              <a:rPr lang="en-US" sz="2200">
                <a:latin typeface="Public Sans"/>
                <a:ea typeface="Public Sans"/>
                <a:cs typeface="Public Sans"/>
                <a:sym typeface="Public Sans"/>
              </a:rPr>
              <a:t>that help SMEs find and learn the information they need to make their agency’s electronic information and digital services accessible.</a:t>
            </a:r>
            <a:endParaRPr sz="2200">
              <a:latin typeface="Public Sans"/>
              <a:ea typeface="Public Sans"/>
              <a:cs typeface="Public Sans"/>
              <a:sym typeface="Public Sans"/>
            </a:endParaRPr>
          </a:p>
        </p:txBody>
      </p:sp>
      <p:pic>
        <p:nvPicPr>
          <p:cNvPr id="106" name="Google Shape;106;p7" descr="Screenshot of the acronyms and abbreviations page"/>
          <p:cNvPicPr preferRelativeResize="0"/>
          <p:nvPr/>
        </p:nvPicPr>
        <p:blipFill rotWithShape="1">
          <a:blip r:embed="rId3">
            <a:alphaModFix/>
          </a:blip>
          <a:srcRect/>
          <a:stretch/>
        </p:blipFill>
        <p:spPr>
          <a:xfrm>
            <a:off x="6400800" y="1188730"/>
            <a:ext cx="3657600" cy="4961497"/>
          </a:xfrm>
          <a:prstGeom prst="rect">
            <a:avLst/>
          </a:prstGeom>
          <a:noFill/>
          <a:ln w="9525" cap="flat" cmpd="sng">
            <a:solidFill>
              <a:schemeClr val="dk2"/>
            </a:solidFill>
            <a:prstDash val="solid"/>
            <a:round/>
            <a:headEnd type="none" w="sm" len="sm"/>
            <a:tailEnd type="none" w="sm" len="sm"/>
          </a:ln>
          <a:effectLst>
            <a:outerShdw blurRad="57150" dist="19050" dir="5400000" algn="bl" rotWithShape="0">
              <a:srgbClr val="000000">
                <a:alpha val="49803"/>
              </a:srgbClr>
            </a:outerShdw>
          </a:effectLst>
        </p:spPr>
      </p:pic>
      <p:pic>
        <p:nvPicPr>
          <p:cNvPr id="107" name="Google Shape;107;p7" descr="Screenshot of the glossary of terms page"/>
          <p:cNvPicPr preferRelativeResize="0"/>
          <p:nvPr/>
        </p:nvPicPr>
        <p:blipFill rotWithShape="1">
          <a:blip r:embed="rId4">
            <a:alphaModFix/>
          </a:blip>
          <a:srcRect/>
          <a:stretch/>
        </p:blipFill>
        <p:spPr>
          <a:xfrm>
            <a:off x="7795613" y="1554480"/>
            <a:ext cx="3657600" cy="4961497"/>
          </a:xfrm>
          <a:prstGeom prst="rect">
            <a:avLst/>
          </a:prstGeom>
          <a:noFill/>
          <a:ln w="9525" cap="flat" cmpd="sng">
            <a:solidFill>
              <a:schemeClr val="dk2"/>
            </a:solidFill>
            <a:prstDash val="solid"/>
            <a:round/>
            <a:headEnd type="none" w="sm" len="sm"/>
            <a:tailEnd type="none" w="sm" len="sm"/>
          </a:ln>
          <a:effectLst>
            <a:outerShdw blurRad="57150" dist="19050" dir="5400000" algn="bl" rotWithShape="0">
              <a:srgbClr val="000000">
                <a:alpha val="49803"/>
              </a:srgbClr>
            </a:outerShdw>
          </a:effectLst>
        </p:spPr>
      </p:pic>
      <p:grpSp>
        <p:nvGrpSpPr>
          <p:cNvPr id="103" name="Google Shape;103;p7" descr="Section508.gov/glossary/&#10;"/>
          <p:cNvGrpSpPr/>
          <p:nvPr/>
        </p:nvGrpSpPr>
        <p:grpSpPr>
          <a:xfrm>
            <a:off x="735175" y="5671025"/>
            <a:ext cx="5360700" cy="494400"/>
            <a:chOff x="735175" y="6070575"/>
            <a:chExt cx="5360700" cy="494400"/>
          </a:xfrm>
        </p:grpSpPr>
        <p:sp>
          <p:nvSpPr>
            <p:cNvPr id="104" name="Google Shape;104;p7"/>
            <p:cNvSpPr txBox="1"/>
            <p:nvPr/>
          </p:nvSpPr>
          <p:spPr>
            <a:xfrm>
              <a:off x="1229575" y="6070575"/>
              <a:ext cx="4866300" cy="494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dirty="0">
                  <a:solidFill>
                    <a:schemeClr val="dk2"/>
                  </a:solidFill>
                  <a:latin typeface="Oswald SemiBold"/>
                  <a:ea typeface="Oswald SemiBold"/>
                  <a:cs typeface="Oswald SemiBold"/>
                  <a:sym typeface="Oswald SemiBold"/>
                </a:rPr>
                <a:t>Section</a:t>
              </a:r>
              <a:r>
                <a:rPr lang="en-US" sz="2500" b="0" i="0" u="none" strike="noStrike" cap="none" dirty="0">
                  <a:solidFill>
                    <a:srgbClr val="098850"/>
                  </a:solidFill>
                  <a:latin typeface="Oswald SemiBold"/>
                  <a:ea typeface="Oswald SemiBold"/>
                  <a:cs typeface="Oswald SemiBold"/>
                  <a:sym typeface="Oswald SemiBold"/>
                </a:rPr>
                <a:t>508</a:t>
              </a:r>
              <a:r>
                <a:rPr lang="en-US" sz="2500" b="0" i="0" u="none" strike="noStrike" cap="none" dirty="0">
                  <a:solidFill>
                    <a:schemeClr val="dk2"/>
                  </a:solidFill>
                  <a:latin typeface="Oswald SemiBold"/>
                  <a:ea typeface="Oswald SemiBold"/>
                  <a:cs typeface="Oswald SemiBold"/>
                  <a:sym typeface="Oswald SemiBold"/>
                </a:rPr>
                <a:t>.gov/glossary/</a:t>
              </a:r>
              <a:endParaRPr sz="2500" b="0" i="0" u="none" strike="noStrike" cap="none" dirty="0">
                <a:solidFill>
                  <a:schemeClr val="dk2"/>
                </a:solidFill>
                <a:latin typeface="Oswald SemiBold"/>
                <a:ea typeface="Oswald SemiBold"/>
                <a:cs typeface="Oswald SemiBold"/>
                <a:sym typeface="Oswald SemiBold"/>
              </a:endParaRPr>
            </a:p>
          </p:txBody>
        </p:sp>
        <p:pic>
          <p:nvPicPr>
            <p:cNvPr id="105" name="Google Shape;105;p7" title="gsa.png"/>
            <p:cNvPicPr preferRelativeResize="0"/>
            <p:nvPr/>
          </p:nvPicPr>
          <p:blipFill rotWithShape="1">
            <a:blip r:embed="rId5">
              <a:alphaModFix/>
            </a:blip>
            <a:srcRect/>
            <a:stretch/>
          </p:blipFill>
          <p:spPr>
            <a:xfrm>
              <a:off x="735175" y="6070575"/>
              <a:ext cx="494400" cy="494400"/>
            </a:xfrm>
            <a:prstGeom prst="rect">
              <a:avLst/>
            </a:prstGeom>
            <a:noFill/>
            <a:ln>
              <a:noFill/>
            </a:ln>
          </p:spPr>
        </p:pic>
      </p:grpSp>
      <p:grpSp>
        <p:nvGrpSpPr>
          <p:cNvPr id="100" name="Google Shape;100;p7" descr="Section508.gov/acronyms-abbreviations/&#10;"/>
          <p:cNvGrpSpPr/>
          <p:nvPr/>
        </p:nvGrpSpPr>
        <p:grpSpPr>
          <a:xfrm>
            <a:off x="735175" y="6222975"/>
            <a:ext cx="5926800" cy="494400"/>
            <a:chOff x="735175" y="6070575"/>
            <a:chExt cx="5926800" cy="494400"/>
          </a:xfrm>
        </p:grpSpPr>
        <p:sp>
          <p:nvSpPr>
            <p:cNvPr id="101" name="Google Shape;101;p7"/>
            <p:cNvSpPr txBox="1"/>
            <p:nvPr/>
          </p:nvSpPr>
          <p:spPr>
            <a:xfrm>
              <a:off x="1229575" y="6070575"/>
              <a:ext cx="5432400" cy="494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dirty="0">
                  <a:solidFill>
                    <a:schemeClr val="dk2"/>
                  </a:solidFill>
                  <a:latin typeface="Oswald SemiBold"/>
                  <a:ea typeface="Oswald SemiBold"/>
                  <a:cs typeface="Oswald SemiBold"/>
                  <a:sym typeface="Oswald SemiBold"/>
                </a:rPr>
                <a:t>Section</a:t>
              </a:r>
              <a:r>
                <a:rPr lang="en-US" sz="2500" b="0" i="0" u="none" strike="noStrike" cap="none" dirty="0">
                  <a:solidFill>
                    <a:srgbClr val="098850"/>
                  </a:solidFill>
                  <a:latin typeface="Oswald SemiBold"/>
                  <a:ea typeface="Oswald SemiBold"/>
                  <a:cs typeface="Oswald SemiBold"/>
                  <a:sym typeface="Oswald SemiBold"/>
                </a:rPr>
                <a:t>508</a:t>
              </a:r>
              <a:r>
                <a:rPr lang="en-US" sz="2500" b="0" i="0" u="none" strike="noStrike" cap="none" dirty="0">
                  <a:solidFill>
                    <a:schemeClr val="dk2"/>
                  </a:solidFill>
                  <a:latin typeface="Oswald SemiBold"/>
                  <a:ea typeface="Oswald SemiBold"/>
                  <a:cs typeface="Oswald SemiBold"/>
                  <a:sym typeface="Oswald SemiBold"/>
                </a:rPr>
                <a:t>.gov/acronyms-abbreviations/</a:t>
              </a:r>
              <a:endParaRPr sz="2500" b="0" i="0" u="none" strike="noStrike" cap="none" dirty="0">
                <a:solidFill>
                  <a:schemeClr val="dk2"/>
                </a:solidFill>
                <a:latin typeface="Oswald SemiBold"/>
                <a:ea typeface="Oswald SemiBold"/>
                <a:cs typeface="Oswald SemiBold"/>
                <a:sym typeface="Oswald SemiBold"/>
              </a:endParaRPr>
            </a:p>
          </p:txBody>
        </p:sp>
        <p:pic>
          <p:nvPicPr>
            <p:cNvPr id="102" name="Google Shape;102;p7" title="gsa.png"/>
            <p:cNvPicPr preferRelativeResize="0"/>
            <p:nvPr/>
          </p:nvPicPr>
          <p:blipFill rotWithShape="1">
            <a:blip r:embed="rId5">
              <a:alphaModFix/>
            </a:blip>
            <a:srcRect/>
            <a:stretch/>
          </p:blipFill>
          <p:spPr>
            <a:xfrm>
              <a:off x="735175" y="6070575"/>
              <a:ext cx="494400" cy="494400"/>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8"/>
          <p:cNvSpPr txBox="1">
            <a:spLocks noGrp="1"/>
          </p:cNvSpPr>
          <p:nvPr>
            <p:ph type="title"/>
          </p:nvPr>
        </p:nvSpPr>
        <p:spPr>
          <a:xfrm>
            <a:off x="731520" y="548640"/>
            <a:ext cx="10721700" cy="434100"/>
          </a:xfrm>
          <a:prstGeom prst="rect">
            <a:avLst/>
          </a:prstGeom>
          <a:noFill/>
          <a:ln>
            <a:noFill/>
          </a:ln>
        </p:spPr>
        <p:txBody>
          <a:bodyPr spcFirstLastPara="1" wrap="square" lIns="0" tIns="45700" rIns="0" bIns="0" anchor="t" anchorCtr="0">
            <a:spAutoFit/>
          </a:bodyPr>
          <a:lstStyle/>
          <a:p>
            <a:pPr marL="0" lvl="0" indent="0" algn="l" rtl="0">
              <a:lnSpc>
                <a:spcPct val="90000"/>
              </a:lnSpc>
              <a:spcBef>
                <a:spcPts val="0"/>
              </a:spcBef>
              <a:spcAft>
                <a:spcPts val="0"/>
              </a:spcAft>
              <a:buSzPts val="1400"/>
              <a:buNone/>
            </a:pPr>
            <a:r>
              <a:rPr lang="en-US"/>
              <a:t>Create Accessible Meetings</a:t>
            </a:r>
            <a:endParaRPr/>
          </a:p>
        </p:txBody>
      </p:sp>
      <p:sp>
        <p:nvSpPr>
          <p:cNvPr id="114" name="Google Shape;114;p8"/>
          <p:cNvSpPr txBox="1">
            <a:spLocks noGrp="1"/>
          </p:cNvSpPr>
          <p:nvPr>
            <p:ph type="body" idx="1"/>
          </p:nvPr>
        </p:nvSpPr>
        <p:spPr>
          <a:xfrm>
            <a:off x="731523" y="1188725"/>
            <a:ext cx="7067700" cy="4976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700"/>
              </a:spcBef>
              <a:spcAft>
                <a:spcPts val="0"/>
              </a:spcAft>
              <a:buSzPts val="2800"/>
              <a:buNone/>
            </a:pPr>
            <a:r>
              <a:rPr lang="en-US" sz="2200">
                <a:latin typeface="Public Sans"/>
                <a:ea typeface="Public Sans"/>
                <a:cs typeface="Public Sans"/>
                <a:sym typeface="Public Sans"/>
              </a:rPr>
              <a:t>In recent years, how agencies gather, collaborate, discuss, share, and learn has changed from largely in-person meetings and conference calls to virtual meetings where the audience participates remotely through voice and video from their homes. </a:t>
            </a:r>
            <a:endParaRPr sz="2200">
              <a:latin typeface="Public Sans"/>
              <a:ea typeface="Public Sans"/>
              <a:cs typeface="Public Sans"/>
              <a:sym typeface="Public Sans"/>
            </a:endParaRPr>
          </a:p>
          <a:p>
            <a:pPr marL="0" lvl="0" indent="0" algn="l" rtl="0">
              <a:lnSpc>
                <a:spcPct val="100000"/>
              </a:lnSpc>
              <a:spcBef>
                <a:spcPts val="700"/>
              </a:spcBef>
              <a:spcAft>
                <a:spcPts val="0"/>
              </a:spcAft>
              <a:buSzPts val="2800"/>
              <a:buNone/>
            </a:pPr>
            <a:r>
              <a:rPr lang="en-US" sz="2200">
                <a:latin typeface="Public Sans"/>
                <a:ea typeface="Public Sans"/>
                <a:cs typeface="Public Sans"/>
                <a:sym typeface="Public Sans"/>
              </a:rPr>
              <a:t>Even with our return to office efforts, meetings are often virtual, or a hybrid of in-person and remote participants. For this reason, accessibility can and should be seamlessly integrated into your meeting.</a:t>
            </a:r>
            <a:endParaRPr sz="2200">
              <a:latin typeface="Public Sans"/>
              <a:ea typeface="Public Sans"/>
              <a:cs typeface="Public Sans"/>
              <a:sym typeface="Public Sans"/>
            </a:endParaRPr>
          </a:p>
          <a:p>
            <a:pPr marL="0" lvl="0" indent="0" algn="l" rtl="0">
              <a:lnSpc>
                <a:spcPct val="100000"/>
              </a:lnSpc>
              <a:spcBef>
                <a:spcPts val="700"/>
              </a:spcBef>
              <a:spcAft>
                <a:spcPts val="0"/>
              </a:spcAft>
              <a:buSzPts val="2800"/>
              <a:buNone/>
            </a:pPr>
            <a:r>
              <a:rPr lang="en-US" sz="2200">
                <a:latin typeface="Public Sans"/>
                <a:ea typeface="Public Sans"/>
                <a:cs typeface="Public Sans"/>
                <a:sym typeface="Public Sans"/>
              </a:rPr>
              <a:t>Our updated guidance simplifies tips for hosts and participants, including how to </a:t>
            </a:r>
            <a:r>
              <a:rPr lang="en-US" sz="2200" b="1">
                <a:latin typeface="Public Sans"/>
                <a:ea typeface="Public Sans"/>
                <a:cs typeface="Public Sans"/>
                <a:sym typeface="Public Sans"/>
              </a:rPr>
              <a:t>plan for different meeting types and technology</a:t>
            </a:r>
            <a:r>
              <a:rPr lang="en-US" sz="2200">
                <a:latin typeface="Public Sans"/>
                <a:ea typeface="Public Sans"/>
                <a:cs typeface="Public Sans"/>
                <a:sym typeface="Public Sans"/>
              </a:rPr>
              <a:t>, how to configure your workspace, and tips and guidelines for </a:t>
            </a:r>
            <a:r>
              <a:rPr lang="en-US" sz="2200" b="1">
                <a:latin typeface="Public Sans"/>
                <a:ea typeface="Public Sans"/>
                <a:cs typeface="Public Sans"/>
                <a:sym typeface="Public Sans"/>
              </a:rPr>
              <a:t>how to host </a:t>
            </a:r>
            <a:r>
              <a:rPr lang="en-US" sz="2200">
                <a:latin typeface="Public Sans"/>
                <a:ea typeface="Public Sans"/>
                <a:cs typeface="Public Sans"/>
                <a:sym typeface="Public Sans"/>
              </a:rPr>
              <a:t>and </a:t>
            </a:r>
            <a:r>
              <a:rPr lang="en-US" sz="2200" b="1">
                <a:latin typeface="Public Sans"/>
                <a:ea typeface="Public Sans"/>
                <a:cs typeface="Public Sans"/>
                <a:sym typeface="Public Sans"/>
              </a:rPr>
              <a:t>participate </a:t>
            </a:r>
            <a:r>
              <a:rPr lang="en-US" sz="2200">
                <a:latin typeface="Public Sans"/>
                <a:ea typeface="Public Sans"/>
                <a:cs typeface="Public Sans"/>
                <a:sym typeface="Public Sans"/>
              </a:rPr>
              <a:t>in a virtual meeting.</a:t>
            </a:r>
            <a:endParaRPr sz="2200">
              <a:latin typeface="Public Sans"/>
              <a:ea typeface="Public Sans"/>
              <a:cs typeface="Public Sans"/>
              <a:sym typeface="Public Sans"/>
            </a:endParaRPr>
          </a:p>
          <a:p>
            <a:pPr marL="0" lvl="0" indent="0" algn="l" rtl="0">
              <a:lnSpc>
                <a:spcPct val="100000"/>
              </a:lnSpc>
              <a:spcBef>
                <a:spcPts val="700"/>
              </a:spcBef>
              <a:spcAft>
                <a:spcPts val="0"/>
              </a:spcAft>
              <a:buSzPts val="2800"/>
              <a:buNone/>
            </a:pPr>
            <a:endParaRPr sz="2200">
              <a:latin typeface="Public Sans"/>
              <a:ea typeface="Public Sans"/>
              <a:cs typeface="Public Sans"/>
              <a:sym typeface="Public Sans"/>
            </a:endParaRPr>
          </a:p>
          <a:p>
            <a:pPr marL="0" lvl="0" indent="0" algn="l" rtl="0">
              <a:lnSpc>
                <a:spcPct val="100000"/>
              </a:lnSpc>
              <a:spcBef>
                <a:spcPts val="700"/>
              </a:spcBef>
              <a:spcAft>
                <a:spcPts val="0"/>
              </a:spcAft>
              <a:buSzPts val="2800"/>
              <a:buNone/>
            </a:pPr>
            <a:endParaRPr sz="2200">
              <a:latin typeface="Public Sans"/>
              <a:ea typeface="Public Sans"/>
              <a:cs typeface="Public Sans"/>
              <a:sym typeface="Public Sans"/>
            </a:endParaRPr>
          </a:p>
        </p:txBody>
      </p:sp>
      <p:pic>
        <p:nvPicPr>
          <p:cNvPr id="118" name="Google Shape;118;p8" descr="Screenshot of the accessible meetings guide showing a section on tips for tech,  hosts, and presenters. "/>
          <p:cNvPicPr preferRelativeResize="0"/>
          <p:nvPr/>
        </p:nvPicPr>
        <p:blipFill rotWithShape="1">
          <a:blip r:embed="rId3">
            <a:alphaModFix/>
          </a:blip>
          <a:srcRect/>
          <a:stretch/>
        </p:blipFill>
        <p:spPr>
          <a:xfrm>
            <a:off x="7799263" y="1196325"/>
            <a:ext cx="3657600" cy="4961497"/>
          </a:xfrm>
          <a:prstGeom prst="rect">
            <a:avLst/>
          </a:prstGeom>
          <a:noFill/>
          <a:ln w="9525" cap="flat" cmpd="sng">
            <a:solidFill>
              <a:schemeClr val="dk2"/>
            </a:solidFill>
            <a:prstDash val="solid"/>
            <a:round/>
            <a:headEnd type="none" w="sm" len="sm"/>
            <a:tailEnd type="none" w="sm" len="sm"/>
          </a:ln>
          <a:effectLst>
            <a:outerShdw blurRad="57150" dist="19050" dir="5400000" algn="bl" rotWithShape="0">
              <a:srgbClr val="000000">
                <a:alpha val="49803"/>
              </a:srgbClr>
            </a:outerShdw>
          </a:effectLst>
        </p:spPr>
      </p:pic>
      <p:grpSp>
        <p:nvGrpSpPr>
          <p:cNvPr id="115" name="Google Shape;115;p8" descr="Section508.gov/accessible-meetings/&#10;"/>
          <p:cNvGrpSpPr/>
          <p:nvPr/>
        </p:nvGrpSpPr>
        <p:grpSpPr>
          <a:xfrm>
            <a:off x="735175" y="6222975"/>
            <a:ext cx="10721700" cy="494400"/>
            <a:chOff x="735175" y="6070575"/>
            <a:chExt cx="10721700" cy="494400"/>
          </a:xfrm>
        </p:grpSpPr>
        <p:sp>
          <p:nvSpPr>
            <p:cNvPr id="116" name="Google Shape;116;p8"/>
            <p:cNvSpPr txBox="1"/>
            <p:nvPr/>
          </p:nvSpPr>
          <p:spPr>
            <a:xfrm>
              <a:off x="1229575" y="6070575"/>
              <a:ext cx="10227300" cy="494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dirty="0">
                  <a:solidFill>
                    <a:schemeClr val="dk2"/>
                  </a:solidFill>
                  <a:latin typeface="Oswald SemiBold"/>
                  <a:ea typeface="Oswald SemiBold"/>
                  <a:cs typeface="Oswald SemiBold"/>
                  <a:sym typeface="Oswald SemiBold"/>
                </a:rPr>
                <a:t>Section</a:t>
              </a:r>
              <a:r>
                <a:rPr lang="en-US" sz="2500" b="0" i="0" u="none" strike="noStrike" cap="none" dirty="0">
                  <a:solidFill>
                    <a:srgbClr val="098850"/>
                  </a:solidFill>
                  <a:latin typeface="Oswald SemiBold"/>
                  <a:ea typeface="Oswald SemiBold"/>
                  <a:cs typeface="Oswald SemiBold"/>
                  <a:sym typeface="Oswald SemiBold"/>
                </a:rPr>
                <a:t>508</a:t>
              </a:r>
              <a:r>
                <a:rPr lang="en-US" sz="2500" b="0" i="0" u="none" strike="noStrike" cap="none" dirty="0">
                  <a:solidFill>
                    <a:schemeClr val="dk2"/>
                  </a:solidFill>
                  <a:latin typeface="Oswald SemiBold"/>
                  <a:ea typeface="Oswald SemiBold"/>
                  <a:cs typeface="Oswald SemiBold"/>
                  <a:sym typeface="Oswald SemiBold"/>
                </a:rPr>
                <a:t>.gov/accessible-meetings/</a:t>
              </a:r>
              <a:endParaRPr sz="2500" b="0" i="0" u="none" strike="noStrike" cap="none" dirty="0">
                <a:solidFill>
                  <a:schemeClr val="dk2"/>
                </a:solidFill>
                <a:latin typeface="Oswald SemiBold"/>
                <a:ea typeface="Oswald SemiBold"/>
                <a:cs typeface="Oswald SemiBold"/>
                <a:sym typeface="Oswald SemiBold"/>
              </a:endParaRPr>
            </a:p>
          </p:txBody>
        </p:sp>
        <p:pic>
          <p:nvPicPr>
            <p:cNvPr id="117" name="Google Shape;117;p8" title="gsa.png"/>
            <p:cNvPicPr preferRelativeResize="0"/>
            <p:nvPr/>
          </p:nvPicPr>
          <p:blipFill rotWithShape="1">
            <a:blip r:embed="rId4">
              <a:alphaModFix/>
            </a:blip>
            <a:srcRect/>
            <a:stretch/>
          </p:blipFill>
          <p:spPr>
            <a:xfrm>
              <a:off x="735175" y="6070575"/>
              <a:ext cx="494400" cy="494400"/>
            </a:xfrm>
            <a:prstGeom prst="rect">
              <a:avLst/>
            </a:prstGeom>
            <a:noFill/>
            <a:ln>
              <a:noFill/>
            </a:ln>
          </p:spPr>
        </p:pic>
      </p:grpSp>
    </p:spTree>
  </p:cSld>
  <p:clrMapOvr>
    <a:masterClrMapping/>
  </p:clrMapOvr>
</p:sld>
</file>

<file path=ppt/theme/theme1.xml><?xml version="1.0" encoding="utf-8"?>
<a:theme xmlns:a="http://schemas.openxmlformats.org/drawingml/2006/main" name="Title Layout">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2073</Words>
  <Application>Microsoft Macintosh PowerPoint</Application>
  <PresentationFormat>Widescreen</PresentationFormat>
  <Paragraphs>234</Paragraphs>
  <Slides>23</Slides>
  <Notes>23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Roboto</vt:lpstr>
      <vt:lpstr>Oswald SemiBold</vt:lpstr>
      <vt:lpstr>Public Sans</vt:lpstr>
      <vt:lpstr>Noto Sans Symbols</vt:lpstr>
      <vt:lpstr>Title Layout</vt:lpstr>
      <vt:lpstr>GSA's Government-wide IT Accessibility Division Yearly Activities Update</vt:lpstr>
      <vt:lpstr>Agenda</vt:lpstr>
      <vt:lpstr>Introductions</vt:lpstr>
      <vt:lpstr>About Us</vt:lpstr>
      <vt:lpstr>Updates and Highlights</vt:lpstr>
      <vt:lpstr>IT Accessibility KPI Example</vt:lpstr>
      <vt:lpstr>Accessibility Bytes, Section 508 Newsletter, and Listserv</vt:lpstr>
      <vt:lpstr>Glossary of Terms and Acronyms &amp; Abbreviations</vt:lpstr>
      <vt:lpstr>Create Accessible Meetings</vt:lpstr>
      <vt:lpstr>Authoring Meaningful Alternative Text</vt:lpstr>
      <vt:lpstr>Create Accessible Social Media</vt:lpstr>
      <vt:lpstr>Introduction to the Accessibility Requirements Tool (ART)</vt:lpstr>
      <vt:lpstr>ACR Library</vt:lpstr>
      <vt:lpstr>GSA Tools Update</vt:lpstr>
      <vt:lpstr>Section508.gov Online Training</vt:lpstr>
      <vt:lpstr>ICT Testing Baseline Portfolio Update</vt:lpstr>
      <vt:lpstr>FY25 Governmentwide Section 508 Assessment</vt:lpstr>
      <vt:lpstr>Looking Ahead…</vt:lpstr>
      <vt:lpstr>Looking Ahead Even More…</vt:lpstr>
      <vt:lpstr>Questions?</vt:lpstr>
      <vt:lpstr>Visit our Contact Us page at section508.gov/contact-us/  Contact the team via email at section.508@gsa.gov</vt:lpstr>
      <vt:lpstr>Backups</vt:lpstr>
      <vt:lpstr>Section508.gov Highlights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GSA's Government-wide IT Accessibility Division Yearly Activities Update</dc:title>
  <cp:lastModifiedBy>Michael Horton</cp:lastModifiedBy>
  <cp:revision>3</cp:revision>
  <dcterms:modified xsi:type="dcterms:W3CDTF">2025-05-20T11:59:29Z</dcterms:modified>
</cp:coreProperties>
</file>