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81" r:id="rId2"/>
    <p:sldId id="411" r:id="rId3"/>
    <p:sldId id="403" r:id="rId4"/>
    <p:sldId id="410" r:id="rId5"/>
    <p:sldId id="416" r:id="rId6"/>
    <p:sldId id="415" r:id="rId7"/>
    <p:sldId id="417" r:id="rId8"/>
    <p:sldId id="418" r:id="rId9"/>
    <p:sldId id="419" r:id="rId10"/>
    <p:sldId id="404" r:id="rId11"/>
    <p:sldId id="421" r:id="rId12"/>
    <p:sldId id="422" r:id="rId13"/>
    <p:sldId id="414" r:id="rId14"/>
    <p:sldId id="4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6F"/>
    <a:srgbClr val="A5A5A5"/>
    <a:srgbClr val="202026"/>
    <a:srgbClr val="F8DA6E"/>
    <a:srgbClr val="3D3D49"/>
    <a:srgbClr val="121B29"/>
    <a:srgbClr val="FFFFFF"/>
    <a:srgbClr val="A1804C"/>
    <a:srgbClr val="121820"/>
    <a:srgbClr val="6B6B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82495-FD1D-4885-9487-3225A1DA7A40}" v="449" dt="2021-05-18T08:51:19.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94682"/>
  </p:normalViewPr>
  <p:slideViewPr>
    <p:cSldViewPr snapToGrid="0">
      <p:cViewPr varScale="1">
        <p:scale>
          <a:sx n="115" d="100"/>
          <a:sy n="115"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2795D-D013-4A0C-807F-0D1CA88201BA}"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4520B6-9F0E-41A8-B466-61D8532262FC}" type="slidenum">
              <a:rPr lang="en-US" smtClean="0"/>
              <a:t>‹#›</a:t>
            </a:fld>
            <a:endParaRPr lang="en-US"/>
          </a:p>
        </p:txBody>
      </p:sp>
    </p:spTree>
    <p:extLst>
      <p:ext uri="{BB962C8B-B14F-4D97-AF65-F5344CB8AC3E}">
        <p14:creationId xmlns:p14="http://schemas.microsoft.com/office/powerpoint/2010/main" val="2181155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4520B6-9F0E-41A8-B466-61D8532262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3769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13</a:t>
            </a:fld>
            <a:endParaRPr lang="en-US"/>
          </a:p>
        </p:txBody>
      </p:sp>
    </p:spTree>
    <p:extLst>
      <p:ext uri="{BB962C8B-B14F-4D97-AF65-F5344CB8AC3E}">
        <p14:creationId xmlns:p14="http://schemas.microsoft.com/office/powerpoint/2010/main" val="206496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14</a:t>
            </a:fld>
            <a:endParaRPr lang="en-US"/>
          </a:p>
        </p:txBody>
      </p:sp>
    </p:spTree>
    <p:extLst>
      <p:ext uri="{BB962C8B-B14F-4D97-AF65-F5344CB8AC3E}">
        <p14:creationId xmlns:p14="http://schemas.microsoft.com/office/powerpoint/2010/main" val="1077073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3</a:t>
            </a:fld>
            <a:endParaRPr lang="en-US"/>
          </a:p>
        </p:txBody>
      </p:sp>
    </p:spTree>
    <p:extLst>
      <p:ext uri="{BB962C8B-B14F-4D97-AF65-F5344CB8AC3E}">
        <p14:creationId xmlns:p14="http://schemas.microsoft.com/office/powerpoint/2010/main" val="85722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4520B6-9F0E-41A8-B466-61D8532262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42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5</a:t>
            </a:fld>
            <a:endParaRPr lang="en-US"/>
          </a:p>
        </p:txBody>
      </p:sp>
    </p:spTree>
    <p:extLst>
      <p:ext uri="{BB962C8B-B14F-4D97-AF65-F5344CB8AC3E}">
        <p14:creationId xmlns:p14="http://schemas.microsoft.com/office/powerpoint/2010/main" val="1803768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6</a:t>
            </a:fld>
            <a:endParaRPr lang="en-US"/>
          </a:p>
        </p:txBody>
      </p:sp>
    </p:spTree>
    <p:extLst>
      <p:ext uri="{BB962C8B-B14F-4D97-AF65-F5344CB8AC3E}">
        <p14:creationId xmlns:p14="http://schemas.microsoft.com/office/powerpoint/2010/main" val="1428243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7</a:t>
            </a:fld>
            <a:endParaRPr lang="en-US"/>
          </a:p>
        </p:txBody>
      </p:sp>
    </p:spTree>
    <p:extLst>
      <p:ext uri="{BB962C8B-B14F-4D97-AF65-F5344CB8AC3E}">
        <p14:creationId xmlns:p14="http://schemas.microsoft.com/office/powerpoint/2010/main" val="2133077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8</a:t>
            </a:fld>
            <a:endParaRPr lang="en-US"/>
          </a:p>
        </p:txBody>
      </p:sp>
    </p:spTree>
    <p:extLst>
      <p:ext uri="{BB962C8B-B14F-4D97-AF65-F5344CB8AC3E}">
        <p14:creationId xmlns:p14="http://schemas.microsoft.com/office/powerpoint/2010/main" val="394868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9</a:t>
            </a:fld>
            <a:endParaRPr lang="en-US"/>
          </a:p>
        </p:txBody>
      </p:sp>
    </p:spTree>
    <p:extLst>
      <p:ext uri="{BB962C8B-B14F-4D97-AF65-F5344CB8AC3E}">
        <p14:creationId xmlns:p14="http://schemas.microsoft.com/office/powerpoint/2010/main" val="1799077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4520B6-9F0E-41A8-B466-61D8532262FC}" type="slidenum">
              <a:rPr lang="en-US" smtClean="0"/>
              <a:t>12</a:t>
            </a:fld>
            <a:endParaRPr lang="en-US"/>
          </a:p>
        </p:txBody>
      </p:sp>
    </p:spTree>
    <p:extLst>
      <p:ext uri="{BB962C8B-B14F-4D97-AF65-F5344CB8AC3E}">
        <p14:creationId xmlns:p14="http://schemas.microsoft.com/office/powerpoint/2010/main" val="186845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7CBB-62A4-4D71-9D08-9F2C125F17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010AE8-287E-4456-B436-D67008F442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0AD9CD-4D91-426A-AFBD-A93150FBC28B}"/>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374D3471-7A7D-4C89-B02C-E7A0CA15D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7A08B-2EA8-47D1-98C2-9D87C156B38C}"/>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93170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E583-4372-44AF-8EA7-D6BDA38858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8CE34B-5EB3-4117-934A-FB75996118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FB0C3-629D-4FF3-8BA1-39B475926F08}"/>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C73202EB-8D7F-4D52-87BF-1D0D3C255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4D9EB-46F2-43F3-935C-D8F02CBA9915}"/>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702352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93F90-B668-4809-A64F-A0BBDFE17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59C7F-990A-4D7D-89FA-95825E4D7B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4F4844-0637-4FA8-BE67-A23A01532D41}"/>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B59AB43A-857B-47AD-BF33-F5E6BF2A1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D9A24C-206F-4797-B761-B0C31F94C53A}"/>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293690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3618-EF85-442C-8CD0-7F674277D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4970E8-819F-405A-AEFE-6C87662FF8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CBA7F-F84D-40F6-B76F-7E7F325107A0}"/>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188580C7-5AF2-48AA-AB19-8E7E689CF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D4993-5B15-46E3-9F33-CC501119663D}"/>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1231003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38E2-0E79-4D73-93D7-EDF1AB96E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285955-87D5-4A19-9168-5D07477AA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81434-81CE-4CCC-AE83-E3CDD9B9F56C}"/>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F145C297-1109-4A90-9B66-0DD4286C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FF7AF-3F35-4CD7-AD58-8B0250A67F15}"/>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218825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CD5D-7462-44EC-A797-1902AAEDE0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DA4E8-D291-4ABC-8DA9-533BB3BC03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7BE334-8F3D-41CE-B4C9-C224C4DD5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CF6472-6E56-4DB0-9E18-11439136F400}"/>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6" name="Footer Placeholder 5">
            <a:extLst>
              <a:ext uri="{FF2B5EF4-FFF2-40B4-BE49-F238E27FC236}">
                <a16:creationId xmlns:a16="http://schemas.microsoft.com/office/drawing/2014/main" id="{BF26C96B-F205-45B9-891C-901CD10DE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770B4-9DA6-4FD0-99D1-2C99C8918172}"/>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141838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CE2F-99C9-4EF3-809E-3DA941F071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FB25C-E5C2-47C2-BFC1-5F5FFBBD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3B2D4-BFDE-4234-BD8A-F01487138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05566-C85E-4508-A8AF-D7C1D68E5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B0B8D2-23CB-43CE-8B9E-AD54B6D3EB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C2F87-FCEE-4CA4-8994-B71D7D6CBD58}"/>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8" name="Footer Placeholder 7">
            <a:extLst>
              <a:ext uri="{FF2B5EF4-FFF2-40B4-BE49-F238E27FC236}">
                <a16:creationId xmlns:a16="http://schemas.microsoft.com/office/drawing/2014/main" id="{77D31A6E-3648-4F67-BFD9-CAB029A4A4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EFF34B-C53A-4043-A3C2-7F869BA26CF6}"/>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2684436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6A2F-118B-4CFF-855A-2FE0A0FC0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F5E773-0E39-4B71-9FBF-6FD1BFE6CB5C}"/>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4" name="Footer Placeholder 3">
            <a:extLst>
              <a:ext uri="{FF2B5EF4-FFF2-40B4-BE49-F238E27FC236}">
                <a16:creationId xmlns:a16="http://schemas.microsoft.com/office/drawing/2014/main" id="{A9030ED9-0241-4A50-9649-D8A3180C5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F17E7D-4C17-4421-BBDC-920A08428F26}"/>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244982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50C618-0C5A-4AAB-ABFF-4DC3C146E165}"/>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3" name="Footer Placeholder 2">
            <a:extLst>
              <a:ext uri="{FF2B5EF4-FFF2-40B4-BE49-F238E27FC236}">
                <a16:creationId xmlns:a16="http://schemas.microsoft.com/office/drawing/2014/main" id="{0EC72859-6CDE-47D5-8F65-C255AEE488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795E6E-17FC-470A-AAAB-EF1DAAD8319E}"/>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31002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EE5D8-7BD6-4F91-9B23-8670B014F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DBF90-5F6D-48A3-8E87-6FADB7716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A5C7F-B956-4508-9F5A-B91C7B46F2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07F6D-BCF0-487B-B545-C7ABB6EF8D6F}"/>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6" name="Footer Placeholder 5">
            <a:extLst>
              <a:ext uri="{FF2B5EF4-FFF2-40B4-BE49-F238E27FC236}">
                <a16:creationId xmlns:a16="http://schemas.microsoft.com/office/drawing/2014/main" id="{5F8C9202-4B0A-42FE-97CC-627EEAFFE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7D83C-31F9-46E1-937C-0C3D2757EF86}"/>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392951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CC594-3EB4-4B3B-85FA-9A820A0DF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217CA0-7EF7-4D3C-A634-29274AD6D8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C1999E-B9D3-4C9D-B342-25778A046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25571-AC9E-4B58-9BE3-D2E243A4872B}"/>
              </a:ext>
            </a:extLst>
          </p:cNvPr>
          <p:cNvSpPr>
            <a:spLocks noGrp="1"/>
          </p:cNvSpPr>
          <p:nvPr>
            <p:ph type="dt" sz="half" idx="10"/>
          </p:nvPr>
        </p:nvSpPr>
        <p:spPr/>
        <p:txBody>
          <a:bodyPr/>
          <a:lstStyle/>
          <a:p>
            <a:fld id="{D404F44B-2BD0-45F3-BDBC-5216CB2A8E35}" type="datetimeFigureOut">
              <a:rPr lang="en-US" smtClean="0"/>
              <a:t>2/27/24</a:t>
            </a:fld>
            <a:endParaRPr lang="en-US"/>
          </a:p>
        </p:txBody>
      </p:sp>
      <p:sp>
        <p:nvSpPr>
          <p:cNvPr id="6" name="Footer Placeholder 5">
            <a:extLst>
              <a:ext uri="{FF2B5EF4-FFF2-40B4-BE49-F238E27FC236}">
                <a16:creationId xmlns:a16="http://schemas.microsoft.com/office/drawing/2014/main" id="{8B8F7A1A-A230-4582-A619-FEBE99FBA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953A5-EB2E-4AA3-B970-F43A0E597429}"/>
              </a:ext>
            </a:extLst>
          </p:cNvPr>
          <p:cNvSpPr>
            <a:spLocks noGrp="1"/>
          </p:cNvSpPr>
          <p:nvPr>
            <p:ph type="sldNum" sz="quarter" idx="12"/>
          </p:nvPr>
        </p:nvSpPr>
        <p:spPr/>
        <p:txBody>
          <a:bodyPr/>
          <a:lstStyle/>
          <a:p>
            <a:fld id="{93311FA9-DF2C-42E5-B59B-2707FD562D0C}" type="slidenum">
              <a:rPr lang="en-US" smtClean="0"/>
              <a:t>‹#›</a:t>
            </a:fld>
            <a:endParaRPr lang="en-US"/>
          </a:p>
        </p:txBody>
      </p:sp>
    </p:spTree>
    <p:extLst>
      <p:ext uri="{BB962C8B-B14F-4D97-AF65-F5344CB8AC3E}">
        <p14:creationId xmlns:p14="http://schemas.microsoft.com/office/powerpoint/2010/main" val="3902048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D074A-CF6A-4272-9D6F-BA69700B2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0808CF-FD60-4ED6-9817-2539F5142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AD58F-DC28-4657-BD2F-A3D5376F8F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4F44B-2BD0-45F3-BDBC-5216CB2A8E35}" type="datetimeFigureOut">
              <a:rPr lang="en-US" smtClean="0"/>
              <a:t>2/27/24</a:t>
            </a:fld>
            <a:endParaRPr lang="en-US"/>
          </a:p>
        </p:txBody>
      </p:sp>
      <p:sp>
        <p:nvSpPr>
          <p:cNvPr id="5" name="Footer Placeholder 4">
            <a:extLst>
              <a:ext uri="{FF2B5EF4-FFF2-40B4-BE49-F238E27FC236}">
                <a16:creationId xmlns:a16="http://schemas.microsoft.com/office/drawing/2014/main" id="{EDB3B849-81D0-468A-8463-0D591D1BC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A319D-200B-4936-A9BE-0ECDBEACC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11FA9-DF2C-42E5-B59B-2707FD562D0C}" type="slidenum">
              <a:rPr lang="en-US" smtClean="0"/>
              <a:t>‹#›</a:t>
            </a:fld>
            <a:endParaRPr lang="en-US"/>
          </a:p>
        </p:txBody>
      </p:sp>
    </p:spTree>
    <p:extLst>
      <p:ext uri="{BB962C8B-B14F-4D97-AF65-F5344CB8AC3E}">
        <p14:creationId xmlns:p14="http://schemas.microsoft.com/office/powerpoint/2010/main" val="205767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proto/rwFwKNZUKWhO367LxyYteb/USWDS-x-Performance.gov?node-id=1383%3A1733&amp;scaling=min-zoom&amp;hide-ui=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aphicFrame>
        <p:nvGraphicFramePr>
          <p:cNvPr id="5" name="Google Shape;56;p14">
            <a:extLst>
              <a:ext uri="{FF2B5EF4-FFF2-40B4-BE49-F238E27FC236}">
                <a16:creationId xmlns:a16="http://schemas.microsoft.com/office/drawing/2014/main" id="{C71A2F4A-9CE5-4496-9294-D663B3EEFDB3}"/>
              </a:ext>
            </a:extLst>
          </p:cNvPr>
          <p:cNvGraphicFramePr/>
          <p:nvPr>
            <p:extLst>
              <p:ext uri="{D42A27DB-BD31-4B8C-83A1-F6EECF244321}">
                <p14:modId xmlns:p14="http://schemas.microsoft.com/office/powerpoint/2010/main" val="3620381849"/>
              </p:ext>
            </p:extLst>
          </p:nvPr>
        </p:nvGraphicFramePr>
        <p:xfrm>
          <a:off x="2963473" y="1978668"/>
          <a:ext cx="6265055" cy="2900665"/>
        </p:xfrm>
        <a:graphic>
          <a:graphicData uri="http://schemas.openxmlformats.org/drawingml/2006/table">
            <a:tbl>
              <a:tblPr>
                <a:noFill/>
              </a:tblPr>
              <a:tblGrid>
                <a:gridCol w="622253">
                  <a:extLst>
                    <a:ext uri="{9D8B030D-6E8A-4147-A177-3AD203B41FA5}">
                      <a16:colId xmlns:a16="http://schemas.microsoft.com/office/drawing/2014/main" val="20000"/>
                    </a:ext>
                  </a:extLst>
                </a:gridCol>
                <a:gridCol w="5642802">
                  <a:extLst>
                    <a:ext uri="{9D8B030D-6E8A-4147-A177-3AD203B41FA5}">
                      <a16:colId xmlns:a16="http://schemas.microsoft.com/office/drawing/2014/main" val="20001"/>
                    </a:ext>
                  </a:extLst>
                </a:gridCol>
              </a:tblGrid>
              <a:tr h="396200">
                <a:tc gridSpan="2">
                  <a:txBody>
                    <a:bodyPr/>
                    <a:lstStyle/>
                    <a:p>
                      <a:pPr marL="0" lvl="0" indent="0" algn="l" rtl="0">
                        <a:spcBef>
                          <a:spcPts val="0"/>
                        </a:spcBef>
                        <a:spcAft>
                          <a:spcPts val="800"/>
                        </a:spcAft>
                        <a:buNone/>
                      </a:pPr>
                      <a:r>
                        <a:rPr lang="en" sz="2200" dirty="0">
                          <a:solidFill>
                            <a:schemeClr val="bg1"/>
                          </a:solidFill>
                          <a:latin typeface="Georgia" panose="02040502050405020303" pitchFamily="18" charset="0"/>
                          <a:ea typeface="Inter-Regular"/>
                          <a:cs typeface="Inter-Regular"/>
                          <a:sym typeface="Inter-Regular"/>
                        </a:rPr>
                        <a:t>Agenda</a:t>
                      </a:r>
                      <a:endParaRPr sz="2200" dirty="0">
                        <a:solidFill>
                          <a:schemeClr val="bg1"/>
                        </a:solidFill>
                        <a:latin typeface="Georgia" panose="02040502050405020303" pitchFamily="18" charset="0"/>
                        <a:ea typeface="Inter"/>
                        <a:cs typeface="Inter"/>
                        <a:sym typeface="Inter"/>
                      </a:endParaRPr>
                    </a:p>
                  </a:txBody>
                  <a:tcPr marL="91425" marR="91425" marT="91425" marB="137160">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28575" cap="flat" cmpd="sng">
                      <a:solidFill>
                        <a:schemeClr val="dk1">
                          <a:alpha val="0"/>
                        </a:schemeClr>
                      </a:solidFill>
                      <a:prstDash val="solid"/>
                      <a:round/>
                      <a:headEnd type="none" w="sm" len="sm"/>
                      <a:tailEnd type="none" w="sm" len="sm"/>
                    </a:lnT>
                    <a:lnB w="28575"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sz="1000" dirty="0">
                          <a:solidFill>
                            <a:schemeClr val="bg1"/>
                          </a:solidFill>
                          <a:latin typeface="Arial" panose="020B0604020202020204" pitchFamily="34" charset="0"/>
                          <a:ea typeface="Inter"/>
                          <a:cs typeface="Arial" panose="020B0604020202020204" pitchFamily="34" charset="0"/>
                          <a:sym typeface="Inter"/>
                        </a:rPr>
                        <a:t>i.</a:t>
                      </a:r>
                    </a:p>
                  </a:txBody>
                  <a:tcPr marL="109728" marR="109728" marT="109728" marB="109728" anchor="ctr">
                    <a:lnL w="9525" cap="flat" cmpd="sng">
                      <a:solidFill>
                        <a:schemeClr val="accent1">
                          <a:alpha val="0"/>
                        </a:schemeClr>
                      </a:solidFill>
                      <a:prstDash val="solid"/>
                      <a:round/>
                      <a:headEnd type="none" w="sm" len="sm"/>
                      <a:tailEnd type="none" w="sm" len="sm"/>
                    </a:lnL>
                    <a:lnR w="12700" cap="flat" cmpd="sng" algn="ctr">
                      <a:solidFill>
                        <a:srgbClr val="FFFFFF">
                          <a:alpha val="12157"/>
                        </a:srgbClr>
                      </a:solid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tc>
                  <a:txBody>
                    <a:bodyPr/>
                    <a:lstStyle/>
                    <a:p>
                      <a:pPr marL="0" lvl="0" indent="0" algn="l" rtl="0">
                        <a:spcBef>
                          <a:spcPts val="0"/>
                        </a:spcBef>
                        <a:spcAft>
                          <a:spcPts val="0"/>
                        </a:spcAft>
                        <a:buNone/>
                      </a:pPr>
                      <a:r>
                        <a:rPr lang="en" sz="1350" dirty="0">
                          <a:solidFill>
                            <a:schemeClr val="bg1"/>
                          </a:solidFill>
                          <a:latin typeface="Arial" panose="020B0604020202020204" pitchFamily="34" charset="0"/>
                          <a:ea typeface="Georgia"/>
                          <a:cs typeface="Arial" panose="020B0604020202020204" pitchFamily="34" charset="0"/>
                          <a:sym typeface="Georgia"/>
                        </a:rPr>
                        <a:t>What we’re hearing</a:t>
                      </a:r>
                      <a:endParaRPr sz="1350" dirty="0">
                        <a:solidFill>
                          <a:schemeClr val="bg1"/>
                        </a:solidFill>
                        <a:latin typeface="Arial" panose="020B0604020202020204" pitchFamily="34" charset="0"/>
                        <a:ea typeface="Georgia"/>
                        <a:cs typeface="Arial" panose="020B0604020202020204" pitchFamily="34" charset="0"/>
                        <a:sym typeface="Georgia"/>
                      </a:endParaRPr>
                    </a:p>
                  </a:txBody>
                  <a:tcPr marL="109728" marR="109728" marT="109728" marB="109728">
                    <a:lnL w="12700" cap="flat" cmpd="sng" algn="ctr">
                      <a:solidFill>
                        <a:srgbClr val="FFFFFF">
                          <a:alpha val="12157"/>
                        </a:srgbClr>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sz="1000" dirty="0">
                          <a:solidFill>
                            <a:schemeClr val="bg1"/>
                          </a:solidFill>
                          <a:latin typeface="Arial" panose="020B0604020202020204" pitchFamily="34" charset="0"/>
                          <a:ea typeface="Inter"/>
                          <a:cs typeface="Arial" panose="020B0604020202020204" pitchFamily="34" charset="0"/>
                          <a:sym typeface="Inter"/>
                        </a:rPr>
                        <a:t>ii.</a:t>
                      </a:r>
                      <a:endParaRPr sz="1000" dirty="0">
                        <a:solidFill>
                          <a:schemeClr val="bg1"/>
                        </a:solidFill>
                        <a:latin typeface="Arial" panose="020B0604020202020204" pitchFamily="34" charset="0"/>
                        <a:ea typeface="Inter"/>
                        <a:cs typeface="Arial" panose="020B0604020202020204" pitchFamily="34" charset="0"/>
                        <a:sym typeface="Inter"/>
                      </a:endParaRPr>
                    </a:p>
                  </a:txBody>
                  <a:tcPr marL="109728" marR="109728" marT="109728" marB="109728" anchor="ctr">
                    <a:lnL w="9525" cap="flat" cmpd="sng">
                      <a:solidFill>
                        <a:schemeClr val="accent1">
                          <a:alpha val="0"/>
                        </a:schemeClr>
                      </a:solidFill>
                      <a:prstDash val="solid"/>
                      <a:round/>
                      <a:headEnd type="none" w="sm" len="sm"/>
                      <a:tailEnd type="none" w="sm" len="sm"/>
                    </a:lnL>
                    <a:lnR w="12700" cap="flat" cmpd="sng" algn="ctr">
                      <a:solidFill>
                        <a:srgbClr val="FFFFFF">
                          <a:alpha val="12157"/>
                        </a:srgbClr>
                      </a:solid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tc>
                  <a:txBody>
                    <a:bodyPr/>
                    <a:lstStyle/>
                    <a:p>
                      <a:pPr marL="0" lvl="0" indent="0" algn="l" rtl="0">
                        <a:spcBef>
                          <a:spcPts val="300"/>
                        </a:spcBef>
                        <a:spcAft>
                          <a:spcPts val="0"/>
                        </a:spcAft>
                        <a:buNone/>
                      </a:pPr>
                      <a:r>
                        <a:rPr lang="en" sz="1350" dirty="0">
                          <a:solidFill>
                            <a:schemeClr val="bg1"/>
                          </a:solidFill>
                          <a:latin typeface="Arial" panose="020B0604020202020204" pitchFamily="34" charset="0"/>
                          <a:ea typeface="Georgia"/>
                          <a:cs typeface="Arial" panose="020B0604020202020204" pitchFamily="34" charset="0"/>
                          <a:sym typeface="Georgia"/>
                        </a:rPr>
                        <a:t>Where we should go from here: a hypothesis</a:t>
                      </a:r>
                      <a:endParaRPr sz="1350" dirty="0">
                        <a:solidFill>
                          <a:schemeClr val="bg1"/>
                        </a:solidFill>
                        <a:latin typeface="Arial" panose="020B0604020202020204" pitchFamily="34" charset="0"/>
                        <a:ea typeface="Georgia"/>
                        <a:cs typeface="Arial" panose="020B0604020202020204" pitchFamily="34" charset="0"/>
                        <a:sym typeface="Georgia"/>
                      </a:endParaRPr>
                    </a:p>
                  </a:txBody>
                  <a:tcPr marL="109728" marR="109728" marT="109728" marB="109728">
                    <a:lnL w="12700" cap="flat" cmpd="sng" algn="ctr">
                      <a:solidFill>
                        <a:srgbClr val="FFFFFF">
                          <a:alpha val="12157"/>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sz="1000" dirty="0">
                          <a:solidFill>
                            <a:schemeClr val="bg1"/>
                          </a:solidFill>
                          <a:latin typeface="Arial" panose="020B0604020202020204" pitchFamily="34" charset="0"/>
                          <a:ea typeface="Inter"/>
                          <a:cs typeface="Arial" panose="020B0604020202020204" pitchFamily="34" charset="0"/>
                          <a:sym typeface="Inter"/>
                        </a:rPr>
                        <a:t>iii.</a:t>
                      </a:r>
                      <a:endParaRPr sz="1000" dirty="0">
                        <a:solidFill>
                          <a:schemeClr val="bg1"/>
                        </a:solidFill>
                        <a:latin typeface="Arial" panose="020B0604020202020204" pitchFamily="34" charset="0"/>
                        <a:ea typeface="Inter"/>
                        <a:cs typeface="Arial" panose="020B0604020202020204" pitchFamily="34" charset="0"/>
                        <a:sym typeface="Inter"/>
                      </a:endParaRPr>
                    </a:p>
                  </a:txBody>
                  <a:tcPr marL="109728" marR="109728" marT="109728" marB="109728" anchor="ctr">
                    <a:lnL w="9525" cap="flat" cmpd="sng">
                      <a:solidFill>
                        <a:schemeClr val="accent1">
                          <a:alpha val="0"/>
                        </a:schemeClr>
                      </a:solidFill>
                      <a:prstDash val="solid"/>
                      <a:round/>
                      <a:headEnd type="none" w="sm" len="sm"/>
                      <a:tailEnd type="none" w="sm" len="sm"/>
                    </a:lnL>
                    <a:lnR w="12700" cap="flat" cmpd="sng" algn="ctr">
                      <a:solidFill>
                        <a:srgbClr val="FFFFFF">
                          <a:alpha val="12157"/>
                        </a:srgbClr>
                      </a:solid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tc>
                  <a:txBody>
                    <a:bodyPr/>
                    <a:lstStyle/>
                    <a:p>
                      <a:pPr marL="0" lvl="0" indent="0" algn="l" rtl="0">
                        <a:spcBef>
                          <a:spcPts val="0"/>
                        </a:spcBef>
                        <a:spcAft>
                          <a:spcPts val="400"/>
                        </a:spcAft>
                        <a:buNone/>
                      </a:pPr>
                      <a:r>
                        <a:rPr lang="en" sz="1050" b="1" dirty="0">
                          <a:solidFill>
                            <a:schemeClr val="bg1"/>
                          </a:solidFill>
                          <a:latin typeface="Arial" panose="020B0604020202020204" pitchFamily="34" charset="0"/>
                          <a:ea typeface="Georgia"/>
                          <a:cs typeface="Arial" panose="020B0604020202020204" pitchFamily="34" charset="0"/>
                          <a:sym typeface="Georgia"/>
                        </a:rPr>
                        <a:t>Demo</a:t>
                      </a:r>
                    </a:p>
                    <a:p>
                      <a:pPr marL="0" lvl="0" indent="0" algn="l" rtl="0">
                        <a:spcBef>
                          <a:spcPts val="0"/>
                        </a:spcBef>
                        <a:spcAft>
                          <a:spcPts val="0"/>
                        </a:spcAft>
                        <a:buNone/>
                      </a:pPr>
                      <a:r>
                        <a:rPr lang="en" sz="1350" dirty="0">
                          <a:solidFill>
                            <a:schemeClr val="bg1"/>
                          </a:solidFill>
                          <a:latin typeface="Arial" panose="020B0604020202020204" pitchFamily="34" charset="0"/>
                          <a:ea typeface="Georgia"/>
                          <a:cs typeface="Arial" panose="020B0604020202020204" pitchFamily="34" charset="0"/>
                          <a:sym typeface="Georgia"/>
                        </a:rPr>
                        <a:t>How might we collect actionable information and make it easy to use?</a:t>
                      </a:r>
                      <a:endParaRPr sz="1350" dirty="0">
                        <a:solidFill>
                          <a:schemeClr val="bg1"/>
                        </a:solidFill>
                        <a:latin typeface="Arial" panose="020B0604020202020204" pitchFamily="34" charset="0"/>
                        <a:ea typeface="Georgia"/>
                        <a:cs typeface="Arial" panose="020B0604020202020204" pitchFamily="34" charset="0"/>
                        <a:sym typeface="Georgia"/>
                      </a:endParaRPr>
                    </a:p>
                  </a:txBody>
                  <a:tcPr marL="109728" marR="109728" marT="109728" marB="109728">
                    <a:lnL w="12700" cap="flat" cmpd="sng" algn="ctr">
                      <a:solidFill>
                        <a:srgbClr val="FFFFFF">
                          <a:alpha val="12157"/>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sz="1000" dirty="0">
                          <a:solidFill>
                            <a:schemeClr val="bg1"/>
                          </a:solidFill>
                          <a:latin typeface="Arial" panose="020B0604020202020204" pitchFamily="34" charset="0"/>
                          <a:ea typeface="Inter"/>
                          <a:cs typeface="Arial" panose="020B0604020202020204" pitchFamily="34" charset="0"/>
                          <a:sym typeface="Inter"/>
                        </a:rPr>
                        <a:t>iv.</a:t>
                      </a:r>
                      <a:endParaRPr sz="1000" dirty="0">
                        <a:solidFill>
                          <a:schemeClr val="bg1"/>
                        </a:solidFill>
                        <a:latin typeface="Arial" panose="020B0604020202020204" pitchFamily="34" charset="0"/>
                        <a:ea typeface="Inter"/>
                        <a:cs typeface="Arial" panose="020B0604020202020204" pitchFamily="34" charset="0"/>
                        <a:sym typeface="Inter"/>
                      </a:endParaRPr>
                    </a:p>
                  </a:txBody>
                  <a:tcPr marL="109728" marR="109728" marT="109728" marB="109728" anchor="ctr">
                    <a:lnL w="9525" cap="flat" cmpd="sng">
                      <a:solidFill>
                        <a:schemeClr val="accent1">
                          <a:alpha val="0"/>
                        </a:schemeClr>
                      </a:solidFill>
                      <a:prstDash val="solid"/>
                      <a:round/>
                      <a:headEnd type="none" w="sm" len="sm"/>
                      <a:tailEnd type="none" w="sm" len="sm"/>
                    </a:lnL>
                    <a:lnR w="12700" cap="flat" cmpd="sng" algn="ctr">
                      <a:solidFill>
                        <a:srgbClr val="FFFFFF">
                          <a:alpha val="12157"/>
                        </a:srgbClr>
                      </a:solid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tc>
                  <a:txBody>
                    <a:bodyPr/>
                    <a:lstStyle/>
                    <a:p>
                      <a:pPr marL="0" lvl="0" indent="0" algn="l" rtl="0">
                        <a:spcBef>
                          <a:spcPts val="0"/>
                        </a:spcBef>
                        <a:spcAft>
                          <a:spcPts val="0"/>
                        </a:spcAft>
                        <a:buNone/>
                      </a:pPr>
                      <a:r>
                        <a:rPr lang="en-US" sz="1350" dirty="0">
                          <a:solidFill>
                            <a:schemeClr val="bg1"/>
                          </a:solidFill>
                          <a:latin typeface="Arial" panose="020B0604020202020204" pitchFamily="34" charset="0"/>
                          <a:ea typeface="Georgia"/>
                          <a:cs typeface="Arial" panose="020B0604020202020204" pitchFamily="34" charset="0"/>
                          <a:sym typeface="Georgia"/>
                        </a:rPr>
                        <a:t>Your feedback</a:t>
                      </a:r>
                      <a:endParaRPr sz="1350" dirty="0">
                        <a:solidFill>
                          <a:schemeClr val="bg1"/>
                        </a:solidFill>
                        <a:latin typeface="Arial" panose="020B0604020202020204" pitchFamily="34" charset="0"/>
                        <a:ea typeface="Georgia"/>
                        <a:cs typeface="Arial" panose="020B0604020202020204" pitchFamily="34" charset="0"/>
                        <a:sym typeface="Georgia"/>
                      </a:endParaRPr>
                    </a:p>
                  </a:txBody>
                  <a:tcPr marL="109728" marR="109728" marT="109728" marB="109728">
                    <a:lnL w="12700" cap="flat" cmpd="sng" algn="ctr">
                      <a:solidFill>
                        <a:srgbClr val="FFFFFF">
                          <a:alpha val="12157"/>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solidFill>
                        <a:srgbClr val="FFFFFF">
                          <a:alpha val="12157"/>
                        </a:srgbClr>
                      </a:solidFill>
                      <a:prstDash val="solid"/>
                      <a:round/>
                      <a:headEnd type="none" w="med" len="med"/>
                      <a:tailEnd type="none" w="med" len="med"/>
                    </a:lnB>
                    <a:noFill/>
                  </a:tcPr>
                </a:tc>
                <a:extLst>
                  <a:ext uri="{0D108BD9-81ED-4DB2-BD59-A6C34878D82A}">
                    <a16:rowId xmlns:a16="http://schemas.microsoft.com/office/drawing/2014/main" val="728658238"/>
                  </a:ext>
                </a:extLst>
              </a:tr>
              <a:tr h="381000">
                <a:tc>
                  <a:txBody>
                    <a:bodyPr/>
                    <a:lstStyle/>
                    <a:p>
                      <a:pPr marL="0" lvl="0" indent="0" algn="ctr" rtl="0">
                        <a:spcBef>
                          <a:spcPts val="0"/>
                        </a:spcBef>
                        <a:spcAft>
                          <a:spcPts val="0"/>
                        </a:spcAft>
                        <a:buNone/>
                      </a:pPr>
                      <a:r>
                        <a:rPr lang="en" sz="1000" dirty="0">
                          <a:solidFill>
                            <a:schemeClr val="bg1"/>
                          </a:solidFill>
                          <a:latin typeface="Arial" panose="020B0604020202020204" pitchFamily="34" charset="0"/>
                          <a:ea typeface="Inter"/>
                          <a:cs typeface="Arial" panose="020B0604020202020204" pitchFamily="34" charset="0"/>
                          <a:sym typeface="Inter"/>
                        </a:rPr>
                        <a:t>v.</a:t>
                      </a:r>
                      <a:endParaRPr sz="1000" dirty="0">
                        <a:solidFill>
                          <a:schemeClr val="bg1"/>
                        </a:solidFill>
                        <a:latin typeface="Arial" panose="020B0604020202020204" pitchFamily="34" charset="0"/>
                        <a:ea typeface="Inter"/>
                        <a:cs typeface="Arial" panose="020B0604020202020204" pitchFamily="34" charset="0"/>
                        <a:sym typeface="Inter"/>
                      </a:endParaRPr>
                    </a:p>
                  </a:txBody>
                  <a:tcPr marL="109728" marR="109728" marT="109728" marB="109728" anchor="ctr">
                    <a:lnL w="9525" cap="flat" cmpd="sng">
                      <a:solidFill>
                        <a:schemeClr val="accent1">
                          <a:alpha val="0"/>
                        </a:schemeClr>
                      </a:solidFill>
                      <a:prstDash val="solid"/>
                      <a:round/>
                      <a:headEnd type="none" w="sm" len="sm"/>
                      <a:tailEnd type="none" w="sm" len="sm"/>
                    </a:lnL>
                    <a:lnR w="12700" cap="flat" cmpd="sng" algn="ctr">
                      <a:solidFill>
                        <a:srgbClr val="FFFFFF">
                          <a:alpha val="12157"/>
                        </a:srgbClr>
                      </a:solid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lvl="0" indent="0" algn="l" rtl="0">
                        <a:spcBef>
                          <a:spcPts val="0"/>
                        </a:spcBef>
                        <a:spcAft>
                          <a:spcPts val="0"/>
                        </a:spcAft>
                        <a:buNone/>
                      </a:pPr>
                      <a:r>
                        <a:rPr lang="en" sz="1350" dirty="0">
                          <a:solidFill>
                            <a:schemeClr val="bg1"/>
                          </a:solidFill>
                          <a:latin typeface="Arial" panose="020B0604020202020204" pitchFamily="34" charset="0"/>
                          <a:ea typeface="Georgia"/>
                          <a:cs typeface="Arial" panose="020B0604020202020204" pitchFamily="34" charset="0"/>
                          <a:sym typeface="Georgia"/>
                        </a:rPr>
                        <a:t>Wrap up</a:t>
                      </a:r>
                      <a:endParaRPr sz="1350" dirty="0">
                        <a:solidFill>
                          <a:schemeClr val="bg1"/>
                        </a:solidFill>
                        <a:latin typeface="Arial" panose="020B0604020202020204" pitchFamily="34" charset="0"/>
                        <a:ea typeface="Georgia"/>
                        <a:cs typeface="Arial" panose="020B0604020202020204" pitchFamily="34" charset="0"/>
                        <a:sym typeface="Georgia"/>
                      </a:endParaRPr>
                    </a:p>
                  </a:txBody>
                  <a:tcPr marL="109728" marR="109728" marT="109728" marB="109728">
                    <a:lnL w="12700" cap="flat" cmpd="sng" algn="ctr">
                      <a:solidFill>
                        <a:srgbClr val="FFFFFF">
                          <a:alpha val="12157"/>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alpha val="12157"/>
                        </a:srgb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184371834"/>
                  </a:ext>
                </a:extLst>
              </a:tr>
            </a:tbl>
          </a:graphicData>
        </a:graphic>
      </p:graphicFrame>
    </p:spTree>
    <p:extLst>
      <p:ext uri="{BB962C8B-B14F-4D97-AF65-F5344CB8AC3E}">
        <p14:creationId xmlns:p14="http://schemas.microsoft.com/office/powerpoint/2010/main" val="181164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BE4FE6-C1D0-4CC7-A544-81DD63FB29EC}"/>
              </a:ext>
            </a:extLst>
          </p:cNvPr>
          <p:cNvPicPr>
            <a:picLocks noChangeAspect="1"/>
          </p:cNvPicPr>
          <p:nvPr/>
        </p:nvPicPr>
        <p:blipFill>
          <a:blip r:embed="rId2">
            <a:alphaModFix amt="20000"/>
          </a:blip>
          <a:stretch>
            <a:fillRect/>
          </a:stretch>
        </p:blipFill>
        <p:spPr>
          <a:xfrm>
            <a:off x="4241800" y="0"/>
            <a:ext cx="7950200" cy="6858000"/>
          </a:xfrm>
          <a:prstGeom prst="rect">
            <a:avLst/>
          </a:prstGeom>
        </p:spPr>
      </p:pic>
      <p:graphicFrame>
        <p:nvGraphicFramePr>
          <p:cNvPr id="10" name="Table 16">
            <a:extLst>
              <a:ext uri="{FF2B5EF4-FFF2-40B4-BE49-F238E27FC236}">
                <a16:creationId xmlns:a16="http://schemas.microsoft.com/office/drawing/2014/main" id="{ABFE75E6-9DF8-494B-9F56-2BA443BB12DA}"/>
              </a:ext>
            </a:extLst>
          </p:cNvPr>
          <p:cNvGraphicFramePr>
            <a:graphicFrameLocks noGrp="1"/>
          </p:cNvGraphicFramePr>
          <p:nvPr>
            <p:extLst>
              <p:ext uri="{D42A27DB-BD31-4B8C-83A1-F6EECF244321}">
                <p14:modId xmlns:p14="http://schemas.microsoft.com/office/powerpoint/2010/main" val="620746220"/>
              </p:ext>
            </p:extLst>
          </p:nvPr>
        </p:nvGraphicFramePr>
        <p:xfrm>
          <a:off x="0" y="3379946"/>
          <a:ext cx="9265616" cy="1431989"/>
        </p:xfrm>
        <a:graphic>
          <a:graphicData uri="http://schemas.openxmlformats.org/drawingml/2006/table">
            <a:tbl>
              <a:tblPr firstRow="1" bandRow="1">
                <a:tableStyleId>{5C22544A-7EE6-4342-B048-85BDC9FD1C3A}</a:tableStyleId>
              </a:tblPr>
              <a:tblGrid>
                <a:gridCol w="7381875">
                  <a:extLst>
                    <a:ext uri="{9D8B030D-6E8A-4147-A177-3AD203B41FA5}">
                      <a16:colId xmlns:a16="http://schemas.microsoft.com/office/drawing/2014/main" val="3303479494"/>
                    </a:ext>
                  </a:extLst>
                </a:gridCol>
                <a:gridCol w="1883741">
                  <a:extLst>
                    <a:ext uri="{9D8B030D-6E8A-4147-A177-3AD203B41FA5}">
                      <a16:colId xmlns:a16="http://schemas.microsoft.com/office/drawing/2014/main" val="724009038"/>
                    </a:ext>
                  </a:extLst>
                </a:gridCol>
              </a:tblGrid>
              <a:tr h="370840">
                <a:tc>
                  <a:txBody>
                    <a:bodyPr/>
                    <a:lstStyle/>
                    <a:p>
                      <a:pPr marL="0" marR="0" lvl="0" indent="0" algn="r" defTabSz="914400" rtl="0" eaLnBrk="1" fontAlgn="auto" latinLnBrk="0" hangingPunct="1">
                        <a:lnSpc>
                          <a:spcPct val="114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Georgia" panose="02040502050405020303" pitchFamily="18" charset="0"/>
                        <a:ea typeface="Cambria" panose="02040503050406030204" pitchFamily="18" charset="0"/>
                        <a:cs typeface="Times New Roman" panose="02020603050405020304" pitchFamily="18" charset="0"/>
                      </a:endParaRPr>
                    </a:p>
                  </a:txBody>
                  <a:tcPr marL="0" marR="0" marT="0" marB="285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Times New Roman" panose="02020603050405020304" pitchFamily="18" charset="0"/>
                        </a:rPr>
                        <a:t>Demo</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APG “cover sheet”</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See attachment</a:t>
                      </a:r>
                    </a:p>
                  </a:txBody>
                  <a:tcPr marL="0" marR="0" marT="0" marB="285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9527174"/>
                  </a:ext>
                </a:extLst>
              </a:tr>
            </a:tbl>
          </a:graphicData>
        </a:graphic>
      </p:graphicFrame>
    </p:spTree>
    <p:extLst>
      <p:ext uri="{BB962C8B-B14F-4D97-AF65-F5344CB8AC3E}">
        <p14:creationId xmlns:p14="http://schemas.microsoft.com/office/powerpoint/2010/main" val="195000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pic>
        <p:nvPicPr>
          <p:cNvPr id="4" name="Picture 3" descr="Graphical user interface, text, application, email&#10;&#10;Description automatically generated">
            <a:hlinkClick r:id="rId2"/>
            <a:extLst>
              <a:ext uri="{FF2B5EF4-FFF2-40B4-BE49-F238E27FC236}">
                <a16:creationId xmlns:a16="http://schemas.microsoft.com/office/drawing/2014/main" id="{266D54F6-E97F-418E-BD74-B0398C335B4F}"/>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4259856" y="0"/>
            <a:ext cx="10103844" cy="8735616"/>
          </a:xfrm>
          <a:prstGeom prst="rect">
            <a:avLst/>
          </a:prstGeom>
        </p:spPr>
      </p:pic>
      <p:graphicFrame>
        <p:nvGraphicFramePr>
          <p:cNvPr id="10" name="Table 16">
            <a:extLst>
              <a:ext uri="{FF2B5EF4-FFF2-40B4-BE49-F238E27FC236}">
                <a16:creationId xmlns:a16="http://schemas.microsoft.com/office/drawing/2014/main" id="{ABFE75E6-9DF8-494B-9F56-2BA443BB12DA}"/>
              </a:ext>
            </a:extLst>
          </p:cNvPr>
          <p:cNvGraphicFramePr>
            <a:graphicFrameLocks noGrp="1"/>
          </p:cNvGraphicFramePr>
          <p:nvPr>
            <p:extLst>
              <p:ext uri="{D42A27DB-BD31-4B8C-83A1-F6EECF244321}">
                <p14:modId xmlns:p14="http://schemas.microsoft.com/office/powerpoint/2010/main" val="1716649445"/>
              </p:ext>
            </p:extLst>
          </p:nvPr>
        </p:nvGraphicFramePr>
        <p:xfrm>
          <a:off x="0" y="3379946"/>
          <a:ext cx="9265616" cy="1431989"/>
        </p:xfrm>
        <a:graphic>
          <a:graphicData uri="http://schemas.openxmlformats.org/drawingml/2006/table">
            <a:tbl>
              <a:tblPr firstRow="1" bandRow="1">
                <a:tableStyleId>{5C22544A-7EE6-4342-B048-85BDC9FD1C3A}</a:tableStyleId>
              </a:tblPr>
              <a:tblGrid>
                <a:gridCol w="6743700">
                  <a:extLst>
                    <a:ext uri="{9D8B030D-6E8A-4147-A177-3AD203B41FA5}">
                      <a16:colId xmlns:a16="http://schemas.microsoft.com/office/drawing/2014/main" val="3303479494"/>
                    </a:ext>
                  </a:extLst>
                </a:gridCol>
                <a:gridCol w="2521916">
                  <a:extLst>
                    <a:ext uri="{9D8B030D-6E8A-4147-A177-3AD203B41FA5}">
                      <a16:colId xmlns:a16="http://schemas.microsoft.com/office/drawing/2014/main" val="724009038"/>
                    </a:ext>
                  </a:extLst>
                </a:gridCol>
              </a:tblGrid>
              <a:tr h="370840">
                <a:tc>
                  <a:txBody>
                    <a:bodyPr/>
                    <a:lstStyle/>
                    <a:p>
                      <a:pPr marL="0" marR="0" lvl="0" indent="0" algn="r" defTabSz="914400" rtl="0" eaLnBrk="1" fontAlgn="auto" latinLnBrk="0" hangingPunct="1">
                        <a:lnSpc>
                          <a:spcPct val="114000"/>
                        </a:lnSpc>
                        <a:spcBef>
                          <a:spcPts val="0"/>
                        </a:spcBef>
                        <a:spcAft>
                          <a:spcPts val="0"/>
                        </a:spcAft>
                        <a:buClrTx/>
                        <a:buSzTx/>
                        <a:buFontTx/>
                        <a:buNone/>
                        <a:tabLst/>
                        <a:defRPr/>
                      </a:pPr>
                      <a:endParaRPr kumimoji="0" lang="en-US" sz="2000" b="0" i="0" u="none" strike="noStrike" kern="1200" cap="none" spc="0" normalizeH="0" baseline="0" noProof="0" dirty="0">
                        <a:ln>
                          <a:noFill/>
                        </a:ln>
                        <a:solidFill>
                          <a:schemeClr val="bg1"/>
                        </a:solidFill>
                        <a:effectLst/>
                        <a:uLnTx/>
                        <a:uFillTx/>
                        <a:latin typeface="Georgia" panose="02040502050405020303" pitchFamily="18" charset="0"/>
                        <a:ea typeface="Cambria" panose="02040503050406030204" pitchFamily="18" charset="0"/>
                        <a:cs typeface="Times New Roman" panose="02020603050405020304" pitchFamily="18" charset="0"/>
                      </a:endParaRPr>
                    </a:p>
                  </a:txBody>
                  <a:tcPr marL="0" marR="0" marT="0" marB="285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Times New Roman" panose="02020603050405020304" pitchFamily="18" charset="0"/>
                        </a:rPr>
                        <a:t>Demo</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performance.gov/browse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Click image to view mockup</a:t>
                      </a:r>
                    </a:p>
                  </a:txBody>
                  <a:tcPr marL="0" marR="0" marT="0" marB="28575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9527174"/>
                  </a:ext>
                </a:extLst>
              </a:tr>
            </a:tbl>
          </a:graphicData>
        </a:graphic>
      </p:graphicFrame>
    </p:spTree>
    <p:extLst>
      <p:ext uri="{BB962C8B-B14F-4D97-AF65-F5344CB8AC3E}">
        <p14:creationId xmlns:p14="http://schemas.microsoft.com/office/powerpoint/2010/main" val="360776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965386" y="1430379"/>
            <a:ext cx="4172523" cy="4115685"/>
            <a:chOff x="4439116" y="1368639"/>
            <a:chExt cx="3666081" cy="4911478"/>
          </a:xfrm>
        </p:grpSpPr>
        <p:sp>
          <p:nvSpPr>
            <p:cNvPr id="3" name="TextBox 2">
              <a:extLst>
                <a:ext uri="{FF2B5EF4-FFF2-40B4-BE49-F238E27FC236}">
                  <a16:creationId xmlns:a16="http://schemas.microsoft.com/office/drawing/2014/main" id="{A98E80BD-6F92-44AD-93EE-AFBD089D361D}"/>
                </a:ext>
              </a:extLst>
            </p:cNvPr>
            <p:cNvSpPr txBox="1"/>
            <p:nvPr/>
          </p:nvSpPr>
          <p:spPr>
            <a:xfrm>
              <a:off x="4614863" y="2486879"/>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Are there scenarios in which this would be useful?</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8" name="TextBox 7">
              <a:extLst>
                <a:ext uri="{FF2B5EF4-FFF2-40B4-BE49-F238E27FC236}">
                  <a16:creationId xmlns:a16="http://schemas.microsoft.com/office/drawing/2014/main" id="{DED9B647-B913-480D-A92E-59F1B8F114D5}"/>
                </a:ext>
              </a:extLst>
            </p:cNvPr>
            <p:cNvSpPr txBox="1"/>
            <p:nvPr/>
          </p:nvSpPr>
          <p:spPr>
            <a:xfrm>
              <a:off x="4439116" y="1368639"/>
              <a:ext cx="1281961" cy="337981"/>
            </a:xfrm>
            <a:prstGeom prst="rect">
              <a:avLst/>
            </a:prstGeom>
            <a:noFill/>
          </p:spPr>
          <p:txBody>
            <a:bodyPr wrap="none" tIns="0" bIns="0" anchor="ctr" anchorCtr="0">
              <a:spAutoFit/>
            </a:bodyPr>
            <a:lstStyle/>
            <a:p>
              <a:pPr>
                <a:lnSpc>
                  <a:spcPct val="150000"/>
                </a:lnSpc>
                <a:defRPr/>
              </a:pPr>
              <a:r>
                <a:rPr lang="en-US" sz="1400" dirty="0">
                  <a:solidFill>
                    <a:schemeClr val="bg1"/>
                  </a:solidFill>
                  <a:effectLst/>
                  <a:latin typeface="Arial" panose="020B0604020202020204" pitchFamily="34" charset="0"/>
                  <a:cs typeface="Arial" panose="020B0604020202020204" pitchFamily="34" charset="0"/>
                </a:rPr>
                <a:t>—</a:t>
              </a:r>
              <a:r>
                <a:rPr lang="en-US" sz="1400" b="0" dirty="0">
                  <a:solidFill>
                    <a:schemeClr val="bg1"/>
                  </a:solidFill>
                  <a:effectLst/>
                  <a:latin typeface="Arial" panose="020B0604020202020204" pitchFamily="34" charset="0"/>
                  <a:cs typeface="Arial" panose="020B0604020202020204" pitchFamily="34" charset="0"/>
                </a:rPr>
                <a:t> </a:t>
              </a:r>
              <a:r>
                <a:rPr kumimoji="0" lang="en-US" sz="14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Cover Sheet</a:t>
              </a:r>
              <a:endParaRPr kumimoji="0" lang="en-US" sz="14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439116" y="1671998"/>
              <a:ext cx="1890405" cy="337981"/>
            </a:xfrm>
            <a:prstGeom prst="rect">
              <a:avLst/>
            </a:prstGeom>
            <a:noFill/>
          </p:spPr>
          <p:txBody>
            <a:bodyPr wrap="none" tIns="0" bIns="0" anchor="ctr" anchorCtr="0">
              <a:spAutoFit/>
            </a:bodyPr>
            <a:lstStyle/>
            <a:p>
              <a:pPr>
                <a:lnSpc>
                  <a:spcPct val="150000"/>
                </a:lnSpc>
                <a:defRPr/>
              </a:pPr>
              <a:r>
                <a:rPr lang="en-US" sz="1400" dirty="0">
                  <a:solidFill>
                    <a:srgbClr val="202026"/>
                  </a:solidFill>
                  <a:effectLst/>
                  <a:latin typeface="Arial" panose="020B0604020202020204" pitchFamily="34" charset="0"/>
                  <a:cs typeface="Arial" panose="020B0604020202020204" pitchFamily="34" charset="0"/>
                </a:rPr>
                <a:t>—</a:t>
              </a:r>
              <a:r>
                <a:rPr lang="en-US" sz="1400" b="0" dirty="0">
                  <a:solidFill>
                    <a:srgbClr val="202026"/>
                  </a:solidFill>
                  <a:effectLst/>
                  <a:latin typeface="Arial" panose="020B0604020202020204" pitchFamily="34" charset="0"/>
                  <a:cs typeface="Arial" panose="020B0604020202020204" pitchFamily="34" charset="0"/>
                </a:rPr>
                <a:t> </a:t>
              </a:r>
              <a:r>
                <a:rPr lang="en-US" sz="1100" b="0" dirty="0">
                  <a:solidFill>
                    <a:srgbClr val="A5A5A5"/>
                  </a:solidFill>
                  <a:effectLst/>
                  <a:latin typeface="Arial" panose="020B0604020202020204" pitchFamily="34" charset="0"/>
                  <a:cs typeface="Arial" panose="020B0604020202020204" pitchFamily="34" charset="0"/>
                </a:rPr>
                <a:t>Let’s discuss for </a:t>
              </a:r>
              <a:r>
                <a:rPr kumimoji="0" lang="en-US" sz="11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15 minutes</a:t>
              </a:r>
            </a:p>
          </p:txBody>
        </p:sp>
        <p:sp>
          <p:nvSpPr>
            <p:cNvPr id="18" name="TextBox 17">
              <a:extLst>
                <a:ext uri="{FF2B5EF4-FFF2-40B4-BE49-F238E27FC236}">
                  <a16:creationId xmlns:a16="http://schemas.microsoft.com/office/drawing/2014/main" id="{A5503AD6-FDD4-4193-818C-1FA16F0CB418}"/>
                </a:ext>
              </a:extLst>
            </p:cNvPr>
            <p:cNvSpPr txBox="1"/>
            <p:nvPr/>
          </p:nvSpPr>
          <p:spPr>
            <a:xfrm>
              <a:off x="4616669" y="3616414"/>
              <a:ext cx="3488528" cy="452375"/>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What is not useful?</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19" name="TextBox 18">
              <a:extLst>
                <a:ext uri="{FF2B5EF4-FFF2-40B4-BE49-F238E27FC236}">
                  <a16:creationId xmlns:a16="http://schemas.microsoft.com/office/drawing/2014/main" id="{6211C62B-0C35-4144-9D58-FA92599AB0A2}"/>
                </a:ext>
              </a:extLst>
            </p:cNvPr>
            <p:cNvSpPr txBox="1"/>
            <p:nvPr/>
          </p:nvSpPr>
          <p:spPr>
            <a:xfrm>
              <a:off x="4614862" y="4340101"/>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Should this information be shared publicly?</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3" name="TextBox 22">
              <a:extLst>
                <a:ext uri="{FF2B5EF4-FFF2-40B4-BE49-F238E27FC236}">
                  <a16:creationId xmlns:a16="http://schemas.microsoft.com/office/drawing/2014/main" id="{B1DE20B2-3FA0-4DE2-8F77-4F9D579964CD}"/>
                </a:ext>
              </a:extLst>
            </p:cNvPr>
            <p:cNvSpPr txBox="1"/>
            <p:nvPr/>
          </p:nvSpPr>
          <p:spPr>
            <a:xfrm>
              <a:off x="4610257" y="5445763"/>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How would this “go over” at your agencies?</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1217123-81DD-42E2-9A90-D4DDA1432335}"/>
              </a:ext>
            </a:extLst>
          </p:cNvPr>
          <p:cNvSpPr txBox="1"/>
          <p:nvPr/>
        </p:nvSpPr>
        <p:spPr>
          <a:xfrm>
            <a:off x="93310" y="93310"/>
            <a:ext cx="1788653"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Wanted: your feedback</a:t>
            </a:r>
          </a:p>
        </p:txBody>
      </p:sp>
      <p:grpSp>
        <p:nvGrpSpPr>
          <p:cNvPr id="24" name="Group 23">
            <a:extLst>
              <a:ext uri="{FF2B5EF4-FFF2-40B4-BE49-F238E27FC236}">
                <a16:creationId xmlns:a16="http://schemas.microsoft.com/office/drawing/2014/main" id="{6D7FAC66-5326-4BF9-9531-336EE4DCF217}"/>
              </a:ext>
            </a:extLst>
          </p:cNvPr>
          <p:cNvGrpSpPr/>
          <p:nvPr/>
        </p:nvGrpSpPr>
        <p:grpSpPr>
          <a:xfrm>
            <a:off x="7061390" y="1430379"/>
            <a:ext cx="4172523" cy="3948951"/>
            <a:chOff x="4439116" y="1368639"/>
            <a:chExt cx="3666081" cy="4712506"/>
          </a:xfrm>
        </p:grpSpPr>
        <p:sp>
          <p:nvSpPr>
            <p:cNvPr id="25" name="TextBox 24">
              <a:extLst>
                <a:ext uri="{FF2B5EF4-FFF2-40B4-BE49-F238E27FC236}">
                  <a16:creationId xmlns:a16="http://schemas.microsoft.com/office/drawing/2014/main" id="{AF93C260-02BF-4DE7-A8C9-47DB96D9D978}"/>
                </a:ext>
              </a:extLst>
            </p:cNvPr>
            <p:cNvSpPr txBox="1"/>
            <p:nvPr/>
          </p:nvSpPr>
          <p:spPr>
            <a:xfrm>
              <a:off x="4614863" y="2646013"/>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Are there scenarios in which this would be useful?</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6" name="TextBox 25">
              <a:extLst>
                <a:ext uri="{FF2B5EF4-FFF2-40B4-BE49-F238E27FC236}">
                  <a16:creationId xmlns:a16="http://schemas.microsoft.com/office/drawing/2014/main" id="{8FF001DD-1E43-4A1D-B66D-1A0EC0575B21}"/>
                </a:ext>
              </a:extLst>
            </p:cNvPr>
            <p:cNvSpPr txBox="1"/>
            <p:nvPr/>
          </p:nvSpPr>
          <p:spPr>
            <a:xfrm>
              <a:off x="4439116" y="1368639"/>
              <a:ext cx="2234064" cy="337981"/>
            </a:xfrm>
            <a:prstGeom prst="rect">
              <a:avLst/>
            </a:prstGeom>
            <a:noFill/>
          </p:spPr>
          <p:txBody>
            <a:bodyPr wrap="none" tIns="0" bIns="0" anchor="ctr" anchorCtr="0">
              <a:spAutoFit/>
            </a:bodyPr>
            <a:lstStyle/>
            <a:p>
              <a:pPr>
                <a:lnSpc>
                  <a:spcPct val="150000"/>
                </a:lnSpc>
                <a:defRPr/>
              </a:pPr>
              <a:r>
                <a:rPr lang="en-US" sz="1400" dirty="0">
                  <a:solidFill>
                    <a:srgbClr val="5D5D6F"/>
                  </a:solidFill>
                  <a:effectLst/>
                  <a:latin typeface="Arial" panose="020B0604020202020204" pitchFamily="34" charset="0"/>
                  <a:cs typeface="Arial" panose="020B0604020202020204" pitchFamily="34" charset="0"/>
                </a:rPr>
                <a:t>—</a:t>
              </a:r>
              <a:r>
                <a:rPr lang="en-US" sz="1400" b="0" dirty="0">
                  <a:solidFill>
                    <a:srgbClr val="5D5D6F"/>
                  </a:solidFill>
                  <a:effectLst/>
                  <a:latin typeface="Arial" panose="020B0604020202020204" pitchFamily="34" charset="0"/>
                  <a:cs typeface="Arial" panose="020B0604020202020204" pitchFamily="34" charset="0"/>
                </a:rPr>
                <a:t> </a:t>
              </a:r>
              <a:r>
                <a:rPr kumimoji="0" lang="en-US" sz="1400" b="1"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rPr>
                <a:t>performance.gov/browse</a:t>
              </a:r>
              <a:endParaRPr kumimoji="0" lang="en-US" sz="1400" b="0"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7" name="TextBox 26">
              <a:extLst>
                <a:ext uri="{FF2B5EF4-FFF2-40B4-BE49-F238E27FC236}">
                  <a16:creationId xmlns:a16="http://schemas.microsoft.com/office/drawing/2014/main" id="{7E91163A-11DF-4B86-9C28-59B403517D7E}"/>
                </a:ext>
              </a:extLst>
            </p:cNvPr>
            <p:cNvSpPr txBox="1"/>
            <p:nvPr/>
          </p:nvSpPr>
          <p:spPr>
            <a:xfrm>
              <a:off x="4439116" y="1671998"/>
              <a:ext cx="1890405" cy="337981"/>
            </a:xfrm>
            <a:prstGeom prst="rect">
              <a:avLst/>
            </a:prstGeom>
            <a:noFill/>
          </p:spPr>
          <p:txBody>
            <a:bodyPr wrap="none" tIns="0" bIns="0" anchor="ctr" anchorCtr="0">
              <a:spAutoFit/>
            </a:bodyPr>
            <a:lstStyle/>
            <a:p>
              <a:pPr>
                <a:lnSpc>
                  <a:spcPct val="150000"/>
                </a:lnSpc>
                <a:defRPr/>
              </a:pPr>
              <a:r>
                <a:rPr lang="en-US" sz="1400" dirty="0">
                  <a:solidFill>
                    <a:srgbClr val="5D5D6F"/>
                  </a:solidFill>
                  <a:effectLst/>
                  <a:latin typeface="Arial" panose="020B0604020202020204" pitchFamily="34" charset="0"/>
                  <a:cs typeface="Arial" panose="020B0604020202020204" pitchFamily="34" charset="0"/>
                </a:rPr>
                <a:t>—</a:t>
              </a:r>
              <a:r>
                <a:rPr lang="en-US" sz="1400" b="0" dirty="0">
                  <a:solidFill>
                    <a:srgbClr val="5D5D6F"/>
                  </a:solidFill>
                  <a:effectLst/>
                  <a:latin typeface="Arial" panose="020B0604020202020204" pitchFamily="34" charset="0"/>
                  <a:cs typeface="Arial" panose="020B0604020202020204" pitchFamily="34" charset="0"/>
                </a:rPr>
                <a:t> </a:t>
              </a:r>
              <a:r>
                <a:rPr lang="en-US" sz="1100" b="0" dirty="0">
                  <a:solidFill>
                    <a:srgbClr val="5D5D6F"/>
                  </a:solidFill>
                  <a:effectLst/>
                  <a:latin typeface="Arial" panose="020B0604020202020204" pitchFamily="34" charset="0"/>
                  <a:cs typeface="Arial" panose="020B0604020202020204" pitchFamily="34" charset="0"/>
                </a:rPr>
                <a:t>Let’s discuss for </a:t>
              </a:r>
              <a:r>
                <a:rPr kumimoji="0" lang="en-US" sz="1100"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rPr>
                <a:t>15 minutes</a:t>
              </a:r>
            </a:p>
          </p:txBody>
        </p:sp>
        <p:sp>
          <p:nvSpPr>
            <p:cNvPr id="28" name="TextBox 27">
              <a:extLst>
                <a:ext uri="{FF2B5EF4-FFF2-40B4-BE49-F238E27FC236}">
                  <a16:creationId xmlns:a16="http://schemas.microsoft.com/office/drawing/2014/main" id="{42829734-334D-420D-B73F-CF5C771A29CD}"/>
                </a:ext>
              </a:extLst>
            </p:cNvPr>
            <p:cNvSpPr txBox="1"/>
            <p:nvPr/>
          </p:nvSpPr>
          <p:spPr>
            <a:xfrm>
              <a:off x="4616669" y="3775549"/>
              <a:ext cx="3488528" cy="452375"/>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What is not useful?</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9" name="TextBox 28">
              <a:extLst>
                <a:ext uri="{FF2B5EF4-FFF2-40B4-BE49-F238E27FC236}">
                  <a16:creationId xmlns:a16="http://schemas.microsoft.com/office/drawing/2014/main" id="{39AD1589-232B-4C10-A67A-1148198A77F3}"/>
                </a:ext>
              </a:extLst>
            </p:cNvPr>
            <p:cNvSpPr txBox="1"/>
            <p:nvPr/>
          </p:nvSpPr>
          <p:spPr>
            <a:xfrm>
              <a:off x="4614862" y="4499234"/>
              <a:ext cx="3488528" cy="452375"/>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What would you look for, if anything?</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0" name="TextBox 29">
              <a:extLst>
                <a:ext uri="{FF2B5EF4-FFF2-40B4-BE49-F238E27FC236}">
                  <a16:creationId xmlns:a16="http://schemas.microsoft.com/office/drawing/2014/main" id="{C9878FCE-E110-45D6-BA23-F2964FE9BD2D}"/>
                </a:ext>
              </a:extLst>
            </p:cNvPr>
            <p:cNvSpPr txBox="1"/>
            <p:nvPr/>
          </p:nvSpPr>
          <p:spPr>
            <a:xfrm>
              <a:off x="4614862" y="5246791"/>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rPr>
                <a:t>How would this “go over” at your agencies?</a:t>
              </a:r>
            </a:p>
          </p:txBody>
        </p:sp>
      </p:grpSp>
    </p:spTree>
    <p:extLst>
      <p:ext uri="{BB962C8B-B14F-4D97-AF65-F5344CB8AC3E}">
        <p14:creationId xmlns:p14="http://schemas.microsoft.com/office/powerpoint/2010/main" val="107979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1217123-81DD-42E2-9A90-D4DDA1432335}"/>
              </a:ext>
            </a:extLst>
          </p:cNvPr>
          <p:cNvSpPr txBox="1"/>
          <p:nvPr/>
        </p:nvSpPr>
        <p:spPr>
          <a:xfrm>
            <a:off x="93310" y="93310"/>
            <a:ext cx="1788653"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Wanted: your feedback</a:t>
            </a:r>
          </a:p>
        </p:txBody>
      </p:sp>
      <p:grpSp>
        <p:nvGrpSpPr>
          <p:cNvPr id="10" name="Group 9">
            <a:extLst>
              <a:ext uri="{FF2B5EF4-FFF2-40B4-BE49-F238E27FC236}">
                <a16:creationId xmlns:a16="http://schemas.microsoft.com/office/drawing/2014/main" id="{CE624564-664D-4A4E-8F36-1F67C4CC4B17}"/>
              </a:ext>
            </a:extLst>
          </p:cNvPr>
          <p:cNvGrpSpPr/>
          <p:nvPr/>
        </p:nvGrpSpPr>
        <p:grpSpPr>
          <a:xfrm>
            <a:off x="965386" y="1430379"/>
            <a:ext cx="4172523" cy="4115685"/>
            <a:chOff x="965386" y="1430379"/>
            <a:chExt cx="4172523" cy="4115685"/>
          </a:xfrm>
        </p:grpSpPr>
        <p:sp>
          <p:nvSpPr>
            <p:cNvPr id="30" name="TextBox 29">
              <a:extLst>
                <a:ext uri="{FF2B5EF4-FFF2-40B4-BE49-F238E27FC236}">
                  <a16:creationId xmlns:a16="http://schemas.microsoft.com/office/drawing/2014/main" id="{092061B2-0C3C-47D7-ADFA-ED702B1CFC6A}"/>
                </a:ext>
              </a:extLst>
            </p:cNvPr>
            <p:cNvSpPr txBox="1"/>
            <p:nvPr/>
          </p:nvSpPr>
          <p:spPr>
            <a:xfrm>
              <a:off x="1165411" y="2367434"/>
              <a:ext cx="3970442" cy="69916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Are there scenarios in which this would be useful?</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1" name="TextBox 30">
              <a:extLst>
                <a:ext uri="{FF2B5EF4-FFF2-40B4-BE49-F238E27FC236}">
                  <a16:creationId xmlns:a16="http://schemas.microsoft.com/office/drawing/2014/main" id="{5E03336C-0F36-4DD5-B585-7D8C8270FCF2}"/>
                </a:ext>
              </a:extLst>
            </p:cNvPr>
            <p:cNvSpPr txBox="1"/>
            <p:nvPr/>
          </p:nvSpPr>
          <p:spPr>
            <a:xfrm>
              <a:off x="965386" y="1430379"/>
              <a:ext cx="1459054" cy="283219"/>
            </a:xfrm>
            <a:prstGeom prst="rect">
              <a:avLst/>
            </a:prstGeom>
            <a:noFill/>
          </p:spPr>
          <p:txBody>
            <a:bodyPr wrap="none" tIns="0" bIns="0" anchor="ctr" anchorCtr="0">
              <a:spAutoFit/>
            </a:bodyPr>
            <a:lstStyle/>
            <a:p>
              <a:pPr>
                <a:lnSpc>
                  <a:spcPct val="150000"/>
                </a:lnSpc>
                <a:defRPr/>
              </a:pPr>
              <a:r>
                <a:rPr lang="en-US" sz="1400" dirty="0">
                  <a:solidFill>
                    <a:srgbClr val="5D5D6F"/>
                  </a:solidFill>
                  <a:effectLst/>
                  <a:latin typeface="Arial" panose="020B0604020202020204" pitchFamily="34" charset="0"/>
                  <a:cs typeface="Arial" panose="020B0604020202020204" pitchFamily="34" charset="0"/>
                </a:rPr>
                <a:t>—</a:t>
              </a:r>
              <a:r>
                <a:rPr lang="en-US" sz="1400" b="0" dirty="0">
                  <a:solidFill>
                    <a:srgbClr val="5D5D6F"/>
                  </a:solidFill>
                  <a:effectLst/>
                  <a:latin typeface="Arial" panose="020B0604020202020204" pitchFamily="34" charset="0"/>
                  <a:cs typeface="Arial" panose="020B0604020202020204" pitchFamily="34" charset="0"/>
                </a:rPr>
                <a:t> </a:t>
              </a:r>
              <a:r>
                <a:rPr kumimoji="0" lang="en-US" sz="1400" b="1"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rPr>
                <a:t>Cover Sheet</a:t>
              </a:r>
              <a:endParaRPr kumimoji="0" lang="en-US" sz="1400" b="0"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2" name="TextBox 31">
              <a:extLst>
                <a:ext uri="{FF2B5EF4-FFF2-40B4-BE49-F238E27FC236}">
                  <a16:creationId xmlns:a16="http://schemas.microsoft.com/office/drawing/2014/main" id="{A00CC734-76A4-4BBA-ADFA-CB3775C48FCF}"/>
                </a:ext>
              </a:extLst>
            </p:cNvPr>
            <p:cNvSpPr txBox="1"/>
            <p:nvPr/>
          </p:nvSpPr>
          <p:spPr>
            <a:xfrm>
              <a:off x="965386" y="1684586"/>
              <a:ext cx="2151550" cy="283219"/>
            </a:xfrm>
            <a:prstGeom prst="rect">
              <a:avLst/>
            </a:prstGeom>
            <a:noFill/>
          </p:spPr>
          <p:txBody>
            <a:bodyPr wrap="none" tIns="0" bIns="0" anchor="ctr" anchorCtr="0">
              <a:spAutoFit/>
            </a:bodyPr>
            <a:lstStyle/>
            <a:p>
              <a:pPr>
                <a:lnSpc>
                  <a:spcPct val="150000"/>
                </a:lnSpc>
                <a:defRPr/>
              </a:pPr>
              <a:r>
                <a:rPr lang="en-US" sz="1400" dirty="0">
                  <a:solidFill>
                    <a:srgbClr val="5D5D6F"/>
                  </a:solidFill>
                  <a:effectLst/>
                  <a:latin typeface="Arial" panose="020B0604020202020204" pitchFamily="34" charset="0"/>
                  <a:cs typeface="Arial" panose="020B0604020202020204" pitchFamily="34" charset="0"/>
                </a:rPr>
                <a:t>—</a:t>
              </a:r>
              <a:r>
                <a:rPr lang="en-US" sz="1400" b="0" dirty="0">
                  <a:solidFill>
                    <a:srgbClr val="5D5D6F"/>
                  </a:solidFill>
                  <a:effectLst/>
                  <a:latin typeface="Arial" panose="020B0604020202020204" pitchFamily="34" charset="0"/>
                  <a:cs typeface="Arial" panose="020B0604020202020204" pitchFamily="34" charset="0"/>
                </a:rPr>
                <a:t> </a:t>
              </a:r>
              <a:r>
                <a:rPr lang="en-US" sz="1100" b="0" dirty="0">
                  <a:solidFill>
                    <a:srgbClr val="5D5D6F"/>
                  </a:solidFill>
                  <a:effectLst/>
                  <a:latin typeface="Arial" panose="020B0604020202020204" pitchFamily="34" charset="0"/>
                  <a:cs typeface="Arial" panose="020B0604020202020204" pitchFamily="34" charset="0"/>
                </a:rPr>
                <a:t>Let’s discuss for </a:t>
              </a:r>
              <a:r>
                <a:rPr kumimoji="0" lang="en-US" sz="1100" u="none" strike="noStrike" kern="1200" cap="none"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rPr>
                <a:t>15 minutes</a:t>
              </a:r>
            </a:p>
          </p:txBody>
        </p:sp>
        <p:sp>
          <p:nvSpPr>
            <p:cNvPr id="33" name="TextBox 32">
              <a:extLst>
                <a:ext uri="{FF2B5EF4-FFF2-40B4-BE49-F238E27FC236}">
                  <a16:creationId xmlns:a16="http://schemas.microsoft.com/office/drawing/2014/main" id="{B624780F-8479-4CC7-8424-2BA24BC76F79}"/>
                </a:ext>
              </a:extLst>
            </p:cNvPr>
            <p:cNvSpPr txBox="1"/>
            <p:nvPr/>
          </p:nvSpPr>
          <p:spPr>
            <a:xfrm>
              <a:off x="1167467" y="3313953"/>
              <a:ext cx="3970442" cy="379078"/>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What is not useful?</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4" name="TextBox 33">
              <a:extLst>
                <a:ext uri="{FF2B5EF4-FFF2-40B4-BE49-F238E27FC236}">
                  <a16:creationId xmlns:a16="http://schemas.microsoft.com/office/drawing/2014/main" id="{FE7ED37D-F795-4886-8837-A68E6AE92BC1}"/>
                </a:ext>
              </a:extLst>
            </p:cNvPr>
            <p:cNvSpPr txBox="1"/>
            <p:nvPr/>
          </p:nvSpPr>
          <p:spPr>
            <a:xfrm>
              <a:off x="1165410" y="3920383"/>
              <a:ext cx="3970442" cy="69916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Should this information be shared publicly?</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5" name="TextBox 34">
              <a:extLst>
                <a:ext uri="{FF2B5EF4-FFF2-40B4-BE49-F238E27FC236}">
                  <a16:creationId xmlns:a16="http://schemas.microsoft.com/office/drawing/2014/main" id="{CF2019B1-DDC2-4275-AD7A-C877A1FC97A6}"/>
                </a:ext>
              </a:extLst>
            </p:cNvPr>
            <p:cNvSpPr txBox="1"/>
            <p:nvPr/>
          </p:nvSpPr>
          <p:spPr>
            <a:xfrm>
              <a:off x="1160169" y="4846898"/>
              <a:ext cx="3970442" cy="699166"/>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rgbClr val="5D5D6F"/>
                  </a:solidFill>
                  <a:latin typeface="Arial" panose="020B0604020202020204" pitchFamily="34" charset="0"/>
                  <a:ea typeface="Cambria" panose="02040503050406030204" pitchFamily="18" charset="0"/>
                  <a:cs typeface="Arial" panose="020B0604020202020204" pitchFamily="34" charset="0"/>
                </a:rPr>
                <a:t>How would this “go over” at your agencies?</a:t>
              </a:r>
              <a:endParaRPr kumimoji="0" lang="en-US" sz="1600" b="0" u="none" strike="noStrike" kern="1200" cap="none" spc="0" normalizeH="0" baseline="0" noProof="0" dirty="0">
                <a:ln>
                  <a:noFill/>
                </a:ln>
                <a:solidFill>
                  <a:srgbClr val="5D5D6F"/>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grpSp>
        <p:nvGrpSpPr>
          <p:cNvPr id="36" name="Group 35">
            <a:extLst>
              <a:ext uri="{FF2B5EF4-FFF2-40B4-BE49-F238E27FC236}">
                <a16:creationId xmlns:a16="http://schemas.microsoft.com/office/drawing/2014/main" id="{68C935FB-D8A2-4D07-8495-DCE95D4C9258}"/>
              </a:ext>
            </a:extLst>
          </p:cNvPr>
          <p:cNvGrpSpPr/>
          <p:nvPr/>
        </p:nvGrpSpPr>
        <p:grpSpPr>
          <a:xfrm>
            <a:off x="7061390" y="1430379"/>
            <a:ext cx="4172523" cy="3948951"/>
            <a:chOff x="4439116" y="1368639"/>
            <a:chExt cx="3666081" cy="4712506"/>
          </a:xfrm>
        </p:grpSpPr>
        <p:sp>
          <p:nvSpPr>
            <p:cNvPr id="37" name="TextBox 36">
              <a:extLst>
                <a:ext uri="{FF2B5EF4-FFF2-40B4-BE49-F238E27FC236}">
                  <a16:creationId xmlns:a16="http://schemas.microsoft.com/office/drawing/2014/main" id="{8355A1E1-3716-45E5-8DF1-B9B0C092F49F}"/>
                </a:ext>
              </a:extLst>
            </p:cNvPr>
            <p:cNvSpPr txBox="1"/>
            <p:nvPr/>
          </p:nvSpPr>
          <p:spPr>
            <a:xfrm>
              <a:off x="4614863" y="2646013"/>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Are there scenarios in which this would be useful?</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8" name="TextBox 37">
              <a:extLst>
                <a:ext uri="{FF2B5EF4-FFF2-40B4-BE49-F238E27FC236}">
                  <a16:creationId xmlns:a16="http://schemas.microsoft.com/office/drawing/2014/main" id="{E79719CC-1465-41B1-B3E2-32A4286CEEAC}"/>
                </a:ext>
              </a:extLst>
            </p:cNvPr>
            <p:cNvSpPr txBox="1"/>
            <p:nvPr/>
          </p:nvSpPr>
          <p:spPr>
            <a:xfrm>
              <a:off x="4439116" y="1368639"/>
              <a:ext cx="2234064" cy="337981"/>
            </a:xfrm>
            <a:prstGeom prst="rect">
              <a:avLst/>
            </a:prstGeom>
            <a:noFill/>
          </p:spPr>
          <p:txBody>
            <a:bodyPr wrap="none" tIns="0" bIns="0" anchor="ctr" anchorCtr="0">
              <a:spAutoFit/>
            </a:bodyPr>
            <a:lstStyle/>
            <a:p>
              <a:pPr>
                <a:lnSpc>
                  <a:spcPct val="150000"/>
                </a:lnSpc>
                <a:defRPr/>
              </a:pPr>
              <a:r>
                <a:rPr lang="en-US" sz="1400" dirty="0">
                  <a:solidFill>
                    <a:schemeClr val="bg1"/>
                  </a:solidFill>
                  <a:effectLst/>
                  <a:latin typeface="Arial" panose="020B0604020202020204" pitchFamily="34" charset="0"/>
                  <a:cs typeface="Arial" panose="020B0604020202020204" pitchFamily="34" charset="0"/>
                </a:rPr>
                <a:t>—</a:t>
              </a:r>
              <a:r>
                <a:rPr lang="en-US" sz="1400" b="0" dirty="0">
                  <a:solidFill>
                    <a:schemeClr val="bg1"/>
                  </a:solidFill>
                  <a:effectLst/>
                  <a:latin typeface="Arial" panose="020B0604020202020204" pitchFamily="34" charset="0"/>
                  <a:cs typeface="Arial" panose="020B0604020202020204" pitchFamily="34" charset="0"/>
                </a:rPr>
                <a:t> </a:t>
              </a:r>
              <a:r>
                <a:rPr kumimoji="0" lang="en-US" sz="14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performance.gov/browse</a:t>
              </a:r>
              <a:endParaRPr kumimoji="0" lang="en-US" sz="14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39" name="TextBox 38">
              <a:extLst>
                <a:ext uri="{FF2B5EF4-FFF2-40B4-BE49-F238E27FC236}">
                  <a16:creationId xmlns:a16="http://schemas.microsoft.com/office/drawing/2014/main" id="{986DC041-50E3-441A-9692-3E744B1DB880}"/>
                </a:ext>
              </a:extLst>
            </p:cNvPr>
            <p:cNvSpPr txBox="1"/>
            <p:nvPr/>
          </p:nvSpPr>
          <p:spPr>
            <a:xfrm>
              <a:off x="4439116" y="1671998"/>
              <a:ext cx="1890405" cy="337981"/>
            </a:xfrm>
            <a:prstGeom prst="rect">
              <a:avLst/>
            </a:prstGeom>
            <a:noFill/>
          </p:spPr>
          <p:txBody>
            <a:bodyPr wrap="none" tIns="0" bIns="0" anchor="ctr" anchorCtr="0">
              <a:spAutoFit/>
            </a:bodyPr>
            <a:lstStyle/>
            <a:p>
              <a:pPr>
                <a:lnSpc>
                  <a:spcPct val="150000"/>
                </a:lnSpc>
                <a:defRPr/>
              </a:pPr>
              <a:r>
                <a:rPr lang="en-US" sz="1400" dirty="0">
                  <a:solidFill>
                    <a:srgbClr val="202026"/>
                  </a:solidFill>
                  <a:effectLst/>
                  <a:latin typeface="Arial" panose="020B0604020202020204" pitchFamily="34" charset="0"/>
                  <a:cs typeface="Arial" panose="020B0604020202020204" pitchFamily="34" charset="0"/>
                </a:rPr>
                <a:t>—</a:t>
              </a:r>
              <a:r>
                <a:rPr lang="en-US" sz="1400" b="0" dirty="0">
                  <a:solidFill>
                    <a:srgbClr val="202026"/>
                  </a:solidFill>
                  <a:effectLst/>
                  <a:latin typeface="Arial" panose="020B0604020202020204" pitchFamily="34" charset="0"/>
                  <a:cs typeface="Arial" panose="020B0604020202020204" pitchFamily="34" charset="0"/>
                </a:rPr>
                <a:t> </a:t>
              </a:r>
              <a:r>
                <a:rPr lang="en-US" sz="1100" b="0" dirty="0">
                  <a:solidFill>
                    <a:srgbClr val="A5A5A5"/>
                  </a:solidFill>
                  <a:effectLst/>
                  <a:latin typeface="Arial" panose="020B0604020202020204" pitchFamily="34" charset="0"/>
                  <a:cs typeface="Arial" panose="020B0604020202020204" pitchFamily="34" charset="0"/>
                </a:rPr>
                <a:t>Let’s discuss for </a:t>
              </a:r>
              <a:r>
                <a:rPr kumimoji="0" lang="en-US" sz="11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15 minutes</a:t>
              </a:r>
            </a:p>
          </p:txBody>
        </p:sp>
        <p:sp>
          <p:nvSpPr>
            <p:cNvPr id="40" name="TextBox 39">
              <a:extLst>
                <a:ext uri="{FF2B5EF4-FFF2-40B4-BE49-F238E27FC236}">
                  <a16:creationId xmlns:a16="http://schemas.microsoft.com/office/drawing/2014/main" id="{456026BB-D25B-4F96-8B7A-016D4BCB63D1}"/>
                </a:ext>
              </a:extLst>
            </p:cNvPr>
            <p:cNvSpPr txBox="1"/>
            <p:nvPr/>
          </p:nvSpPr>
          <p:spPr>
            <a:xfrm>
              <a:off x="4616669" y="3775549"/>
              <a:ext cx="3488528" cy="452375"/>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What is not useful?</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1" name="TextBox 40">
              <a:extLst>
                <a:ext uri="{FF2B5EF4-FFF2-40B4-BE49-F238E27FC236}">
                  <a16:creationId xmlns:a16="http://schemas.microsoft.com/office/drawing/2014/main" id="{C4AB710D-A849-4C67-967B-AAE7F3B03574}"/>
                </a:ext>
              </a:extLst>
            </p:cNvPr>
            <p:cNvSpPr txBox="1"/>
            <p:nvPr/>
          </p:nvSpPr>
          <p:spPr>
            <a:xfrm>
              <a:off x="4614862" y="4499234"/>
              <a:ext cx="3488528" cy="452375"/>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lang="en-US" sz="1600" dirty="0">
                  <a:solidFill>
                    <a:schemeClr val="bg1"/>
                  </a:solidFill>
                  <a:latin typeface="Arial" panose="020B0604020202020204" pitchFamily="34" charset="0"/>
                  <a:ea typeface="Cambria" panose="02040503050406030204" pitchFamily="18" charset="0"/>
                  <a:cs typeface="Arial" panose="020B0604020202020204" pitchFamily="34" charset="0"/>
                </a:rPr>
                <a:t>What would you look for, if anything?</a:t>
              </a:r>
              <a:endPar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42" name="TextBox 41">
              <a:extLst>
                <a:ext uri="{FF2B5EF4-FFF2-40B4-BE49-F238E27FC236}">
                  <a16:creationId xmlns:a16="http://schemas.microsoft.com/office/drawing/2014/main" id="{6F291000-0EE2-45F3-B6FE-857CF4C26FAA}"/>
                </a:ext>
              </a:extLst>
            </p:cNvPr>
            <p:cNvSpPr txBox="1"/>
            <p:nvPr/>
          </p:nvSpPr>
          <p:spPr>
            <a:xfrm>
              <a:off x="4614862" y="5246791"/>
              <a:ext cx="3488528" cy="834354"/>
            </a:xfrm>
            <a:prstGeom prst="rect">
              <a:avLst/>
            </a:prstGeom>
            <a:noFill/>
          </p:spPr>
          <p:txBody>
            <a:bodyPr wrap="square">
              <a:spAutoFit/>
            </a:bodyPr>
            <a:lstStyle/>
            <a:p>
              <a:pPr marL="0" marR="0" lvl="0" indent="0" defTabSz="914400" rtl="0" eaLnBrk="1" fontAlgn="auto" latinLnBrk="0" hangingPunct="1">
                <a:lnSpc>
                  <a:spcPct val="130000"/>
                </a:lnSpc>
                <a:spcBef>
                  <a:spcPts val="0"/>
                </a:spcBef>
                <a:spcAft>
                  <a:spcPts val="0"/>
                </a:spcAft>
                <a:buClrTx/>
                <a:buSzTx/>
                <a:buFontTx/>
                <a:buNone/>
                <a:tabLst/>
                <a:defRPr/>
              </a:pPr>
              <a:r>
                <a:rPr kumimoji="0" lang="en-US" sz="16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How would this “go over” at your agencies?</a:t>
              </a:r>
            </a:p>
          </p:txBody>
        </p:sp>
      </p:grpSp>
    </p:spTree>
    <p:extLst>
      <p:ext uri="{BB962C8B-B14F-4D97-AF65-F5344CB8AC3E}">
        <p14:creationId xmlns:p14="http://schemas.microsoft.com/office/powerpoint/2010/main" val="23836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F9421D9-618E-473E-B2BD-641F59CAE430}"/>
              </a:ext>
            </a:extLst>
          </p:cNvPr>
          <p:cNvGrpSpPr/>
          <p:nvPr/>
        </p:nvGrpSpPr>
        <p:grpSpPr>
          <a:xfrm>
            <a:off x="2703993" y="2726126"/>
            <a:ext cx="6784015" cy="1405749"/>
            <a:chOff x="2703993" y="2443687"/>
            <a:chExt cx="6784015" cy="1405749"/>
          </a:xfrm>
        </p:grpSpPr>
        <p:sp>
          <p:nvSpPr>
            <p:cNvPr id="18" name="TextBox 17">
              <a:extLst>
                <a:ext uri="{FF2B5EF4-FFF2-40B4-BE49-F238E27FC236}">
                  <a16:creationId xmlns:a16="http://schemas.microsoft.com/office/drawing/2014/main" id="{6949750F-881D-41D6-A0C0-92AB4ABBDF9B}"/>
                </a:ext>
              </a:extLst>
            </p:cNvPr>
            <p:cNvSpPr txBox="1"/>
            <p:nvPr/>
          </p:nvSpPr>
          <p:spPr>
            <a:xfrm>
              <a:off x="2703993" y="2443687"/>
              <a:ext cx="6784015" cy="446020"/>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mbria" panose="02040503050406030204" pitchFamily="18" charset="0"/>
                  <a:cs typeface="Arial" panose="020B0604020202020204" pitchFamily="34" charset="0"/>
                </a:rPr>
                <a:t>Wrap up</a:t>
              </a:r>
            </a:p>
          </p:txBody>
        </p:sp>
        <p:sp>
          <p:nvSpPr>
            <p:cNvPr id="19" name="TextBox 18">
              <a:extLst>
                <a:ext uri="{FF2B5EF4-FFF2-40B4-BE49-F238E27FC236}">
                  <a16:creationId xmlns:a16="http://schemas.microsoft.com/office/drawing/2014/main" id="{D1AB60C8-A934-4CAB-9244-616BDB384DFE}"/>
                </a:ext>
              </a:extLst>
            </p:cNvPr>
            <p:cNvSpPr txBox="1"/>
            <p:nvPr/>
          </p:nvSpPr>
          <p:spPr>
            <a:xfrm>
              <a:off x="2703993" y="2982980"/>
              <a:ext cx="6784015" cy="86645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4800" b="0" i="1"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Arial" panose="020B0604020202020204" pitchFamily="34" charset="0"/>
                </a:rPr>
                <a:t>Thank you!</a:t>
              </a:r>
            </a:p>
          </p:txBody>
        </p:sp>
      </p:grpSp>
    </p:spTree>
    <p:extLst>
      <p:ext uri="{BB962C8B-B14F-4D97-AF65-F5344CB8AC3E}">
        <p14:creationId xmlns:p14="http://schemas.microsoft.com/office/powerpoint/2010/main" val="1771282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472BF62-3F6C-4F1F-B583-E7A05CEAB7F8}"/>
              </a:ext>
            </a:extLst>
          </p:cNvPr>
          <p:cNvSpPr txBox="1"/>
          <p:nvPr/>
        </p:nvSpPr>
        <p:spPr>
          <a:xfrm>
            <a:off x="4093535" y="3707402"/>
            <a:ext cx="6784015" cy="446020"/>
          </a:xfrm>
          <a:prstGeom prst="rect">
            <a:avLst/>
          </a:prstGeom>
          <a:noFill/>
        </p:spPr>
        <p:txBody>
          <a:bodyPr wrap="square">
            <a:spAutoFit/>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mbria" panose="02040503050406030204" pitchFamily="18" charset="0"/>
                <a:cs typeface="Arial" panose="020B0604020202020204" pitchFamily="34" charset="0"/>
              </a:rPr>
              <a:t>What are we hearing?</a:t>
            </a:r>
          </a:p>
        </p:txBody>
      </p:sp>
    </p:spTree>
    <p:extLst>
      <p:ext uri="{BB962C8B-B14F-4D97-AF65-F5344CB8AC3E}">
        <p14:creationId xmlns:p14="http://schemas.microsoft.com/office/powerpoint/2010/main" val="27434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29455"/>
              <a:chOff x="1028701" y="1782172"/>
              <a:chExt cx="5109602" cy="1529455"/>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460477"/>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460477"/>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46047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28DE025-E40F-41F3-8A28-3CF14C58AD97}"/>
              </a:ext>
            </a:extLst>
          </p:cNvPr>
          <p:cNvGrpSpPr/>
          <p:nvPr/>
        </p:nvGrpSpPr>
        <p:grpSpPr>
          <a:xfrm>
            <a:off x="7793506" y="2378165"/>
            <a:ext cx="2700987" cy="1858850"/>
            <a:chOff x="4614863" y="2646013"/>
            <a:chExt cx="2962275" cy="2218271"/>
          </a:xfrm>
        </p:grpSpPr>
        <p:grpSp>
          <p:nvGrpSpPr>
            <p:cNvPr id="12" name="Group 11">
              <a:extLst>
                <a:ext uri="{FF2B5EF4-FFF2-40B4-BE49-F238E27FC236}">
                  <a16:creationId xmlns:a16="http://schemas.microsoft.com/office/drawing/2014/main" id="{37EB436D-62BB-409E-906F-839AF9DFDE66}"/>
                </a:ext>
              </a:extLst>
            </p:cNvPr>
            <p:cNvGrpSpPr/>
            <p:nvPr/>
          </p:nvGrpSpPr>
          <p:grpSpPr>
            <a:xfrm>
              <a:off x="4614863" y="2646013"/>
              <a:ext cx="2962275" cy="1543064"/>
              <a:chOff x="1028701" y="1782172"/>
              <a:chExt cx="3619500" cy="1543064"/>
            </a:xfrm>
          </p:grpSpPr>
          <p:sp>
            <p:nvSpPr>
              <p:cNvPr id="14" name="TextBox 13">
                <a:extLst>
                  <a:ext uri="{FF2B5EF4-FFF2-40B4-BE49-F238E27FC236}">
                    <a16:creationId xmlns:a16="http://schemas.microsoft.com/office/drawing/2014/main" id="{3F4A1D99-4C0B-425E-B368-F50E48895830}"/>
                  </a:ext>
                </a:extLst>
              </p:cNvPr>
              <p:cNvSpPr txBox="1"/>
              <p:nvPr/>
            </p:nvSpPr>
            <p:spPr>
              <a:xfrm>
                <a:off x="1028701" y="1782172"/>
                <a:ext cx="3619500" cy="474085"/>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Collaborate across silos.</a:t>
                </a:r>
              </a:p>
            </p:txBody>
          </p:sp>
          <p:sp>
            <p:nvSpPr>
              <p:cNvPr id="15" name="TextBox 14">
                <a:extLst>
                  <a:ext uri="{FF2B5EF4-FFF2-40B4-BE49-F238E27FC236}">
                    <a16:creationId xmlns:a16="http://schemas.microsoft.com/office/drawing/2014/main" id="{287FF68A-8401-48E8-AA78-4CC851E51F9E}"/>
                  </a:ext>
                </a:extLst>
              </p:cNvPr>
              <p:cNvSpPr txBox="1"/>
              <p:nvPr/>
            </p:nvSpPr>
            <p:spPr>
              <a:xfrm>
                <a:off x="1028701" y="2316661"/>
                <a:ext cx="3619500" cy="474085"/>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Connect the dots.</a:t>
                </a:r>
              </a:p>
            </p:txBody>
          </p:sp>
          <p:sp>
            <p:nvSpPr>
              <p:cNvPr id="16" name="TextBox 15">
                <a:extLst>
                  <a:ext uri="{FF2B5EF4-FFF2-40B4-BE49-F238E27FC236}">
                    <a16:creationId xmlns:a16="http://schemas.microsoft.com/office/drawing/2014/main" id="{360778B9-04D6-4A20-8ABF-0DBDE4DCFA7D}"/>
                  </a:ext>
                </a:extLst>
              </p:cNvPr>
              <p:cNvSpPr txBox="1"/>
              <p:nvPr/>
            </p:nvSpPr>
            <p:spPr>
              <a:xfrm>
                <a:off x="1028701" y="2851151"/>
                <a:ext cx="3619500" cy="474085"/>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Tell us what you need.</a:t>
                </a:r>
              </a:p>
            </p:txBody>
          </p:sp>
        </p:grpSp>
        <p:sp>
          <p:nvSpPr>
            <p:cNvPr id="13" name="TextBox 12">
              <a:extLst>
                <a:ext uri="{FF2B5EF4-FFF2-40B4-BE49-F238E27FC236}">
                  <a16:creationId xmlns:a16="http://schemas.microsoft.com/office/drawing/2014/main" id="{2C4D5525-53DE-4D63-8CE0-C552F0C4ADD1}"/>
                </a:ext>
              </a:extLst>
            </p:cNvPr>
            <p:cNvSpPr txBox="1"/>
            <p:nvPr/>
          </p:nvSpPr>
          <p:spPr>
            <a:xfrm>
              <a:off x="4614863" y="4607989"/>
              <a:ext cx="1823641" cy="25629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Administration</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sp>
        <p:nvSpPr>
          <p:cNvPr id="21" name="TextBox 20">
            <a:extLst>
              <a:ext uri="{FF2B5EF4-FFF2-40B4-BE49-F238E27FC236}">
                <a16:creationId xmlns:a16="http://schemas.microsoft.com/office/drawing/2014/main" id="{41217123-81DD-42E2-9A90-D4DDA1432335}"/>
              </a:ext>
            </a:extLst>
          </p:cNvPr>
          <p:cNvSpPr txBox="1"/>
          <p:nvPr/>
        </p:nvSpPr>
        <p:spPr>
          <a:xfrm>
            <a:off x="93311" y="93310"/>
            <a:ext cx="1597266"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Themes to focus on</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4140391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EB3D7-630D-4BCD-BBA4-201769727D1D}"/>
              </a:ext>
            </a:extLst>
          </p:cNvPr>
          <p:cNvSpPr txBox="1"/>
          <p:nvPr/>
        </p:nvSpPr>
        <p:spPr>
          <a:xfrm>
            <a:off x="4093535" y="3707402"/>
            <a:ext cx="6784015" cy="446020"/>
          </a:xfrm>
          <a:prstGeom prst="rect">
            <a:avLst/>
          </a:prstGeom>
          <a:noFill/>
        </p:spPr>
        <p:txBody>
          <a:bodyPr wrap="square">
            <a:spAutoFit/>
          </a:bodyPr>
          <a:lstStyle/>
          <a:p>
            <a:pPr marL="0" marR="0" lvl="0" indent="0" algn="r" defTabSz="914400" rtl="0" eaLnBrk="1" fontAlgn="auto" latinLnBrk="0" hangingPunct="1">
              <a:lnSpc>
                <a:spcPct val="114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Arial" panose="020B0604020202020204" pitchFamily="34" charset="0"/>
                <a:ea typeface="Cambria" panose="02040503050406030204" pitchFamily="18" charset="0"/>
                <a:cs typeface="Arial" panose="020B0604020202020204" pitchFamily="34" charset="0"/>
              </a:rPr>
              <a:t>Where should we go from here?</a:t>
            </a:r>
          </a:p>
        </p:txBody>
      </p:sp>
    </p:spTree>
    <p:extLst>
      <p:ext uri="{BB962C8B-B14F-4D97-AF65-F5344CB8AC3E}">
        <p14:creationId xmlns:p14="http://schemas.microsoft.com/office/powerpoint/2010/main" val="202305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29455"/>
              <a:chOff x="1028701" y="1782172"/>
              <a:chExt cx="5109602" cy="1529455"/>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rgbClr val="202026"/>
                    </a:solidFill>
                    <a:effectLst/>
                    <a:highlight>
                      <a:srgbClr val="F8DA6E"/>
                    </a:highligh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460477"/>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46047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6105F8-EC4F-41E6-890C-EA52D1F2CBD7}"/>
              </a:ext>
            </a:extLst>
          </p:cNvPr>
          <p:cNvSpPr txBox="1"/>
          <p:nvPr/>
        </p:nvSpPr>
        <p:spPr>
          <a:xfrm>
            <a:off x="93310" y="93310"/>
            <a:ext cx="2011714"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A hypothesis about impact</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11" name="Group 10">
            <a:extLst>
              <a:ext uri="{FF2B5EF4-FFF2-40B4-BE49-F238E27FC236}">
                <a16:creationId xmlns:a16="http://schemas.microsoft.com/office/drawing/2014/main" id="{2C799088-40DC-480D-966D-A52D075E01D3}"/>
              </a:ext>
            </a:extLst>
          </p:cNvPr>
          <p:cNvGrpSpPr/>
          <p:nvPr/>
        </p:nvGrpSpPr>
        <p:grpSpPr>
          <a:xfrm>
            <a:off x="6681442" y="1250536"/>
            <a:ext cx="4925116" cy="4356928"/>
            <a:chOff x="6681442" y="1250536"/>
            <a:chExt cx="4925116" cy="4356928"/>
          </a:xfrm>
        </p:grpSpPr>
        <p:grpSp>
          <p:nvGrpSpPr>
            <p:cNvPr id="31" name="Group 30">
              <a:extLst>
                <a:ext uri="{FF2B5EF4-FFF2-40B4-BE49-F238E27FC236}">
                  <a16:creationId xmlns:a16="http://schemas.microsoft.com/office/drawing/2014/main" id="{38B3E1FE-53D0-4D4D-AB55-344FEA529E89}"/>
                </a:ext>
              </a:extLst>
            </p:cNvPr>
            <p:cNvGrpSpPr/>
            <p:nvPr/>
          </p:nvGrpSpPr>
          <p:grpSpPr>
            <a:xfrm>
              <a:off x="6681442" y="1250536"/>
              <a:ext cx="4925116" cy="1065356"/>
              <a:chOff x="6665289" y="1347565"/>
              <a:chExt cx="4925116" cy="1065356"/>
            </a:xfrm>
          </p:grpSpPr>
          <p:grpSp>
            <p:nvGrpSpPr>
              <p:cNvPr id="18" name="Group 17">
                <a:extLst>
                  <a:ext uri="{FF2B5EF4-FFF2-40B4-BE49-F238E27FC236}">
                    <a16:creationId xmlns:a16="http://schemas.microsoft.com/office/drawing/2014/main" id="{89E48669-9A95-4E6B-B912-C4A86917F2BD}"/>
                  </a:ext>
                </a:extLst>
              </p:cNvPr>
              <p:cNvGrpSpPr/>
              <p:nvPr/>
            </p:nvGrpSpPr>
            <p:grpSpPr>
              <a:xfrm>
                <a:off x="6665289" y="1424905"/>
                <a:ext cx="208629" cy="275310"/>
                <a:chOff x="6665289" y="1424905"/>
                <a:chExt cx="208629" cy="275310"/>
              </a:xfrm>
            </p:grpSpPr>
            <p:sp>
              <p:nvSpPr>
                <p:cNvPr id="17" name="Oval 16">
                  <a:extLst>
                    <a:ext uri="{FF2B5EF4-FFF2-40B4-BE49-F238E27FC236}">
                      <a16:creationId xmlns:a16="http://schemas.microsoft.com/office/drawing/2014/main" id="{48CE93CF-BF2A-4357-8C39-A3C2A5A0430A}"/>
                    </a:ext>
                  </a:extLst>
                </p:cNvPr>
                <p:cNvSpPr/>
                <p:nvPr/>
              </p:nvSpPr>
              <p:spPr>
                <a:xfrm>
                  <a:off x="6665289" y="1458246"/>
                  <a:ext cx="208629" cy="208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A61E6C-9159-4108-81B2-D283DA03A826}"/>
                    </a:ext>
                  </a:extLst>
                </p:cNvPr>
                <p:cNvSpPr txBox="1">
                  <a:spLocks noChangeAspect="1"/>
                </p:cNvSpPr>
                <p:nvPr/>
              </p:nvSpPr>
              <p:spPr>
                <a:xfrm>
                  <a:off x="6665289" y="1424905"/>
                  <a:ext cx="208629" cy="275310"/>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BB4B40CC-B61E-44B0-9CB7-4993A9BCEF74}"/>
                  </a:ext>
                </a:extLst>
              </p:cNvPr>
              <p:cNvSpPr txBox="1"/>
              <p:nvPr/>
            </p:nvSpPr>
            <p:spPr>
              <a:xfrm>
                <a:off x="7064419" y="1347565"/>
                <a:ext cx="4525986" cy="1065356"/>
              </a:xfrm>
              <a:prstGeom prst="rect">
                <a:avLst/>
              </a:prstGeom>
              <a:noFill/>
            </p:spPr>
            <p:txBody>
              <a:bodyPr wrap="square">
                <a:spAutoFit/>
              </a:bodyPr>
              <a:lstStyle/>
              <a:p>
                <a:pPr marL="0" marR="0" lvl="0" indent="0" defTabSz="914400" rtl="0" eaLnBrk="1" fontAlgn="auto" latinLnBrk="0" hangingPunct="1">
                  <a:lnSpc>
                    <a:spcPct val="114000"/>
                  </a:lnSpc>
                  <a:spcBef>
                    <a:spcPts val="0"/>
                  </a:spcBef>
                  <a:spcAft>
                    <a:spcPts val="0"/>
                  </a:spcAft>
                  <a:buClrTx/>
                  <a:buSzTx/>
                  <a:buFontTx/>
                  <a:buNone/>
                  <a:tabLst/>
                  <a:defRPr/>
                </a:pPr>
                <a:r>
                  <a:rPr lang="en-US" sz="1900" dirty="0">
                    <a:solidFill>
                      <a:prstClr val="white"/>
                    </a:solidFill>
                    <a:latin typeface="Georgia" panose="02040502050405020303" pitchFamily="18" charset="0"/>
                    <a:ea typeface="Cambria" panose="02040503050406030204" pitchFamily="18" charset="0"/>
                    <a:cs typeface="Arial" panose="020B0604020202020204" pitchFamily="34" charset="0"/>
                  </a:rPr>
                  <a:t>Collect actionable, lightly structured information about goal status, blockers, and how people can help</a:t>
                </a:r>
                <a:endParaRPr kumimoji="0" lang="en-US" sz="19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Arial" panose="020B0604020202020204" pitchFamily="34" charset="0"/>
                </a:endParaRPr>
              </a:p>
            </p:txBody>
          </p:sp>
        </p:grpSp>
        <p:sp>
          <p:nvSpPr>
            <p:cNvPr id="19" name="TextBox 18">
              <a:extLst>
                <a:ext uri="{FF2B5EF4-FFF2-40B4-BE49-F238E27FC236}">
                  <a16:creationId xmlns:a16="http://schemas.microsoft.com/office/drawing/2014/main" id="{94B4C812-A2CF-4734-872D-3A763993D5E3}"/>
                </a:ext>
              </a:extLst>
            </p:cNvPr>
            <p:cNvSpPr txBox="1"/>
            <p:nvPr/>
          </p:nvSpPr>
          <p:spPr>
            <a:xfrm>
              <a:off x="7080571" y="2421080"/>
              <a:ext cx="3901752" cy="1076641"/>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1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Have agencies characterize the status of their goals in consistent, nonjudgmental, intuitive terms and give them the option to describe what’s in their way and how people can help them succeed.</a:t>
              </a:r>
            </a:p>
          </p:txBody>
        </p:sp>
        <p:sp>
          <p:nvSpPr>
            <p:cNvPr id="24" name="TextBox 23">
              <a:extLst>
                <a:ext uri="{FF2B5EF4-FFF2-40B4-BE49-F238E27FC236}">
                  <a16:creationId xmlns:a16="http://schemas.microsoft.com/office/drawing/2014/main" id="{1B60BA2F-340E-48CD-8369-C8F7AF125215}"/>
                </a:ext>
              </a:extLst>
            </p:cNvPr>
            <p:cNvSpPr txBox="1"/>
            <p:nvPr/>
          </p:nvSpPr>
          <p:spPr>
            <a:xfrm>
              <a:off x="7080571" y="3602909"/>
              <a:ext cx="3901751" cy="82272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1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Why start here? Before we race to incorporate agencies’ machine-readable datasets, let’s unlock the value of what we uniquely collect and consolidate.</a:t>
              </a:r>
            </a:p>
          </p:txBody>
        </p:sp>
        <p:sp>
          <p:nvSpPr>
            <p:cNvPr id="25" name="TextBox 24">
              <a:extLst>
                <a:ext uri="{FF2B5EF4-FFF2-40B4-BE49-F238E27FC236}">
                  <a16:creationId xmlns:a16="http://schemas.microsoft.com/office/drawing/2014/main" id="{63B21391-4B12-47F4-B563-A7363CE15F6C}"/>
                </a:ext>
              </a:extLst>
            </p:cNvPr>
            <p:cNvSpPr txBox="1"/>
            <p:nvPr/>
          </p:nvSpPr>
          <p:spPr>
            <a:xfrm>
              <a:off x="7080571" y="4530823"/>
              <a:ext cx="3901751" cy="1076641"/>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1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A “goals” dataset, properly contextualized, could be the foundation for relating all kinds of information to specific objectives and shifts in strategic progress—an incredible capability for organizational intelligence.</a:t>
              </a:r>
            </a:p>
          </p:txBody>
        </p:sp>
      </p:grpSp>
    </p:spTree>
    <p:extLst>
      <p:ext uri="{BB962C8B-B14F-4D97-AF65-F5344CB8AC3E}">
        <p14:creationId xmlns:p14="http://schemas.microsoft.com/office/powerpoint/2010/main" val="252130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29455"/>
              <a:chOff x="1028701" y="1782172"/>
              <a:chExt cx="5109602" cy="1529455"/>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rgbClr val="202026"/>
                    </a:solidFill>
                    <a:effectLst/>
                    <a:highlight>
                      <a:srgbClr val="F8DA6E"/>
                    </a:highligh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460477"/>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46047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id="{41A211FE-D31E-4108-812E-C318F3E6A96C}"/>
              </a:ext>
            </a:extLst>
          </p:cNvPr>
          <p:cNvGrpSpPr/>
          <p:nvPr/>
        </p:nvGrpSpPr>
        <p:grpSpPr>
          <a:xfrm>
            <a:off x="6679427" y="1276549"/>
            <a:ext cx="4927474" cy="4304903"/>
            <a:chOff x="6679427" y="1119386"/>
            <a:chExt cx="4927474" cy="4304903"/>
          </a:xfrm>
        </p:grpSpPr>
        <p:grpSp>
          <p:nvGrpSpPr>
            <p:cNvPr id="83" name="Group 82">
              <a:extLst>
                <a:ext uri="{FF2B5EF4-FFF2-40B4-BE49-F238E27FC236}">
                  <a16:creationId xmlns:a16="http://schemas.microsoft.com/office/drawing/2014/main" id="{32FDA5B8-5AC7-45EA-BB64-8CE00B56AAD6}"/>
                </a:ext>
              </a:extLst>
            </p:cNvPr>
            <p:cNvGrpSpPr/>
            <p:nvPr/>
          </p:nvGrpSpPr>
          <p:grpSpPr>
            <a:xfrm>
              <a:off x="6815359" y="2139428"/>
              <a:ext cx="4791542" cy="3284861"/>
              <a:chOff x="6815359" y="1901303"/>
              <a:chExt cx="4791542" cy="3284861"/>
            </a:xfrm>
          </p:grpSpPr>
          <p:cxnSp>
            <p:nvCxnSpPr>
              <p:cNvPr id="80" name="Straight Connector 79">
                <a:extLst>
                  <a:ext uri="{FF2B5EF4-FFF2-40B4-BE49-F238E27FC236}">
                    <a16:creationId xmlns:a16="http://schemas.microsoft.com/office/drawing/2014/main" id="{02C40AAE-F321-4669-87FA-0D2582A14D60}"/>
                  </a:ext>
                </a:extLst>
              </p:cNvPr>
              <p:cNvCxnSpPr/>
              <p:nvPr/>
            </p:nvCxnSpPr>
            <p:spPr>
              <a:xfrm>
                <a:off x="8942420" y="2423338"/>
                <a:ext cx="0" cy="2560320"/>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70A7823E-7F1F-44CB-888B-4D77EAB9F031}"/>
                  </a:ext>
                </a:extLst>
              </p:cNvPr>
              <p:cNvSpPr/>
              <p:nvPr/>
            </p:nvSpPr>
            <p:spPr>
              <a:xfrm rot="5400000">
                <a:off x="8756162" y="2640003"/>
                <a:ext cx="832104" cy="402336"/>
              </a:xfrm>
              <a:prstGeom prst="rect">
                <a:avLst/>
              </a:prstGeom>
              <a:noFill/>
              <a:ln w="9525">
                <a:solidFill>
                  <a:srgbClr val="F8D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61A4481-C0E3-4896-B1BF-5A4BFDEFEF42}"/>
                  </a:ext>
                </a:extLst>
              </p:cNvPr>
              <p:cNvSpPr/>
              <p:nvPr/>
            </p:nvSpPr>
            <p:spPr>
              <a:xfrm rot="5400000">
                <a:off x="7446646" y="3401269"/>
                <a:ext cx="3219387" cy="219456"/>
              </a:xfrm>
              <a:prstGeom prst="rect">
                <a:avLst/>
              </a:prstGeom>
              <a:solidFill>
                <a:srgbClr val="202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2652158-2D03-4287-8F1E-C384AFAB2A01}"/>
                  </a:ext>
                </a:extLst>
              </p:cNvPr>
              <p:cNvSpPr txBox="1"/>
              <p:nvPr/>
            </p:nvSpPr>
            <p:spPr>
              <a:xfrm>
                <a:off x="9397817" y="2470428"/>
                <a:ext cx="2209084" cy="741485"/>
              </a:xfrm>
              <a:prstGeom prst="rect">
                <a:avLst/>
              </a:prstGeom>
              <a:noFill/>
            </p:spPr>
            <p:txBody>
              <a:bodyPr wrap="square">
                <a:spAutoFit/>
              </a:bodyPr>
              <a:lstStyle/>
              <a:p>
                <a:pPr>
                  <a:lnSpc>
                    <a:spcPct val="130000"/>
                  </a:lnSpc>
                  <a:spcAft>
                    <a:spcPts val="200"/>
                  </a:spcAft>
                </a:pPr>
                <a:r>
                  <a:rPr kumimoji="0" lang="en-US" sz="800" b="1" i="0" u="none" strike="noStrike" kern="1200" cap="none" spc="0" normalizeH="0" baseline="0" noProof="0" dirty="0">
                    <a:ln>
                      <a:noFill/>
                    </a:ln>
                    <a:solidFill>
                      <a:srgbClr val="F8DA6E"/>
                    </a:solidFill>
                    <a:effectLst/>
                    <a:uLnTx/>
                    <a:uFillTx/>
                    <a:latin typeface="Arial" panose="020B0604020202020204" pitchFamily="34" charset="0"/>
                    <a:ea typeface="Cambria" panose="02040503050406030204" pitchFamily="18" charset="0"/>
                    <a:cs typeface="Arial" panose="020B0604020202020204" pitchFamily="34" charset="0"/>
                  </a:rPr>
                  <a:t>We won’t mess with this too much.</a:t>
                </a:r>
              </a:p>
              <a:p>
                <a:pPr>
                  <a:lnSpc>
                    <a:spcPct val="130000"/>
                  </a:lnSpc>
                </a:pPr>
                <a:r>
                  <a:rPr kumimoji="0" lang="en-US" sz="800" b="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We can collect standardized </a:t>
                </a:r>
                <a:r>
                  <a:rPr lang="en-US" sz="800" dirty="0">
                    <a:solidFill>
                      <a:schemeClr val="bg1"/>
                    </a:solidFill>
                    <a:latin typeface="Arial" panose="020B0604020202020204" pitchFamily="34" charset="0"/>
                    <a:ea typeface="Cambria" panose="02040503050406030204" pitchFamily="18" charset="0"/>
                    <a:cs typeface="Arial" panose="020B0604020202020204" pitchFamily="34" charset="0"/>
                  </a:rPr>
                  <a:t>information via a Word-based “cover sheet” compatible with existing agency workflows.</a:t>
                </a:r>
              </a:p>
            </p:txBody>
          </p:sp>
          <p:grpSp>
            <p:nvGrpSpPr>
              <p:cNvPr id="70" name="Group 69">
                <a:extLst>
                  <a:ext uri="{FF2B5EF4-FFF2-40B4-BE49-F238E27FC236}">
                    <a16:creationId xmlns:a16="http://schemas.microsoft.com/office/drawing/2014/main" id="{E43B3356-D36D-4B86-99C2-19F2FDCA152C}"/>
                  </a:ext>
                </a:extLst>
              </p:cNvPr>
              <p:cNvGrpSpPr/>
              <p:nvPr/>
            </p:nvGrpSpPr>
            <p:grpSpPr>
              <a:xfrm>
                <a:off x="7261484" y="2306623"/>
                <a:ext cx="1790665" cy="236988"/>
                <a:chOff x="7502012" y="2081815"/>
                <a:chExt cx="1790665" cy="236988"/>
              </a:xfrm>
            </p:grpSpPr>
            <p:sp>
              <p:nvSpPr>
                <p:cNvPr id="56" name="Oval 55">
                  <a:extLst>
                    <a:ext uri="{FF2B5EF4-FFF2-40B4-BE49-F238E27FC236}">
                      <a16:creationId xmlns:a16="http://schemas.microsoft.com/office/drawing/2014/main" id="{47F8EA7D-D7DF-4934-AD7E-1EEAA773480F}"/>
                    </a:ext>
                  </a:extLst>
                </p:cNvPr>
                <p:cNvSpPr>
                  <a:spLocks noChangeAspect="1"/>
                </p:cNvSpPr>
                <p:nvPr/>
              </p:nvSpPr>
              <p:spPr>
                <a:xfrm rot="5400000">
                  <a:off x="9073221" y="2090581"/>
                  <a:ext cx="219456" cy="219456"/>
                </a:xfrm>
                <a:prstGeom prst="ellipse">
                  <a:avLst/>
                </a:prstGeom>
                <a:noFill/>
                <a:ln w="19050">
                  <a:solidFill>
                    <a:srgbClr val="F8D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1CA62B4B-A7A8-40E2-9F07-94B5AC1ADF21}"/>
                    </a:ext>
                  </a:extLst>
                </p:cNvPr>
                <p:cNvSpPr>
                  <a:spLocks noChangeAspect="1"/>
                </p:cNvSpPr>
                <p:nvPr/>
              </p:nvSpPr>
              <p:spPr>
                <a:xfrm rot="5400000">
                  <a:off x="9146373" y="2163733"/>
                  <a:ext cx="73152" cy="73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4" name="TextBox 63">
                  <a:extLst>
                    <a:ext uri="{FF2B5EF4-FFF2-40B4-BE49-F238E27FC236}">
                      <a16:creationId xmlns:a16="http://schemas.microsoft.com/office/drawing/2014/main" id="{6DBEAFB3-BB22-41C4-85E2-E21E2316502C}"/>
                    </a:ext>
                  </a:extLst>
                </p:cNvPr>
                <p:cNvSpPr txBox="1"/>
                <p:nvPr/>
              </p:nvSpPr>
              <p:spPr>
                <a:xfrm>
                  <a:off x="7502012" y="2081815"/>
                  <a:ext cx="1524776" cy="236988"/>
                </a:xfrm>
                <a:prstGeom prst="rect">
                  <a:avLst/>
                </a:prstGeom>
                <a:noFill/>
              </p:spPr>
              <p:txBody>
                <a:bodyPr wrap="none">
                  <a:spAutoFit/>
                </a:bodyPr>
                <a:lstStyle/>
                <a:p>
                  <a:pPr marL="0" marR="0" lvl="0" indent="0" algn="ctr" defTabSz="914400" rtl="0" eaLnBrk="1" fontAlgn="auto" latinLnBrk="0" hangingPunct="1">
                    <a:lnSpc>
                      <a:spcPct val="114000"/>
                    </a:lnSpc>
                    <a:spcBef>
                      <a:spcPts val="0"/>
                    </a:spcBef>
                    <a:spcAft>
                      <a:spcPts val="1500"/>
                    </a:spcAft>
                    <a:buClrTx/>
                    <a:buSzTx/>
                    <a:buFontTx/>
                    <a:buNone/>
                    <a:tabLst/>
                    <a:defRPr/>
                  </a:pPr>
                  <a:r>
                    <a:rPr kumimoji="0" lang="en-US" sz="90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Download OMB templates</a:t>
                  </a:r>
                </a:p>
              </p:txBody>
            </p:sp>
          </p:grpSp>
          <p:grpSp>
            <p:nvGrpSpPr>
              <p:cNvPr id="71" name="Group 70">
                <a:extLst>
                  <a:ext uri="{FF2B5EF4-FFF2-40B4-BE49-F238E27FC236}">
                    <a16:creationId xmlns:a16="http://schemas.microsoft.com/office/drawing/2014/main" id="{07D97B4A-6096-44B8-BAA1-4FAA165F56C4}"/>
                  </a:ext>
                </a:extLst>
              </p:cNvPr>
              <p:cNvGrpSpPr/>
              <p:nvPr/>
            </p:nvGrpSpPr>
            <p:grpSpPr>
              <a:xfrm>
                <a:off x="7729154" y="3139232"/>
                <a:ext cx="1322995" cy="236988"/>
                <a:chOff x="7969682" y="3352574"/>
                <a:chExt cx="1322995" cy="236988"/>
              </a:xfrm>
            </p:grpSpPr>
            <p:sp>
              <p:nvSpPr>
                <p:cNvPr id="58" name="Oval 57">
                  <a:extLst>
                    <a:ext uri="{FF2B5EF4-FFF2-40B4-BE49-F238E27FC236}">
                      <a16:creationId xmlns:a16="http://schemas.microsoft.com/office/drawing/2014/main" id="{20BE649D-D469-411D-BFE9-92F829F3D6FD}"/>
                    </a:ext>
                  </a:extLst>
                </p:cNvPr>
                <p:cNvSpPr>
                  <a:spLocks noChangeAspect="1"/>
                </p:cNvSpPr>
                <p:nvPr/>
              </p:nvSpPr>
              <p:spPr>
                <a:xfrm rot="5400000">
                  <a:off x="9073221" y="3370106"/>
                  <a:ext cx="219456" cy="219456"/>
                </a:xfrm>
                <a:prstGeom prst="ellipse">
                  <a:avLst/>
                </a:prstGeom>
                <a:noFill/>
                <a:ln w="19050">
                  <a:solidFill>
                    <a:srgbClr val="F8DA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429A5B9-CB41-4057-BF55-A6B0FDABAB16}"/>
                    </a:ext>
                  </a:extLst>
                </p:cNvPr>
                <p:cNvSpPr>
                  <a:spLocks noChangeAspect="1"/>
                </p:cNvSpPr>
                <p:nvPr/>
              </p:nvSpPr>
              <p:spPr>
                <a:xfrm rot="5400000">
                  <a:off x="9146373" y="3443258"/>
                  <a:ext cx="73152" cy="73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5" name="TextBox 64">
                  <a:extLst>
                    <a:ext uri="{FF2B5EF4-FFF2-40B4-BE49-F238E27FC236}">
                      <a16:creationId xmlns:a16="http://schemas.microsoft.com/office/drawing/2014/main" id="{D421F899-2680-409A-9540-73D4EAC62116}"/>
                    </a:ext>
                  </a:extLst>
                </p:cNvPr>
                <p:cNvSpPr txBox="1"/>
                <p:nvPr/>
              </p:nvSpPr>
              <p:spPr>
                <a:xfrm>
                  <a:off x="7969682" y="3352574"/>
                  <a:ext cx="1056701" cy="236988"/>
                </a:xfrm>
                <a:prstGeom prst="rect">
                  <a:avLst/>
                </a:prstGeom>
                <a:noFill/>
              </p:spPr>
              <p:txBody>
                <a:bodyPr wrap="none">
                  <a:spAutoFit/>
                </a:bodyPr>
                <a:lstStyle/>
                <a:p>
                  <a:pPr marL="0" marR="0" lvl="0" indent="0" algn="r" defTabSz="914400" rtl="0" eaLnBrk="1" fontAlgn="auto" latinLnBrk="0" hangingPunct="1">
                    <a:lnSpc>
                      <a:spcPct val="114000"/>
                    </a:lnSpc>
                    <a:spcBef>
                      <a:spcPts val="0"/>
                    </a:spcBef>
                    <a:spcAft>
                      <a:spcPts val="1500"/>
                    </a:spcAft>
                    <a:buClrTx/>
                    <a:buSzTx/>
                    <a:buFontTx/>
                    <a:buNone/>
                    <a:tabLst/>
                    <a:defRPr/>
                  </a:pPr>
                  <a:r>
                    <a:rPr kumimoji="0" lang="en-US" sz="90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Fill out templates</a:t>
                  </a:r>
                </a:p>
              </p:txBody>
            </p:sp>
          </p:grpSp>
          <p:grpSp>
            <p:nvGrpSpPr>
              <p:cNvPr id="68" name="Group 67">
                <a:extLst>
                  <a:ext uri="{FF2B5EF4-FFF2-40B4-BE49-F238E27FC236}">
                    <a16:creationId xmlns:a16="http://schemas.microsoft.com/office/drawing/2014/main" id="{03CB0A23-7C8F-4F34-8153-3066734437ED}"/>
                  </a:ext>
                </a:extLst>
              </p:cNvPr>
              <p:cNvGrpSpPr/>
              <p:nvPr/>
            </p:nvGrpSpPr>
            <p:grpSpPr>
              <a:xfrm>
                <a:off x="6815359" y="3921362"/>
                <a:ext cx="2163637" cy="394852"/>
                <a:chOff x="7055887" y="4449029"/>
                <a:chExt cx="2163637" cy="394852"/>
              </a:xfrm>
            </p:grpSpPr>
            <p:sp>
              <p:nvSpPr>
                <p:cNvPr id="54" name="Oval 53">
                  <a:extLst>
                    <a:ext uri="{FF2B5EF4-FFF2-40B4-BE49-F238E27FC236}">
                      <a16:creationId xmlns:a16="http://schemas.microsoft.com/office/drawing/2014/main" id="{FBB711E8-FB45-4861-89EA-A96B67A23FF5}"/>
                    </a:ext>
                  </a:extLst>
                </p:cNvPr>
                <p:cNvSpPr>
                  <a:spLocks noChangeAspect="1"/>
                </p:cNvSpPr>
                <p:nvPr/>
              </p:nvSpPr>
              <p:spPr>
                <a:xfrm rot="5400000">
                  <a:off x="9146372" y="4609879"/>
                  <a:ext cx="73152" cy="73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6" name="TextBox 65">
                  <a:extLst>
                    <a:ext uri="{FF2B5EF4-FFF2-40B4-BE49-F238E27FC236}">
                      <a16:creationId xmlns:a16="http://schemas.microsoft.com/office/drawing/2014/main" id="{E7BF1DF8-AF1E-4354-B807-808400F724A3}"/>
                    </a:ext>
                  </a:extLst>
                </p:cNvPr>
                <p:cNvSpPr txBox="1"/>
                <p:nvPr/>
              </p:nvSpPr>
              <p:spPr>
                <a:xfrm>
                  <a:off x="7055887" y="4449029"/>
                  <a:ext cx="1970088" cy="394852"/>
                </a:xfrm>
                <a:prstGeom prst="rect">
                  <a:avLst/>
                </a:prstGeom>
                <a:noFill/>
              </p:spPr>
              <p:txBody>
                <a:bodyPr wrap="square">
                  <a:spAutoFit/>
                </a:bodyPr>
                <a:lstStyle/>
                <a:p>
                  <a:pPr marL="0" marR="0" lvl="0" indent="0" algn="r" defTabSz="914400" rtl="0" eaLnBrk="1" fontAlgn="auto" latinLnBrk="0" hangingPunct="1">
                    <a:lnSpc>
                      <a:spcPct val="114000"/>
                    </a:lnSpc>
                    <a:spcBef>
                      <a:spcPts val="0"/>
                    </a:spcBef>
                    <a:spcAft>
                      <a:spcPts val="1500"/>
                    </a:spcAft>
                    <a:buClrTx/>
                    <a:buSzTx/>
                    <a:buFontTx/>
                    <a:buNone/>
                    <a:tabLst/>
                    <a:defRPr/>
                  </a:pPr>
                  <a:r>
                    <a:rPr kumimoji="0" lang="en-US" sz="90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Circulate internally for review</a:t>
                  </a:r>
                  <a:r>
                    <a:rPr lang="en-US" sz="900" dirty="0">
                      <a:solidFill>
                        <a:schemeClr val="bg1"/>
                      </a:solidFill>
                      <a:latin typeface="Arial" panose="020B0604020202020204" pitchFamily="34" charset="0"/>
                      <a:ea typeface="Cambria" panose="02040503050406030204" pitchFamily="18" charset="0"/>
                      <a:cs typeface="Arial" panose="020B0604020202020204" pitchFamily="34" charset="0"/>
                    </a:rPr>
                    <a:t> and incorporate comments</a:t>
                  </a:r>
                  <a:endParaRPr kumimoji="0" lang="en-US" sz="90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grpSp>
          <p:grpSp>
            <p:nvGrpSpPr>
              <p:cNvPr id="69" name="Group 68">
                <a:extLst>
                  <a:ext uri="{FF2B5EF4-FFF2-40B4-BE49-F238E27FC236}">
                    <a16:creationId xmlns:a16="http://schemas.microsoft.com/office/drawing/2014/main" id="{8350E8B2-FF04-42A5-97E3-07DE01BB2B8A}"/>
                  </a:ext>
                </a:extLst>
              </p:cNvPr>
              <p:cNvGrpSpPr/>
              <p:nvPr/>
            </p:nvGrpSpPr>
            <p:grpSpPr>
              <a:xfrm>
                <a:off x="6815359" y="4791312"/>
                <a:ext cx="2163637" cy="394852"/>
                <a:chOff x="7055887" y="5728554"/>
                <a:chExt cx="2163637" cy="394852"/>
              </a:xfrm>
            </p:grpSpPr>
            <p:sp>
              <p:nvSpPr>
                <p:cNvPr id="55" name="Oval 54">
                  <a:extLst>
                    <a:ext uri="{FF2B5EF4-FFF2-40B4-BE49-F238E27FC236}">
                      <a16:creationId xmlns:a16="http://schemas.microsoft.com/office/drawing/2014/main" id="{5BC2D419-6ADC-404A-8997-7153DC6343AA}"/>
                    </a:ext>
                  </a:extLst>
                </p:cNvPr>
                <p:cNvSpPr>
                  <a:spLocks noChangeAspect="1"/>
                </p:cNvSpPr>
                <p:nvPr/>
              </p:nvSpPr>
              <p:spPr>
                <a:xfrm rot="5400000">
                  <a:off x="9146372" y="5889404"/>
                  <a:ext cx="73152" cy="73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7" name="TextBox 66">
                  <a:extLst>
                    <a:ext uri="{FF2B5EF4-FFF2-40B4-BE49-F238E27FC236}">
                      <a16:creationId xmlns:a16="http://schemas.microsoft.com/office/drawing/2014/main" id="{BC7599C2-0BE8-4F0A-96DA-078E9C99AA35}"/>
                    </a:ext>
                  </a:extLst>
                </p:cNvPr>
                <p:cNvSpPr txBox="1"/>
                <p:nvPr/>
              </p:nvSpPr>
              <p:spPr>
                <a:xfrm>
                  <a:off x="7055887" y="5728554"/>
                  <a:ext cx="1970088" cy="394852"/>
                </a:xfrm>
                <a:prstGeom prst="rect">
                  <a:avLst/>
                </a:prstGeom>
                <a:noFill/>
              </p:spPr>
              <p:txBody>
                <a:bodyPr wrap="square">
                  <a:spAutoFit/>
                </a:bodyPr>
                <a:lstStyle/>
                <a:p>
                  <a:pPr marL="0" marR="0" lvl="0" indent="0" algn="r" defTabSz="914400" rtl="0" eaLnBrk="1" fontAlgn="auto" latinLnBrk="0" hangingPunct="1">
                    <a:lnSpc>
                      <a:spcPct val="114000"/>
                    </a:lnSpc>
                    <a:spcBef>
                      <a:spcPts val="0"/>
                    </a:spcBef>
                    <a:spcAft>
                      <a:spcPts val="1500"/>
                    </a:spcAft>
                    <a:buClrTx/>
                    <a:buSzTx/>
                    <a:buFontTx/>
                    <a:buNone/>
                    <a:tabLst/>
                    <a:defRPr/>
                  </a:pPr>
                  <a:r>
                    <a:rPr kumimoji="0" lang="en-US" sz="900" i="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Upload files to MAX to initiate OMB review &amp; approval</a:t>
                  </a:r>
                </a:p>
              </p:txBody>
            </p:sp>
          </p:grpSp>
        </p:grpSp>
        <p:grpSp>
          <p:nvGrpSpPr>
            <p:cNvPr id="88" name="Group 87">
              <a:extLst>
                <a:ext uri="{FF2B5EF4-FFF2-40B4-BE49-F238E27FC236}">
                  <a16:creationId xmlns:a16="http://schemas.microsoft.com/office/drawing/2014/main" id="{B5364A40-390D-4C33-8024-126259EF7790}"/>
                </a:ext>
              </a:extLst>
            </p:cNvPr>
            <p:cNvGrpSpPr/>
            <p:nvPr/>
          </p:nvGrpSpPr>
          <p:grpSpPr>
            <a:xfrm>
              <a:off x="6679427" y="1119386"/>
              <a:ext cx="4927473" cy="929764"/>
              <a:chOff x="6679427" y="824111"/>
              <a:chExt cx="4927473" cy="929764"/>
            </a:xfrm>
          </p:grpSpPr>
          <p:sp>
            <p:nvSpPr>
              <p:cNvPr id="61" name="TextBox 60">
                <a:extLst>
                  <a:ext uri="{FF2B5EF4-FFF2-40B4-BE49-F238E27FC236}">
                    <a16:creationId xmlns:a16="http://schemas.microsoft.com/office/drawing/2014/main" id="{89BB4521-9E7F-4C40-A6CA-DF200C4E293C}"/>
                  </a:ext>
                </a:extLst>
              </p:cNvPr>
              <p:cNvSpPr txBox="1"/>
              <p:nvPr/>
            </p:nvSpPr>
            <p:spPr>
              <a:xfrm>
                <a:off x="6679427" y="824111"/>
                <a:ext cx="4525986" cy="398764"/>
              </a:xfrm>
              <a:prstGeom prst="rect">
                <a:avLst/>
              </a:prstGeom>
              <a:noFill/>
            </p:spPr>
            <p:txBody>
              <a:bodyPr wrap="square">
                <a:spAutoFit/>
              </a:bodyPr>
              <a:lstStyle/>
              <a:p>
                <a:pPr marL="0" marR="0" lvl="0" indent="0" defTabSz="914400" rtl="0" eaLnBrk="1" fontAlgn="auto" latinLnBrk="0" hangingPunct="1">
                  <a:lnSpc>
                    <a:spcPct val="114000"/>
                  </a:lnSpc>
                  <a:spcBef>
                    <a:spcPts val="0"/>
                  </a:spcBef>
                  <a:spcAft>
                    <a:spcPts val="0"/>
                  </a:spcAft>
                  <a:buClrTx/>
                  <a:buSzTx/>
                  <a:buFontTx/>
                  <a:buNone/>
                  <a:tabLst/>
                  <a:defRPr/>
                </a:pPr>
                <a:r>
                  <a:rPr lang="en-US" sz="1900" dirty="0">
                    <a:solidFill>
                      <a:prstClr val="white"/>
                    </a:solidFill>
                    <a:latin typeface="Georgia" panose="02040502050405020303" pitchFamily="18" charset="0"/>
                    <a:ea typeface="Cambria" panose="02040503050406030204" pitchFamily="18" charset="0"/>
                    <a:cs typeface="Arial" panose="020B0604020202020204" pitchFamily="34" charset="0"/>
                  </a:rPr>
                  <a:t>Didn’t we try that already?</a:t>
                </a:r>
                <a:endParaRPr kumimoji="0" lang="en-US" sz="19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Arial" panose="020B0604020202020204" pitchFamily="34" charset="0"/>
                </a:endParaRPr>
              </a:p>
            </p:txBody>
          </p:sp>
          <p:sp>
            <p:nvSpPr>
              <p:cNvPr id="87" name="TextBox 86">
                <a:extLst>
                  <a:ext uri="{FF2B5EF4-FFF2-40B4-BE49-F238E27FC236}">
                    <a16:creationId xmlns:a16="http://schemas.microsoft.com/office/drawing/2014/main" id="{52FB4D64-6DF2-417B-BA61-2CE47851D327}"/>
                  </a:ext>
                </a:extLst>
              </p:cNvPr>
              <p:cNvSpPr txBox="1"/>
              <p:nvPr/>
            </p:nvSpPr>
            <p:spPr>
              <a:xfrm>
                <a:off x="6679427" y="1234309"/>
                <a:ext cx="4927473" cy="519566"/>
              </a:xfrm>
              <a:prstGeom prst="rect">
                <a:avLst/>
              </a:prstGeom>
              <a:noFill/>
            </p:spPr>
            <p:txBody>
              <a:bodyPr wrap="square">
                <a:spAutoFit/>
              </a:bodyPr>
              <a:lstStyle/>
              <a:p>
                <a:pPr>
                  <a:lnSpc>
                    <a:spcPct val="120000"/>
                  </a:lnSpc>
                </a:pPr>
                <a:r>
                  <a:rPr kumimoji="0" lang="en-US" sz="12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Not quite. Under this approach, agencies self-report their goal status and do not have to learn a new technology.</a:t>
                </a:r>
                <a:endParaRPr lang="en-US" sz="1200" dirty="0"/>
              </a:p>
            </p:txBody>
          </p:sp>
        </p:grpSp>
      </p:grpSp>
      <p:sp>
        <p:nvSpPr>
          <p:cNvPr id="90" name="TextBox 89">
            <a:extLst>
              <a:ext uri="{FF2B5EF4-FFF2-40B4-BE49-F238E27FC236}">
                <a16:creationId xmlns:a16="http://schemas.microsoft.com/office/drawing/2014/main" id="{00342C15-99E2-4DAC-A1F5-65FF1AB4288F}"/>
              </a:ext>
            </a:extLst>
          </p:cNvPr>
          <p:cNvSpPr txBox="1"/>
          <p:nvPr/>
        </p:nvSpPr>
        <p:spPr>
          <a:xfrm>
            <a:off x="93310" y="93310"/>
            <a:ext cx="2011714"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A hypothesis about impact</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39098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29455"/>
              <a:chOff x="1028701" y="1782172"/>
              <a:chExt cx="5109602" cy="1529455"/>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rgbClr val="202026"/>
                    </a:solidFill>
                    <a:effectLst/>
                    <a:highlight>
                      <a:srgbClr val="F8DA6E"/>
                    </a:highligh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460476"/>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0342C15-99E2-4DAC-A1F5-65FF1AB4288F}"/>
              </a:ext>
            </a:extLst>
          </p:cNvPr>
          <p:cNvSpPr txBox="1"/>
          <p:nvPr/>
        </p:nvSpPr>
        <p:spPr>
          <a:xfrm>
            <a:off x="93310" y="93310"/>
            <a:ext cx="2011714"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A hypothesis about impact</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36" name="Group 35">
            <a:extLst>
              <a:ext uri="{FF2B5EF4-FFF2-40B4-BE49-F238E27FC236}">
                <a16:creationId xmlns:a16="http://schemas.microsoft.com/office/drawing/2014/main" id="{3C0A7772-E58A-4885-91E1-04E40FF2CC1B}"/>
              </a:ext>
            </a:extLst>
          </p:cNvPr>
          <p:cNvGrpSpPr/>
          <p:nvPr/>
        </p:nvGrpSpPr>
        <p:grpSpPr>
          <a:xfrm>
            <a:off x="6681442" y="2443924"/>
            <a:ext cx="4925116" cy="1398653"/>
            <a:chOff x="6665289" y="1347565"/>
            <a:chExt cx="4925116" cy="1398653"/>
          </a:xfrm>
        </p:grpSpPr>
        <p:grpSp>
          <p:nvGrpSpPr>
            <p:cNvPr id="37" name="Group 36">
              <a:extLst>
                <a:ext uri="{FF2B5EF4-FFF2-40B4-BE49-F238E27FC236}">
                  <a16:creationId xmlns:a16="http://schemas.microsoft.com/office/drawing/2014/main" id="{DB0BBA99-4D15-4069-A76A-45C8DF5DE584}"/>
                </a:ext>
              </a:extLst>
            </p:cNvPr>
            <p:cNvGrpSpPr/>
            <p:nvPr/>
          </p:nvGrpSpPr>
          <p:grpSpPr>
            <a:xfrm>
              <a:off x="6665289" y="1424905"/>
              <a:ext cx="208629" cy="275310"/>
              <a:chOff x="6665289" y="1424905"/>
              <a:chExt cx="208629" cy="275310"/>
            </a:xfrm>
          </p:grpSpPr>
          <p:sp>
            <p:nvSpPr>
              <p:cNvPr id="39" name="Oval 38">
                <a:extLst>
                  <a:ext uri="{FF2B5EF4-FFF2-40B4-BE49-F238E27FC236}">
                    <a16:creationId xmlns:a16="http://schemas.microsoft.com/office/drawing/2014/main" id="{4EA32CDA-DDB1-488D-B5A7-682724331F4D}"/>
                  </a:ext>
                </a:extLst>
              </p:cNvPr>
              <p:cNvSpPr/>
              <p:nvPr/>
            </p:nvSpPr>
            <p:spPr>
              <a:xfrm>
                <a:off x="6665289" y="1458246"/>
                <a:ext cx="208629" cy="208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DFB636B-4FA1-42A7-A3E6-4419F2080BAE}"/>
                  </a:ext>
                </a:extLst>
              </p:cNvPr>
              <p:cNvSpPr txBox="1">
                <a:spLocks noChangeAspect="1"/>
              </p:cNvSpPr>
              <p:nvPr/>
            </p:nvSpPr>
            <p:spPr>
              <a:xfrm>
                <a:off x="6665289" y="1424905"/>
                <a:ext cx="208629" cy="275310"/>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2</a:t>
                </a:r>
              </a:p>
            </p:txBody>
          </p:sp>
        </p:grpSp>
        <p:sp>
          <p:nvSpPr>
            <p:cNvPr id="38" name="TextBox 37">
              <a:extLst>
                <a:ext uri="{FF2B5EF4-FFF2-40B4-BE49-F238E27FC236}">
                  <a16:creationId xmlns:a16="http://schemas.microsoft.com/office/drawing/2014/main" id="{5AEEF53E-234D-43B4-9588-0D3F0CFD5859}"/>
                </a:ext>
              </a:extLst>
            </p:cNvPr>
            <p:cNvSpPr txBox="1"/>
            <p:nvPr/>
          </p:nvSpPr>
          <p:spPr>
            <a:xfrm>
              <a:off x="7064419" y="1347565"/>
              <a:ext cx="4525986" cy="1398653"/>
            </a:xfrm>
            <a:prstGeom prst="rect">
              <a:avLst/>
            </a:prstGeom>
            <a:noFill/>
          </p:spPr>
          <p:txBody>
            <a:bodyPr wrap="square">
              <a:spAutoFit/>
            </a:bodyPr>
            <a:lstStyle/>
            <a:p>
              <a:pPr marL="0" marR="0" lvl="0" indent="0" defTabSz="914400" rtl="0" eaLnBrk="1" fontAlgn="auto" latinLnBrk="0" hangingPunct="1">
                <a:lnSpc>
                  <a:spcPct val="114000"/>
                </a:lnSpc>
                <a:spcBef>
                  <a:spcPts val="0"/>
                </a:spcBef>
                <a:spcAft>
                  <a:spcPts val="0"/>
                </a:spcAft>
                <a:buClrTx/>
                <a:buSzTx/>
                <a:buFontTx/>
                <a:buNone/>
                <a:tabLst/>
                <a:defRPr/>
              </a:pPr>
              <a:r>
                <a:rPr lang="en-US" sz="1900" dirty="0">
                  <a:solidFill>
                    <a:prstClr val="white"/>
                  </a:solidFill>
                  <a:latin typeface="Georgia" panose="02040502050405020303" pitchFamily="18" charset="0"/>
                  <a:ea typeface="Cambria" panose="02040503050406030204" pitchFamily="18" charset="0"/>
                  <a:cs typeface="Arial" panose="020B0604020202020204" pitchFamily="34" charset="0"/>
                </a:rPr>
                <a:t>Build </a:t>
              </a:r>
              <a:r>
                <a:rPr lang="en-US" sz="1900" i="1" dirty="0">
                  <a:solidFill>
                    <a:prstClr val="white"/>
                  </a:solidFill>
                  <a:latin typeface="Georgia" panose="02040502050405020303" pitchFamily="18" charset="0"/>
                  <a:ea typeface="Cambria" panose="02040503050406030204" pitchFamily="18" charset="0"/>
                  <a:cs typeface="Arial" panose="020B0604020202020204" pitchFamily="34" charset="0"/>
                </a:rPr>
                <a:t>with</a:t>
              </a:r>
              <a:r>
                <a:rPr lang="en-US" sz="1900" dirty="0">
                  <a:solidFill>
                    <a:prstClr val="white"/>
                  </a:solidFill>
                  <a:latin typeface="Georgia" panose="02040502050405020303" pitchFamily="18" charset="0"/>
                  <a:ea typeface="Cambria" panose="02040503050406030204" pitchFamily="18" charset="0"/>
                  <a:cs typeface="Arial" panose="020B0604020202020204" pitchFamily="34" charset="0"/>
                </a:rPr>
                <a:t> users and adapt the design choices of popular content platforms to improve wayfinding, comprehension, and “matchmaking”</a:t>
              </a:r>
              <a:endParaRPr kumimoji="0" lang="en-US" sz="19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3252113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89609"/>
              <a:chOff x="1028701" y="1782172"/>
              <a:chExt cx="5109602" cy="1589609"/>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rgbClr val="202026"/>
                    </a:solidFill>
                    <a:effectLst/>
                    <a:highlight>
                      <a:srgbClr val="F8DA6E"/>
                    </a:highligh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0342C15-99E2-4DAC-A1F5-65FF1AB4288F}"/>
              </a:ext>
            </a:extLst>
          </p:cNvPr>
          <p:cNvSpPr txBox="1"/>
          <p:nvPr/>
        </p:nvSpPr>
        <p:spPr>
          <a:xfrm>
            <a:off x="93310" y="93310"/>
            <a:ext cx="2011714"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A hypothesis about impact</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36" name="Group 35">
            <a:extLst>
              <a:ext uri="{FF2B5EF4-FFF2-40B4-BE49-F238E27FC236}">
                <a16:creationId xmlns:a16="http://schemas.microsoft.com/office/drawing/2014/main" id="{3C0A7772-E58A-4885-91E1-04E40FF2CC1B}"/>
              </a:ext>
            </a:extLst>
          </p:cNvPr>
          <p:cNvGrpSpPr/>
          <p:nvPr/>
        </p:nvGrpSpPr>
        <p:grpSpPr>
          <a:xfrm>
            <a:off x="6681442" y="2443924"/>
            <a:ext cx="4925116" cy="732060"/>
            <a:chOff x="6665289" y="1347565"/>
            <a:chExt cx="4925116" cy="732060"/>
          </a:xfrm>
        </p:grpSpPr>
        <p:grpSp>
          <p:nvGrpSpPr>
            <p:cNvPr id="37" name="Group 36">
              <a:extLst>
                <a:ext uri="{FF2B5EF4-FFF2-40B4-BE49-F238E27FC236}">
                  <a16:creationId xmlns:a16="http://schemas.microsoft.com/office/drawing/2014/main" id="{DB0BBA99-4D15-4069-A76A-45C8DF5DE584}"/>
                </a:ext>
              </a:extLst>
            </p:cNvPr>
            <p:cNvGrpSpPr/>
            <p:nvPr/>
          </p:nvGrpSpPr>
          <p:grpSpPr>
            <a:xfrm>
              <a:off x="6665289" y="1424905"/>
              <a:ext cx="208629" cy="275310"/>
              <a:chOff x="6665289" y="1424905"/>
              <a:chExt cx="208629" cy="275310"/>
            </a:xfrm>
          </p:grpSpPr>
          <p:sp>
            <p:nvSpPr>
              <p:cNvPr id="39" name="Oval 38">
                <a:extLst>
                  <a:ext uri="{FF2B5EF4-FFF2-40B4-BE49-F238E27FC236}">
                    <a16:creationId xmlns:a16="http://schemas.microsoft.com/office/drawing/2014/main" id="{4EA32CDA-DDB1-488D-B5A7-682724331F4D}"/>
                  </a:ext>
                </a:extLst>
              </p:cNvPr>
              <p:cNvSpPr/>
              <p:nvPr/>
            </p:nvSpPr>
            <p:spPr>
              <a:xfrm>
                <a:off x="6665289" y="1458246"/>
                <a:ext cx="208629" cy="208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DFB636B-4FA1-42A7-A3E6-4419F2080BAE}"/>
                  </a:ext>
                </a:extLst>
              </p:cNvPr>
              <p:cNvSpPr txBox="1">
                <a:spLocks noChangeAspect="1"/>
              </p:cNvSpPr>
              <p:nvPr/>
            </p:nvSpPr>
            <p:spPr>
              <a:xfrm>
                <a:off x="6665289" y="1424905"/>
                <a:ext cx="208629" cy="275310"/>
              </a:xfrm>
              <a:prstGeom prst="rect">
                <a:avLst/>
              </a:prstGeom>
              <a:noFill/>
            </p:spPr>
            <p:txBody>
              <a:bodyPr wrap="square" rtlCol="0" anchor="ctr">
                <a:spAutoFit/>
              </a:bodyPr>
              <a:lstStyle/>
              <a:p>
                <a:pPr algn="ctr"/>
                <a:r>
                  <a:rPr lang="en-US" sz="1200" b="1" dirty="0">
                    <a:latin typeface="Arial" panose="020B0604020202020204" pitchFamily="34" charset="0"/>
                    <a:cs typeface="Arial" panose="020B0604020202020204" pitchFamily="34" charset="0"/>
                  </a:rPr>
                  <a:t>3</a:t>
                </a:r>
              </a:p>
            </p:txBody>
          </p:sp>
        </p:grpSp>
        <p:sp>
          <p:nvSpPr>
            <p:cNvPr id="38" name="TextBox 37">
              <a:extLst>
                <a:ext uri="{FF2B5EF4-FFF2-40B4-BE49-F238E27FC236}">
                  <a16:creationId xmlns:a16="http://schemas.microsoft.com/office/drawing/2014/main" id="{5AEEF53E-234D-43B4-9588-0D3F0CFD5859}"/>
                </a:ext>
              </a:extLst>
            </p:cNvPr>
            <p:cNvSpPr txBox="1"/>
            <p:nvPr/>
          </p:nvSpPr>
          <p:spPr>
            <a:xfrm>
              <a:off x="7064419" y="1347565"/>
              <a:ext cx="4525986" cy="732060"/>
            </a:xfrm>
            <a:prstGeom prst="rect">
              <a:avLst/>
            </a:prstGeom>
            <a:noFill/>
          </p:spPr>
          <p:txBody>
            <a:bodyPr wrap="square">
              <a:spAutoFit/>
            </a:bodyPr>
            <a:lstStyle/>
            <a:p>
              <a:pPr marL="0" marR="0" lvl="0" indent="0" defTabSz="914400" rtl="0" eaLnBrk="1" fontAlgn="auto" latinLnBrk="0" hangingPunct="1">
                <a:lnSpc>
                  <a:spcPct val="114000"/>
                </a:lnSpc>
                <a:spcBef>
                  <a:spcPts val="0"/>
                </a:spcBef>
                <a:spcAft>
                  <a:spcPts val="0"/>
                </a:spcAft>
                <a:buClrTx/>
                <a:buSzTx/>
                <a:buFontTx/>
                <a:buNone/>
                <a:tabLst/>
                <a:defRPr/>
              </a:pPr>
              <a:r>
                <a:rPr lang="en-US" sz="1900" dirty="0">
                  <a:solidFill>
                    <a:prstClr val="white"/>
                  </a:solidFill>
                  <a:latin typeface="Georgia" panose="02040502050405020303" pitchFamily="18" charset="0"/>
                  <a:ea typeface="Cambria" panose="02040503050406030204" pitchFamily="18" charset="0"/>
                  <a:cs typeface="Arial" panose="020B0604020202020204" pitchFamily="34" charset="0"/>
                </a:rPr>
                <a:t>Get people to care by solving problems for them</a:t>
              </a:r>
              <a:endParaRPr kumimoji="0" lang="en-US" sz="1900" b="0" i="0" u="none" strike="noStrike" kern="1200" cap="none" spc="0" normalizeH="0" baseline="0" noProof="0" dirty="0">
                <a:ln>
                  <a:noFill/>
                </a:ln>
                <a:solidFill>
                  <a:prstClr val="white"/>
                </a:solidFill>
                <a:effectLst/>
                <a:uLnTx/>
                <a:uFillTx/>
                <a:latin typeface="Georgia" panose="02040502050405020303"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2557658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202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56EDC32-2E5E-47BD-B716-A7AC011CE014}"/>
              </a:ext>
            </a:extLst>
          </p:cNvPr>
          <p:cNvGrpSpPr/>
          <p:nvPr/>
        </p:nvGrpSpPr>
        <p:grpSpPr>
          <a:xfrm>
            <a:off x="668229" y="2378163"/>
            <a:ext cx="4759492" cy="2117562"/>
            <a:chOff x="4614863" y="2646013"/>
            <a:chExt cx="4181806" cy="2527009"/>
          </a:xfrm>
        </p:grpSpPr>
        <p:grpSp>
          <p:nvGrpSpPr>
            <p:cNvPr id="6" name="Group 5">
              <a:extLst>
                <a:ext uri="{FF2B5EF4-FFF2-40B4-BE49-F238E27FC236}">
                  <a16:creationId xmlns:a16="http://schemas.microsoft.com/office/drawing/2014/main" id="{E0A45F90-B9B9-4C6D-A23F-817398F1035E}"/>
                </a:ext>
              </a:extLst>
            </p:cNvPr>
            <p:cNvGrpSpPr/>
            <p:nvPr/>
          </p:nvGrpSpPr>
          <p:grpSpPr>
            <a:xfrm>
              <a:off x="4614863" y="2646013"/>
              <a:ext cx="4181806" cy="1589609"/>
              <a:chOff x="1028701" y="1782172"/>
              <a:chExt cx="5109602" cy="1589609"/>
            </a:xfrm>
          </p:grpSpPr>
          <p:sp>
            <p:nvSpPr>
              <p:cNvPr id="3" name="TextBox 2">
                <a:extLst>
                  <a:ext uri="{FF2B5EF4-FFF2-40B4-BE49-F238E27FC236}">
                    <a16:creationId xmlns:a16="http://schemas.microsoft.com/office/drawing/2014/main" id="{A98E80BD-6F92-44AD-93EE-AFBD089D361D}"/>
                  </a:ext>
                </a:extLst>
              </p:cNvPr>
              <p:cNvSpPr txBox="1"/>
              <p:nvPr/>
            </p:nvSpPr>
            <p:spPr>
              <a:xfrm>
                <a:off x="1028701" y="1782172"/>
                <a:ext cx="5109602"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Improve the quality and breadth of data.</a:t>
                </a:r>
              </a:p>
            </p:txBody>
          </p:sp>
          <p:sp>
            <p:nvSpPr>
              <p:cNvPr id="4" name="TextBox 3">
                <a:extLst>
                  <a:ext uri="{FF2B5EF4-FFF2-40B4-BE49-F238E27FC236}">
                    <a16:creationId xmlns:a16="http://schemas.microsoft.com/office/drawing/2014/main" id="{90415DE3-3B26-484B-8535-DE902CC641E0}"/>
                  </a:ext>
                </a:extLst>
              </p:cNvPr>
              <p:cNvSpPr txBox="1"/>
              <p:nvPr/>
            </p:nvSpPr>
            <p:spPr>
              <a:xfrm>
                <a:off x="1028701" y="2316661"/>
                <a:ext cx="5109600"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Make information easy to digest &amp; navigate.</a:t>
                </a:r>
              </a:p>
            </p:txBody>
          </p:sp>
          <p:sp>
            <p:nvSpPr>
              <p:cNvPr id="5" name="TextBox 4">
                <a:extLst>
                  <a:ext uri="{FF2B5EF4-FFF2-40B4-BE49-F238E27FC236}">
                    <a16:creationId xmlns:a16="http://schemas.microsoft.com/office/drawing/2014/main" id="{95C5950B-7781-42C7-A356-E789F975C92D}"/>
                  </a:ext>
                </a:extLst>
              </p:cNvPr>
              <p:cNvSpPr txBox="1"/>
              <p:nvPr/>
            </p:nvSpPr>
            <p:spPr>
              <a:xfrm>
                <a:off x="1028701" y="2851151"/>
                <a:ext cx="3619500" cy="520630"/>
              </a:xfrm>
              <a:prstGeom prst="rect">
                <a:avLst/>
              </a:prstGeom>
              <a:noFill/>
            </p:spPr>
            <p:txBody>
              <a:bodyPr wrap="square">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700" b="0" u="none" strike="noStrike" kern="1200" cap="none" spc="0" normalizeH="0" baseline="0" noProof="0" dirty="0">
                    <a:ln>
                      <a:noFill/>
                    </a:ln>
                    <a:solidFill>
                      <a:srgbClr val="202026"/>
                    </a:solidFill>
                    <a:effectLst/>
                    <a:highlight>
                      <a:srgbClr val="F8DA6E"/>
                    </a:highlight>
                    <a:uLnTx/>
                    <a:uFillTx/>
                    <a:latin typeface="Arial" panose="020B0604020202020204" pitchFamily="34" charset="0"/>
                    <a:ea typeface="Cambria" panose="02040503050406030204" pitchFamily="18" charset="0"/>
                    <a:cs typeface="Arial" panose="020B0604020202020204" pitchFamily="34" charset="0"/>
                  </a:rPr>
                  <a:t>Get people to care.</a:t>
                </a:r>
              </a:p>
            </p:txBody>
          </p:sp>
        </p:grpSp>
        <p:sp>
          <p:nvSpPr>
            <p:cNvPr id="8" name="TextBox 7">
              <a:extLst>
                <a:ext uri="{FF2B5EF4-FFF2-40B4-BE49-F238E27FC236}">
                  <a16:creationId xmlns:a16="http://schemas.microsoft.com/office/drawing/2014/main" id="{DED9B647-B913-480D-A92E-59F1B8F114D5}"/>
                </a:ext>
              </a:extLst>
            </p:cNvPr>
            <p:cNvSpPr txBox="1"/>
            <p:nvPr/>
          </p:nvSpPr>
          <p:spPr>
            <a:xfrm>
              <a:off x="4614863" y="4591251"/>
              <a:ext cx="1646745" cy="289775"/>
            </a:xfrm>
            <a:prstGeom prst="rect">
              <a:avLst/>
            </a:prstGeom>
            <a:noFill/>
          </p:spPr>
          <p:txBody>
            <a:bodyPr wrap="none" tIns="0" bIns="0" anchor="ctr" anchorCtr="0">
              <a:spAutoFit/>
            </a:bodyPr>
            <a:lstStyle/>
            <a:p>
              <a:pPr>
                <a:lnSpc>
                  <a:spcPct val="150000"/>
                </a:lnSpc>
                <a:defRPr/>
              </a:pPr>
              <a:r>
                <a:rPr lang="en-US" sz="1200" dirty="0">
                  <a:solidFill>
                    <a:schemeClr val="bg1"/>
                  </a:solidFill>
                  <a:effectLst/>
                  <a:latin typeface="Arial" panose="020B0604020202020204" pitchFamily="34" charset="0"/>
                  <a:cs typeface="Arial" panose="020B0604020202020204" pitchFamily="34" charset="0"/>
                </a:rPr>
                <a:t>—</a:t>
              </a:r>
              <a:r>
                <a:rPr lang="en-US" sz="1200" b="0" dirty="0">
                  <a:solidFill>
                    <a:schemeClr val="bg1"/>
                  </a:solidFill>
                  <a:effectLst/>
                  <a:latin typeface="Arial" panose="020B0604020202020204" pitchFamily="34" charset="0"/>
                  <a:cs typeface="Arial" panose="020B0604020202020204" pitchFamily="34" charset="0"/>
                </a:rPr>
                <a:t> </a:t>
              </a:r>
              <a:r>
                <a:rPr kumimoji="0" lang="en-US" sz="12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This working </a:t>
              </a:r>
              <a:r>
                <a:rPr lang="en-US" sz="1200" b="1" dirty="0">
                  <a:solidFill>
                    <a:schemeClr val="bg1"/>
                  </a:solidFill>
                  <a:latin typeface="Arial" panose="020B0604020202020204" pitchFamily="34" charset="0"/>
                  <a:ea typeface="Cambria" panose="02040503050406030204" pitchFamily="18" charset="0"/>
                  <a:cs typeface="Arial" panose="020B0604020202020204" pitchFamily="34" charset="0"/>
                </a:rPr>
                <a:t>group</a:t>
              </a:r>
              <a:endParaRPr kumimoji="0" lang="en-US" sz="12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endParaRPr>
            </a:p>
          </p:txBody>
        </p:sp>
        <p:sp>
          <p:nvSpPr>
            <p:cNvPr id="20" name="TextBox 19">
              <a:extLst>
                <a:ext uri="{FF2B5EF4-FFF2-40B4-BE49-F238E27FC236}">
                  <a16:creationId xmlns:a16="http://schemas.microsoft.com/office/drawing/2014/main" id="{E35598BE-D1B2-4FCA-8341-695438BB78EB}"/>
                </a:ext>
              </a:extLst>
            </p:cNvPr>
            <p:cNvSpPr txBox="1"/>
            <p:nvPr/>
          </p:nvSpPr>
          <p:spPr>
            <a:xfrm>
              <a:off x="4614863" y="4883247"/>
              <a:ext cx="1976320" cy="289775"/>
            </a:xfrm>
            <a:prstGeom prst="rect">
              <a:avLst/>
            </a:prstGeom>
            <a:noFill/>
          </p:spPr>
          <p:txBody>
            <a:bodyPr wrap="none" tIns="0" bIns="0" anchor="ctr" anchorCtr="0">
              <a:spAutoFit/>
            </a:bodyPr>
            <a:lstStyle/>
            <a:p>
              <a:pPr>
                <a:lnSpc>
                  <a:spcPct val="150000"/>
                </a:lnSpc>
                <a:defRPr/>
              </a:pPr>
              <a:r>
                <a:rPr lang="en-US" sz="1200" dirty="0">
                  <a:solidFill>
                    <a:srgbClr val="202026"/>
                  </a:solidFill>
                  <a:effectLst/>
                  <a:latin typeface="Arial" panose="020B0604020202020204" pitchFamily="34" charset="0"/>
                  <a:cs typeface="Arial" panose="020B0604020202020204" pitchFamily="34" charset="0"/>
                </a:rPr>
                <a:t>—</a:t>
              </a:r>
              <a:r>
                <a:rPr lang="en-US" sz="1200" b="0" dirty="0">
                  <a:solidFill>
                    <a:srgbClr val="202026"/>
                  </a:solidFill>
                  <a:effectLst/>
                  <a:latin typeface="Arial" panose="020B0604020202020204" pitchFamily="34" charset="0"/>
                  <a:cs typeface="Arial" panose="020B0604020202020204" pitchFamily="34" charset="0"/>
                </a:rPr>
                <a:t> </a:t>
              </a:r>
              <a:r>
                <a:rPr kumimoji="0" lang="en-US" sz="1000" u="none" strike="noStrike" kern="1200" cap="none" normalizeH="0" baseline="0" noProof="0" dirty="0">
                  <a:ln>
                    <a:noFill/>
                  </a:ln>
                  <a:solidFill>
                    <a:srgbClr val="A5A5A5"/>
                  </a:solidFill>
                  <a:effectLst/>
                  <a:uLnTx/>
                  <a:uFillTx/>
                  <a:latin typeface="Arial" panose="020B0604020202020204" pitchFamily="34" charset="0"/>
                  <a:ea typeface="Cambria" panose="02040503050406030204" pitchFamily="18" charset="0"/>
                  <a:cs typeface="Arial" panose="020B0604020202020204" pitchFamily="34" charset="0"/>
                </a:rPr>
                <a:t>See appendix for ideation boards</a:t>
              </a:r>
            </a:p>
          </p:txBody>
        </p:sp>
      </p:grpSp>
      <p:cxnSp>
        <p:nvCxnSpPr>
          <p:cNvPr id="7" name="Straight Connector 6">
            <a:extLst>
              <a:ext uri="{FF2B5EF4-FFF2-40B4-BE49-F238E27FC236}">
                <a16:creationId xmlns:a16="http://schemas.microsoft.com/office/drawing/2014/main" id="{C318BB0E-47AC-4DAD-B016-FD313F17E6AD}"/>
              </a:ext>
            </a:extLst>
          </p:cNvPr>
          <p:cNvCxnSpPr>
            <a:cxnSpLocks/>
          </p:cNvCxnSpPr>
          <p:nvPr/>
        </p:nvCxnSpPr>
        <p:spPr>
          <a:xfrm>
            <a:off x="6096000" y="0"/>
            <a:ext cx="0" cy="6964326"/>
          </a:xfrm>
          <a:prstGeom prst="line">
            <a:avLst/>
          </a:prstGeom>
          <a:ln>
            <a:solidFill>
              <a:srgbClr val="3D3D49"/>
            </a:solidFill>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00342C15-99E2-4DAC-A1F5-65FF1AB4288F}"/>
              </a:ext>
            </a:extLst>
          </p:cNvPr>
          <p:cNvSpPr txBox="1"/>
          <p:nvPr/>
        </p:nvSpPr>
        <p:spPr>
          <a:xfrm>
            <a:off x="93310" y="93310"/>
            <a:ext cx="2011714" cy="276999"/>
          </a:xfrm>
          <a:prstGeom prst="rect">
            <a:avLst/>
          </a:prstGeom>
          <a:solidFill>
            <a:srgbClr val="202026"/>
          </a:solidFill>
          <a:ln>
            <a:solidFill>
              <a:schemeClr val="bg1"/>
            </a:solidFill>
          </a:ln>
        </p:spPr>
        <p:txBody>
          <a:bodyPr wrap="squar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dirty="0">
                <a:solidFill>
                  <a:prstClr val="white"/>
                </a:solidFill>
                <a:latin typeface="Arial" panose="020B0604020202020204" pitchFamily="34" charset="0"/>
                <a:cs typeface="Arial" panose="020B0604020202020204" pitchFamily="34" charset="0"/>
              </a:rPr>
              <a:t>A hypothesis about impact</a:t>
            </a:r>
            <a:endParaRPr kumimoji="0" lang="en-US"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16" name="Group 15">
            <a:extLst>
              <a:ext uri="{FF2B5EF4-FFF2-40B4-BE49-F238E27FC236}">
                <a16:creationId xmlns:a16="http://schemas.microsoft.com/office/drawing/2014/main" id="{BA1A20DC-6C71-43A9-9139-F018000E1446}"/>
              </a:ext>
            </a:extLst>
          </p:cNvPr>
          <p:cNvGrpSpPr/>
          <p:nvPr/>
        </p:nvGrpSpPr>
        <p:grpSpPr>
          <a:xfrm>
            <a:off x="7307600" y="1590452"/>
            <a:ext cx="3998210" cy="3677096"/>
            <a:chOff x="1412076" y="1356966"/>
            <a:chExt cx="2687541" cy="3677096"/>
          </a:xfrm>
        </p:grpSpPr>
        <p:sp>
          <p:nvSpPr>
            <p:cNvPr id="17" name="TextBox 16">
              <a:extLst>
                <a:ext uri="{FF2B5EF4-FFF2-40B4-BE49-F238E27FC236}">
                  <a16:creationId xmlns:a16="http://schemas.microsoft.com/office/drawing/2014/main" id="{B9170AFE-A144-415F-A266-7F821534E4CB}"/>
                </a:ext>
              </a:extLst>
            </p:cNvPr>
            <p:cNvSpPr txBox="1"/>
            <p:nvPr/>
          </p:nvSpPr>
          <p:spPr>
            <a:xfrm>
              <a:off x="1412079" y="1356966"/>
              <a:ext cx="2172490"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summarize progress</a:t>
              </a:r>
            </a:p>
          </p:txBody>
        </p:sp>
        <p:sp>
          <p:nvSpPr>
            <p:cNvPr id="18" name="TextBox 17">
              <a:extLst>
                <a:ext uri="{FF2B5EF4-FFF2-40B4-BE49-F238E27FC236}">
                  <a16:creationId xmlns:a16="http://schemas.microsoft.com/office/drawing/2014/main" id="{0D46D4F0-A507-4F29-BC9A-433E19A1FE36}"/>
                </a:ext>
              </a:extLst>
            </p:cNvPr>
            <p:cNvSpPr txBox="1"/>
            <p:nvPr/>
          </p:nvSpPr>
          <p:spPr>
            <a:xfrm>
              <a:off x="1412079" y="1814962"/>
              <a:ext cx="2245761"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diagnose the problem</a:t>
              </a:r>
            </a:p>
          </p:txBody>
        </p:sp>
        <p:sp>
          <p:nvSpPr>
            <p:cNvPr id="19" name="TextBox 18">
              <a:extLst>
                <a:ext uri="{FF2B5EF4-FFF2-40B4-BE49-F238E27FC236}">
                  <a16:creationId xmlns:a16="http://schemas.microsoft.com/office/drawing/2014/main" id="{5A8251CF-14AE-4273-8316-21361A419F3D}"/>
                </a:ext>
              </a:extLst>
            </p:cNvPr>
            <p:cNvSpPr txBox="1"/>
            <p:nvPr/>
          </p:nvSpPr>
          <p:spPr>
            <a:xfrm>
              <a:off x="1412079" y="2272959"/>
              <a:ext cx="2237141"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figure out how to help</a:t>
              </a:r>
            </a:p>
          </p:txBody>
        </p:sp>
        <p:sp>
          <p:nvSpPr>
            <p:cNvPr id="21" name="TextBox 20">
              <a:extLst>
                <a:ext uri="{FF2B5EF4-FFF2-40B4-BE49-F238E27FC236}">
                  <a16:creationId xmlns:a16="http://schemas.microsoft.com/office/drawing/2014/main" id="{D4FB5CD0-E83C-41AC-B23A-18407A70083F}"/>
                </a:ext>
              </a:extLst>
            </p:cNvPr>
            <p:cNvSpPr txBox="1"/>
            <p:nvPr/>
          </p:nvSpPr>
          <p:spPr>
            <a:xfrm>
              <a:off x="1412078" y="2729829"/>
              <a:ext cx="2029180"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find a collaborator</a:t>
              </a:r>
            </a:p>
          </p:txBody>
        </p:sp>
        <p:sp>
          <p:nvSpPr>
            <p:cNvPr id="22" name="TextBox 21">
              <a:extLst>
                <a:ext uri="{FF2B5EF4-FFF2-40B4-BE49-F238E27FC236}">
                  <a16:creationId xmlns:a16="http://schemas.microsoft.com/office/drawing/2014/main" id="{3EEF95FB-A86C-4F56-BE52-9A5B1BFA421B}"/>
                </a:ext>
              </a:extLst>
            </p:cNvPr>
            <p:cNvSpPr txBox="1"/>
            <p:nvPr/>
          </p:nvSpPr>
          <p:spPr>
            <a:xfrm>
              <a:off x="1412078" y="3184593"/>
              <a:ext cx="1948367"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connect the dots</a:t>
              </a:r>
            </a:p>
          </p:txBody>
        </p:sp>
        <p:sp>
          <p:nvSpPr>
            <p:cNvPr id="23" name="TextBox 22">
              <a:extLst>
                <a:ext uri="{FF2B5EF4-FFF2-40B4-BE49-F238E27FC236}">
                  <a16:creationId xmlns:a16="http://schemas.microsoft.com/office/drawing/2014/main" id="{FA6B9B81-DF44-45A2-A542-C13356502C47}"/>
                </a:ext>
              </a:extLst>
            </p:cNvPr>
            <p:cNvSpPr txBox="1"/>
            <p:nvPr/>
          </p:nvSpPr>
          <p:spPr>
            <a:xfrm>
              <a:off x="1412076" y="3645822"/>
              <a:ext cx="2468807" cy="303481"/>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0" u="none" strike="noStrike" kern="1200" cap="none" normalizeH="0" baseline="0" noProof="0" dirty="0">
                  <a:ln>
                    <a:noFill/>
                  </a:ln>
                  <a:solidFill>
                    <a:srgbClr val="6B6B7F"/>
                  </a:solidFill>
                  <a:effectLst/>
                  <a:uLnTx/>
                  <a:uFillTx/>
                  <a:latin typeface="Arial" panose="020B0604020202020204" pitchFamily="34" charset="0"/>
                  <a:ea typeface="Cambria" panose="02040503050406030204" pitchFamily="18" charset="0"/>
                  <a:cs typeface="Arial" panose="020B0604020202020204" pitchFamily="34" charset="0"/>
                </a:rPr>
                <a:t>It takes time </a:t>
              </a:r>
              <a:r>
                <a:rPr kumimoji="0" lang="en-US" sz="1500" b="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to tell people what you need</a:t>
              </a:r>
            </a:p>
          </p:txBody>
        </p:sp>
        <p:sp>
          <p:nvSpPr>
            <p:cNvPr id="24" name="TextBox 23">
              <a:extLst>
                <a:ext uri="{FF2B5EF4-FFF2-40B4-BE49-F238E27FC236}">
                  <a16:creationId xmlns:a16="http://schemas.microsoft.com/office/drawing/2014/main" id="{DD8DFF66-CFEE-47BC-A28B-9AC457C75D10}"/>
                </a:ext>
              </a:extLst>
            </p:cNvPr>
            <p:cNvSpPr txBox="1"/>
            <p:nvPr/>
          </p:nvSpPr>
          <p:spPr>
            <a:xfrm>
              <a:off x="1412076" y="4384332"/>
              <a:ext cx="2687541" cy="649730"/>
            </a:xfrm>
            <a:prstGeom prst="rect">
              <a:avLst/>
            </a:prstGeom>
            <a:noFill/>
          </p:spPr>
          <p:txBody>
            <a:bodyPr wrap="none" tIns="0" bIns="0" anchor="ctr" anchorCtr="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It takes too much time.</a:t>
              </a:r>
            </a:p>
            <a:p>
              <a:pPr marL="0" marR="0" lvl="0" indent="0" defTabSz="914400" rtl="0" eaLnBrk="1" fontAlgn="auto" latinLnBrk="0" hangingPunct="1">
                <a:lnSpc>
                  <a:spcPct val="150000"/>
                </a:lnSpc>
                <a:spcBef>
                  <a:spcPts val="0"/>
                </a:spcBef>
                <a:spcAft>
                  <a:spcPts val="0"/>
                </a:spcAft>
                <a:buClrTx/>
                <a:buSzTx/>
                <a:buFontTx/>
                <a:buNone/>
                <a:tabLst/>
                <a:defRPr/>
              </a:pPr>
              <a:r>
                <a:rPr kumimoji="0" lang="en-US" sz="1500" b="1" u="none" strike="noStrike" kern="1200" cap="none" normalizeH="0" baseline="0" noProof="0" dirty="0">
                  <a:ln>
                    <a:noFill/>
                  </a:ln>
                  <a:solidFill>
                    <a:schemeClr val="bg1"/>
                  </a:solidFill>
                  <a:effectLst/>
                  <a:uLnTx/>
                  <a:uFillTx/>
                  <a:latin typeface="Arial" panose="020B0604020202020204" pitchFamily="34" charset="0"/>
                  <a:ea typeface="Cambria" panose="02040503050406030204" pitchFamily="18" charset="0"/>
                  <a:cs typeface="Arial" panose="020B0604020202020204" pitchFamily="34" charset="0"/>
                </a:rPr>
                <a:t>Maybe performance information can help.</a:t>
              </a:r>
            </a:p>
          </p:txBody>
        </p:sp>
      </p:grpSp>
    </p:spTree>
    <p:extLst>
      <p:ext uri="{BB962C8B-B14F-4D97-AF65-F5344CB8AC3E}">
        <p14:creationId xmlns:p14="http://schemas.microsoft.com/office/powerpoint/2010/main" val="344460916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17454</TotalTime>
  <Words>781</Words>
  <Application>Microsoft Macintosh PowerPoint</Application>
  <PresentationFormat>Widescreen</PresentationFormat>
  <Paragraphs>124</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Metzger</dc:creator>
  <cp:lastModifiedBy>Ivan Metzger</cp:lastModifiedBy>
  <cp:revision>46</cp:revision>
  <dcterms:created xsi:type="dcterms:W3CDTF">2021-01-20T02:15:21Z</dcterms:created>
  <dcterms:modified xsi:type="dcterms:W3CDTF">2024-02-27T23:32:02Z</dcterms:modified>
</cp:coreProperties>
</file>