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3" r:id="rId3"/>
    <p:sldId id="261" r:id="rId4"/>
    <p:sldId id="264" r:id="rId5"/>
    <p:sldId id="291" r:id="rId6"/>
    <p:sldId id="266" r:id="rId7"/>
    <p:sldId id="292" r:id="rId8"/>
    <p:sldId id="268" r:id="rId9"/>
    <p:sldId id="271" r:id="rId10"/>
    <p:sldId id="273" r:id="rId11"/>
    <p:sldId id="275" r:id="rId12"/>
    <p:sldId id="269" r:id="rId13"/>
    <p:sldId id="286" r:id="rId14"/>
    <p:sldId id="279" r:id="rId15"/>
    <p:sldId id="265" r:id="rId16"/>
    <p:sldId id="287" r:id="rId17"/>
    <p:sldId id="278" r:id="rId18"/>
    <p:sldId id="281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3212A-8E1A-4144-8484-85209E40BAE9}" v="6" dt="2021-03-18T09:07:4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8d1615e2d7418dd7/Documents/chartStyles_dataStorytelling_worksho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\Downloads\chartLibr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\Downloads\chartLibr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\Downloads\chartLibr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Ivan\Downloads\chartLibrary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\Downloads\chartLibr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67B5CE"/>
            </a:solidFill>
            <a:ln>
              <a:noFill/>
            </a:ln>
            <a:effectLst/>
          </c:spPr>
          <c:invertIfNegative val="0"/>
          <c:cat>
            <c:strRef>
              <c:f>Sheet1!$B$8:$E$8</c:f>
              <c:strCache>
                <c:ptCount val="4"/>
                <c:pt idx="0">
                  <c:v>Analytics</c:v>
                </c:pt>
                <c:pt idx="1">
                  <c:v>Data visualization</c:v>
                </c:pt>
                <c:pt idx="2">
                  <c:v>Leadership training</c:v>
                </c:pt>
                <c:pt idx="3">
                  <c:v>Policy support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23</c:v>
                </c:pt>
                <c:pt idx="1">
                  <c:v>22</c:v>
                </c:pt>
                <c:pt idx="2">
                  <c:v>65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E-4860-B727-856AD14E87DA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156966"/>
            </a:solidFill>
            <a:ln>
              <a:noFill/>
            </a:ln>
            <a:effectLst/>
          </c:spPr>
          <c:invertIfNegative val="0"/>
          <c:cat>
            <c:strRef>
              <c:f>Sheet1!$B$8:$E$8</c:f>
              <c:strCache>
                <c:ptCount val="4"/>
                <c:pt idx="0">
                  <c:v>Analytics</c:v>
                </c:pt>
                <c:pt idx="1">
                  <c:v>Data visualization</c:v>
                </c:pt>
                <c:pt idx="2">
                  <c:v>Leadership training</c:v>
                </c:pt>
                <c:pt idx="3">
                  <c:v>Policy support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34</c:v>
                </c:pt>
                <c:pt idx="1">
                  <c:v>54</c:v>
                </c:pt>
                <c:pt idx="2">
                  <c:v>76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CE-4860-B727-856AD14E87DA}"/>
            </c:ext>
          </c:extLst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19C98"/>
            </a:solidFill>
            <a:ln>
              <a:noFill/>
            </a:ln>
            <a:effectLst/>
          </c:spPr>
          <c:invertIfNegative val="0"/>
          <c:cat>
            <c:strRef>
              <c:f>Sheet1!$B$8:$E$8</c:f>
              <c:strCache>
                <c:ptCount val="4"/>
                <c:pt idx="0">
                  <c:v>Analytics</c:v>
                </c:pt>
                <c:pt idx="1">
                  <c:v>Data visualization</c:v>
                </c:pt>
                <c:pt idx="2">
                  <c:v>Leadership training</c:v>
                </c:pt>
                <c:pt idx="3">
                  <c:v>Policy support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36</c:v>
                </c:pt>
                <c:pt idx="1">
                  <c:v>10</c:v>
                </c:pt>
                <c:pt idx="2">
                  <c:v>110</c:v>
                </c:pt>
                <c:pt idx="3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CE-4860-B727-856AD14E87DA}"/>
            </c:ext>
          </c:extLst>
        </c:ser>
        <c:ser>
          <c:idx val="3"/>
          <c:order val="3"/>
          <c:tx>
            <c:strRef>
              <c:f>Sheet1!$A$12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BC3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Sheet1!$B$8:$E$8</c:f>
              <c:strCache>
                <c:ptCount val="4"/>
                <c:pt idx="0">
                  <c:v>Analytics</c:v>
                </c:pt>
                <c:pt idx="1">
                  <c:v>Data visualization</c:v>
                </c:pt>
                <c:pt idx="2">
                  <c:v>Leadership training</c:v>
                </c:pt>
                <c:pt idx="3">
                  <c:v>Policy support</c:v>
                </c:pt>
              </c:strCache>
            </c:strRef>
          </c:cat>
          <c:val>
            <c:numRef>
              <c:f>Sheet1!$B$12:$E$12</c:f>
              <c:numCache>
                <c:formatCode>General</c:formatCode>
                <c:ptCount val="4"/>
                <c:pt idx="0">
                  <c:v>39</c:v>
                </c:pt>
                <c:pt idx="1">
                  <c:v>98</c:v>
                </c:pt>
                <c:pt idx="2">
                  <c:v>203</c:v>
                </c:pt>
                <c:pt idx="3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CE-4860-B727-856AD14E8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659121215"/>
        <c:axId val="503896447"/>
      </c:barChart>
      <c:catAx>
        <c:axId val="659121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503896447"/>
        <c:crosses val="autoZero"/>
        <c:auto val="1"/>
        <c:lblAlgn val="ctr"/>
        <c:lblOffset val="100"/>
        <c:noMultiLvlLbl val="0"/>
      </c:catAx>
      <c:valAx>
        <c:axId val="50389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3F3F3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767676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65912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74099065127401"/>
          <c:y val="1.8477914221776106E-2"/>
          <c:w val="0.10053905373513629"/>
          <c:h val="0.1937580618950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5875" cap="rnd">
              <a:solidFill>
                <a:srgbClr val="AFDFC5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40A56E"/>
              </a:solidFill>
              <a:ln w="15875">
                <a:solidFill>
                  <a:schemeClr val="bg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5.5555555555555558E-3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23-492A-8B10-211E7A5395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1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'Line Chart(s)'!$A$1:$F$1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'Line Chart(s)'!$A$2:$F$2</c:f>
              <c:numCache>
                <c:formatCode>General</c:formatCode>
                <c:ptCount val="6"/>
                <c:pt idx="0">
                  <c:v>156</c:v>
                </c:pt>
                <c:pt idx="1">
                  <c:v>178</c:v>
                </c:pt>
                <c:pt idx="2">
                  <c:v>137</c:v>
                </c:pt>
                <c:pt idx="3">
                  <c:v>203</c:v>
                </c:pt>
                <c:pt idx="4">
                  <c:v>802</c:v>
                </c:pt>
                <c:pt idx="5">
                  <c:v>403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223-492A-8B10-211E7A539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0719087"/>
        <c:axId val="316775903"/>
      </c:lineChart>
      <c:catAx>
        <c:axId val="6407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767676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16775903"/>
        <c:crosses val="autoZero"/>
        <c:auto val="1"/>
        <c:lblAlgn val="ctr"/>
        <c:lblOffset val="100"/>
        <c:noMultiLvlLbl val="0"/>
      </c:catAx>
      <c:valAx>
        <c:axId val="316775903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rgbClr val="F3F3F3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767676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640719087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rgbClr val="FFCA21"/>
            </a:solidFill>
            <a:ln>
              <a:noFill/>
            </a:ln>
            <a:effectLst/>
          </c:spPr>
          <c:cat>
            <c:strRef>
              <c:f>'Radial Chart'!$A$1:$D$1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'Radial Chart'!$A$2:$D$2</c:f>
              <c:numCache>
                <c:formatCode>0%</c:formatCode>
                <c:ptCount val="4"/>
                <c:pt idx="0">
                  <c:v>0.62</c:v>
                </c:pt>
                <c:pt idx="1">
                  <c:v>0.32</c:v>
                </c:pt>
                <c:pt idx="2">
                  <c:v>0.54</c:v>
                </c:pt>
                <c:pt idx="3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6-44C5-956C-EFAEC5A4193A}"/>
            </c:ext>
          </c:extLst>
        </c:ser>
        <c:ser>
          <c:idx val="1"/>
          <c:order val="1"/>
          <c:spPr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c:spPr>
          <c:cat>
            <c:strRef>
              <c:f>'Radial Chart'!$A$1:$D$1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'Radial Chart'!$A$3:$D$3</c:f>
              <c:numCache>
                <c:formatCode>0%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6-44C5-956C-EFAEC5A41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726687"/>
        <c:axId val="404815471"/>
      </c:radarChart>
      <c:catAx>
        <c:axId val="640726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815471"/>
        <c:crosses val="autoZero"/>
        <c:auto val="1"/>
        <c:lblAlgn val="ctr"/>
        <c:lblOffset val="100"/>
        <c:noMultiLvlLbl val="0"/>
      </c:catAx>
      <c:valAx>
        <c:axId val="404815471"/>
        <c:scaling>
          <c:orientation val="minMax"/>
        </c:scaling>
        <c:delete val="1"/>
        <c:axPos val="l"/>
        <c:majorGridlines>
          <c:spPr>
            <a:ln w="19050" cap="flat" cmpd="sng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crossAx val="640726687"/>
        <c:crosses val="autoZero"/>
        <c:crossBetween val="between"/>
        <c:majorUnit val="1"/>
        <c:min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noFill/>
            <a:ln>
              <a:noFill/>
            </a:ln>
            <a:effectLst/>
          </c:spPr>
          <c:cat>
            <c:strRef>
              <c:f>'Radial Chart(s)'!$A$1:$D$1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'Radial Chart(s)'!$A$2:$D$2</c:f>
              <c:numCache>
                <c:formatCode>0%</c:formatCode>
                <c:ptCount val="4"/>
                <c:pt idx="0">
                  <c:v>0.62</c:v>
                </c:pt>
                <c:pt idx="1">
                  <c:v>0.32</c:v>
                </c:pt>
                <c:pt idx="2">
                  <c:v>0.54</c:v>
                </c:pt>
                <c:pt idx="3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3-4683-AC23-1EEFE8C33734}"/>
            </c:ext>
          </c:extLst>
        </c:ser>
        <c:ser>
          <c:idx val="1"/>
          <c:order val="1"/>
          <c:spPr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c:spPr>
          <c:cat>
            <c:strRef>
              <c:f>'Radial Chart(s)'!$A$1:$D$1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'Radial Chart(s)'!$A$3:$D$3</c:f>
              <c:numCache>
                <c:formatCode>0%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83-4683-AC23-1EEFE8C33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726687"/>
        <c:axId val="404815471"/>
      </c:radarChart>
      <c:catAx>
        <c:axId val="640726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815471"/>
        <c:crosses val="autoZero"/>
        <c:auto val="1"/>
        <c:lblAlgn val="ctr"/>
        <c:lblOffset val="100"/>
        <c:noMultiLvlLbl val="0"/>
      </c:catAx>
      <c:valAx>
        <c:axId val="404815471"/>
        <c:scaling>
          <c:orientation val="minMax"/>
        </c:scaling>
        <c:delete val="1"/>
        <c:axPos val="l"/>
        <c:majorGridlines>
          <c:spPr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</c:majorGridlines>
        <c:minorGridlines>
          <c:spPr>
            <a:ln w="6350" cap="flat" cmpd="sng" algn="ctr">
              <a:solidFill>
                <a:schemeClr val="bg2"/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crossAx val="640726687"/>
        <c:crosses val="autoZero"/>
        <c:crossBetween val="between"/>
        <c:majorUnit val="1"/>
        <c:min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E7E6E6">
                <a:lumMod val="7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0A5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B-4BF4-9AE0-DBD5638A9C67}"/>
              </c:ext>
            </c:extLst>
          </c:dPt>
          <c:dPt>
            <c:idx val="1"/>
            <c:invertIfNegative val="0"/>
            <c:bubble3D val="0"/>
            <c:spPr>
              <a:solidFill>
                <a:srgbClr val="40A5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B-4BF4-9AE0-DBD5638A9C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1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'Bar Chart(s)'!$J$1:$K$1</c:f>
              <c:strCache>
                <c:ptCount val="2"/>
                <c:pt idx="0">
                  <c:v>Federal government</c:v>
                </c:pt>
                <c:pt idx="1">
                  <c:v>Private sector</c:v>
                </c:pt>
              </c:strCache>
            </c:strRef>
          </c:cat>
          <c:val>
            <c:numRef>
              <c:f>'Bar Chart(s)'!$J$2:$K$2</c:f>
              <c:numCache>
                <c:formatCode>0.0</c:formatCode>
                <c:ptCount val="2"/>
                <c:pt idx="0" formatCode="General">
                  <c:v>61.7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1B-4BF4-9AE0-DBD5638A9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659121215"/>
        <c:axId val="503896447"/>
      </c:barChart>
      <c:catAx>
        <c:axId val="659121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503896447"/>
        <c:crosses val="autoZero"/>
        <c:auto val="1"/>
        <c:lblAlgn val="ctr"/>
        <c:lblOffset val="100"/>
        <c:noMultiLvlLbl val="0"/>
      </c:catAx>
      <c:valAx>
        <c:axId val="503896447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rgbClr val="F3F3F3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0" i="0" u="none" strike="noStrike" kern="1200" baseline="0">
                <a:solidFill>
                  <a:srgbClr val="767676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659121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'Bar Chart(s)'!$A$21</c:f>
              <c:strCache>
                <c:ptCount val="1"/>
                <c:pt idx="0">
                  <c:v>Hired</c:v>
                </c:pt>
              </c:strCache>
            </c:strRef>
          </c:tx>
          <c:spPr>
            <a:solidFill>
              <a:srgbClr val="F99D5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D5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71-4927-B0D8-4564D117E4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E8925A-0968-4038-8459-5FCBBB7B198A}" type="VALUE">
                      <a:rPr lang="en-US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071-4927-B0D8-4564D117E4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1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'Bar Chart(s)'!$A$22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71-4927-B0D8-4564D117E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0"/>
        <c:axId val="659121215"/>
        <c:axId val="503896447"/>
      </c:barChart>
      <c:catAx>
        <c:axId val="65912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ysClr val="windowText" lastClr="000000">
                <a:lumMod val="85000"/>
                <a:lumOff val="15000"/>
              </a:sys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503896447"/>
        <c:crosses val="autoZero"/>
        <c:auto val="1"/>
        <c:lblAlgn val="ctr"/>
        <c:lblOffset val="100"/>
        <c:noMultiLvlLbl val="0"/>
      </c:catAx>
      <c:valAx>
        <c:axId val="503896447"/>
        <c:scaling>
          <c:orientation val="minMax"/>
          <c:max val="50"/>
        </c:scaling>
        <c:delete val="0"/>
        <c:axPos val="l"/>
        <c:majorGridlines>
          <c:spPr>
            <a:ln w="15875" cap="flat" cmpd="sng" algn="ctr">
              <a:solidFill>
                <a:srgbClr val="92D050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767676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659121215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B0F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c:spPr>
          <c:dPt>
            <c:idx val="0"/>
            <c:bubble3D val="0"/>
            <c:spPr>
              <a:solidFill>
                <a:srgbClr val="B94B63"/>
              </a:solidFill>
              <a:ln w="19050">
                <a:solidFill>
                  <a:srgbClr val="B94B6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3-43EB-B55C-883A21DC6327}"/>
              </c:ext>
            </c:extLst>
          </c:dPt>
          <c:dPt>
            <c:idx val="1"/>
            <c:bubble3D val="0"/>
            <c:spPr>
              <a:solidFill>
                <a:srgbClr val="F4E4E7"/>
              </a:solidFill>
              <a:ln w="19050">
                <a:solidFill>
                  <a:srgbClr val="F4E4E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3-43EB-B55C-883A21DC6327}"/>
              </c:ext>
            </c:extLst>
          </c:dPt>
          <c:dLbls>
            <c:delete val="1"/>
          </c:dLbls>
          <c:cat>
            <c:strRef>
              <c:f>'Pie Chart(s)'!$A$1:$B$1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'Pie Chart(s)'!$A$2:$B$2</c:f>
              <c:numCache>
                <c:formatCode>0%</c:formatCode>
                <c:ptCount val="2"/>
                <c:pt idx="0">
                  <c:v>0.76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43-43EB-B55C-883A21DC63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11EB-6ECF-4FE5-B6C7-09CECC32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01E8A-D667-48E2-9BA6-456CA64D3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BDBC-5D1B-4DED-8775-7A187D02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8E7F-7F17-45DE-A562-F6A7FB8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D08A-AD08-4A9A-BE85-82229DC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852-6EAD-4936-86A1-D10F729C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8C2A5-E114-430E-B091-4C276039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09DF-51D4-4468-B3B0-06A65525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6BFD-621E-44C7-B13A-9F965EBA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95D8-B214-4F2B-897C-FDFFA4CC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F7FF2-2431-4DD9-83A1-A0F7F4567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4A883-F6FC-4070-A69B-484B513C0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D0F6-E394-4C4F-BF4F-CC68EAA1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2DE9-6DA3-4BC1-8150-476EA4E9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48DC-26F4-4056-AA01-B6D31972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8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9C95-76AD-4AB5-ABAF-A86C8B0A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0A8D-C0E8-487F-A0C0-FFC6BC34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BB3D-2E28-4255-89EA-363FE975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9838-C72A-4FBF-89EB-E6FE4ED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150E-4DC5-408D-8DA1-5925F7F7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B2B1-EA97-4D83-9496-CA447C68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9C0F-B8C5-4FCB-8698-90F7F309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6799-5FFF-44F7-A9AF-7568E506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010A-AA86-4421-8E8C-8573497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D323-2E0A-43C4-8DF0-39B577A4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173B-D491-4B79-A097-EE16427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D74D-BBC3-4266-ACD7-D1C200820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53FEC-0210-411A-B952-D8A5AF2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C957-9645-4378-9259-6345FA4B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CFEB-AA8A-4BA3-A1F2-6A89F358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6ADC-72B0-417F-8159-9762B078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3540-6F35-4B2E-B4E8-87FF589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3B6B-7F83-49D6-811F-B72B59CC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D0D0-2901-4D23-9A65-C2E080CA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C3CE3-F735-44C0-B128-9BA39EF2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FA53B-5C32-4EF1-A2D2-C6D4AECCB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9CD21-6909-490A-B6C5-92A96547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F5043-0B9E-4CC5-BF97-75BF91B9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AFE51-B09A-429B-AC15-6FD827B4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7A2E-11B3-4A12-A927-F4192E6B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D72D-A77E-4BF6-8C2D-19D572CB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7ABC-93BB-4F5F-A4C8-9682255D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E2F1C-4FEF-420A-A8A1-E68DF591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E0AE7-5297-4CA8-A304-FED61EBC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A5454-64B8-47A7-AE51-8CB9DA1F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FCDA0-4F2A-4EDF-9682-6156E06D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9926-BF3E-4D0B-876F-DD8FB6A3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4392-353F-4C7A-B632-053F4581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D13D8-6956-4D97-B179-70004ADB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33454-C601-4BEC-824A-16A71E9D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37DD-B290-465F-A2EC-30FAC4BC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EC6-7554-491D-B21A-9192DCF5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0D85-BCE2-448E-9037-094ACF64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06418-08F2-459F-B870-9BD4241A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9942A-CD57-41BA-A5D9-1F56748E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7A73-8815-407B-A644-3A6E7741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94420-F165-421B-B5F4-1DC16249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09E32-F288-44EC-AD25-1406D8FA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1605B-5C88-4D69-85CF-F3BBFC69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97E8-2027-4DC3-814C-57804882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75C4-CC4A-4C60-A3B2-D13FF6DAF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4470-CD68-4710-8A2C-2C462F17EF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471E-BD58-4E45-A858-773107F2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FF9A-C821-4CAC-89F5-EB9B7B13F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BB94D-D06D-4653-B871-C617D5ED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vanmetzg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4277512-6EB5-4B00-9034-CDB358371FD1}"/>
              </a:ext>
            </a:extLst>
          </p:cNvPr>
          <p:cNvSpPr txBox="1"/>
          <p:nvPr/>
        </p:nvSpPr>
        <p:spPr>
          <a:xfrm>
            <a:off x="2625338" y="2351936"/>
            <a:ext cx="6941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Data Storytelling 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35E89-0756-44A7-BA73-7082A055F6CC}"/>
              </a:ext>
            </a:extLst>
          </p:cNvPr>
          <p:cNvSpPr txBox="1"/>
          <p:nvPr/>
        </p:nvSpPr>
        <p:spPr>
          <a:xfrm>
            <a:off x="4619538" y="1886721"/>
            <a:ext cx="29529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67676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WELCOME!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A966B-B3D7-4CD4-A1AB-5BCD27F67D31}"/>
              </a:ext>
            </a:extLst>
          </p:cNvPr>
          <p:cNvGrpSpPr/>
          <p:nvPr/>
        </p:nvGrpSpPr>
        <p:grpSpPr>
          <a:xfrm>
            <a:off x="4287305" y="3781854"/>
            <a:ext cx="3617390" cy="1189425"/>
            <a:chOff x="4184371" y="4451755"/>
            <a:chExt cx="3617390" cy="11894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7649BB-11E5-4072-A0C9-C7A59244DB09}"/>
                </a:ext>
              </a:extLst>
            </p:cNvPr>
            <p:cNvSpPr txBox="1"/>
            <p:nvPr/>
          </p:nvSpPr>
          <p:spPr>
            <a:xfrm>
              <a:off x="4184371" y="5101673"/>
              <a:ext cx="3617389" cy="53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Created by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Ivan Metzger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for the Performance Improvement Council’s workshop on data storytelling.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B0C1A8-4AD7-4FAE-81FC-9C5103A7EC1D}"/>
                </a:ext>
              </a:extLst>
            </p:cNvPr>
            <p:cNvSpPr txBox="1"/>
            <p:nvPr/>
          </p:nvSpPr>
          <p:spPr>
            <a:xfrm>
              <a:off x="4205541" y="4451755"/>
              <a:ext cx="3596220" cy="53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Copy &amp; paste templates and components into your slides to scaffold effective data storytelling.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06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402BC6B0-2F87-497D-AAFC-A32267E3A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03503"/>
              </p:ext>
            </p:extLst>
          </p:nvPr>
        </p:nvGraphicFramePr>
        <p:xfrm>
          <a:off x="1842782" y="2138743"/>
          <a:ext cx="3777842" cy="241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842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Group things to move them around as a single element.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Select at least 2 things.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Drag a selection box over them (Right-click anywhere &gt; Drag) OR select 1 thing, hold down SHIFT, then select another thing.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Group them.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Right-click &gt; Group. To ungroup, Right-click &gt; Ungroup. Note: invisible tables cannot be grouped with other elements.</a:t>
                      </a: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56C7B92B-B9BC-4AD1-A4C8-825066B11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94083"/>
              </p:ext>
            </p:extLst>
          </p:nvPr>
        </p:nvGraphicFramePr>
        <p:xfrm>
          <a:off x="6574173" y="2138743"/>
          <a:ext cx="3777842" cy="182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842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Move things behind or in front of each other, if needed.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Set the order in which elements lay on top of each other.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Click on an element or group of elements &gt; Arrange (in the toolbar) &gt; click an option to re-order (e.g., Bring Forward, Send to Back)</a:t>
                      </a: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A05727E-11C7-4115-8693-71CAA123AB2D}"/>
              </a:ext>
            </a:extLst>
          </p:cNvPr>
          <p:cNvSpPr txBox="1"/>
          <p:nvPr/>
        </p:nvSpPr>
        <p:spPr>
          <a:xfrm>
            <a:off x="5291050" y="1084761"/>
            <a:ext cx="1609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PROTIPS (1/2)</a:t>
            </a:r>
          </a:p>
        </p:txBody>
      </p:sp>
    </p:spTree>
    <p:extLst>
      <p:ext uri="{BB962C8B-B14F-4D97-AF65-F5344CB8AC3E}">
        <p14:creationId xmlns:p14="http://schemas.microsoft.com/office/powerpoint/2010/main" val="24393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402BC6B0-2F87-497D-AAFC-A32267E3A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94544"/>
              </p:ext>
            </p:extLst>
          </p:nvPr>
        </p:nvGraphicFramePr>
        <p:xfrm>
          <a:off x="1926672" y="2138743"/>
          <a:ext cx="3607265" cy="187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265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Avoid skewing the original shape of something when resizing.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Hold down SHIFT when resizing an element or group of elements.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That’s it! Useful for resizing “look-over-here” lines.</a:t>
                      </a: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A05727E-11C7-4115-8693-71CAA123AB2D}"/>
              </a:ext>
            </a:extLst>
          </p:cNvPr>
          <p:cNvSpPr txBox="1"/>
          <p:nvPr/>
        </p:nvSpPr>
        <p:spPr>
          <a:xfrm>
            <a:off x="5291050" y="1084761"/>
            <a:ext cx="1609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PROTIPS (2/2)</a:t>
            </a:r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70B72CCC-2141-45E2-8298-858334BB8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78251"/>
              </p:ext>
            </p:extLst>
          </p:nvPr>
        </p:nvGraphicFramePr>
        <p:xfrm>
          <a:off x="6658063" y="2138743"/>
          <a:ext cx="3607265" cy="208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265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Align things to create order and consistency.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Align multiple elements to each other in various ways.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Select at least 2 things, then click Arrange in toolbar &gt; Align (bottom of menu) &gt; Click your preferred alignment (e.g., center, left-align, vertically centered).</a:t>
                      </a: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8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E01510F-3C30-4C3B-903A-CEB38847FB98}"/>
              </a:ext>
            </a:extLst>
          </p:cNvPr>
          <p:cNvSpPr txBox="1"/>
          <p:nvPr/>
        </p:nvSpPr>
        <p:spPr>
          <a:xfrm>
            <a:off x="3075264" y="4605652"/>
            <a:ext cx="22605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Franklin Gothic Medium" panose="020B0603020102020204" pitchFamily="34" charset="0"/>
                <a:ea typeface="Inter SemiBold" panose="020B0502030000000004" pitchFamily="34" charset="0"/>
                <a:cs typeface="+mn-cs"/>
              </a:rPr>
              <a:t>XXL (35px)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7512-6EB5-4B00-9034-CDB358371FD1}"/>
              </a:ext>
            </a:extLst>
          </p:cNvPr>
          <p:cNvSpPr txBox="1"/>
          <p:nvPr/>
        </p:nvSpPr>
        <p:spPr>
          <a:xfrm>
            <a:off x="2795257" y="2921169"/>
            <a:ext cx="6601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Data-Driven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35E89-0756-44A7-BA73-7082A055F6CC}"/>
              </a:ext>
            </a:extLst>
          </p:cNvPr>
          <p:cNvSpPr txBox="1"/>
          <p:nvPr/>
        </p:nvSpPr>
        <p:spPr>
          <a:xfrm>
            <a:off x="4619538" y="2455954"/>
            <a:ext cx="29529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67676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53834-17F7-4DD5-BCC7-E672060C3292}"/>
              </a:ext>
            </a:extLst>
          </p:cNvPr>
          <p:cNvSpPr txBox="1"/>
          <p:nvPr/>
        </p:nvSpPr>
        <p:spPr>
          <a:xfrm>
            <a:off x="4558700" y="4201303"/>
            <a:ext cx="3074600" cy="30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Data shown are for illustrative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37019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402BC6B0-2F87-497D-AAFC-A32267E3A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72404"/>
              </p:ext>
            </p:extLst>
          </p:nvPr>
        </p:nvGraphicFramePr>
        <p:xfrm>
          <a:off x="1800837" y="1073340"/>
          <a:ext cx="3607265" cy="32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265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Use this kit’s chart templates and create your own.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Open Excel file containing chart styles (look in the Kit Zip file)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Save each chart style as a template.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Right-click a chart &gt; Save as template. To use it, right-click a new chart &gt; Change Chart Type &gt; Templates (2nd from top in menu).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Keep saving!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As you develop your own chart styles, save the ones you like as templates and reuse.</a:t>
                      </a: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56C7B92B-B9BC-4AD1-A4C8-825066B11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01163"/>
              </p:ext>
            </p:extLst>
          </p:nvPr>
        </p:nvGraphicFramePr>
        <p:xfrm>
          <a:off x="6532228" y="1073340"/>
          <a:ext cx="4004344" cy="517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34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Reduce visual noise.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Decrease the number of axis ticks.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By default, Excel will try to squeeze in as many numbers into an axis, creating visual clutter. Simplify your axis: Click on it &gt; Increase the size of “Major units” (the distance between ticks) until your axis is easier on the eyes.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Delete data labels that distract from the data values you want to people to focus on.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Click on the unnecessary data label (e.g., the text above a point on a line chart) &gt; Right-click &gt; Delete.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Round up.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Round numbers are easier to remember. Round up unless the decimal place is meaningful. In Excel, select your data &gt; right-click &gt; Format Cells &gt; set decimal places to 0.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Grey out secondary and non-essential details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from text to chart elements, so what you truly care about stands out.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7676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A05727E-11C7-4115-8693-71CAA123AB2D}"/>
              </a:ext>
            </a:extLst>
          </p:cNvPr>
          <p:cNvSpPr txBox="1"/>
          <p:nvPr/>
        </p:nvSpPr>
        <p:spPr>
          <a:xfrm>
            <a:off x="5291050" y="522698"/>
            <a:ext cx="1609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PROTIPS</a:t>
            </a:r>
          </a:p>
        </p:txBody>
      </p:sp>
    </p:spTree>
    <p:extLst>
      <p:ext uri="{BB962C8B-B14F-4D97-AF65-F5344CB8AC3E}">
        <p14:creationId xmlns:p14="http://schemas.microsoft.com/office/powerpoint/2010/main" val="276131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16">
            <a:extLst>
              <a:ext uri="{FF2B5EF4-FFF2-40B4-BE49-F238E27FC236}">
                <a16:creationId xmlns:a16="http://schemas.microsoft.com/office/drawing/2014/main" id="{42956E58-DB5A-40F6-9A43-0A17A0AD2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13864"/>
              </p:ext>
            </p:extLst>
          </p:nvPr>
        </p:nvGraphicFramePr>
        <p:xfrm>
          <a:off x="3439486" y="1021410"/>
          <a:ext cx="500533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33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Enrollment increased in every service category of the Making Data Matter program.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Number of people enrolled per year, by service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3EA9C5DA-AF4A-4BCE-B58B-90BCF72C89E0}"/>
              </a:ext>
            </a:extLst>
          </p:cNvPr>
          <p:cNvGraphicFramePr>
            <a:graphicFrameLocks/>
          </p:cNvGraphicFramePr>
          <p:nvPr/>
        </p:nvGraphicFramePr>
        <p:xfrm>
          <a:off x="3439486" y="2018260"/>
          <a:ext cx="5005334" cy="340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29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ADB288-8516-46A4-B9C8-74585E8577D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E190B-5DF5-414E-9CD0-843EDBDA536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0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F144B2-D710-44C5-9BD4-8584950AC8D6}"/>
              </a:ext>
            </a:extLst>
          </p:cNvPr>
          <p:cNvGrpSpPr/>
          <p:nvPr/>
        </p:nvGrpSpPr>
        <p:grpSpPr>
          <a:xfrm>
            <a:off x="6977479" y="5087008"/>
            <a:ext cx="4330869" cy="1076684"/>
            <a:chOff x="6977479" y="5212735"/>
            <a:chExt cx="4330869" cy="1076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F2AC80-AAA7-48FA-937D-5825D670FDC4}"/>
                </a:ext>
              </a:extLst>
            </p:cNvPr>
            <p:cNvSpPr txBox="1"/>
            <p:nvPr/>
          </p:nvSpPr>
          <p:spPr>
            <a:xfrm>
              <a:off x="6977479" y="5212735"/>
              <a:ext cx="4330869" cy="32316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164592" tIns="228600" rIns="164592" bIns="0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12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Franklin Gothic Medium" panose="020B0603020102020204" pitchFamily="34" charset="0"/>
                  <a:ea typeface="+mn-ea"/>
                  <a:cs typeface="+mn-cs"/>
                </a:rPr>
                <a:t>NOTES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286ECA-B023-43FE-9D25-BD77F8677964}"/>
                </a:ext>
              </a:extLst>
            </p:cNvPr>
            <p:cNvSpPr txBox="1"/>
            <p:nvPr/>
          </p:nvSpPr>
          <p:spPr>
            <a:xfrm>
              <a:off x="6977479" y="5521004"/>
              <a:ext cx="4330869" cy="76841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164592" tIns="73152" rIns="164592" bIns="228600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Lorem ipsum dolor sit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amet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,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consectetur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adipiscing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elit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, sed do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eiusmod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tempor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incididunt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ut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labore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et dolore magna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aliqua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. Ut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enim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ad minim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veniam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,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quis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nostrud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exercitation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ullamco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laboris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nisi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ut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aliquip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ex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ea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commodo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consequat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215D1-B5F6-4513-9667-4D3BD0E1E785}"/>
              </a:ext>
            </a:extLst>
          </p:cNvPr>
          <p:cNvSpPr txBox="1"/>
          <p:nvPr/>
        </p:nvSpPr>
        <p:spPr>
          <a:xfrm>
            <a:off x="6611714" y="605567"/>
            <a:ext cx="941283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DATA POINT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BB127-2F80-4C10-B4CB-34CF611FB4B1}"/>
              </a:ext>
            </a:extLst>
          </p:cNvPr>
          <p:cNvSpPr txBox="1"/>
          <p:nvPr/>
        </p:nvSpPr>
        <p:spPr>
          <a:xfrm>
            <a:off x="518162" y="605567"/>
            <a:ext cx="100380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CHALLENGES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99DF3-0670-400B-A752-AFFCA4E48E69}"/>
              </a:ext>
            </a:extLst>
          </p:cNvPr>
          <p:cNvSpPr txBox="1"/>
          <p:nvPr/>
        </p:nvSpPr>
        <p:spPr>
          <a:xfrm>
            <a:off x="518161" y="1291587"/>
            <a:ext cx="5059681" cy="39754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Context.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24C4CB-AA92-41F2-89C7-710F755C920E}"/>
              </a:ext>
            </a:extLst>
          </p:cNvPr>
          <p:cNvCxnSpPr>
            <a:cxnSpLocks/>
          </p:cNvCxnSpPr>
          <p:nvPr/>
        </p:nvCxnSpPr>
        <p:spPr>
          <a:xfrm>
            <a:off x="518160" y="3294973"/>
            <a:ext cx="505968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6AC6BD-99CC-40D9-9A2E-DF60CA1CB1D1}"/>
              </a:ext>
            </a:extLst>
          </p:cNvPr>
          <p:cNvSpPr txBox="1"/>
          <p:nvPr/>
        </p:nvSpPr>
        <p:spPr>
          <a:xfrm>
            <a:off x="518161" y="3502343"/>
            <a:ext cx="5059681" cy="39754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Context.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CF8232-BE67-4475-B09B-833A4FEAC936}"/>
              </a:ext>
            </a:extLst>
          </p:cNvPr>
          <p:cNvGrpSpPr/>
          <p:nvPr/>
        </p:nvGrpSpPr>
        <p:grpSpPr>
          <a:xfrm>
            <a:off x="6977479" y="2172113"/>
            <a:ext cx="4319924" cy="2488843"/>
            <a:chOff x="6977479" y="2153064"/>
            <a:chExt cx="4319924" cy="2488842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9E4F9F84-8050-46C7-9CAD-5A0DF96BFE2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977479" y="2478355"/>
            <a:ext cx="4319924" cy="21635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ADDC29-D6F9-458E-9AF8-5622F4D60CC0}"/>
                </a:ext>
              </a:extLst>
            </p:cNvPr>
            <p:cNvSpPr txBox="1"/>
            <p:nvPr/>
          </p:nvSpPr>
          <p:spPr>
            <a:xfrm>
              <a:off x="6977479" y="2153064"/>
              <a:ext cx="1438984" cy="217495"/>
            </a:xfrm>
            <a:prstGeom prst="rect">
              <a:avLst/>
            </a:prstGeom>
            <a:solidFill>
              <a:srgbClr val="E1F3E9"/>
            </a:solidFill>
          </p:spPr>
          <p:txBody>
            <a:bodyPr wrap="none" lIns="82296" tIns="45720" rIns="82296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99362"/>
                  </a:solidFill>
                  <a:effectLst/>
                  <a:uLnTx/>
                  <a:uFillTx/>
                  <a:latin typeface="Franklin Gothic Medium" panose="020B0603020102020204" pitchFamily="34" charset="0"/>
                  <a:ea typeface="+mn-ea"/>
                  <a:cs typeface="+mn-cs"/>
                </a:rPr>
                <a:t>Units of something over time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655E43-A3BC-4E45-AF74-B4BD85C7F55D}"/>
              </a:ext>
            </a:extLst>
          </p:cNvPr>
          <p:cNvSpPr txBox="1"/>
          <p:nvPr/>
        </p:nvSpPr>
        <p:spPr>
          <a:xfrm>
            <a:off x="6977478" y="1297337"/>
            <a:ext cx="4319924" cy="5930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The key takeaway expressed in plain, objective language.</a:t>
            </a:r>
          </a:p>
        </p:txBody>
      </p:sp>
    </p:spTree>
    <p:extLst>
      <p:ext uri="{BB962C8B-B14F-4D97-AF65-F5344CB8AC3E}">
        <p14:creationId xmlns:p14="http://schemas.microsoft.com/office/powerpoint/2010/main" val="547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ADB288-8516-46A4-B9C8-74585E8577D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E190B-5DF5-414E-9CD0-843EDBDA536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0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F144B2-D710-44C5-9BD4-8584950AC8D6}"/>
              </a:ext>
            </a:extLst>
          </p:cNvPr>
          <p:cNvGrpSpPr/>
          <p:nvPr/>
        </p:nvGrpSpPr>
        <p:grpSpPr>
          <a:xfrm>
            <a:off x="6978566" y="5175753"/>
            <a:ext cx="4330869" cy="1076684"/>
            <a:chOff x="6977479" y="5088910"/>
            <a:chExt cx="4330869" cy="10766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F2AC80-AAA7-48FA-937D-5825D670FDC4}"/>
                </a:ext>
              </a:extLst>
            </p:cNvPr>
            <p:cNvSpPr txBox="1"/>
            <p:nvPr/>
          </p:nvSpPr>
          <p:spPr>
            <a:xfrm>
              <a:off x="6977479" y="5088910"/>
              <a:ext cx="4330869" cy="32316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164592" tIns="228600" rIns="164592" bIns="0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12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Franklin Gothic Medium" panose="020B0603020102020204" pitchFamily="34" charset="0"/>
                  <a:ea typeface="+mn-ea"/>
                  <a:cs typeface="+mn-cs"/>
                </a:rPr>
                <a:t>NOTES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286ECA-B023-43FE-9D25-BD77F8677964}"/>
                </a:ext>
              </a:extLst>
            </p:cNvPr>
            <p:cNvSpPr txBox="1"/>
            <p:nvPr/>
          </p:nvSpPr>
          <p:spPr>
            <a:xfrm>
              <a:off x="6977479" y="5397179"/>
              <a:ext cx="4330869" cy="768414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164592" tIns="73152" rIns="164592" bIns="228600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Lorem ipsum dolor sit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amet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,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consectetur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adipiscing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elit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, sed do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eiusmod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tempor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incididunt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ut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labore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et dolore magna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aliqua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. Ut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enim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ad minim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veniam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,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quis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nostrud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exercitation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ullamco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laboris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nisi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ut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aliquip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ex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ea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commodo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consequat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. 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215D1-B5F6-4513-9667-4D3BD0E1E785}"/>
              </a:ext>
            </a:extLst>
          </p:cNvPr>
          <p:cNvSpPr txBox="1"/>
          <p:nvPr/>
        </p:nvSpPr>
        <p:spPr>
          <a:xfrm>
            <a:off x="6611714" y="605567"/>
            <a:ext cx="941283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DATA POINT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BB127-2F80-4C10-B4CB-34CF611FB4B1}"/>
              </a:ext>
            </a:extLst>
          </p:cNvPr>
          <p:cNvSpPr txBox="1"/>
          <p:nvPr/>
        </p:nvSpPr>
        <p:spPr>
          <a:xfrm>
            <a:off x="518162" y="605567"/>
            <a:ext cx="100380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CHALLENGES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B7710D56-140F-4D6B-A76E-B0FA001C61F8}"/>
              </a:ext>
            </a:extLst>
          </p:cNvPr>
          <p:cNvGraphicFramePr>
            <a:graphicFrameLocks/>
          </p:cNvGraphicFramePr>
          <p:nvPr/>
        </p:nvGraphicFramePr>
        <p:xfrm>
          <a:off x="7562088" y="2768775"/>
          <a:ext cx="3172968" cy="190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2C4B13-4D64-4F39-83B0-93CEDA72F4AF}"/>
              </a:ext>
            </a:extLst>
          </p:cNvPr>
          <p:cNvSpPr txBox="1"/>
          <p:nvPr/>
        </p:nvSpPr>
        <p:spPr>
          <a:xfrm>
            <a:off x="10055792" y="3610873"/>
            <a:ext cx="488916" cy="2698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I’m happy</a:t>
            </a: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32%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44E1D-0DD1-4CFE-AAEC-94D9D1D4F2C8}"/>
              </a:ext>
            </a:extLst>
          </p:cNvPr>
          <p:cNvSpPr txBox="1"/>
          <p:nvPr/>
        </p:nvSpPr>
        <p:spPr>
          <a:xfrm>
            <a:off x="7534459" y="3610871"/>
            <a:ext cx="706988" cy="44101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I’m productive</a:t>
            </a:r>
          </a:p>
          <a:p>
            <a:pPr marL="0" marR="0" lvl="0" indent="0" algn="r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87%</a:t>
            </a:r>
          </a:p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2A34D-4312-4CED-A034-67CBC561212A}"/>
              </a:ext>
            </a:extLst>
          </p:cNvPr>
          <p:cNvSpPr txBox="1"/>
          <p:nvPr/>
        </p:nvSpPr>
        <p:spPr>
          <a:xfrm>
            <a:off x="8538378" y="4594099"/>
            <a:ext cx="1195840" cy="2698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I collaborate with others</a:t>
            </a:r>
          </a:p>
          <a:p>
            <a:pPr marL="0" marR="0" lvl="0" indent="0" algn="ctr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54%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FCE5F-0C12-413A-92F8-2F089FFA13E7}"/>
              </a:ext>
            </a:extLst>
          </p:cNvPr>
          <p:cNvSpPr txBox="1"/>
          <p:nvPr/>
        </p:nvSpPr>
        <p:spPr>
          <a:xfrm>
            <a:off x="8565317" y="2569575"/>
            <a:ext cx="1157368" cy="44101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I use performance data</a:t>
            </a:r>
          </a:p>
          <a:p>
            <a:pPr marL="0" marR="0" lvl="0" indent="0" algn="ctr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62%</a:t>
            </a:r>
          </a:p>
          <a:p>
            <a:pPr marL="0" marR="0" lvl="0" indent="0" algn="ct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25063319-36BC-4D7E-BB24-4120A3E505F8}"/>
              </a:ext>
            </a:extLst>
          </p:cNvPr>
          <p:cNvGraphicFramePr>
            <a:graphicFrameLocks/>
          </p:cNvGraphicFramePr>
          <p:nvPr/>
        </p:nvGraphicFramePr>
        <p:xfrm>
          <a:off x="6592824" y="2037791"/>
          <a:ext cx="1307592" cy="78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49C82B63-C183-4B16-8B6E-05332B4D45E2}"/>
              </a:ext>
            </a:extLst>
          </p:cNvPr>
          <p:cNvGrpSpPr/>
          <p:nvPr/>
        </p:nvGrpSpPr>
        <p:grpSpPr>
          <a:xfrm>
            <a:off x="7294303" y="2116888"/>
            <a:ext cx="2139295" cy="286812"/>
            <a:chOff x="6737985" y="2482978"/>
            <a:chExt cx="2139295" cy="28681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E2B059-F5C0-43DD-89C9-688010743EEF}"/>
                </a:ext>
              </a:extLst>
            </p:cNvPr>
            <p:cNvCxnSpPr>
              <a:cxnSpLocks/>
            </p:cNvCxnSpPr>
            <p:nvPr/>
          </p:nvCxnSpPr>
          <p:spPr>
            <a:xfrm>
              <a:off x="6737985" y="2566514"/>
              <a:ext cx="296744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61959B-34F1-4F19-8211-3EC41DF6BD63}"/>
                </a:ext>
              </a:extLst>
            </p:cNvPr>
            <p:cNvCxnSpPr>
              <a:cxnSpLocks/>
            </p:cNvCxnSpPr>
            <p:nvPr/>
          </p:nvCxnSpPr>
          <p:spPr>
            <a:xfrm>
              <a:off x="6737985" y="2699864"/>
              <a:ext cx="296744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880A11-1300-43E4-A23B-584555D96336}"/>
                </a:ext>
              </a:extLst>
            </p:cNvPr>
            <p:cNvSpPr txBox="1"/>
            <p:nvPr/>
          </p:nvSpPr>
          <p:spPr>
            <a:xfrm>
              <a:off x="7081917" y="2482978"/>
              <a:ext cx="1795363" cy="14343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+mn-ea"/>
                  <a:cs typeface="+mn-cs"/>
                </a:rPr>
                <a:t>100%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of work unit agrees with statement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162E44-C275-4576-B2AB-0FC7537CD4CE}"/>
                </a:ext>
              </a:extLst>
            </p:cNvPr>
            <p:cNvSpPr txBox="1"/>
            <p:nvPr/>
          </p:nvSpPr>
          <p:spPr>
            <a:xfrm>
              <a:off x="7081917" y="2626353"/>
              <a:ext cx="203582" cy="14343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+mn-ea"/>
                  <a:cs typeface="+mn-cs"/>
                </a:rPr>
                <a:t>50%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6BE7A0-8AAC-4983-A71C-C76A934FD621}"/>
              </a:ext>
            </a:extLst>
          </p:cNvPr>
          <p:cNvSpPr txBox="1"/>
          <p:nvPr/>
        </p:nvSpPr>
        <p:spPr>
          <a:xfrm>
            <a:off x="6977478" y="1297337"/>
            <a:ext cx="4319924" cy="5930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The key takeaway expressed in plain, objective language.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A6F2F-6318-48A8-8BE0-6E3B2D0B781E}"/>
              </a:ext>
            </a:extLst>
          </p:cNvPr>
          <p:cNvSpPr txBox="1"/>
          <p:nvPr/>
        </p:nvSpPr>
        <p:spPr>
          <a:xfrm>
            <a:off x="518161" y="1291587"/>
            <a:ext cx="5059681" cy="39754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Context.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257685-A7F7-4485-BF86-17164004E460}"/>
              </a:ext>
            </a:extLst>
          </p:cNvPr>
          <p:cNvCxnSpPr>
            <a:cxnSpLocks/>
          </p:cNvCxnSpPr>
          <p:nvPr/>
        </p:nvCxnSpPr>
        <p:spPr>
          <a:xfrm>
            <a:off x="518160" y="3294973"/>
            <a:ext cx="505968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911646-1BAD-4F5C-9526-A425D8E8A557}"/>
              </a:ext>
            </a:extLst>
          </p:cNvPr>
          <p:cNvSpPr txBox="1"/>
          <p:nvPr/>
        </p:nvSpPr>
        <p:spPr>
          <a:xfrm>
            <a:off x="518161" y="3502343"/>
            <a:ext cx="5059681" cy="39754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Context.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ADB288-8516-46A4-B9C8-74585E8577D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E190B-5DF5-414E-9CD0-843EDBDA536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0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9FDEF-9ED1-48BD-BCD6-44A60B211650}"/>
              </a:ext>
            </a:extLst>
          </p:cNvPr>
          <p:cNvSpPr txBox="1"/>
          <p:nvPr/>
        </p:nvSpPr>
        <p:spPr>
          <a:xfrm>
            <a:off x="6977478" y="1350677"/>
            <a:ext cx="4319924" cy="5592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federal government’s employee engagement level is 15 points below the private sector’s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8215D1-B5F6-4513-9667-4D3BD0E1E785}"/>
              </a:ext>
            </a:extLst>
          </p:cNvPr>
          <p:cNvSpPr txBox="1"/>
          <p:nvPr/>
        </p:nvSpPr>
        <p:spPr>
          <a:xfrm>
            <a:off x="6611714" y="605567"/>
            <a:ext cx="749244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BB127-2F80-4C10-B4CB-34CF611FB4B1}"/>
              </a:ext>
            </a:extLst>
          </p:cNvPr>
          <p:cNvSpPr txBox="1"/>
          <p:nvPr/>
        </p:nvSpPr>
        <p:spPr>
          <a:xfrm>
            <a:off x="518160" y="605567"/>
            <a:ext cx="78290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99DF3-0670-400B-A752-AFFCA4E48E69}"/>
              </a:ext>
            </a:extLst>
          </p:cNvPr>
          <p:cNvSpPr txBox="1"/>
          <p:nvPr/>
        </p:nvSpPr>
        <p:spPr>
          <a:xfrm>
            <a:off x="518161" y="1291587"/>
            <a:ext cx="5059681" cy="2830518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 employee’s investment in the mission of their organization is closely related to the organization’s overall performance.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Engaged employees display greater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dedication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their work, and better serve their customers—whether they are consumers or taxpayers.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4EC182D-EDBD-4822-9CC9-7F17EB4984BC}"/>
              </a:ext>
            </a:extLst>
          </p:cNvPr>
          <p:cNvGraphicFramePr>
            <a:graphicFrameLocks/>
          </p:cNvGraphicFramePr>
          <p:nvPr/>
        </p:nvGraphicFramePr>
        <p:xfrm>
          <a:off x="6977480" y="2524126"/>
          <a:ext cx="4330869" cy="2009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23546-385E-4BF7-975B-7AC01BDBB81B}"/>
              </a:ext>
            </a:extLst>
          </p:cNvPr>
          <p:cNvSpPr txBox="1"/>
          <p:nvPr/>
        </p:nvSpPr>
        <p:spPr>
          <a:xfrm>
            <a:off x="6977478" y="2172115"/>
            <a:ext cx="2415213" cy="217239"/>
          </a:xfrm>
          <a:prstGeom prst="rect">
            <a:avLst/>
          </a:prstGeom>
          <a:solidFill>
            <a:srgbClr val="E1F3E9"/>
          </a:solidFill>
        </p:spPr>
        <p:txBody>
          <a:bodyPr wrap="none" lIns="82296" tIns="45720" rIns="82296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9936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Avg. employee engagement score (out of 100)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2F45B1-C031-4BFF-8002-603BFCEF8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71395"/>
              </p:ext>
            </p:extLst>
          </p:nvPr>
        </p:nvGraphicFramePr>
        <p:xfrm>
          <a:off x="505531" y="4270349"/>
          <a:ext cx="5069336" cy="108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668">
                  <a:extLst>
                    <a:ext uri="{9D8B030D-6E8A-4147-A177-3AD203B41FA5}">
                      <a16:colId xmlns:a16="http://schemas.microsoft.com/office/drawing/2014/main" val="363951376"/>
                    </a:ext>
                  </a:extLst>
                </a:gridCol>
                <a:gridCol w="2534668">
                  <a:extLst>
                    <a:ext uri="{9D8B030D-6E8A-4147-A177-3AD203B41FA5}">
                      <a16:colId xmlns:a16="http://schemas.microsoft.com/office/drawing/2014/main" val="899009510"/>
                    </a:ext>
                  </a:extLst>
                </a:gridCol>
              </a:tblGrid>
              <a:tr h="320040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 of Higher Employee Engagement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790376"/>
                  </a:ext>
                </a:extLst>
              </a:tr>
              <a:tr h="767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40%</a:t>
                      </a:r>
                      <a:r>
                        <a:rPr kumimoji="0" lang="en-US" sz="1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lower turnover</a:t>
                      </a:r>
                    </a:p>
                  </a:txBody>
                  <a:tcPr marL="0" marR="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35%</a:t>
                      </a:r>
                      <a:r>
                        <a:rPr kumimoji="0" lang="en-US" sz="17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higher productivity</a:t>
                      </a:r>
                    </a:p>
                  </a:txBody>
                  <a:tcPr marL="137160" marR="0" marT="137160" marB="137160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9459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2A7C4CF-C65B-42B1-9906-6F76293C1AE3}"/>
              </a:ext>
            </a:extLst>
          </p:cNvPr>
          <p:cNvSpPr txBox="1"/>
          <p:nvPr/>
        </p:nvSpPr>
        <p:spPr>
          <a:xfrm>
            <a:off x="6977480" y="4963181"/>
            <a:ext cx="4330869" cy="323165"/>
          </a:xfrm>
          <a:prstGeom prst="rect">
            <a:avLst/>
          </a:prstGeom>
          <a:solidFill>
            <a:srgbClr val="F0F0F0"/>
          </a:solidFill>
        </p:spPr>
        <p:txBody>
          <a:bodyPr wrap="square" lIns="164592" tIns="228600" rIns="164592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12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F944D-A3B6-411C-8EBC-D1A8FDB8D6E9}"/>
              </a:ext>
            </a:extLst>
          </p:cNvPr>
          <p:cNvSpPr txBox="1"/>
          <p:nvPr/>
        </p:nvSpPr>
        <p:spPr>
          <a:xfrm>
            <a:off x="6977480" y="5271449"/>
            <a:ext cx="4330869" cy="1088247"/>
          </a:xfrm>
          <a:prstGeom prst="rect">
            <a:avLst/>
          </a:prstGeom>
          <a:solidFill>
            <a:srgbClr val="F0F0F0"/>
          </a:solidFill>
        </p:spPr>
        <p:txBody>
          <a:bodyPr wrap="square" lIns="164592" tIns="73152" rIns="164592" bIns="22860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 provident</a:t>
            </a: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57FEA57-567B-4F8E-990A-9AB21BFFC8C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0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DB288-8516-46A4-B9C8-74585E8577D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2AC80-AAA7-48FA-937D-5825D670FDC4}"/>
              </a:ext>
            </a:extLst>
          </p:cNvPr>
          <p:cNvSpPr txBox="1"/>
          <p:nvPr/>
        </p:nvSpPr>
        <p:spPr>
          <a:xfrm>
            <a:off x="6977480" y="4963181"/>
            <a:ext cx="4330869" cy="323165"/>
          </a:xfrm>
          <a:prstGeom prst="rect">
            <a:avLst/>
          </a:prstGeom>
          <a:solidFill>
            <a:srgbClr val="F0F0F0"/>
          </a:solidFill>
        </p:spPr>
        <p:txBody>
          <a:bodyPr wrap="square" lIns="164592" tIns="228600" rIns="164592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12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86ECA-B023-43FE-9D25-BD77F8677964}"/>
              </a:ext>
            </a:extLst>
          </p:cNvPr>
          <p:cNvSpPr txBox="1"/>
          <p:nvPr/>
        </p:nvSpPr>
        <p:spPr>
          <a:xfrm>
            <a:off x="6977480" y="5271449"/>
            <a:ext cx="4330869" cy="1088247"/>
          </a:xfrm>
          <a:prstGeom prst="rect">
            <a:avLst/>
          </a:prstGeom>
          <a:solidFill>
            <a:srgbClr val="F0F0F0"/>
          </a:solidFill>
        </p:spPr>
        <p:txBody>
          <a:bodyPr wrap="square" lIns="164592" tIns="73152" rIns="164592" bIns="22860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 provident</a:t>
            </a: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BB127-2F80-4C10-B4CB-34CF611FB4B1}"/>
              </a:ext>
            </a:extLst>
          </p:cNvPr>
          <p:cNvSpPr txBox="1"/>
          <p:nvPr/>
        </p:nvSpPr>
        <p:spPr>
          <a:xfrm>
            <a:off x="507527" y="605567"/>
            <a:ext cx="105926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12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8215D1-B5F6-4513-9667-4D3BD0E1E785}"/>
              </a:ext>
            </a:extLst>
          </p:cNvPr>
          <p:cNvSpPr txBox="1"/>
          <p:nvPr/>
        </p:nvSpPr>
        <p:spPr>
          <a:xfrm>
            <a:off x="6601080" y="605567"/>
            <a:ext cx="1060868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BOTTOM 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6CC1E-CA0B-46A3-AF6F-35C8C1D19811}"/>
              </a:ext>
            </a:extLst>
          </p:cNvPr>
          <p:cNvSpPr txBox="1"/>
          <p:nvPr/>
        </p:nvSpPr>
        <p:spPr>
          <a:xfrm>
            <a:off x="518160" y="1122221"/>
            <a:ext cx="5056707" cy="73712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implemented a strategy that combined investment in training and flexible hiring policies.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CB75A2-6ACA-4BDE-8DE8-D8EBE46D1922}"/>
              </a:ext>
            </a:extLst>
          </p:cNvPr>
          <p:cNvGrpSpPr/>
          <p:nvPr/>
        </p:nvGrpSpPr>
        <p:grpSpPr>
          <a:xfrm>
            <a:off x="433739" y="2136459"/>
            <a:ext cx="5220981" cy="3571904"/>
            <a:chOff x="433738" y="2079308"/>
            <a:chExt cx="5220981" cy="357190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36DB34-29F2-4E5E-8DB6-A50905D19278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1" y="2079308"/>
              <a:ext cx="5208948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3D8316-D3D7-41E5-A20E-AD177E1441D5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" y="2803208"/>
              <a:ext cx="5208948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6D8A57-C6E4-41AB-BBBE-DC94C245B78E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" y="3519627"/>
              <a:ext cx="5208948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F26D5A-9BCA-4804-89C5-CEBFF9A43E3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" y="4230270"/>
              <a:ext cx="5208948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B5375F-5644-49D1-940C-9CD25DA148B3}"/>
                </a:ext>
              </a:extLst>
            </p:cNvPr>
            <p:cNvCxnSpPr>
              <a:cxnSpLocks/>
            </p:cNvCxnSpPr>
            <p:nvPr/>
          </p:nvCxnSpPr>
          <p:spPr>
            <a:xfrm>
              <a:off x="443526" y="4940912"/>
              <a:ext cx="5208948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F05BEE4-B7D7-41F4-89DA-4D56FB659705}"/>
                </a:ext>
              </a:extLst>
            </p:cNvPr>
            <p:cNvCxnSpPr>
              <a:cxnSpLocks/>
            </p:cNvCxnSpPr>
            <p:nvPr/>
          </p:nvCxnSpPr>
          <p:spPr>
            <a:xfrm>
              <a:off x="433738" y="5651212"/>
              <a:ext cx="5208948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9E99DF3-0670-400B-A752-AFFCA4E48E69}"/>
              </a:ext>
            </a:extLst>
          </p:cNvPr>
          <p:cNvSpPr txBox="1"/>
          <p:nvPr/>
        </p:nvSpPr>
        <p:spPr>
          <a:xfrm>
            <a:off x="505531" y="2212061"/>
            <a:ext cx="5137156" cy="4975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32</a:t>
            </a: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HR professionals trained in CX hiring pilot methodology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F2D76-E512-4965-AE5A-0DEA9C73DF30}"/>
              </a:ext>
            </a:extLst>
          </p:cNvPr>
          <p:cNvSpPr txBox="1"/>
          <p:nvPr/>
        </p:nvSpPr>
        <p:spPr>
          <a:xfrm>
            <a:off x="505529" y="2927305"/>
            <a:ext cx="5149187" cy="4975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1.2</a:t>
            </a: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million spent advertising job postings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6D3AA8-C448-415F-B4C4-297739361B34}"/>
              </a:ext>
            </a:extLst>
          </p:cNvPr>
          <p:cNvSpPr txBox="1"/>
          <p:nvPr/>
        </p:nvSpPr>
        <p:spPr>
          <a:xfrm>
            <a:off x="505529" y="3634245"/>
            <a:ext cx="5146945" cy="4975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243</a:t>
            </a: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applications processed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8F5DB5-01B0-4DA1-8AB5-928D15282BA6}"/>
              </a:ext>
            </a:extLst>
          </p:cNvPr>
          <p:cNvSpPr txBox="1"/>
          <p:nvPr/>
        </p:nvSpPr>
        <p:spPr>
          <a:xfrm>
            <a:off x="505529" y="4348498"/>
            <a:ext cx="5137159" cy="4975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16</a:t>
            </a: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subject matter experts involved in evaluating applicants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784F1-F5BD-4DE0-8DEA-089E81692648}"/>
              </a:ext>
            </a:extLst>
          </p:cNvPr>
          <p:cNvSpPr txBox="1"/>
          <p:nvPr/>
        </p:nvSpPr>
        <p:spPr>
          <a:xfrm>
            <a:off x="505528" y="5060537"/>
            <a:ext cx="5148499" cy="4975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5%</a:t>
            </a: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reduction achieved in our time-to-hire rate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3FCF45-95E7-45EA-B11F-930E4AF96182}"/>
              </a:ext>
            </a:extLst>
          </p:cNvPr>
          <p:cNvSpPr/>
          <p:nvPr/>
        </p:nvSpPr>
        <p:spPr>
          <a:xfrm flipV="1">
            <a:off x="5576863" y="-1"/>
            <a:ext cx="517140" cy="6858001"/>
          </a:xfrm>
          <a:prstGeom prst="rect">
            <a:avLst/>
          </a:prstGeom>
          <a:solidFill>
            <a:srgbClr val="F0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3892C0-F653-4C6A-820A-D0566246CE3B}"/>
              </a:ext>
            </a:extLst>
          </p:cNvPr>
          <p:cNvSpPr/>
          <p:nvPr/>
        </p:nvSpPr>
        <p:spPr>
          <a:xfrm flipV="1">
            <a:off x="-11610" y="-1"/>
            <a:ext cx="517140" cy="6858001"/>
          </a:xfrm>
          <a:prstGeom prst="rect">
            <a:avLst/>
          </a:prstGeom>
          <a:solidFill>
            <a:srgbClr val="F0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5A70DF8-CE18-4F56-AE2A-029AB274F924}"/>
              </a:ext>
            </a:extLst>
          </p:cNvPr>
          <p:cNvGraphicFramePr>
            <a:graphicFrameLocks/>
          </p:cNvGraphicFramePr>
          <p:nvPr/>
        </p:nvGraphicFramePr>
        <p:xfrm>
          <a:off x="7110830" y="2230937"/>
          <a:ext cx="1766471" cy="2395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0580D893-AD64-4CA0-B407-18DFFC6CBBB0}"/>
              </a:ext>
            </a:extLst>
          </p:cNvPr>
          <p:cNvGraphicFramePr>
            <a:graphicFrameLocks/>
          </p:cNvGraphicFramePr>
          <p:nvPr/>
        </p:nvGraphicFramePr>
        <p:xfrm>
          <a:off x="9071733" y="3011228"/>
          <a:ext cx="1512571" cy="115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4A4B7B30-E8F9-408D-9962-DFBA1EDE182C}"/>
              </a:ext>
            </a:extLst>
          </p:cNvPr>
          <p:cNvSpPr txBox="1"/>
          <p:nvPr/>
        </p:nvSpPr>
        <p:spPr>
          <a:xfrm>
            <a:off x="8232405" y="3201852"/>
            <a:ext cx="732573" cy="14337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specialists hired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5B81CA-A565-4370-8A16-5967896B3303}"/>
              </a:ext>
            </a:extLst>
          </p:cNvPr>
          <p:cNvSpPr txBox="1"/>
          <p:nvPr/>
        </p:nvSpPr>
        <p:spPr>
          <a:xfrm>
            <a:off x="9371723" y="2535737"/>
            <a:ext cx="1984769" cy="4346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Notably, most candidates offered a job passed on it.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4C69F8-3B7E-447D-9517-26E78B36DE8E}"/>
              </a:ext>
            </a:extLst>
          </p:cNvPr>
          <p:cNvSpPr txBox="1"/>
          <p:nvPr/>
        </p:nvSpPr>
        <p:spPr>
          <a:xfrm>
            <a:off x="10315691" y="3563100"/>
            <a:ext cx="880049" cy="14337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did not accept offer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C7D42-5E72-4B00-99D5-866B35974C14}"/>
              </a:ext>
            </a:extLst>
          </p:cNvPr>
          <p:cNvCxnSpPr>
            <a:cxnSpLocks/>
          </p:cNvCxnSpPr>
          <p:nvPr/>
        </p:nvCxnSpPr>
        <p:spPr>
          <a:xfrm>
            <a:off x="9142913" y="2158257"/>
            <a:ext cx="0" cy="2541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F14F23-F47D-4841-8F77-3A36CBE22ED1}"/>
              </a:ext>
            </a:extLst>
          </p:cNvPr>
          <p:cNvSpPr txBox="1"/>
          <p:nvPr/>
        </p:nvSpPr>
        <p:spPr>
          <a:xfrm>
            <a:off x="6977478" y="1297337"/>
            <a:ext cx="4319924" cy="5970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did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not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meet our goal of hiring at least 50 CX specialists by 2020 Q3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45D876-CC73-4645-A015-D262DB4E8C88}"/>
              </a:ext>
            </a:extLst>
          </p:cNvPr>
          <p:cNvSpPr txBox="1"/>
          <p:nvPr/>
        </p:nvSpPr>
        <p:spPr>
          <a:xfrm>
            <a:off x="9766776" y="3489917"/>
            <a:ext cx="555627" cy="25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72%</a:t>
            </a:r>
          </a:p>
        </p:txBody>
      </p:sp>
    </p:spTree>
    <p:extLst>
      <p:ext uri="{BB962C8B-B14F-4D97-AF65-F5344CB8AC3E}">
        <p14:creationId xmlns:p14="http://schemas.microsoft.com/office/powerpoint/2010/main" val="15993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E01510F-3C30-4C3B-903A-CEB38847FB98}"/>
              </a:ext>
            </a:extLst>
          </p:cNvPr>
          <p:cNvSpPr txBox="1"/>
          <p:nvPr/>
        </p:nvSpPr>
        <p:spPr>
          <a:xfrm>
            <a:off x="3075264" y="4605652"/>
            <a:ext cx="22605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Franklin Gothic Medium" panose="020B0603020102020204" pitchFamily="34" charset="0"/>
                <a:ea typeface="Inter SemiBold" panose="020B0502030000000004" pitchFamily="34" charset="0"/>
                <a:cs typeface="+mn-cs"/>
              </a:rPr>
              <a:t>XXL (35px)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7512-6EB5-4B00-9034-CDB358371FD1}"/>
              </a:ext>
            </a:extLst>
          </p:cNvPr>
          <p:cNvSpPr txBox="1"/>
          <p:nvPr/>
        </p:nvSpPr>
        <p:spPr>
          <a:xfrm>
            <a:off x="2795257" y="2921169"/>
            <a:ext cx="6601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35E89-0756-44A7-BA73-7082A055F6CC}"/>
              </a:ext>
            </a:extLst>
          </p:cNvPr>
          <p:cNvSpPr txBox="1"/>
          <p:nvPr/>
        </p:nvSpPr>
        <p:spPr>
          <a:xfrm>
            <a:off x="4619538" y="2455954"/>
            <a:ext cx="29529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67676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421179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E01510F-3C30-4C3B-903A-CEB38847FB98}"/>
              </a:ext>
            </a:extLst>
          </p:cNvPr>
          <p:cNvSpPr txBox="1"/>
          <p:nvPr/>
        </p:nvSpPr>
        <p:spPr>
          <a:xfrm>
            <a:off x="3075264" y="4605652"/>
            <a:ext cx="22605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Franklin Gothic Medium" panose="020B0603020102020204" pitchFamily="34" charset="0"/>
                <a:ea typeface="Inter SemiBold" panose="020B0502030000000004" pitchFamily="34" charset="0"/>
                <a:cs typeface="+mn-cs"/>
              </a:rPr>
              <a:t>XXL (35px)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7512-6EB5-4B00-9034-CDB358371FD1}"/>
              </a:ext>
            </a:extLst>
          </p:cNvPr>
          <p:cNvSpPr txBox="1"/>
          <p:nvPr/>
        </p:nvSpPr>
        <p:spPr>
          <a:xfrm>
            <a:off x="4364501" y="2921169"/>
            <a:ext cx="3462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Main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35E89-0756-44A7-BA73-7082A055F6CC}"/>
              </a:ext>
            </a:extLst>
          </p:cNvPr>
          <p:cNvSpPr txBox="1"/>
          <p:nvPr/>
        </p:nvSpPr>
        <p:spPr>
          <a:xfrm>
            <a:off x="4619538" y="2455954"/>
            <a:ext cx="29529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67676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426212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402BC6B0-2F87-497D-AAFC-A32267E3A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22045"/>
              </p:ext>
            </p:extLst>
          </p:nvPr>
        </p:nvGraphicFramePr>
        <p:xfrm>
          <a:off x="1926672" y="2138743"/>
          <a:ext cx="3819787" cy="241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787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Your first recommendation, based on the data.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Elaboration.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Elaboration.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7676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56C7B92B-B9BC-4AD1-A4C8-825066B11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37539"/>
              </p:ext>
            </p:extLst>
          </p:nvPr>
        </p:nvGraphicFramePr>
        <p:xfrm>
          <a:off x="6658063" y="2138743"/>
          <a:ext cx="3607265" cy="241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265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Your second recommendation, based on the data.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Elaboration.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Elaboration.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767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7676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T="28575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A05727E-11C7-4115-8693-71CAA123AB2D}"/>
              </a:ext>
            </a:extLst>
          </p:cNvPr>
          <p:cNvSpPr txBox="1"/>
          <p:nvPr/>
        </p:nvSpPr>
        <p:spPr>
          <a:xfrm>
            <a:off x="5229334" y="1084761"/>
            <a:ext cx="173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804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F5712F-E566-4F8A-88AD-49CF2A9BA813}"/>
              </a:ext>
            </a:extLst>
          </p:cNvPr>
          <p:cNvSpPr txBox="1"/>
          <p:nvPr/>
        </p:nvSpPr>
        <p:spPr>
          <a:xfrm>
            <a:off x="6010469" y="2993272"/>
            <a:ext cx="4885089" cy="84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Medium (13px). Lorem ipsum dolor sit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amet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consectetur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adipiscing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elit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, sed do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eiusmod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tempor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incididunt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labore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et dolore magna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aliqua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24B36-CB74-4690-9483-48968ECB496C}"/>
              </a:ext>
            </a:extLst>
          </p:cNvPr>
          <p:cNvSpPr txBox="1"/>
          <p:nvPr/>
        </p:nvSpPr>
        <p:spPr>
          <a:xfrm>
            <a:off x="6010469" y="1616966"/>
            <a:ext cx="4885088" cy="125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Small (11px). Lorem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consectetur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, sed do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eiusmod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tempor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incididunt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labore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et dolore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aliqua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 Ut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enim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ad minim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veniam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quis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nostrud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exercitation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ullamco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laboris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nisi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aliquip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ex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commodo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consequat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 Duis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aute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irure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dolor in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reprehenderit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in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voluptate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esse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cillum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dolore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eu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fugiat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nulla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pariatur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C8992-6F68-4C66-B213-215C306BB328}"/>
              </a:ext>
            </a:extLst>
          </p:cNvPr>
          <p:cNvSpPr txBox="1"/>
          <p:nvPr/>
        </p:nvSpPr>
        <p:spPr>
          <a:xfrm>
            <a:off x="6010470" y="3966583"/>
            <a:ext cx="4885088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Large (22px). Lorem ipsum dolor sit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amet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consectetur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adipiscing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elit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DD748-1E1E-4A01-B15B-76EC7239378C}"/>
              </a:ext>
            </a:extLst>
          </p:cNvPr>
          <p:cNvSpPr txBox="1"/>
          <p:nvPr/>
        </p:nvSpPr>
        <p:spPr>
          <a:xfrm>
            <a:off x="1430667" y="1616966"/>
            <a:ext cx="758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1B3D9-4F48-4FB7-9FFD-44F2D90282ED}"/>
              </a:ext>
            </a:extLst>
          </p:cNvPr>
          <p:cNvSpPr txBox="1"/>
          <p:nvPr/>
        </p:nvSpPr>
        <p:spPr>
          <a:xfrm>
            <a:off x="1430667" y="2277188"/>
            <a:ext cx="8643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8E20A-109B-4A20-99B5-9FB5C2E43E82}"/>
              </a:ext>
            </a:extLst>
          </p:cNvPr>
          <p:cNvSpPr txBox="1"/>
          <p:nvPr/>
        </p:nvSpPr>
        <p:spPr>
          <a:xfrm>
            <a:off x="1430667" y="2653466"/>
            <a:ext cx="1184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X-LARGE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C46C7-81BB-4CD4-A025-F798AF08AD23}"/>
              </a:ext>
            </a:extLst>
          </p:cNvPr>
          <p:cNvSpPr txBox="1"/>
          <p:nvPr/>
        </p:nvSpPr>
        <p:spPr>
          <a:xfrm>
            <a:off x="1430667" y="1931688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B03F9-08C4-46D1-96DC-30A314316EA6}"/>
              </a:ext>
            </a:extLst>
          </p:cNvPr>
          <p:cNvSpPr txBox="1"/>
          <p:nvPr/>
        </p:nvSpPr>
        <p:spPr>
          <a:xfrm>
            <a:off x="3075264" y="1616966"/>
            <a:ext cx="15103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X-Small (15px)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50739-D5A0-4C54-BFFC-01FB2A13A88E}"/>
              </a:ext>
            </a:extLst>
          </p:cNvPr>
          <p:cNvSpPr txBox="1"/>
          <p:nvPr/>
        </p:nvSpPr>
        <p:spPr>
          <a:xfrm>
            <a:off x="3075264" y="2128526"/>
            <a:ext cx="14718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Small (17px)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EAB8D-DC6B-47A0-8F29-35F00CA06467}"/>
              </a:ext>
            </a:extLst>
          </p:cNvPr>
          <p:cNvSpPr txBox="1"/>
          <p:nvPr/>
        </p:nvSpPr>
        <p:spPr>
          <a:xfrm>
            <a:off x="3075264" y="2670864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Medium (21px)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916EC-FC6B-4E8A-9181-84524518A757}"/>
              </a:ext>
            </a:extLst>
          </p:cNvPr>
          <p:cNvSpPr txBox="1"/>
          <p:nvPr/>
        </p:nvSpPr>
        <p:spPr>
          <a:xfrm>
            <a:off x="3075264" y="3274757"/>
            <a:ext cx="19335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Large (23px)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B2F86D-5CDE-4F87-AB96-EFFAEC596DD5}"/>
              </a:ext>
            </a:extLst>
          </p:cNvPr>
          <p:cNvSpPr txBox="1"/>
          <p:nvPr/>
        </p:nvSpPr>
        <p:spPr>
          <a:xfrm>
            <a:off x="3075264" y="3909428"/>
            <a:ext cx="25891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X-Large (27px)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F3A70-145B-48CC-9E87-A92991D4C5FF}"/>
              </a:ext>
            </a:extLst>
          </p:cNvPr>
          <p:cNvSpPr txBox="1"/>
          <p:nvPr/>
        </p:nvSpPr>
        <p:spPr>
          <a:xfrm>
            <a:off x="3075264" y="4605652"/>
            <a:ext cx="24977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XXL (35px)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E6EAF-4B04-4749-8911-71DBD55B9732}"/>
              </a:ext>
            </a:extLst>
          </p:cNvPr>
          <p:cNvSpPr txBox="1"/>
          <p:nvPr/>
        </p:nvSpPr>
        <p:spPr>
          <a:xfrm>
            <a:off x="2" y="0"/>
            <a:ext cx="307526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CAPS, HEADERS, AND PARAGRAPHS</a:t>
            </a:r>
          </a:p>
        </p:txBody>
      </p:sp>
    </p:spTree>
    <p:extLst>
      <p:ext uri="{BB962C8B-B14F-4D97-AF65-F5344CB8AC3E}">
        <p14:creationId xmlns:p14="http://schemas.microsoft.com/office/powerpoint/2010/main" val="239338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560442BD-3C6C-4AED-A5C0-1F1C6C13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58596"/>
              </p:ext>
            </p:extLst>
          </p:nvPr>
        </p:nvGraphicFramePr>
        <p:xfrm>
          <a:off x="768288" y="950944"/>
          <a:ext cx="3102974" cy="113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Small H + Small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97D4F221-9AF5-4EB8-A5E3-0B6E5866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09132"/>
              </p:ext>
            </p:extLst>
          </p:nvPr>
        </p:nvGraphicFramePr>
        <p:xfrm>
          <a:off x="4553943" y="950944"/>
          <a:ext cx="3102974" cy="118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Medium H + Small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3" name="Table 16">
            <a:extLst>
              <a:ext uri="{FF2B5EF4-FFF2-40B4-BE49-F238E27FC236}">
                <a16:creationId xmlns:a16="http://schemas.microsoft.com/office/drawing/2014/main" id="{D1C4DCAD-72B8-47B2-B56F-5DC551B7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59746"/>
              </p:ext>
            </p:extLst>
          </p:nvPr>
        </p:nvGraphicFramePr>
        <p:xfrm>
          <a:off x="8339598" y="950944"/>
          <a:ext cx="3102974" cy="121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Large H + Small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5204150C-CF66-462B-83D2-E6064C812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08371"/>
              </p:ext>
            </p:extLst>
          </p:nvPr>
        </p:nvGraphicFramePr>
        <p:xfrm>
          <a:off x="758858" y="2510382"/>
          <a:ext cx="3102974" cy="120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Small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EF63B47E-408B-4C75-8E5D-E7762F3C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21864"/>
              </p:ext>
            </p:extLst>
          </p:nvPr>
        </p:nvGraphicFramePr>
        <p:xfrm>
          <a:off x="4544513" y="2510382"/>
          <a:ext cx="3102974" cy="1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Medium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19EA83C8-3B80-4E96-BEF6-2DED73C6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2660"/>
              </p:ext>
            </p:extLst>
          </p:nvPr>
        </p:nvGraphicFramePr>
        <p:xfrm>
          <a:off x="8330168" y="2510382"/>
          <a:ext cx="3102974" cy="127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Large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F46479A7-068A-4D1C-879D-306E8203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1225"/>
              </p:ext>
            </p:extLst>
          </p:nvPr>
        </p:nvGraphicFramePr>
        <p:xfrm>
          <a:off x="768288" y="4279927"/>
          <a:ext cx="5571242" cy="148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242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XXL H + XL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Large (22px). Lorem ipsum dolor sit </a:t>
                      </a:r>
                      <a:r>
                        <a:rPr kumimoji="0" lang="en-US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2" name="Table 16">
            <a:extLst>
              <a:ext uri="{FF2B5EF4-FFF2-40B4-BE49-F238E27FC236}">
                <a16:creationId xmlns:a16="http://schemas.microsoft.com/office/drawing/2014/main" id="{C15332B2-1728-47D5-A661-262A4A49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6512"/>
              </p:ext>
            </p:extLst>
          </p:nvPr>
        </p:nvGraphicFramePr>
        <p:xfrm>
          <a:off x="6425942" y="4285225"/>
          <a:ext cx="5016630" cy="120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630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XXL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21D0665-AE14-44FA-B907-C3F57E3188BC}"/>
              </a:ext>
            </a:extLst>
          </p:cNvPr>
          <p:cNvSpPr txBox="1"/>
          <p:nvPr/>
        </p:nvSpPr>
        <p:spPr>
          <a:xfrm>
            <a:off x="2" y="0"/>
            <a:ext cx="195134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ARRANGEMENTS (1/4)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9DA58-AD28-4974-988A-CF3801FD9254}"/>
              </a:ext>
            </a:extLst>
          </p:cNvPr>
          <p:cNvSpPr txBox="1"/>
          <p:nvPr/>
        </p:nvSpPr>
        <p:spPr>
          <a:xfrm>
            <a:off x="1998483" y="-24142"/>
            <a:ext cx="4885088" cy="28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Built with invisible tables to control how things scale</a:t>
            </a:r>
          </a:p>
        </p:txBody>
      </p:sp>
    </p:spTree>
    <p:extLst>
      <p:ext uri="{BB962C8B-B14F-4D97-AF65-F5344CB8AC3E}">
        <p14:creationId xmlns:p14="http://schemas.microsoft.com/office/powerpoint/2010/main" val="154874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560442BD-3C6C-4AED-A5C0-1F1C6C13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47408"/>
              </p:ext>
            </p:extLst>
          </p:nvPr>
        </p:nvGraphicFramePr>
        <p:xfrm>
          <a:off x="768288" y="950944"/>
          <a:ext cx="3102974" cy="113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Small H + Small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97D4F221-9AF5-4EB8-A5E3-0B6E5866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26746"/>
              </p:ext>
            </p:extLst>
          </p:nvPr>
        </p:nvGraphicFramePr>
        <p:xfrm>
          <a:off x="4553943" y="950944"/>
          <a:ext cx="3102974" cy="118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Medium H + Small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3" name="Table 16">
            <a:extLst>
              <a:ext uri="{FF2B5EF4-FFF2-40B4-BE49-F238E27FC236}">
                <a16:creationId xmlns:a16="http://schemas.microsoft.com/office/drawing/2014/main" id="{D1C4DCAD-72B8-47B2-B56F-5DC551B7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63945"/>
              </p:ext>
            </p:extLst>
          </p:nvPr>
        </p:nvGraphicFramePr>
        <p:xfrm>
          <a:off x="8339598" y="950944"/>
          <a:ext cx="3102974" cy="121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Large H + Small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5204150C-CF66-462B-83D2-E6064C812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55290"/>
              </p:ext>
            </p:extLst>
          </p:nvPr>
        </p:nvGraphicFramePr>
        <p:xfrm>
          <a:off x="758858" y="2510382"/>
          <a:ext cx="3102974" cy="120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Small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EF63B47E-408B-4C75-8E5D-E7762F3C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73778"/>
              </p:ext>
            </p:extLst>
          </p:nvPr>
        </p:nvGraphicFramePr>
        <p:xfrm>
          <a:off x="4544513" y="2510382"/>
          <a:ext cx="3102974" cy="1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Medium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19EA83C8-3B80-4E96-BEF6-2DED73C6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06039"/>
              </p:ext>
            </p:extLst>
          </p:nvPr>
        </p:nvGraphicFramePr>
        <p:xfrm>
          <a:off x="8330168" y="2510382"/>
          <a:ext cx="3102974" cy="127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Large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F46479A7-068A-4D1C-879D-306E8203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04219"/>
              </p:ext>
            </p:extLst>
          </p:nvPr>
        </p:nvGraphicFramePr>
        <p:xfrm>
          <a:off x="768288" y="4279927"/>
          <a:ext cx="5571242" cy="144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242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XXL H + XL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Large (21px). Lorem ipsum dolor sit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2" name="Table 16">
            <a:extLst>
              <a:ext uri="{FF2B5EF4-FFF2-40B4-BE49-F238E27FC236}">
                <a16:creationId xmlns:a16="http://schemas.microsoft.com/office/drawing/2014/main" id="{C15332B2-1728-47D5-A661-262A4A49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77847"/>
              </p:ext>
            </p:extLst>
          </p:nvPr>
        </p:nvGraphicFramePr>
        <p:xfrm>
          <a:off x="6425942" y="4285225"/>
          <a:ext cx="5016630" cy="120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630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XXL H + Medium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8EB505-4D3D-4CC9-8B30-A437B4147C81}"/>
              </a:ext>
            </a:extLst>
          </p:cNvPr>
          <p:cNvSpPr txBox="1"/>
          <p:nvPr/>
        </p:nvSpPr>
        <p:spPr>
          <a:xfrm>
            <a:off x="2" y="0"/>
            <a:ext cx="195134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ARRANGEMENTS (2/4)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0EDC5-F7F4-45DE-A9B0-A49E80D8B729}"/>
              </a:ext>
            </a:extLst>
          </p:cNvPr>
          <p:cNvSpPr txBox="1"/>
          <p:nvPr/>
        </p:nvSpPr>
        <p:spPr>
          <a:xfrm>
            <a:off x="1998483" y="-24142"/>
            <a:ext cx="4885088" cy="28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Built with invisible tables to control how things scale</a:t>
            </a:r>
          </a:p>
        </p:txBody>
      </p:sp>
    </p:spTree>
    <p:extLst>
      <p:ext uri="{BB962C8B-B14F-4D97-AF65-F5344CB8AC3E}">
        <p14:creationId xmlns:p14="http://schemas.microsoft.com/office/powerpoint/2010/main" val="144899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560442BD-3C6C-4AED-A5C0-1F1C6C13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88851"/>
              </p:ext>
            </p:extLst>
          </p:nvPr>
        </p:nvGraphicFramePr>
        <p:xfrm>
          <a:off x="768288" y="950944"/>
          <a:ext cx="3102974" cy="113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Small H + Small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 minim.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97D4F221-9AF5-4EB8-A5E3-0B6E5866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1524"/>
              </p:ext>
            </p:extLst>
          </p:nvPr>
        </p:nvGraphicFramePr>
        <p:xfrm>
          <a:off x="4553943" y="950944"/>
          <a:ext cx="3102974" cy="118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Medium H + Small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 minim.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3" name="Table 16">
            <a:extLst>
              <a:ext uri="{FF2B5EF4-FFF2-40B4-BE49-F238E27FC236}">
                <a16:creationId xmlns:a16="http://schemas.microsoft.com/office/drawing/2014/main" id="{D1C4DCAD-72B8-47B2-B56F-5DC551B7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1257"/>
              </p:ext>
            </p:extLst>
          </p:nvPr>
        </p:nvGraphicFramePr>
        <p:xfrm>
          <a:off x="8339598" y="950944"/>
          <a:ext cx="3102974" cy="121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Large H + Small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 minim.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5204150C-CF66-462B-83D2-E6064C812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99901"/>
              </p:ext>
            </p:extLst>
          </p:nvPr>
        </p:nvGraphicFramePr>
        <p:xfrm>
          <a:off x="758858" y="2510382"/>
          <a:ext cx="3102974" cy="120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Small H + Medium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EF63B47E-408B-4C75-8E5D-E7762F3C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03616"/>
              </p:ext>
            </p:extLst>
          </p:nvPr>
        </p:nvGraphicFramePr>
        <p:xfrm>
          <a:off x="4544513" y="2510382"/>
          <a:ext cx="3181748" cy="1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748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Medium H + Medium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19EA83C8-3B80-4E96-BEF6-2DED73C6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35571"/>
              </p:ext>
            </p:extLst>
          </p:nvPr>
        </p:nvGraphicFramePr>
        <p:xfrm>
          <a:off x="8330168" y="2510382"/>
          <a:ext cx="3102974" cy="127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Large H + Medium P</a:t>
                      </a:r>
                    </a:p>
                  </a:txBody>
                  <a:tcPr marL="18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8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F46479A7-068A-4D1C-879D-306E8203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2585"/>
              </p:ext>
            </p:extLst>
          </p:nvPr>
        </p:nvGraphicFramePr>
        <p:xfrm>
          <a:off x="768288" y="4279927"/>
          <a:ext cx="5571242" cy="144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242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anklin Gothic Medium" panose="020B0603020102020204" pitchFamily="34" charset="0"/>
                          <a:ea typeface="Inter SemiBold" panose="020B0502030000000004" pitchFamily="34" charset="0"/>
                          <a:cs typeface="+mn-cs"/>
                        </a:rPr>
                        <a:t>XXL H + XL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Large (21px). Lorem ipsum dolor sit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2" name="Table 16">
            <a:extLst>
              <a:ext uri="{FF2B5EF4-FFF2-40B4-BE49-F238E27FC236}">
                <a16:creationId xmlns:a16="http://schemas.microsoft.com/office/drawing/2014/main" id="{C15332B2-1728-47D5-A661-262A4A49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94997"/>
              </p:ext>
            </p:extLst>
          </p:nvPr>
        </p:nvGraphicFramePr>
        <p:xfrm>
          <a:off x="6425942" y="4285225"/>
          <a:ext cx="5016630" cy="120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630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 SemiBold" panose="020B0502030000000004" pitchFamily="34" charset="0"/>
                          <a:cs typeface="Arial" panose="020B0604020202020204" pitchFamily="34" charset="0"/>
                        </a:rPr>
                        <a:t>XXL H + Medium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1D5FD16-7B85-4B21-81D5-266CED0762D7}"/>
              </a:ext>
            </a:extLst>
          </p:cNvPr>
          <p:cNvSpPr txBox="1"/>
          <p:nvPr/>
        </p:nvSpPr>
        <p:spPr>
          <a:xfrm>
            <a:off x="2" y="0"/>
            <a:ext cx="195134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ARRANGEMENTS (3/4)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20C4E-696E-48F4-ADA1-7E3E5E7B0486}"/>
              </a:ext>
            </a:extLst>
          </p:cNvPr>
          <p:cNvSpPr txBox="1"/>
          <p:nvPr/>
        </p:nvSpPr>
        <p:spPr>
          <a:xfrm>
            <a:off x="1998483" y="-24142"/>
            <a:ext cx="4885088" cy="28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Built with invisible tables to control how things scale</a:t>
            </a:r>
          </a:p>
        </p:txBody>
      </p:sp>
    </p:spTree>
    <p:extLst>
      <p:ext uri="{BB962C8B-B14F-4D97-AF65-F5344CB8AC3E}">
        <p14:creationId xmlns:p14="http://schemas.microsoft.com/office/powerpoint/2010/main" val="23561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73E6EAF-4B04-4749-8911-71DBD55B9732}"/>
              </a:ext>
            </a:extLst>
          </p:cNvPr>
          <p:cNvSpPr txBox="1"/>
          <p:nvPr/>
        </p:nvSpPr>
        <p:spPr>
          <a:xfrm>
            <a:off x="2" y="0"/>
            <a:ext cx="195134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ARRANGEMENTS (4/4)</a:t>
            </a:r>
          </a:p>
        </p:txBody>
      </p:sp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560442BD-3C6C-4AED-A5C0-1F1C6C13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08541"/>
              </p:ext>
            </p:extLst>
          </p:nvPr>
        </p:nvGraphicFramePr>
        <p:xfrm>
          <a:off x="768288" y="950944"/>
          <a:ext cx="3102974" cy="113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Small H + Small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 minim.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6A175D2-6AE4-42B3-BB6B-E607AF48E5C4}"/>
              </a:ext>
            </a:extLst>
          </p:cNvPr>
          <p:cNvSpPr txBox="1"/>
          <p:nvPr/>
        </p:nvSpPr>
        <p:spPr>
          <a:xfrm>
            <a:off x="1998483" y="-24142"/>
            <a:ext cx="4885088" cy="28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Built with invisible tables to control how things scale</a:t>
            </a:r>
          </a:p>
        </p:txBody>
      </p:sp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97D4F221-9AF5-4EB8-A5E3-0B6E5866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39114"/>
              </p:ext>
            </p:extLst>
          </p:nvPr>
        </p:nvGraphicFramePr>
        <p:xfrm>
          <a:off x="4553943" y="950944"/>
          <a:ext cx="3102974" cy="118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Medium H + Small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 minim.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3" name="Table 16">
            <a:extLst>
              <a:ext uri="{FF2B5EF4-FFF2-40B4-BE49-F238E27FC236}">
                <a16:creationId xmlns:a16="http://schemas.microsoft.com/office/drawing/2014/main" id="{D1C4DCAD-72B8-47B2-B56F-5DC551B7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68277"/>
              </p:ext>
            </p:extLst>
          </p:nvPr>
        </p:nvGraphicFramePr>
        <p:xfrm>
          <a:off x="8339598" y="950944"/>
          <a:ext cx="3102974" cy="121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Large H + Small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incididunt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labore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et dolore magna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aliqua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 Ut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ad minim.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5204150C-CF66-462B-83D2-E6064C812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2759"/>
              </p:ext>
            </p:extLst>
          </p:nvPr>
        </p:nvGraphicFramePr>
        <p:xfrm>
          <a:off x="758858" y="2510382"/>
          <a:ext cx="3102974" cy="120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Small H + Medium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EF63B47E-408B-4C75-8E5D-E7762F3C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44185"/>
              </p:ext>
            </p:extLst>
          </p:nvPr>
        </p:nvGraphicFramePr>
        <p:xfrm>
          <a:off x="4544513" y="2510382"/>
          <a:ext cx="3102974" cy="1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Medium H + Medium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19EA83C8-3B80-4E96-BEF6-2DED73C6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96134"/>
              </p:ext>
            </p:extLst>
          </p:nvPr>
        </p:nvGraphicFramePr>
        <p:xfrm>
          <a:off x="8330168" y="2510382"/>
          <a:ext cx="3102974" cy="127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974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Large H + Medium P</a:t>
                      </a:r>
                    </a:p>
                  </a:txBody>
                  <a:tcPr marL="18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8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F46479A7-068A-4D1C-879D-306E8203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24026"/>
              </p:ext>
            </p:extLst>
          </p:nvPr>
        </p:nvGraphicFramePr>
        <p:xfrm>
          <a:off x="768288" y="4279927"/>
          <a:ext cx="5571242" cy="144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242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XXL H + XL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Large (21px). Lorem ipsum dolor sit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  <p:graphicFrame>
        <p:nvGraphicFramePr>
          <p:cNvPr id="32" name="Table 16">
            <a:extLst>
              <a:ext uri="{FF2B5EF4-FFF2-40B4-BE49-F238E27FC236}">
                <a16:creationId xmlns:a16="http://schemas.microsoft.com/office/drawing/2014/main" id="{C15332B2-1728-47D5-A661-262A4A49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00888"/>
              </p:ext>
            </p:extLst>
          </p:nvPr>
        </p:nvGraphicFramePr>
        <p:xfrm>
          <a:off x="6425942" y="4285225"/>
          <a:ext cx="5016630" cy="120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630">
                  <a:extLst>
                    <a:ext uri="{9D8B030D-6E8A-4147-A177-3AD203B41FA5}">
                      <a16:colId xmlns:a16="http://schemas.microsoft.com/office/drawing/2014/main" val="330347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Inter SemiBold" panose="020B0502030000000004" pitchFamily="34" charset="0"/>
                          <a:cs typeface="+mn-cs"/>
                        </a:rPr>
                        <a:t>XXL H + Medium P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Medium (13px). Lorem ipsum dolor sit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sed do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eiusmod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tempor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 marL="18288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37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6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E01510F-3C30-4C3B-903A-CEB38847FB98}"/>
              </a:ext>
            </a:extLst>
          </p:cNvPr>
          <p:cNvSpPr txBox="1"/>
          <p:nvPr/>
        </p:nvSpPr>
        <p:spPr>
          <a:xfrm>
            <a:off x="3075264" y="4605652"/>
            <a:ext cx="22605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Franklin Gothic Medium" panose="020B0603020102020204" pitchFamily="34" charset="0"/>
                <a:ea typeface="Inter SemiBold" panose="020B0502030000000004" pitchFamily="34" charset="0"/>
                <a:cs typeface="+mn-cs"/>
              </a:rPr>
              <a:t>XXL (35px)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7512-6EB5-4B00-9034-CDB358371FD1}"/>
              </a:ext>
            </a:extLst>
          </p:cNvPr>
          <p:cNvSpPr txBox="1"/>
          <p:nvPr/>
        </p:nvSpPr>
        <p:spPr>
          <a:xfrm>
            <a:off x="4191761" y="2921169"/>
            <a:ext cx="3863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SemiBold" panose="020B05020300000000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35E89-0756-44A7-BA73-7082A055F6CC}"/>
              </a:ext>
            </a:extLst>
          </p:cNvPr>
          <p:cNvSpPr txBox="1"/>
          <p:nvPr/>
        </p:nvSpPr>
        <p:spPr>
          <a:xfrm>
            <a:off x="4619538" y="2455954"/>
            <a:ext cx="29529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150" normalizeH="0" baseline="0" noProof="0" dirty="0">
                <a:ln>
                  <a:noFill/>
                </a:ln>
                <a:solidFill>
                  <a:srgbClr val="67676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79706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73E6EAF-4B04-4749-8911-71DBD55B9732}"/>
              </a:ext>
            </a:extLst>
          </p:cNvPr>
          <p:cNvSpPr txBox="1"/>
          <p:nvPr/>
        </p:nvSpPr>
        <p:spPr>
          <a:xfrm>
            <a:off x="2" y="0"/>
            <a:ext cx="126673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4BB5D-2983-4B46-9780-D826C2919155}"/>
              </a:ext>
            </a:extLst>
          </p:cNvPr>
          <p:cNvSpPr txBox="1"/>
          <p:nvPr/>
        </p:nvSpPr>
        <p:spPr>
          <a:xfrm>
            <a:off x="5291050" y="1085312"/>
            <a:ext cx="1609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15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Inter Bold" panose="020B0502030000000004" pitchFamily="34" charset="0"/>
                <a:cs typeface="Arial" panose="020B0604020202020204" pitchFamily="34" charset="0"/>
              </a:rPr>
              <a:t>POINT AT STUFF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99684E-9DB7-479E-B093-86A539CF40AA}"/>
              </a:ext>
            </a:extLst>
          </p:cNvPr>
          <p:cNvGrpSpPr/>
          <p:nvPr/>
        </p:nvGrpSpPr>
        <p:grpSpPr>
          <a:xfrm>
            <a:off x="6468486" y="2052941"/>
            <a:ext cx="2965365" cy="1705959"/>
            <a:chOff x="4148499" y="2646287"/>
            <a:chExt cx="2965365" cy="1705959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8E68B18-9A38-443E-BFBC-DB6E1524824F}"/>
                </a:ext>
              </a:extLst>
            </p:cNvPr>
            <p:cNvSpPr/>
            <p:nvPr/>
          </p:nvSpPr>
          <p:spPr>
            <a:xfrm flipH="1">
              <a:off x="4148499" y="2931907"/>
              <a:ext cx="1420339" cy="142033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93BC8A-7E22-47CD-8CE3-89869E1AA083}"/>
                </a:ext>
              </a:extLst>
            </p:cNvPr>
            <p:cNvSpPr txBox="1"/>
            <p:nvPr/>
          </p:nvSpPr>
          <p:spPr>
            <a:xfrm>
              <a:off x="4873992" y="2646287"/>
              <a:ext cx="2239872" cy="671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Lorem ipsum dolor sit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amet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consectetur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adipiscing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elit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sed do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eiusmod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tempor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F128BC1-E56B-408E-A5E8-B0FA55A66F68}"/>
              </a:ext>
            </a:extLst>
          </p:cNvPr>
          <p:cNvGrpSpPr/>
          <p:nvPr/>
        </p:nvGrpSpPr>
        <p:grpSpPr>
          <a:xfrm>
            <a:off x="6468486" y="3138737"/>
            <a:ext cx="3007311" cy="1756328"/>
            <a:chOff x="4148498" y="3926092"/>
            <a:chExt cx="3007311" cy="1756328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04657B6-1D5B-4238-BC16-377A39C9BAEA}"/>
                </a:ext>
              </a:extLst>
            </p:cNvPr>
            <p:cNvSpPr/>
            <p:nvPr/>
          </p:nvSpPr>
          <p:spPr>
            <a:xfrm flipH="1" flipV="1">
              <a:off x="4148498" y="3926092"/>
              <a:ext cx="1420339" cy="142033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872105-3DA8-4AAD-A1D2-47C867EDF638}"/>
                </a:ext>
              </a:extLst>
            </p:cNvPr>
            <p:cNvSpPr txBox="1"/>
            <p:nvPr/>
          </p:nvSpPr>
          <p:spPr>
            <a:xfrm>
              <a:off x="4858667" y="5010441"/>
              <a:ext cx="2297142" cy="671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Lorem ipsum dolor sit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amet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consectetur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adipiscing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elit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sed do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eiusmod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tempor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3F3744-EE4C-4F21-A0C6-474AE1E8BB55}"/>
              </a:ext>
            </a:extLst>
          </p:cNvPr>
          <p:cNvGrpSpPr/>
          <p:nvPr/>
        </p:nvGrpSpPr>
        <p:grpSpPr>
          <a:xfrm flipH="1">
            <a:off x="2758149" y="2052941"/>
            <a:ext cx="2965365" cy="1705959"/>
            <a:chOff x="4148499" y="2646287"/>
            <a:chExt cx="2965365" cy="170595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029F6AB-86C9-4159-943E-5AE64B5411F3}"/>
                </a:ext>
              </a:extLst>
            </p:cNvPr>
            <p:cNvSpPr/>
            <p:nvPr/>
          </p:nvSpPr>
          <p:spPr>
            <a:xfrm flipH="1">
              <a:off x="4148499" y="2931907"/>
              <a:ext cx="1420339" cy="142033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2BB357-D76E-486B-B727-9E304ACEF4AE}"/>
                </a:ext>
              </a:extLst>
            </p:cNvPr>
            <p:cNvSpPr txBox="1"/>
            <p:nvPr/>
          </p:nvSpPr>
          <p:spPr>
            <a:xfrm>
              <a:off x="4873992" y="2646287"/>
              <a:ext cx="2239872" cy="671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Lorem ipsum dolor sit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amet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consectetur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adipiscing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elit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sed do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eiusmod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tempor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EFC42D-45C8-494E-8BD2-73BF84F3725C}"/>
              </a:ext>
            </a:extLst>
          </p:cNvPr>
          <p:cNvGrpSpPr/>
          <p:nvPr/>
        </p:nvGrpSpPr>
        <p:grpSpPr>
          <a:xfrm flipH="1">
            <a:off x="2716203" y="3138737"/>
            <a:ext cx="3007311" cy="1756328"/>
            <a:chOff x="4148498" y="3926092"/>
            <a:chExt cx="3007311" cy="175632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FFC46F60-700D-40E5-8CF1-3D08BD560102}"/>
                </a:ext>
              </a:extLst>
            </p:cNvPr>
            <p:cNvSpPr/>
            <p:nvPr/>
          </p:nvSpPr>
          <p:spPr>
            <a:xfrm flipH="1" flipV="1">
              <a:off x="4148498" y="3926092"/>
              <a:ext cx="1420339" cy="142033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59A9B2-A3F4-4E61-B359-C403AF466E92}"/>
                </a:ext>
              </a:extLst>
            </p:cNvPr>
            <p:cNvSpPr txBox="1"/>
            <p:nvPr/>
          </p:nvSpPr>
          <p:spPr>
            <a:xfrm>
              <a:off x="4858667" y="5010441"/>
              <a:ext cx="2297142" cy="671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Lorem ipsum dolor sit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amet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consectetur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adipiscing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elit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, sed do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eiusmod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tempor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Arial" panose="020B0604020202020204" pitchFamily="34" charset="0"/>
                  <a:ea typeface="Inter" panose="020B05020300000000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3817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ata Storytelling Workshop">
      <a:dk1>
        <a:srgbClr val="262626"/>
      </a:dk1>
      <a:lt1>
        <a:sysClr val="window" lastClr="FFFFFF"/>
      </a:lt1>
      <a:dk2>
        <a:srgbClr val="676767"/>
      </a:dk2>
      <a:lt2>
        <a:srgbClr val="F9F5F1"/>
      </a:lt2>
      <a:accent1>
        <a:srgbClr val="156966"/>
      </a:accent1>
      <a:accent2>
        <a:srgbClr val="319C98"/>
      </a:accent2>
      <a:accent3>
        <a:srgbClr val="67B5CE"/>
      </a:accent3>
      <a:accent4>
        <a:srgbClr val="FFC000"/>
      </a:accent4>
      <a:accent5>
        <a:srgbClr val="5B9BD5"/>
      </a:accent5>
      <a:accent6>
        <a:srgbClr val="70AD47"/>
      </a:accent6>
      <a:hlink>
        <a:srgbClr val="319C98"/>
      </a:hlink>
      <a:folHlink>
        <a:srgbClr val="319C9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2194</Words>
  <Application>Microsoft Macintosh PowerPoint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Schoolbook</vt:lpstr>
      <vt:lpstr>Franklin Gothic Book</vt:lpstr>
      <vt:lpstr>Franklin Gothic Medium</vt:lpstr>
      <vt:lpstr>Georgia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Metzger</dc:creator>
  <cp:lastModifiedBy>Ivan Metzger</cp:lastModifiedBy>
  <cp:revision>4</cp:revision>
  <dcterms:created xsi:type="dcterms:W3CDTF">2020-12-11T15:01:52Z</dcterms:created>
  <dcterms:modified xsi:type="dcterms:W3CDTF">2021-12-03T13:11:50Z</dcterms:modified>
</cp:coreProperties>
</file>