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3" r:id="rId4"/>
  </p:sldMasterIdLst>
  <p:notesMasterIdLst>
    <p:notesMasterId r:id="rId25"/>
  </p:notesMasterIdLst>
  <p:sldIdLst>
    <p:sldId id="278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7023100" cy="93091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Ginty, Shelby" initials="MS" lastIdx="2" clrIdx="0">
    <p:extLst>
      <p:ext uri="{19B8F6BF-5375-455C-9EA6-DF929625EA0E}">
        <p15:presenceInfo xmlns:p15="http://schemas.microsoft.com/office/powerpoint/2012/main" userId="S::Shelby.McGinty@us.gt.com::d154e83e-b8ce-43b6-ab21-a4bfdaf132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1591A-7C97-2A54-49CA-8A79090AF007}" v="52" dt="2021-06-11T17:57:11.812"/>
    <p1510:client id="{D77033DB-CA0B-17C3-2D69-2977071A8242}" v="9" dt="2021-06-09T13:28:17.436"/>
  </p1510:revLst>
</p1510:revInfo>
</file>

<file path=ppt/tableStyles.xml><?xml version="1.0" encoding="utf-8"?>
<a:tblStyleLst xmlns:a="http://schemas.openxmlformats.org/drawingml/2006/main" def="{73393905-D836-4CC2-B628-312EB2ECF6C8}">
  <a:tblStyle styleId="{73393905-D836-4CC2-B628-312EB2ECF6C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/>
      <a:tcStyle>
        <a:tcBdr/>
        <a:fill>
          <a:solidFill>
            <a:srgbClr val="CACB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5EFC70-273C-4643-85BE-EEDBF480354D}" styleName="Table_1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9124A3-A9D9-4DCF-9059-7409478CDEA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Lauren" userId="803a0ef7-bf30-4842-a815-984761874f0b" providerId="ADAL" clId="{225F82F5-8627-47FD-BE78-B9D75EEEA1CD}"/>
    <pc:docChg chg="custSel modSld">
      <pc:chgData name="Lee, Lauren" userId="803a0ef7-bf30-4842-a815-984761874f0b" providerId="ADAL" clId="{225F82F5-8627-47FD-BE78-B9D75EEEA1CD}" dt="2021-06-09T15:08:43.105" v="10" actId="115"/>
      <pc:docMkLst>
        <pc:docMk/>
      </pc:docMkLst>
      <pc:sldChg chg="modSp">
        <pc:chgData name="Lee, Lauren" userId="803a0ef7-bf30-4842-a815-984761874f0b" providerId="ADAL" clId="{225F82F5-8627-47FD-BE78-B9D75EEEA1CD}" dt="2021-06-09T15:08:43.105" v="10" actId="115"/>
        <pc:sldMkLst>
          <pc:docMk/>
          <pc:sldMk cId="0" sldId="259"/>
        </pc:sldMkLst>
        <pc:graphicFrameChg chg="modGraphic">
          <ac:chgData name="Lee, Lauren" userId="803a0ef7-bf30-4842-a815-984761874f0b" providerId="ADAL" clId="{225F82F5-8627-47FD-BE78-B9D75EEEA1CD}" dt="2021-06-09T15:08:43.105" v="10" actId="115"/>
          <ac:graphicFrameMkLst>
            <pc:docMk/>
            <pc:sldMk cId="0" sldId="259"/>
            <ac:graphicFrameMk id="316" creationId="{00000000-0000-0000-0000-000000000000}"/>
          </ac:graphicFrameMkLst>
        </pc:graphicFrameChg>
        <pc:graphicFrameChg chg="modGraphic">
          <ac:chgData name="Lee, Lauren" userId="803a0ef7-bf30-4842-a815-984761874f0b" providerId="ADAL" clId="{225F82F5-8627-47FD-BE78-B9D75EEEA1CD}" dt="2021-06-09T15:08:27.780" v="8" actId="207"/>
          <ac:graphicFrameMkLst>
            <pc:docMk/>
            <pc:sldMk cId="0" sldId="259"/>
            <ac:graphicFrameMk id="318" creationId="{00000000-0000-0000-0000-000000000000}"/>
          </ac:graphicFrameMkLst>
        </pc:graphicFrameChg>
      </pc:sldChg>
    </pc:docChg>
  </pc:docChgLst>
  <pc:docChgLst>
    <pc:chgData name="McGinty, Shelby" userId="S::shelby.mcginty@us.gt.com::d154e83e-b8ce-43b6-ab21-a4bfdaf13243" providerId="AD" clId="Web-{D77033DB-CA0B-17C3-2D69-2977071A8242}"/>
    <pc:docChg chg="modSld">
      <pc:chgData name="McGinty, Shelby" userId="S::shelby.mcginty@us.gt.com::d154e83e-b8ce-43b6-ab21-a4bfdaf13243" providerId="AD" clId="Web-{D77033DB-CA0B-17C3-2D69-2977071A8242}" dt="2021-06-09T13:28:17.436" v="8"/>
      <pc:docMkLst>
        <pc:docMk/>
      </pc:docMkLst>
      <pc:sldChg chg="addSp delSp modSp">
        <pc:chgData name="McGinty, Shelby" userId="S::shelby.mcginty@us.gt.com::d154e83e-b8ce-43b6-ab21-a4bfdaf13243" providerId="AD" clId="Web-{D77033DB-CA0B-17C3-2D69-2977071A8242}" dt="2021-06-09T13:28:17.436" v="8"/>
        <pc:sldMkLst>
          <pc:docMk/>
          <pc:sldMk cId="0" sldId="259"/>
        </pc:sldMkLst>
        <pc:spChg chg="add del mod">
          <ac:chgData name="McGinty, Shelby" userId="S::shelby.mcginty@us.gt.com::d154e83e-b8ce-43b6-ab21-a4bfdaf13243" providerId="AD" clId="Web-{D77033DB-CA0B-17C3-2D69-2977071A8242}" dt="2021-06-09T13:28:17.436" v="7"/>
          <ac:spMkLst>
            <pc:docMk/>
            <pc:sldMk cId="0" sldId="259"/>
            <ac:spMk id="4" creationId="{2A174773-B2EE-43E1-954E-05A18DC81159}"/>
          </ac:spMkLst>
        </pc:spChg>
        <pc:graphicFrameChg chg="add del mod">
          <ac:chgData name="McGinty, Shelby" userId="S::shelby.mcginty@us.gt.com::d154e83e-b8ce-43b6-ab21-a4bfdaf13243" providerId="AD" clId="Web-{D77033DB-CA0B-17C3-2D69-2977071A8242}" dt="2021-06-09T13:28:17.436" v="8"/>
          <ac:graphicFrameMkLst>
            <pc:docMk/>
            <pc:sldMk cId="0" sldId="259"/>
            <ac:graphicFrameMk id="3" creationId="{23921340-0C49-423C-9763-315A1631AA5D}"/>
          </ac:graphicFrameMkLst>
        </pc:graphicFrameChg>
        <pc:graphicFrameChg chg="mod modGraphic">
          <ac:chgData name="McGinty, Shelby" userId="S::shelby.mcginty@us.gt.com::d154e83e-b8ce-43b6-ab21-a4bfdaf13243" providerId="AD" clId="Web-{D77033DB-CA0B-17C3-2D69-2977071A8242}" dt="2021-06-09T13:28:13.732" v="2"/>
          <ac:graphicFrameMkLst>
            <pc:docMk/>
            <pc:sldMk cId="0" sldId="259"/>
            <ac:graphicFrameMk id="318" creationId="{00000000-0000-0000-0000-000000000000}"/>
          </ac:graphicFrameMkLst>
        </pc:graphicFrameChg>
      </pc:sldChg>
    </pc:docChg>
  </pc:docChgLst>
  <pc:docChgLst>
    <pc:chgData name="McGinty, Shelby" userId="S::shelby.mcginty@us.gt.com::d154e83e-b8ce-43b6-ab21-a4bfdaf13243" providerId="AD" clId="Web-{CAF1591A-7C97-2A54-49CA-8A79090AF007}"/>
    <pc:docChg chg="modSld">
      <pc:chgData name="McGinty, Shelby" userId="S::shelby.mcginty@us.gt.com::d154e83e-b8ce-43b6-ab21-a4bfdaf13243" providerId="AD" clId="Web-{CAF1591A-7C97-2A54-49CA-8A79090AF007}" dt="2021-06-11T17:56:55.859" v="45"/>
      <pc:docMkLst>
        <pc:docMk/>
      </pc:docMkLst>
      <pc:sldChg chg="modSp">
        <pc:chgData name="McGinty, Shelby" userId="S::shelby.mcginty@us.gt.com::d154e83e-b8ce-43b6-ab21-a4bfdaf13243" providerId="AD" clId="Web-{CAF1591A-7C97-2A54-49CA-8A79090AF007}" dt="2021-06-11T17:56:55.859" v="45"/>
        <pc:sldMkLst>
          <pc:docMk/>
          <pc:sldMk cId="0" sldId="259"/>
        </pc:sldMkLst>
        <pc:graphicFrameChg chg="mod modGraphic">
          <ac:chgData name="McGinty, Shelby" userId="S::shelby.mcginty@us.gt.com::d154e83e-b8ce-43b6-ab21-a4bfdaf13243" providerId="AD" clId="Web-{CAF1591A-7C97-2A54-49CA-8A79090AF007}" dt="2021-06-11T17:56:55.859" v="45"/>
          <ac:graphicFrameMkLst>
            <pc:docMk/>
            <pc:sldMk cId="0" sldId="259"/>
            <ac:graphicFrameMk id="318" creationId="{00000000-0000-0000-0000-000000000000}"/>
          </ac:graphicFrameMkLst>
        </pc:graphicFrameChg>
      </pc:sldChg>
    </pc:docChg>
  </pc:docChgLst>
  <pc:docChgLst>
    <pc:chgData name="McGinty, Shelby" userId="d154e83e-b8ce-43b6-ab21-a4bfdaf13243" providerId="ADAL" clId="{F1EB5D18-C9F1-4F4F-8BC1-C1F2128183D1}"/>
    <pc:docChg chg="modSld">
      <pc:chgData name="McGinty, Shelby" userId="d154e83e-b8ce-43b6-ab21-a4bfdaf13243" providerId="ADAL" clId="{F1EB5D18-C9F1-4F4F-8BC1-C1F2128183D1}" dt="2021-06-09T13:28:46.816" v="9" actId="13926"/>
      <pc:docMkLst>
        <pc:docMk/>
      </pc:docMkLst>
      <pc:sldChg chg="modSp">
        <pc:chgData name="McGinty, Shelby" userId="d154e83e-b8ce-43b6-ab21-a4bfdaf13243" providerId="ADAL" clId="{F1EB5D18-C9F1-4F4F-8BC1-C1F2128183D1}" dt="2021-06-09T13:28:46.816" v="9" actId="13926"/>
        <pc:sldMkLst>
          <pc:docMk/>
          <pc:sldMk cId="0" sldId="259"/>
        </pc:sldMkLst>
        <pc:graphicFrameChg chg="mod modGraphic">
          <ac:chgData name="McGinty, Shelby" userId="d154e83e-b8ce-43b6-ab21-a4bfdaf13243" providerId="ADAL" clId="{F1EB5D18-C9F1-4F4F-8BC1-C1F2128183D1}" dt="2021-06-03T16:22:17.177" v="6" actId="13926"/>
          <ac:graphicFrameMkLst>
            <pc:docMk/>
            <pc:sldMk cId="0" sldId="259"/>
            <ac:graphicFrameMk id="316" creationId="{00000000-0000-0000-0000-000000000000}"/>
          </ac:graphicFrameMkLst>
        </pc:graphicFrameChg>
        <pc:graphicFrameChg chg="mod modGraphic">
          <ac:chgData name="McGinty, Shelby" userId="d154e83e-b8ce-43b6-ab21-a4bfdaf13243" providerId="ADAL" clId="{F1EB5D18-C9F1-4F4F-8BC1-C1F2128183D1}" dt="2021-06-09T13:28:46.816" v="9" actId="13926"/>
          <ac:graphicFrameMkLst>
            <pc:docMk/>
            <pc:sldMk cId="0" sldId="259"/>
            <ac:graphicFrameMk id="318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F1EB5D18-C9F1-4F4F-8BC1-C1F2128183D1}" dt="2021-06-03T16:20:41.840" v="0" actId="13926"/>
        <pc:sldMkLst>
          <pc:docMk/>
          <pc:sldMk cId="0" sldId="278"/>
        </pc:sldMkLst>
        <pc:spChg chg="mod">
          <ac:chgData name="McGinty, Shelby" userId="d154e83e-b8ce-43b6-ab21-a4bfdaf13243" providerId="ADAL" clId="{F1EB5D18-C9F1-4F4F-8BC1-C1F2128183D1}" dt="2021-06-03T16:20:41.840" v="0" actId="13926"/>
          <ac:spMkLst>
            <pc:docMk/>
            <pc:sldMk cId="0" sldId="278"/>
            <ac:spMk id="119" creationId="{00000000-0000-0000-0000-000000000000}"/>
          </ac:spMkLst>
        </pc:spChg>
      </pc:sldChg>
    </pc:docChg>
  </pc:docChgLst>
  <pc:docChgLst>
    <pc:chgData name="McGinty, Shelby" userId="d154e83e-b8ce-43b6-ab21-a4bfdaf13243" providerId="ADAL" clId="{A770F081-3623-4483-A94C-D610DCECC179}"/>
    <pc:docChg chg="undo custSel delSld modSld">
      <pc:chgData name="McGinty, Shelby" userId="d154e83e-b8ce-43b6-ab21-a4bfdaf13243" providerId="ADAL" clId="{A770F081-3623-4483-A94C-D610DCECC179}" dt="2021-05-28T18:23:26.632" v="111" actId="6549"/>
      <pc:docMkLst>
        <pc:docMk/>
      </pc:docMkLst>
      <pc:sldChg chg="modSp">
        <pc:chgData name="McGinty, Shelby" userId="d154e83e-b8ce-43b6-ab21-a4bfdaf13243" providerId="ADAL" clId="{A770F081-3623-4483-A94C-D610DCECC179}" dt="2021-05-28T18:09:15.065" v="7" actId="20577"/>
        <pc:sldMkLst>
          <pc:docMk/>
          <pc:sldMk cId="0" sldId="257"/>
        </pc:sldMkLst>
        <pc:spChg chg="mod">
          <ac:chgData name="McGinty, Shelby" userId="d154e83e-b8ce-43b6-ab21-a4bfdaf13243" providerId="ADAL" clId="{A770F081-3623-4483-A94C-D610DCECC179}" dt="2021-05-28T18:09:02.910" v="6"/>
          <ac:spMkLst>
            <pc:docMk/>
            <pc:sldMk cId="0" sldId="257"/>
            <ac:spMk id="297" creationId="{00000000-0000-0000-0000-000000000000}"/>
          </ac:spMkLst>
        </pc:spChg>
        <pc:graphicFrameChg chg="mod modGraphic">
          <ac:chgData name="McGinty, Shelby" userId="d154e83e-b8ce-43b6-ab21-a4bfdaf13243" providerId="ADAL" clId="{A770F081-3623-4483-A94C-D610DCECC179}" dt="2021-05-28T18:09:15.065" v="7" actId="20577"/>
          <ac:graphicFrameMkLst>
            <pc:docMk/>
            <pc:sldMk cId="0" sldId="257"/>
            <ac:graphicFrameMk id="300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A770F081-3623-4483-A94C-D610DCECC179}" dt="2021-05-28T18:15:48.518" v="75" actId="14100"/>
        <pc:sldMkLst>
          <pc:docMk/>
          <pc:sldMk cId="0" sldId="259"/>
        </pc:sldMkLst>
        <pc:graphicFrameChg chg="mod modGraphic">
          <ac:chgData name="McGinty, Shelby" userId="d154e83e-b8ce-43b6-ab21-a4bfdaf13243" providerId="ADAL" clId="{A770F081-3623-4483-A94C-D610DCECC179}" dt="2021-05-28T18:15:48.518" v="75" actId="14100"/>
          <ac:graphicFrameMkLst>
            <pc:docMk/>
            <pc:sldMk cId="0" sldId="259"/>
            <ac:graphicFrameMk id="316" creationId="{00000000-0000-0000-0000-000000000000}"/>
          </ac:graphicFrameMkLst>
        </pc:graphicFrameChg>
        <pc:graphicFrameChg chg="mod modGraphic">
          <ac:chgData name="McGinty, Shelby" userId="d154e83e-b8ce-43b6-ab21-a4bfdaf13243" providerId="ADAL" clId="{A770F081-3623-4483-A94C-D610DCECC179}" dt="2021-05-28T18:15:46.271" v="74" actId="1076"/>
          <ac:graphicFrameMkLst>
            <pc:docMk/>
            <pc:sldMk cId="0" sldId="259"/>
            <ac:graphicFrameMk id="317" creationId="{00000000-0000-0000-0000-000000000000}"/>
          </ac:graphicFrameMkLst>
        </pc:graphicFrameChg>
        <pc:graphicFrameChg chg="mod modGraphic">
          <ac:chgData name="McGinty, Shelby" userId="d154e83e-b8ce-43b6-ab21-a4bfdaf13243" providerId="ADAL" clId="{A770F081-3623-4483-A94C-D610DCECC179}" dt="2021-05-28T18:13:28.175" v="11" actId="403"/>
          <ac:graphicFrameMkLst>
            <pc:docMk/>
            <pc:sldMk cId="0" sldId="259"/>
            <ac:graphicFrameMk id="318" creationId="{00000000-0000-0000-0000-000000000000}"/>
          </ac:graphicFrameMkLst>
        </pc:graphicFrameChg>
      </pc:sldChg>
      <pc:sldChg chg="modNotesTx">
        <pc:chgData name="McGinty, Shelby" userId="d154e83e-b8ce-43b6-ab21-a4bfdaf13243" providerId="ADAL" clId="{A770F081-3623-4483-A94C-D610DCECC179}" dt="2021-05-28T18:15:58.668" v="76" actId="20577"/>
        <pc:sldMkLst>
          <pc:docMk/>
          <pc:sldMk cId="0" sldId="262"/>
        </pc:sldMkLst>
      </pc:sldChg>
      <pc:sldChg chg="modSp">
        <pc:chgData name="McGinty, Shelby" userId="d154e83e-b8ce-43b6-ab21-a4bfdaf13243" providerId="ADAL" clId="{A770F081-3623-4483-A94C-D610DCECC179}" dt="2021-05-28T18:16:09.282" v="77" actId="13926"/>
        <pc:sldMkLst>
          <pc:docMk/>
          <pc:sldMk cId="0" sldId="263"/>
        </pc:sldMkLst>
        <pc:spChg chg="mod">
          <ac:chgData name="McGinty, Shelby" userId="d154e83e-b8ce-43b6-ab21-a4bfdaf13243" providerId="ADAL" clId="{A770F081-3623-4483-A94C-D610DCECC179}" dt="2021-05-28T18:16:09.282" v="77" actId="13926"/>
          <ac:spMkLst>
            <pc:docMk/>
            <pc:sldMk cId="0" sldId="263"/>
            <ac:spMk id="351" creationId="{00000000-0000-0000-0000-000000000000}"/>
          </ac:spMkLst>
        </pc:spChg>
      </pc:sldChg>
      <pc:sldChg chg="modSp">
        <pc:chgData name="McGinty, Shelby" userId="d154e83e-b8ce-43b6-ab21-a4bfdaf13243" providerId="ADAL" clId="{A770F081-3623-4483-A94C-D610DCECC179}" dt="2021-05-28T18:17:18.840" v="94" actId="20577"/>
        <pc:sldMkLst>
          <pc:docMk/>
          <pc:sldMk cId="0" sldId="269"/>
        </pc:sldMkLst>
        <pc:spChg chg="mod">
          <ac:chgData name="McGinty, Shelby" userId="d154e83e-b8ce-43b6-ab21-a4bfdaf13243" providerId="ADAL" clId="{A770F081-3623-4483-A94C-D610DCECC179}" dt="2021-05-28T18:16:29.676" v="78" actId="13926"/>
          <ac:spMkLst>
            <pc:docMk/>
            <pc:sldMk cId="0" sldId="269"/>
            <ac:spMk id="403" creationId="{00000000-0000-0000-0000-000000000000}"/>
          </ac:spMkLst>
        </pc:spChg>
        <pc:graphicFrameChg chg="modGraphic">
          <ac:chgData name="McGinty, Shelby" userId="d154e83e-b8ce-43b6-ab21-a4bfdaf13243" providerId="ADAL" clId="{A770F081-3623-4483-A94C-D610DCECC179}" dt="2021-05-28T18:17:18.840" v="94" actId="20577"/>
          <ac:graphicFrameMkLst>
            <pc:docMk/>
            <pc:sldMk cId="0" sldId="269"/>
            <ac:graphicFrameMk id="405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A770F081-3623-4483-A94C-D610DCECC179}" dt="2021-05-28T18:23:26.632" v="111" actId="6549"/>
        <pc:sldMkLst>
          <pc:docMk/>
          <pc:sldMk cId="0" sldId="270"/>
        </pc:sldMkLst>
        <pc:spChg chg="mod">
          <ac:chgData name="McGinty, Shelby" userId="d154e83e-b8ce-43b6-ab21-a4bfdaf13243" providerId="ADAL" clId="{A770F081-3623-4483-A94C-D610DCECC179}" dt="2021-05-28T18:16:33.406" v="79" actId="13926"/>
          <ac:spMkLst>
            <pc:docMk/>
            <pc:sldMk cId="0" sldId="270"/>
            <ac:spMk id="414" creationId="{00000000-0000-0000-0000-000000000000}"/>
          </ac:spMkLst>
        </pc:spChg>
        <pc:graphicFrameChg chg="modGraphic">
          <ac:chgData name="McGinty, Shelby" userId="d154e83e-b8ce-43b6-ab21-a4bfdaf13243" providerId="ADAL" clId="{A770F081-3623-4483-A94C-D610DCECC179}" dt="2021-05-28T18:23:26.632" v="111" actId="6549"/>
          <ac:graphicFrameMkLst>
            <pc:docMk/>
            <pc:sldMk cId="0" sldId="270"/>
            <ac:graphicFrameMk id="416" creationId="{00000000-0000-0000-0000-000000000000}"/>
          </ac:graphicFrameMkLst>
        </pc:graphicFrameChg>
      </pc:sldChg>
      <pc:sldChg chg="modSp">
        <pc:chgData name="McGinty, Shelby" userId="d154e83e-b8ce-43b6-ab21-a4bfdaf13243" providerId="ADAL" clId="{A770F081-3623-4483-A94C-D610DCECC179}" dt="2021-05-28T18:17:42.341" v="106" actId="13926"/>
        <pc:sldMkLst>
          <pc:docMk/>
          <pc:sldMk cId="0" sldId="275"/>
        </pc:sldMkLst>
        <pc:graphicFrameChg chg="modGraphic">
          <ac:chgData name="McGinty, Shelby" userId="d154e83e-b8ce-43b6-ab21-a4bfdaf13243" providerId="ADAL" clId="{A770F081-3623-4483-A94C-D610DCECC179}" dt="2021-05-28T18:17:42.341" v="106" actId="13926"/>
          <ac:graphicFrameMkLst>
            <pc:docMk/>
            <pc:sldMk cId="0" sldId="275"/>
            <ac:graphicFrameMk id="460" creationId="{00000000-0000-0000-0000-000000000000}"/>
          </ac:graphicFrameMkLst>
        </pc:graphicFrameChg>
      </pc:sldChg>
      <pc:sldChg chg="del">
        <pc:chgData name="McGinty, Shelby" userId="d154e83e-b8ce-43b6-ab21-a4bfdaf13243" providerId="ADAL" clId="{A770F081-3623-4483-A94C-D610DCECC179}" dt="2021-05-28T18:09:30.973" v="8" actId="2696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7532" y="0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6050" y="1163637"/>
            <a:ext cx="4190999" cy="31432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1267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5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701675" y="4474032"/>
            <a:ext cx="5607049" cy="366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:notes"/>
          <p:cNvSpPr txBox="1">
            <a:spLocks noGrp="1"/>
          </p:cNvSpPr>
          <p:nvPr>
            <p:ph type="sldNum" idx="12"/>
          </p:nvPr>
        </p:nvSpPr>
        <p:spPr>
          <a:xfrm>
            <a:off x="3970339" y="8829821"/>
            <a:ext cx="3038475" cy="46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ff34e9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ff34e9f04_0_0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3ff34e9f04_0_0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4100" cy="467100"/>
          </a:xfrm>
          <a:prstGeom prst="rect">
            <a:avLst/>
          </a:prstGeom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6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:notes"/>
          <p:cNvSpPr txBox="1">
            <a:spLocks noGrp="1"/>
          </p:cNvSpPr>
          <p:nvPr>
            <p:ph type="sldNum" idx="12"/>
          </p:nvPr>
        </p:nvSpPr>
        <p:spPr>
          <a:xfrm>
            <a:off x="3977532" y="8841885"/>
            <a:ext cx="3043978" cy="4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 txBox="1">
            <a:spLocks noGrp="1"/>
          </p:cNvSpPr>
          <p:nvPr>
            <p:ph type="body" idx="1"/>
          </p:nvPr>
        </p:nvSpPr>
        <p:spPr>
          <a:xfrm>
            <a:off x="702945" y="4480144"/>
            <a:ext cx="5617208" cy="366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only or primary imag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5760" y="1897602"/>
            <a:ext cx="462895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Medium Blue">
  <p:cSld name="Divider Medium Blue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chemeClr val="accen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Green">
  <p:cSld name="Divider Green">
    <p:bg>
      <p:bgPr>
        <a:solidFill>
          <a:schemeClr val="accen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primary image">
  <p:cSld name="Divider with primary imag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365125" y="17822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‏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◦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rial"/>
              <a:buChar char="−"/>
              <a:defRPr sz="6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ith secondary image">
  <p:cSld name="Divider with secondary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365125" y="1818067"/>
            <a:ext cx="2811073" cy="30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‏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◦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Arial"/>
              <a:buChar char="−"/>
              <a:defRPr sz="4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Medium Blue">
  <p:cSld name="Key statement Medium Blue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Dark Blue">
  <p:cSld name="Key statement Dark Blue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 Green">
  <p:cSld name="Key statement Green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65760" y="319065"/>
            <a:ext cx="6845093" cy="598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76225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Char char="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◦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Char char="−"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1 column text">
  <p:cSld name="Title, subtitle &amp; 1 column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1 column text">
  <p:cSld name="Title &amp; 1 column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539496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columns of text">
  <p:cSld name="Title, subtitle &amp; 2 columns of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4663439" y="1611312"/>
            <a:ext cx="4114800" cy="47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image">
  <p:cSld name="Title, subtitle, 1 column text with im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411480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41148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1 column text with charts">
  <p:cSld name="Title, subtitle, 1 column text with char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6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  <a:defRPr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4114800" cy="473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571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Char char="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34340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sitesusa/wp-content/uploads/sites/1041/2016/07/M3-Playbook-Data-Conversion-Plan-Template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ctrTitle"/>
          </p:nvPr>
        </p:nvSpPr>
        <p:spPr>
          <a:xfrm>
            <a:off x="365759" y="2536797"/>
            <a:ext cx="7454265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Phase 3 Progress Review Discussion Template</a:t>
            </a:r>
            <a:endParaRPr dirty="0"/>
          </a:p>
        </p:txBody>
      </p:sp>
      <p:sp>
        <p:nvSpPr>
          <p:cNvPr id="119" name="Google Shape;119;p39"/>
          <p:cNvSpPr txBox="1">
            <a:spLocks noGrp="1"/>
          </p:cNvSpPr>
          <p:nvPr>
            <p:ph type="subTitle" idx="1"/>
          </p:nvPr>
        </p:nvSpPr>
        <p:spPr>
          <a:xfrm>
            <a:off x="365759" y="3417950"/>
            <a:ext cx="7304547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GSA, </a:t>
            </a:r>
            <a:r>
              <a:rPr lang="en-US" dirty="0"/>
              <a:t>Office of Shared Solutions and Performance Improvement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Month, Year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Organiza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tion Chart and indicate required number of </a:t>
            </a:r>
            <a:r>
              <a:rPr lang="en-US"/>
              <a:t>full time equivalents (FTEs)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/r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esources, existing resource gaps, and plan to fill resource gaps</a:t>
            </a:r>
            <a:endParaRPr/>
          </a:p>
        </p:txBody>
      </p:sp>
      <p:sp>
        <p:nvSpPr>
          <p:cNvPr id="387" name="Google Shape;387;p10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Resource Management Plan Update (Customer)</a:t>
            </a:r>
            <a:endParaRPr dirty="0"/>
          </a:p>
        </p:txBody>
      </p:sp>
      <p:sp>
        <p:nvSpPr>
          <p:cNvPr id="388" name="Google Shape;388;p100"/>
          <p:cNvSpPr txBox="1">
            <a:spLocks noGrp="1"/>
          </p:cNvSpPr>
          <p:nvPr>
            <p:ph type="body" idx="2"/>
          </p:nvPr>
        </p:nvSpPr>
        <p:spPr>
          <a:xfrm>
            <a:off x="365760" y="1868762"/>
            <a:ext cx="8412600" cy="4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roles and responsibilities needed for the customer migration team for Phase 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resources needed and total number of resources staffed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percentage of time required for each position on the customer migration team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Vacant positions and plan to fill each position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role, indicate if resources are in an acting in an acting, detailed, or contractor-filled 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9" name="Google Shape;389;p100"/>
          <p:cNvGraphicFramePr/>
          <p:nvPr>
            <p:extLst>
              <p:ext uri="{D42A27DB-BD31-4B8C-83A1-F6EECF244321}">
                <p14:modId xmlns:p14="http://schemas.microsoft.com/office/powerpoint/2010/main" val="2987070148"/>
              </p:ext>
            </p:extLst>
          </p:nvPr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Resource Management Plan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Organization Chart and indicate required 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number of </a:t>
            </a:r>
            <a:r>
              <a:rPr lang="en-US"/>
              <a:t>full time equivalents (FTEs)</a:t>
            </a:r>
            <a:r>
              <a:rPr lang="en-US" sz="2000" b="0" i="0" u="none" strike="noStrike" cap="none">
                <a:latin typeface="Arial"/>
                <a:ea typeface="Arial"/>
                <a:cs typeface="Arial"/>
                <a:sym typeface="Arial"/>
              </a:rPr>
              <a:t>/resources, existing resource gap</a:t>
            </a: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s, and plan to fill resource gaps</a:t>
            </a:r>
            <a:endParaRPr/>
          </a:p>
        </p:txBody>
      </p:sp>
      <p:sp>
        <p:nvSpPr>
          <p:cNvPr id="395" name="Google Shape;395;p10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Resource Management Plan Update (Provider)</a:t>
            </a:r>
            <a:endParaRPr dirty="0"/>
          </a:p>
        </p:txBody>
      </p:sp>
      <p:sp>
        <p:nvSpPr>
          <p:cNvPr id="396" name="Google Shape;396;p101"/>
          <p:cNvSpPr txBox="1">
            <a:spLocks noGrp="1"/>
          </p:cNvSpPr>
          <p:nvPr>
            <p:ph type="body" idx="2"/>
          </p:nvPr>
        </p:nvSpPr>
        <p:spPr>
          <a:xfrm>
            <a:off x="365710" y="1868762"/>
            <a:ext cx="8412600" cy="4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roles and responsibilities needed for the provider migration team for Phase 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 number of resources needed and total number of resources staffed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percentage of time required for each position on the provider migration team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Vacant positions and plan to fill each position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each role, indicate if resources are in an acting in an acting, detailed, or contractor-filled position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101"/>
          <p:cNvGraphicFramePr/>
          <p:nvPr>
            <p:extLst>
              <p:ext uri="{D42A27DB-BD31-4B8C-83A1-F6EECF244321}">
                <p14:modId xmlns:p14="http://schemas.microsoft.com/office/powerpoint/2010/main" val="616677493"/>
              </p:ext>
            </p:extLst>
          </p:nvPr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Resource Management Plan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2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details around planned and awarded procurements to support the migration</a:t>
            </a:r>
            <a:endParaRPr/>
          </a:p>
        </p:txBody>
      </p:sp>
      <p:sp>
        <p:nvSpPr>
          <p:cNvPr id="403" name="Google Shape;403;p10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dirty="0"/>
              <a:t>Acquisition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Strategy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(Customer)</a:t>
            </a:r>
            <a:endParaRPr dirty="0"/>
          </a:p>
        </p:txBody>
      </p:sp>
      <p:sp>
        <p:nvSpPr>
          <p:cNvPr id="404" name="Google Shape;404;p102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planned and awarded procurements, including the provider Requests for Proposal (RFPs) (Commercial only) using the table below: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i="1" dirty="0"/>
          </a:p>
        </p:txBody>
      </p:sp>
      <p:graphicFrame>
        <p:nvGraphicFramePr>
          <p:cNvPr id="405" name="Google Shape;405;p102"/>
          <p:cNvGraphicFramePr/>
          <p:nvPr>
            <p:extLst>
              <p:ext uri="{D42A27DB-BD31-4B8C-83A1-F6EECF244321}">
                <p14:modId xmlns:p14="http://schemas.microsoft.com/office/powerpoint/2010/main" val="3355752826"/>
              </p:ext>
            </p:extLst>
          </p:nvPr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Acquisition Strategy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6" name="Google Shape;406;p102"/>
          <p:cNvGraphicFramePr/>
          <p:nvPr/>
        </p:nvGraphicFramePr>
        <p:xfrm>
          <a:off x="347632" y="2224075"/>
          <a:ext cx="8412450" cy="250924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57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Procurement (including Scope)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Acquisition Strategy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Status*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Contract Value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Award Date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r>
                        <a:rPr lang="en-US" sz="11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Period of Performance 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Conversion: </a:t>
                      </a: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services to extract and translate data from legacy application…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7" name="Google Shape;407;p102"/>
          <p:cNvSpPr txBox="1"/>
          <p:nvPr/>
        </p:nvSpPr>
        <p:spPr>
          <a:xfrm rot="-2314511">
            <a:off x="2918884" y="3548835"/>
            <a:ext cx="3269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sp>
        <p:nvSpPr>
          <p:cNvPr id="408" name="Google Shape;408;p102"/>
          <p:cNvSpPr txBox="1"/>
          <p:nvPr/>
        </p:nvSpPr>
        <p:spPr>
          <a:xfrm>
            <a:off x="347632" y="4761896"/>
            <a:ext cx="8899538" cy="1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5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Char char="‏"/>
            </a:pPr>
            <a:r>
              <a:rPr lang="en-US" sz="1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*Statuses may include: Early Planning, Requirements Defined, RFP Released, Award Complete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3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details around planned and awarded procurements to support the migration</a:t>
            </a:r>
            <a:endParaRPr/>
          </a:p>
        </p:txBody>
      </p:sp>
      <p:sp>
        <p:nvSpPr>
          <p:cNvPr id="414" name="Google Shape;414;p103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Acquisition </a:t>
            </a:r>
            <a:r>
              <a:rPr lang="en-US" dirty="0"/>
              <a:t>Strategy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(Provider, Federal)</a:t>
            </a:r>
            <a:endParaRPr dirty="0"/>
          </a:p>
        </p:txBody>
      </p:sp>
      <p:sp>
        <p:nvSpPr>
          <p:cNvPr id="415" name="Google Shape;415;p103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planned and awarded procurements using the table below: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6" name="Google Shape;416;p103"/>
          <p:cNvGraphicFramePr/>
          <p:nvPr>
            <p:extLst>
              <p:ext uri="{D42A27DB-BD31-4B8C-83A1-F6EECF244321}">
                <p14:modId xmlns:p14="http://schemas.microsoft.com/office/powerpoint/2010/main" val="3020749361"/>
              </p:ext>
            </p:extLst>
          </p:nvPr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Acquisition Strategy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7" name="Google Shape;417;p103"/>
          <p:cNvGraphicFramePr/>
          <p:nvPr/>
        </p:nvGraphicFramePr>
        <p:xfrm>
          <a:off x="347632" y="2224075"/>
          <a:ext cx="8412450" cy="250924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57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Procurement (including Scope)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Acquisition Strategy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Status*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Contract Value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Award Date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</a:t>
                      </a:r>
                      <a:r>
                        <a:rPr lang="en-US" sz="11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Period of Performance 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1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Conversion: </a:t>
                      </a:r>
                      <a:r>
                        <a:rPr lang="en-US" sz="1100" b="0" i="1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services to extract and translate data from legacy application…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i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1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8" name="Google Shape;418;p103"/>
          <p:cNvSpPr txBox="1"/>
          <p:nvPr/>
        </p:nvSpPr>
        <p:spPr>
          <a:xfrm rot="-2314511">
            <a:off x="2918884" y="3548835"/>
            <a:ext cx="32699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Arial"/>
              <a:buNone/>
            </a:pPr>
            <a:r>
              <a:rPr lang="en-US" sz="2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  <p:sp>
        <p:nvSpPr>
          <p:cNvPr id="419" name="Google Shape;419;p103"/>
          <p:cNvSpPr txBox="1"/>
          <p:nvPr/>
        </p:nvSpPr>
        <p:spPr>
          <a:xfrm>
            <a:off x="347632" y="4761896"/>
            <a:ext cx="8899538" cy="15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15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Char char="‏"/>
            </a:pPr>
            <a:r>
              <a:rPr lang="en-US" sz="1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*Statuses may include: Early Planning, Requirements Defined, RFP Released, Award Complete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4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approach and strategy for change management, communications, and stakeholder management</a:t>
            </a:r>
            <a:endParaRPr/>
          </a:p>
        </p:txBody>
      </p:sp>
      <p:sp>
        <p:nvSpPr>
          <p:cNvPr id="426" name="Google Shape;426;p104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778239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Change Management and Communications Approach</a:t>
            </a:r>
            <a:endParaRPr/>
          </a:p>
        </p:txBody>
      </p:sp>
      <p:sp>
        <p:nvSpPr>
          <p:cNvPr id="427" name="Google Shape;427;p104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updates to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stakeholders that will be impacted by the migration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change management activities that are planned for the program lifecycle with activity owners for the following: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Business Process Re-engineering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/>
          </a:p>
          <a:p>
            <a:pPr marL="488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Workforce Alignment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104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Communications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0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program’s training approach including delivery method, schedule dependencies, and post Go-Live support</a:t>
            </a:r>
            <a:endParaRPr/>
          </a:p>
        </p:txBody>
      </p:sp>
      <p:sp>
        <p:nvSpPr>
          <p:cNvPr id="434" name="Google Shape;434;p10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Training Approach</a:t>
            </a:r>
            <a:endParaRPr/>
          </a:p>
        </p:txBody>
      </p:sp>
      <p:sp>
        <p:nvSpPr>
          <p:cNvPr id="435" name="Google Shape;435;p105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information on: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roles and responsibilities between the customer and provider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curriculum, delivery method(s), and number of end users to be trained for each topic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to post-Go-Live support (e.g., refresher training offered by provider, centrally stored recorded trainings)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105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Training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help desk strategy for </a:t>
            </a:r>
            <a:r>
              <a:rPr lang="en-US"/>
              <a:t>Operations and Maintenance (O&amp;M)</a:t>
            </a:r>
            <a:endParaRPr/>
          </a:p>
        </p:txBody>
      </p:sp>
      <p:sp>
        <p:nvSpPr>
          <p:cNvPr id="442" name="Google Shape;442;p10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Help Desk Approach</a:t>
            </a:r>
            <a:endParaRPr/>
          </a:p>
        </p:txBody>
      </p:sp>
      <p:sp>
        <p:nvSpPr>
          <p:cNvPr id="443" name="Google Shape;443;p106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an overview of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services that will be acquired from the provider for help desk support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strategy for tiering help desk support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to escalating inquiries, incidents, and issues</a:t>
            </a:r>
            <a:endParaRPr/>
          </a:p>
        </p:txBody>
      </p:sp>
      <p:graphicFrame>
        <p:nvGraphicFramePr>
          <p:cNvPr id="444" name="Google Shape;444;p106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Integrated Help Desk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an overview of the data management and quality approach including an overview of findings from the initial data assessment</a:t>
            </a:r>
            <a:endParaRPr/>
          </a:p>
        </p:txBody>
      </p:sp>
      <p:sp>
        <p:nvSpPr>
          <p:cNvPr id="450" name="Google Shape;450;p10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Management/Data Quality Approach</a:t>
            </a:r>
            <a:endParaRPr/>
          </a:p>
        </p:txBody>
      </p:sp>
      <p:sp>
        <p:nvSpPr>
          <p:cNvPr id="451" name="Google Shape;451;p107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 updates to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results of your data quality assessment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cleansing activities that have already begun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timeline for future data cleansing activities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Success criteria used to measure data quality</a:t>
            </a:r>
            <a:endParaRPr/>
          </a:p>
        </p:txBody>
      </p:sp>
      <p:graphicFrame>
        <p:nvGraphicFramePr>
          <p:cNvPr id="452" name="Google Shape;452;p107"/>
          <p:cNvGraphicFramePr/>
          <p:nvPr/>
        </p:nvGraphicFramePr>
        <p:xfrm>
          <a:off x="6278119" y="6109703"/>
          <a:ext cx="2743200" cy="6401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Data Governance Model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Data Cleansing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integrated program’s governance model </a:t>
            </a:r>
            <a:endParaRPr/>
          </a:p>
        </p:txBody>
      </p:sp>
      <p:sp>
        <p:nvSpPr>
          <p:cNvPr id="458" name="Google Shape;458;p10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Integrated Program Governance Model</a:t>
            </a:r>
            <a:endParaRPr/>
          </a:p>
        </p:txBody>
      </p:sp>
      <p:sp>
        <p:nvSpPr>
          <p:cNvPr id="459" name="Google Shape;459;p108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providing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governance structure, which identifies the roles, responsibilities, and which offices are represented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description of integration points between customer and provider governance groups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process, cadence, and timeline to make decisions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process and criteria used to escalate decisions, issues, and risks</a:t>
            </a:r>
            <a:endParaRPr/>
          </a:p>
        </p:txBody>
      </p:sp>
      <p:graphicFrame>
        <p:nvGraphicFramePr>
          <p:cNvPr id="460" name="Google Shape;460;p108"/>
          <p:cNvGraphicFramePr/>
          <p:nvPr>
            <p:extLst>
              <p:ext uri="{D42A27DB-BD31-4B8C-83A1-F6EECF244321}">
                <p14:modId xmlns:p14="http://schemas.microsoft.com/office/powerpoint/2010/main" val="614577861"/>
              </p:ext>
            </p:extLst>
          </p:nvPr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Governance Plan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9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overall lessons learned from the Engagement Phase </a:t>
            </a:r>
            <a:endParaRPr/>
          </a:p>
        </p:txBody>
      </p:sp>
      <p:sp>
        <p:nvSpPr>
          <p:cNvPr id="466" name="Google Shape;466;p109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/>
          </a:p>
        </p:txBody>
      </p:sp>
      <p:sp>
        <p:nvSpPr>
          <p:cNvPr id="467" name="Google Shape;467;p109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an overview of: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worked well during the phase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could be improved during future implementations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Recommendations to be incorporated for the Migration phase</a:t>
            </a:r>
            <a:endParaRPr/>
          </a:p>
        </p:txBody>
      </p:sp>
      <p:graphicFrame>
        <p:nvGraphicFramePr>
          <p:cNvPr id="468" name="Google Shape;468;p109"/>
          <p:cNvGraphicFramePr/>
          <p:nvPr/>
        </p:nvGraphicFramePr>
        <p:xfrm>
          <a:off x="6278119" y="6109703"/>
          <a:ext cx="2743200" cy="4933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0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Lessons Learned Report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This template is intended to guide a Progress Review discussion between a Customer, Provider and Key Stakeholders.</a:t>
            </a:r>
          </a:p>
        </p:txBody>
      </p:sp>
      <p:sp>
        <p:nvSpPr>
          <p:cNvPr id="298" name="Google Shape;298;p9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Questions to be Answered</a:t>
            </a:r>
            <a:endParaRPr/>
          </a:p>
        </p:txBody>
      </p:sp>
      <p:sp>
        <p:nvSpPr>
          <p:cNvPr id="299" name="Google Shape;299;p90"/>
          <p:cNvSpPr/>
          <p:nvPr/>
        </p:nvSpPr>
        <p:spPr>
          <a:xfrm rot="-5400000" flipH="1">
            <a:off x="-1346775" y="3335825"/>
            <a:ext cx="3636900" cy="456600"/>
          </a:xfrm>
          <a:prstGeom prst="chevron">
            <a:avLst>
              <a:gd name="adj" fmla="val 325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"/>
              <a:buFont typeface="Arial Narrow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3. Engagement</a:t>
            </a:r>
            <a:endParaRPr/>
          </a:p>
        </p:txBody>
      </p:sp>
      <p:graphicFrame>
        <p:nvGraphicFramePr>
          <p:cNvPr id="300" name="Google Shape;300;p90"/>
          <p:cNvGraphicFramePr/>
          <p:nvPr>
            <p:extLst>
              <p:ext uri="{D42A27DB-BD31-4B8C-83A1-F6EECF244321}">
                <p14:modId xmlns:p14="http://schemas.microsoft.com/office/powerpoint/2010/main" val="2583646780"/>
              </p:ext>
            </p:extLst>
          </p:nvPr>
        </p:nvGraphicFramePr>
        <p:xfrm>
          <a:off x="828711" y="1637261"/>
          <a:ext cx="7742633" cy="3745314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49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5"/>
                        <a:buFont typeface="Arial"/>
                        <a:buNone/>
                      </a:pPr>
                      <a:r>
                        <a:rPr lang="en-US" sz="1500" b="1" u="none" strike="noStrike" cap="none" dirty="0">
                          <a:solidFill>
                            <a:schemeClr val="lt1"/>
                          </a:solidFill>
                        </a:rPr>
                        <a:t>Questions to Be Answered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Are the fit-gap analysis results in alignment with maintaining standard solutions to the extent possible?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How inclusive is the risk analysis?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How inclusive is the integrated master schedule? 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schedule realistic and achievable?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Is the selected provider 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adequately resourced and prepared 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</a:rPr>
                        <a:t>to support the new customer 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the migration phases?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the customer adequately resourced and is the organization ready to begin the migration phase? 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the scope of services and migration phase roles and responsibilities adequately defined and understood between customer and provider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service level agreements adequate to maintain performance requirements?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Does the program have adequate plans to mitigate key risks and issues?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3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strike="noStrike" cap="none" dirty="0"/>
                        <a:t>Has the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Life Cycle Cost Estimate (LCCE) </a:t>
                      </a:r>
                      <a:r>
                        <a:rPr lang="en-US" sz="1200" u="none" strike="noStrike" cap="none" dirty="0"/>
                        <a:t>been updated to reflect business requirements, and is it reasonable?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0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Please describe the activities planned for the next 30, 60, and 90 days</a:t>
            </a:r>
            <a:endParaRPr/>
          </a:p>
        </p:txBody>
      </p:sp>
      <p:sp>
        <p:nvSpPr>
          <p:cNvPr id="474" name="Google Shape;474;p110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This template is intended to guide a Progress Review discussion between a Customer, Provider and Key Stakeholders.</a:t>
            </a:r>
          </a:p>
        </p:txBody>
      </p:sp>
      <p:sp>
        <p:nvSpPr>
          <p:cNvPr id="137" name="Google Shape;137;p41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Instructions for Completing This Template </a:t>
            </a:r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use this template: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the source documents included within each slide to develop summary-level information that will help guide the Progress Review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 prepared to discuss specific questions/content included on each slide before or during the Progress Review</a:t>
            </a:r>
            <a:endParaRPr dirty="0"/>
          </a:p>
          <a:p>
            <a:pPr marL="342900" lvl="0" indent="-342900"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Once complete, schedule a Progress Review meeting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2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Documentation Required for Phase 3 </a:t>
            </a:r>
            <a:r>
              <a:rPr lang="en-US" sz="2400" dirty="0">
                <a:solidFill>
                  <a:schemeClr val="accent1"/>
                </a:solidFill>
              </a:rPr>
              <a:t>P</a:t>
            </a:r>
            <a:r>
              <a:rPr lang="en-US" sz="2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rogress Review</a:t>
            </a:r>
            <a:endParaRPr dirty="0"/>
          </a:p>
        </p:txBody>
      </p:sp>
      <p:sp>
        <p:nvSpPr>
          <p:cNvPr id="315" name="Google Shape;315;p92"/>
          <p:cNvSpPr txBox="1">
            <a:spLocks noGrp="1"/>
          </p:cNvSpPr>
          <p:nvPr>
            <p:ph type="body" idx="1"/>
          </p:nvPr>
        </p:nvSpPr>
        <p:spPr>
          <a:xfrm>
            <a:off x="381000" y="60960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BC00"/>
              </a:buClr>
              <a:buSzPts val="4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The following documentation is required in guiding a discussion to demonstrate readiness and gain approval for Phase 3. Agencies purchasing transaction processing services only will identify relevant activities and artifacts for their project using the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M3 </a:t>
            </a:r>
            <a:r>
              <a:rPr lang="en-US" sz="1600" b="0" i="0" u="sng" strike="noStrike" cap="none" dirty="0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rPr>
              <a:t>Ser</a:t>
            </a:r>
            <a:r>
              <a:rPr lang="en-US" sz="1600" u="sng" dirty="0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rPr>
              <a:t>vices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</a:rPr>
              <a:t>Tailoring Guide</a:t>
            </a:r>
            <a:r>
              <a:rPr lang="en-US" sz="1600" b="0" i="0" u="none" strike="noStrike" cap="none" dirty="0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dirty="0"/>
          </a:p>
        </p:txBody>
      </p:sp>
      <p:graphicFrame>
        <p:nvGraphicFramePr>
          <p:cNvPr id="316" name="Google Shape;316;p92"/>
          <p:cNvGraphicFramePr/>
          <p:nvPr>
            <p:extLst>
              <p:ext uri="{D42A27DB-BD31-4B8C-83A1-F6EECF244321}">
                <p14:modId xmlns:p14="http://schemas.microsoft.com/office/powerpoint/2010/main" val="1527924633"/>
              </p:ext>
            </p:extLst>
          </p:nvPr>
        </p:nvGraphicFramePr>
        <p:xfrm>
          <a:off x="4632007" y="1370815"/>
          <a:ext cx="4141200" cy="4114939"/>
        </p:xfrm>
        <a:graphic>
          <a:graphicData uri="http://schemas.openxmlformats.org/drawingml/2006/table">
            <a:tbl>
              <a:tblPr>
                <a:noFill/>
                <a:tableStyleId>{0A5EFC70-273C-4643-85BE-EEDBF480354D}</a:tableStyleId>
              </a:tblPr>
              <a:tblGrid>
                <a:gridCol w="375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9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Information Contained in </a:t>
                      </a:r>
                      <a:r>
                        <a:rPr lang="en-US" sz="1100" b="1" u="sng" strike="noStrike" cap="none" dirty="0">
                          <a:solidFill>
                            <a:srgbClr val="11A5DD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Progress Review Discussion</a:t>
                      </a:r>
                      <a:endParaRPr u="sng" dirty="0">
                        <a:solidFill>
                          <a:srgbClr val="11A5DD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942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Acquisition Strategy (Customer)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Acquisition Strategy (Provider, Federal)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Change Management and Communications Approach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Contact Center Approach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Data Management/Data Quality Approach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Lessons Learned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M3 Risk Assessment Tool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Migration Plan, Schedule, and Release Approach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Program Governance Model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Requirements Fit-Gap Analysis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Resource Management Plan (Customer)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Resource Management Plan (Provider)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SLAs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Target State Solution Scope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Top Risks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Training Approach </a:t>
                      </a: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5"/>
                        <a:buFont typeface="Noto Sans Symbols"/>
                        <a:buNone/>
                      </a:pPr>
                      <a:endParaRPr sz="900" b="0" u="none" strike="noStrike" cap="none" dirty="0">
                        <a:solidFill>
                          <a:schemeClr val="dk2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7" name="Google Shape;317;p92"/>
          <p:cNvGraphicFramePr/>
          <p:nvPr>
            <p:extLst>
              <p:ext uri="{D42A27DB-BD31-4B8C-83A1-F6EECF244321}">
                <p14:modId xmlns:p14="http://schemas.microsoft.com/office/powerpoint/2010/main" val="3255209520"/>
              </p:ext>
            </p:extLst>
          </p:nvPr>
        </p:nvGraphicFramePr>
        <p:xfrm>
          <a:off x="365750" y="5555693"/>
          <a:ext cx="8412500" cy="1005980"/>
        </p:xfrm>
        <a:graphic>
          <a:graphicData uri="http://schemas.openxmlformats.org/drawingml/2006/table">
            <a:tbl>
              <a:tblPr>
                <a:noFill/>
                <a:tableStyleId>{0A5EFC70-273C-4643-85BE-EEDBF480354D}</a:tableStyleId>
              </a:tblPr>
              <a:tblGrid>
                <a:gridCol w="42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1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Exit Criteria (to move into Phase 4)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586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Fit-</a:t>
                      </a: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Gap Analysis Completed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Go/No-Go Criteria Approved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Integrated Master Schedule Drafted</a:t>
                      </a:r>
                      <a:endParaRPr sz="1000" b="0" i="0" u="none" strike="noStrike" cap="none" dirty="0">
                        <a:solidFill>
                          <a:schemeClr val="tx1"/>
                        </a:solidFill>
                        <a:latin typeface="Arial Narrow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Migration Approach Finalized </a:t>
                      </a:r>
                      <a:endParaRPr lang="en-US" sz="1000" u="none" strike="noStrike" cap="none" dirty="0">
                        <a:solidFill>
                          <a:schemeClr val="tx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PMO and Governance Process Integrated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r>
                        <a:rPr lang="en-US" sz="1000" u="none" strike="noStrike" cap="none" dirty="0">
                          <a:solidFill>
                            <a:schemeClr val="tx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SLAs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oto Sans Symbols"/>
                        <a:buChar char="✓"/>
                      </a:pP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68650" marR="68650" marT="34325" marB="343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" name="Google Shape;318;p92"/>
          <p:cNvGraphicFramePr/>
          <p:nvPr>
            <p:extLst>
              <p:ext uri="{D42A27DB-BD31-4B8C-83A1-F6EECF244321}">
                <p14:modId xmlns:p14="http://schemas.microsoft.com/office/powerpoint/2010/main" val="745070806"/>
              </p:ext>
            </p:extLst>
          </p:nvPr>
        </p:nvGraphicFramePr>
        <p:xfrm>
          <a:off x="360712" y="1370816"/>
          <a:ext cx="4141200" cy="3985340"/>
        </p:xfrm>
        <a:graphic>
          <a:graphicData uri="http://schemas.openxmlformats.org/drawingml/2006/table">
            <a:tbl>
              <a:tblPr>
                <a:noFill/>
                <a:tableStyleId>{0A5EFC70-273C-4643-85BE-EEDBF480354D}</a:tableStyleId>
              </a:tblPr>
              <a:tblGrid>
                <a:gridCol w="207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 Narrow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Phase 3 Documentation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1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5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Acquisition Strategy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Business Readiness Assessment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Business Needs Workbook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Change Management Plan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Change Readiness Assessment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Change Request Form</a:t>
                      </a:r>
                      <a:r>
                        <a:rPr lang="en-US" sz="900" b="0" i="0" u="none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endParaRPr lang="en-US" sz="900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Change Request Log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Communications Plan </a:t>
                      </a:r>
                      <a:endParaRPr lang="en-US" sz="900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Configuration Management Plan </a:t>
                      </a:r>
                      <a:endParaRPr lang="en-US" sz="900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Contact Center Strategy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CooP</a:t>
                      </a: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 and Disaster Recovery Plan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Data Cleansing Plan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Data Cleansing Scripts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Data Conversion Plan</a:t>
                      </a:r>
                      <a:endParaRPr lang="en-US" sz="900" b="0" i="0" u="sng" strike="noStrike" cap="none" noProof="0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Decommission Plan </a:t>
                      </a:r>
                      <a:endParaRPr lang="en-US" sz="900" u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Documented Data Structure and Mapping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Enhancement Strategy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Go/No-Go Criteria for Go-Live Assessment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Governance Plan </a:t>
                      </a:r>
                      <a:endParaRPr lang="en-US" sz="900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Implementation Approach/Schedule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Independent Verification &amp; Validation (IV&amp;V) Plan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Integrated Master Schedule (IMS)</a:t>
                      </a:r>
                      <a:r>
                        <a:rPr lang="en-US" sz="900" b="0" i="0" u="none" strike="noStrike" cap="none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Interface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83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Labor Relations Strategy</a:t>
                      </a:r>
                      <a:endParaRPr lang="en-US" sz="900" b="0" i="0" u="sng" strike="noStrike" noProof="0" dirty="0">
                        <a:latin typeface="Arial Narrow" panose="020B0606020202030204" pitchFamily="34" charset="0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/>
                        </a:rPr>
                        <a:t>M3 Risk Assessment Tool</a:t>
                      </a:r>
                      <a:r>
                        <a:rPr lang="en-US" sz="900" b="0" i="0" u="none" strike="noStrike" cap="none" noProof="0" dirty="0">
                          <a:solidFill>
                            <a:srgbClr val="11A5DD"/>
                          </a:solidFill>
                          <a:latin typeface="Arial Narrow"/>
                        </a:rPr>
                        <a:t> </a:t>
                      </a:r>
                      <a:endParaRPr lang="en-US" sz="900" dirty="0">
                        <a:solidFill>
                          <a:srgbClr val="11A5DD"/>
                        </a:solidFill>
                        <a:latin typeface="Arial Narrow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Migration Approach, including Technical Strategies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Migration Plan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Service Level Agreements (SLAs)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Program Charter 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Program Management Plan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/>
                        </a:rPr>
                        <a:t>Quality Assurance Surveillance Plan (QASP)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Requirements Fit-Gap Analysis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Requirements Management Plan </a:t>
                      </a:r>
                      <a:endParaRPr lang="en-US" sz="900" u="sng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Requirements Traceability Matrix (RTM) </a:t>
                      </a:r>
                      <a:endParaRPr lang="en-US" sz="900" u="sng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Resource Management Plan </a:t>
                      </a:r>
                      <a:endParaRPr lang="en-US" sz="900" u="sng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Risk Management Plan </a:t>
                      </a:r>
                      <a:endParaRPr lang="en-US" sz="900" u="sng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Risks, Actions, Issues, and Decisions (RAID) Log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Stakeholder Analysis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Status Reports/Dashboards </a:t>
                      </a:r>
                      <a:endParaRPr lang="en-US" sz="900" u="sng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Target State Concept of Operations </a:t>
                      </a:r>
                      <a:endParaRPr lang="en-US" sz="900" u="sng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Target State Systems Environment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Technical Strategy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Test Plan </a:t>
                      </a:r>
                      <a:endParaRPr lang="en-US" sz="900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sng" strike="noStrike" cap="none" noProof="0" dirty="0">
                          <a:solidFill>
                            <a:srgbClr val="11A5DD"/>
                          </a:solidFill>
                          <a:latin typeface="Arial Narrow" panose="020B0606020202030204" pitchFamily="34" charset="0"/>
                        </a:rPr>
                        <a:t>Training Plan </a:t>
                      </a:r>
                      <a:endParaRPr lang="en-US" sz="900" dirty="0">
                        <a:solidFill>
                          <a:srgbClr val="11A5DD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Validated and Updated </a:t>
                      </a:r>
                      <a:r>
                        <a:rPr lang="en-US" sz="900" b="0" i="0" u="sng" strike="noStrike" cap="none" noProof="0" dirty="0">
                          <a:solidFill>
                            <a:srgbClr val="00A1DE"/>
                          </a:solidFill>
                          <a:latin typeface="Arial Narrow" panose="020B0606020202030204" pitchFamily="34" charset="0"/>
                        </a:rPr>
                        <a:t>As-Is Systems Environment</a:t>
                      </a:r>
                      <a:r>
                        <a:rPr lang="en-US" sz="900" b="0" i="0" u="none" strike="noStrike" cap="none" noProof="0" dirty="0">
                          <a:solidFill>
                            <a:srgbClr val="00A1DE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endParaRPr lang="en-US" sz="900" dirty="0">
                        <a:solidFill>
                          <a:srgbClr val="00A1DE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131"/>
                        </a:buClr>
                        <a:buSzPts val="783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noProof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Workforce Assessment </a:t>
                      </a:r>
                      <a:endParaRPr lang="en-US" sz="90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0"/>
            <a:ext cx="88392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94"/>
          <p:cNvSpPr txBox="1">
            <a:spLocks noGrp="1"/>
          </p:cNvSpPr>
          <p:nvPr>
            <p:ph type="body" idx="1"/>
          </p:nvPr>
        </p:nvSpPr>
        <p:spPr>
          <a:xfrm>
            <a:off x="228601" y="782620"/>
            <a:ext cx="876300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Determine the risk rating at the end of Phase 3 using the </a:t>
            </a:r>
            <a:r>
              <a:rPr lang="en-US" sz="2000" b="0" i="0" u="sng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M3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u="sng" dirty="0">
                <a:solidFill>
                  <a:schemeClr val="hlink"/>
                </a:solidFill>
              </a:rPr>
              <a:t>R</a:t>
            </a: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isk Assessment Tool</a:t>
            </a:r>
            <a:r>
              <a:rPr lang="en-US" sz="20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 and submit with progress review material.</a:t>
            </a:r>
            <a:endParaRPr dirty="0"/>
          </a:p>
        </p:txBody>
      </p:sp>
      <p:sp>
        <p:nvSpPr>
          <p:cNvPr id="335" name="Google Shape;335;p94"/>
          <p:cNvSpPr txBox="1">
            <a:spLocks noGrp="1"/>
          </p:cNvSpPr>
          <p:nvPr>
            <p:ph type="title"/>
          </p:nvPr>
        </p:nvSpPr>
        <p:spPr>
          <a:xfrm>
            <a:off x="228610" y="31313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M3 Risk Assessment Tool</a:t>
            </a:r>
            <a:endParaRPr dirty="0"/>
          </a:p>
        </p:txBody>
      </p:sp>
      <p:sp>
        <p:nvSpPr>
          <p:cNvPr id="336" name="Google Shape;336;p94"/>
          <p:cNvSpPr txBox="1"/>
          <p:nvPr/>
        </p:nvSpPr>
        <p:spPr>
          <a:xfrm rot="-1152150">
            <a:off x="2341639" y="3845123"/>
            <a:ext cx="4014102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‏"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ILLUSTRATIVE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5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the Target State Systems Environment based on the scope of the migration.</a:t>
            </a:r>
            <a:endParaRPr dirty="0"/>
          </a:p>
        </p:txBody>
      </p:sp>
      <p:sp>
        <p:nvSpPr>
          <p:cNvPr id="343" name="Google Shape;343;p95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Target State Solution Scope</a:t>
            </a:r>
            <a:endParaRPr/>
          </a:p>
        </p:txBody>
      </p:sp>
      <p:sp>
        <p:nvSpPr>
          <p:cNvPr id="344" name="Google Shape;344;p95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an overview and a diagram of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systems that will be managed by the provider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customer or third-party systems that will be impacted by the migration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transformation or implementation initiatives that need to be coordinated in parallel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new or impacted interfaces</a:t>
            </a:r>
            <a:endParaRPr/>
          </a:p>
        </p:txBody>
      </p:sp>
      <p:graphicFrame>
        <p:nvGraphicFramePr>
          <p:cNvPr id="345" name="Google Shape;345;p95"/>
          <p:cNvGraphicFramePr/>
          <p:nvPr/>
        </p:nvGraphicFramePr>
        <p:xfrm>
          <a:off x="6278119" y="6109703"/>
          <a:ext cx="2743200" cy="6147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Target State Systems Environment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6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 description of the major gaps identified, the associated gap solutions, and the impact to the implementation</a:t>
            </a:r>
            <a:endParaRPr/>
          </a:p>
        </p:txBody>
      </p:sp>
      <p:sp>
        <p:nvSpPr>
          <p:cNvPr id="351" name="Google Shape;351;p96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Fit-Gap Analysis</a:t>
            </a:r>
            <a:endParaRPr dirty="0"/>
          </a:p>
        </p:txBody>
      </p:sp>
      <p:sp>
        <p:nvSpPr>
          <p:cNvPr id="352" name="Google Shape;352;p96"/>
          <p:cNvSpPr txBox="1">
            <a:spLocks noGrp="1"/>
          </p:cNvSpPr>
          <p:nvPr>
            <p:ph type="body" idx="2"/>
          </p:nvPr>
        </p:nvSpPr>
        <p:spPr>
          <a:xfrm>
            <a:off x="365760" y="1611312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including the following: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Mandatory or mission-critical gaps and the categories they fall in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largest gap areas, and the plan to fill these gaps</a:t>
            </a:r>
            <a:endParaRPr/>
          </a:p>
        </p:txBody>
      </p:sp>
      <p:graphicFrame>
        <p:nvGraphicFramePr>
          <p:cNvPr id="353" name="Google Shape;353;p96"/>
          <p:cNvGraphicFramePr/>
          <p:nvPr>
            <p:extLst>
              <p:ext uri="{D42A27DB-BD31-4B8C-83A1-F6EECF244321}">
                <p14:modId xmlns:p14="http://schemas.microsoft.com/office/powerpoint/2010/main" val="88545980"/>
              </p:ext>
            </p:extLst>
          </p:nvPr>
        </p:nvGraphicFramePr>
        <p:xfrm>
          <a:off x="6278119" y="6109703"/>
          <a:ext cx="2743200" cy="6147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 dirty="0"/>
                        <a:t>Requirements Fit-Gap Report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7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a description of the major elements of the implementation approach including key dependencies</a:t>
            </a:r>
            <a:endParaRPr/>
          </a:p>
        </p:txBody>
      </p:sp>
      <p:sp>
        <p:nvSpPr>
          <p:cNvPr id="359" name="Google Shape;359;p97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Migration Plan, Schedule, and Release Approach</a:t>
            </a:r>
            <a:endParaRPr/>
          </a:p>
        </p:txBody>
      </p:sp>
      <p:sp>
        <p:nvSpPr>
          <p:cNvPr id="360" name="Google Shape;360;p97"/>
          <p:cNvSpPr txBox="1">
            <a:spLocks noGrp="1"/>
          </p:cNvSpPr>
          <p:nvPr>
            <p:ph type="body" idx="2"/>
          </p:nvPr>
        </p:nvSpPr>
        <p:spPr>
          <a:xfrm>
            <a:off x="365760" y="1668462"/>
            <a:ext cx="8412600" cy="4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providing a description of: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and schedule for releases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critical path milestones and dependencies that must be achieved for a successful migration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approach and schedule for data conversion, testing, and retiring legacy systems</a:t>
            </a:r>
            <a:endParaRPr dirty="0"/>
          </a:p>
        </p:txBody>
      </p:sp>
      <p:graphicFrame>
        <p:nvGraphicFramePr>
          <p:cNvPr id="361" name="Google Shape;361;p97"/>
          <p:cNvGraphicFramePr/>
          <p:nvPr/>
        </p:nvGraphicFramePr>
        <p:xfrm>
          <a:off x="6226169" y="6078453"/>
          <a:ext cx="2763750" cy="6401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Integrated Master Schedule</a:t>
                      </a:r>
                      <a:endParaRPr/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Implementation Approach/Timeline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8"/>
          <p:cNvSpPr txBox="1">
            <a:spLocks noGrp="1"/>
          </p:cNvSpPr>
          <p:nvPr>
            <p:ph type="body" idx="1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Provide the top 5 – 10 integrated migration risks identified to date by the customer and provider and proposed mitigation strategies</a:t>
            </a:r>
            <a:endParaRPr/>
          </a:p>
        </p:txBody>
      </p:sp>
      <p:sp>
        <p:nvSpPr>
          <p:cNvPr id="367" name="Google Shape;367;p98"/>
          <p:cNvSpPr txBox="1">
            <a:spLocks noGrp="1"/>
          </p:cNvSpPr>
          <p:nvPr>
            <p:ph type="title"/>
          </p:nvPr>
        </p:nvSpPr>
        <p:spPr>
          <a:xfrm>
            <a:off x="365760" y="295683"/>
            <a:ext cx="8412480" cy="4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Top Risks</a:t>
            </a:r>
            <a:endParaRPr/>
          </a:p>
        </p:txBody>
      </p:sp>
      <p:graphicFrame>
        <p:nvGraphicFramePr>
          <p:cNvPr id="368" name="Google Shape;368;p98"/>
          <p:cNvGraphicFramePr/>
          <p:nvPr/>
        </p:nvGraphicFramePr>
        <p:xfrm>
          <a:off x="383343" y="1557320"/>
          <a:ext cx="8376775" cy="315285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83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Risk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Impact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Probability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Mitigation </a:t>
                      </a:r>
                      <a:r>
                        <a:rPr lang="en-US" sz="11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&lt;Risk 1: If adequate resources are not dedicated to data cleansing, then cleansing activities will be delayed and the quality of the conversion will be reduced&gt;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Manager</a:t>
                      </a:r>
                      <a:endParaRPr/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Noto Sans Symbols"/>
                        <a:buNone/>
                      </a:pPr>
                      <a:r>
                        <a:rPr lang="en-US" sz="1100" b="0" i="1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&lt;Dedicate additional resources to support data cleansing efforts no later than 4/20&gt;</a:t>
                      </a:r>
                      <a:endParaRPr/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Noto Sans Symbols"/>
                        <a:buNone/>
                      </a:pPr>
                      <a:endParaRPr sz="1100" b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50" marR="68650" marT="34325" marB="343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69" name="Google Shape;369;p98"/>
          <p:cNvGraphicFramePr/>
          <p:nvPr/>
        </p:nvGraphicFramePr>
        <p:xfrm>
          <a:off x="6277169" y="5945103"/>
          <a:ext cx="2743200" cy="792500"/>
        </p:xfrm>
        <a:graphic>
          <a:graphicData uri="http://schemas.openxmlformats.org/drawingml/2006/table">
            <a:tbl>
              <a:tblPr firstRow="1" bandRow="1">
                <a:noFill/>
                <a:tableStyleId>{73393905-D836-4CC2-B628-312EB2ECF6C8}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"/>
                        <a:buFont typeface="Arial"/>
                        <a:buNone/>
                      </a:pPr>
                      <a:r>
                        <a:rPr lang="en-US" sz="1000" u="none" strike="noStrike" cap="none"/>
                        <a:t>Source Documentation from Playbook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Risks, Actions, Issues, and Decisions (RAID) </a:t>
                      </a: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Log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11430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strike="noStrike" cap="none"/>
                        <a:t>Risk Management Plan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loitte Brand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F7F4B96AD0A40B1B838A293BDFF99" ma:contentTypeVersion="10" ma:contentTypeDescription="Create a new document." ma:contentTypeScope="" ma:versionID="599375ded8528ba3fe5c16c233fe1e8c">
  <xsd:schema xmlns:xsd="http://www.w3.org/2001/XMLSchema" xmlns:xs="http://www.w3.org/2001/XMLSchema" xmlns:p="http://schemas.microsoft.com/office/2006/metadata/properties" xmlns:ns2="e060d27a-5161-4296-b561-dd0197b40dbe" xmlns:ns3="d38f0a99-75fa-4a74-962a-27f662799a1f" targetNamespace="http://schemas.microsoft.com/office/2006/metadata/properties" ma:root="true" ma:fieldsID="f96cd62eae24cfa17d66aae213cf508f" ns2:_="" ns3:_="">
    <xsd:import namespace="e060d27a-5161-4296-b561-dd0197b40dbe"/>
    <xsd:import namespace="d38f0a99-75fa-4a74-962a-27f662799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0d27a-5161-4296-b561-dd0197b40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f0a99-75fa-4a74-962a-27f662799a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BB867B-5088-4966-A94A-52C4A0DBC0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910D6F-457F-4165-B144-68E9A9209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0d27a-5161-4296-b561-dd0197b40dbe"/>
    <ds:schemaRef ds:uri="d38f0a99-75fa-4a74-962a-27f662799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8B5963-8F76-4045-8E45-1DFC98B1A4A6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d38f0a99-75fa-4a74-962a-27f662799a1f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e060d27a-5161-4296-b561-dd0197b40d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1645</Words>
  <Application>Microsoft Office PowerPoint</Application>
  <PresentationFormat>On-screen Show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Deloitte Brand</vt:lpstr>
      <vt:lpstr>   Phase 3 Progress Review Discussion Template</vt:lpstr>
      <vt:lpstr>Questions to be Answered</vt:lpstr>
      <vt:lpstr>Instructions for Completing This Template </vt:lpstr>
      <vt:lpstr>Documentation Required for Phase 3 Progress Review</vt:lpstr>
      <vt:lpstr>M3 Risk Assessment Tool</vt:lpstr>
      <vt:lpstr>Target State Solution Scope</vt:lpstr>
      <vt:lpstr>Requirements Fit-Gap Analysis</vt:lpstr>
      <vt:lpstr>Migration Plan, Schedule, and Release Approach</vt:lpstr>
      <vt:lpstr>Top Risks</vt:lpstr>
      <vt:lpstr>Resource Management Plan Update (Customer)</vt:lpstr>
      <vt:lpstr>Resource Management Plan Update (Provider)</vt:lpstr>
      <vt:lpstr>Acquisition Strategy (Customer)</vt:lpstr>
      <vt:lpstr>Acquisition Strategy (Provider, Federal)</vt:lpstr>
      <vt:lpstr>Change Management and Communications Approach</vt:lpstr>
      <vt:lpstr>Training Approach</vt:lpstr>
      <vt:lpstr>Help Desk Approach</vt:lpstr>
      <vt:lpstr>Data Management/Data Quality Approach</vt:lpstr>
      <vt:lpstr>Integrated Program Governance Model</vt:lpstr>
      <vt:lpstr>Lessons Learned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 Tollgate Review Discussion Template</dc:title>
  <dc:creator>ElaineCRieman</dc:creator>
  <cp:lastModifiedBy>Lee, Lauren</cp:lastModifiedBy>
  <cp:revision>13</cp:revision>
  <dcterms:modified xsi:type="dcterms:W3CDTF">2021-06-11T17:57:13Z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0x010100D11F7F4B96AD0A40B1B838A293BDFF99</vt:lpwstr>
  </property>
</Properties>
</file>