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>
        <p:scale>
          <a:sx n="75" d="100"/>
          <a:sy n="75" d="100"/>
        </p:scale>
        <p:origin x="-209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7869D-2226-407B-B333-91081918D56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CC540-431F-48A2-842F-010EAEF5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97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CC540-431F-48A2-842F-010EAEF5F5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0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CC540-431F-48A2-842F-010EAEF5F5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5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9290-7145-4715-BA84-BBE97599376F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FFC-187D-48E7-B5DF-94B542FC3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FAF3-9118-4F1C-8212-4CB18336D76A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FFC-187D-48E7-B5DF-94B542FC3EE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00489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33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108F-008B-4999-8C89-FD3C4D322449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FFC-187D-48E7-B5DF-94B542FC3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8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3FBE-0477-45C7-A8A9-C21AEE101BD3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FFC-187D-48E7-B5DF-94B542FC3EE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00489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88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830C-47BC-4914-9EE4-39692A58FCA1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FFC-187D-48E7-B5DF-94B542FC3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2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12333"/>
            <a:ext cx="5181600" cy="48646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12333"/>
            <a:ext cx="5181600" cy="48646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63CD-975B-454A-8BF0-855B3FE21227}" type="datetime1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FFC-187D-48E7-B5DF-94B542FC3E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00489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6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397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3610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77271"/>
            <a:ext cx="5157787" cy="401694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3610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77271"/>
            <a:ext cx="5183188" cy="401694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5C19-ECC2-41CF-BC74-EAA5B06FC8CA}" type="datetime1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FFC-187D-48E7-B5DF-94B542FC3EE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00489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5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0B9B-43D7-4FB7-AF84-9BEB8BBEEC4F}" type="datetime1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FFC-187D-48E7-B5DF-94B542FC3E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8200" y="100489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200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B5DC-6E75-45E4-A000-14579535A06D}" type="datetime1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FFC-187D-48E7-B5DF-94B542FC3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9101-B22C-482B-B408-54FF846E8DAA}" type="datetime1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FFC-187D-48E7-B5DF-94B542FC3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868A-1BED-4563-9086-83666363D493}" type="datetime1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FFC-187D-48E7-B5DF-94B542FC3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48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2443"/>
            <a:ext cx="10515600" cy="484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7573E-2920-459D-91CC-81D5297AC04E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5FFC-187D-48E7-B5DF-94B542FC3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6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Major Activities Over Next 30-45 Days (as of xx/xx/xx)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FFC-187D-48E7-B5DF-94B542FC3EE8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5" name="Group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138514"/>
              </p:ext>
            </p:extLst>
          </p:nvPr>
        </p:nvGraphicFramePr>
        <p:xfrm>
          <a:off x="838200" y="1165755"/>
          <a:ext cx="10515600" cy="2298156"/>
        </p:xfrm>
        <a:graphic>
          <a:graphicData uri="http://schemas.openxmlformats.org/drawingml/2006/table">
            <a:tbl>
              <a:tblPr/>
              <a:tblGrid>
                <a:gridCol w="626660"/>
                <a:gridCol w="2594073"/>
                <a:gridCol w="833634"/>
                <a:gridCol w="621773"/>
                <a:gridCol w="661888"/>
                <a:gridCol w="613790"/>
                <a:gridCol w="420617"/>
                <a:gridCol w="4143165"/>
              </a:tblGrid>
              <a:tr h="129201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MAJOR ACTIVITIES</a:t>
                      </a:r>
                    </a:p>
                  </a:txBody>
                  <a:tcPr marL="27432" marR="27432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27432" marR="27432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2A437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27432" marR="27432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2A437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359"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IMS</a:t>
                      </a:r>
                    </a:p>
                  </a:txBody>
                  <a:tcPr marL="27432" marR="27432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Activities</a:t>
                      </a:r>
                    </a:p>
                  </a:txBody>
                  <a:tcPr marL="27432" marR="27432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Owner</a:t>
                      </a:r>
                    </a:p>
                  </a:txBody>
                  <a:tcPr marL="27432" marR="27432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% Complete</a:t>
                      </a:r>
                    </a:p>
                  </a:txBody>
                  <a:tcPr marL="27432" marR="27432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Baseline/ Projected Finish</a:t>
                      </a:r>
                    </a:p>
                  </a:txBody>
                  <a:tcPr marL="27432" marR="27432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Actual Finish</a:t>
                      </a:r>
                    </a:p>
                  </a:txBody>
                  <a:tcPr marL="27432" marR="27432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Status</a:t>
                      </a:r>
                    </a:p>
                  </a:txBody>
                  <a:tcPr marL="27432" marR="27432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Notes and Escalation</a:t>
                      </a:r>
                    </a:p>
                  </a:txBody>
                  <a:tcPr marL="27432" marR="27432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25011">
                <a:tc>
                  <a:txBody>
                    <a:bodyPr/>
                    <a:lstStyle/>
                    <a:p>
                      <a:pPr marL="5461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Insert relevant</a:t>
                      </a:r>
                      <a:r>
                        <a:rPr lang="en-US" sz="800" kern="1200" baseline="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 IMS section</a:t>
                      </a:r>
                      <a:endParaRPr lang="en-US" sz="800" kern="1200" dirty="0" smtClean="0">
                        <a:solidFill>
                          <a:schemeClr val="accent3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List major project activities</a:t>
                      </a: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4610" marR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Name</a:t>
                      </a:r>
                      <a:r>
                        <a:rPr lang="en-US" sz="800" kern="1200" baseline="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 the activity owner</a:t>
                      </a:r>
                      <a:endParaRPr lang="en-US" sz="800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27432" marR="274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Select</a:t>
                      </a:r>
                      <a:r>
                        <a:rPr lang="en-US" sz="800" kern="1200" baseline="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 either 0%, 25%, 50%, 75%, or 100%</a:t>
                      </a:r>
                      <a:endParaRPr lang="en-US" sz="800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144" marR="91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Provide the projected finish date</a:t>
                      </a: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Provide the actual finish date</a:t>
                      </a:r>
                      <a:endParaRPr lang="en-US" sz="800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0" marR="4572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776"/>
                    </a:solidFill>
                  </a:tcPr>
                </a:tc>
                <a:tc>
                  <a:txBody>
                    <a:bodyPr/>
                    <a:lstStyle/>
                    <a:p>
                      <a:pPr marL="137160" marR="0" lvl="0" indent="-9144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800" baseline="0" dirty="0" smtClean="0">
                          <a:solidFill>
                            <a:schemeClr val="accent3"/>
                          </a:solidFill>
                        </a:rPr>
                        <a:t>List any explanatory notes and escalation actions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3289">
                <a:tc>
                  <a:txBody>
                    <a:bodyPr/>
                    <a:lstStyle/>
                    <a:p>
                      <a:pPr marL="5461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4610" marR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5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27432" marR="274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144" marR="91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0" marR="4572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776"/>
                    </a:solidFill>
                  </a:tcPr>
                </a:tc>
                <a:tc>
                  <a:txBody>
                    <a:bodyPr/>
                    <a:lstStyle/>
                    <a:p>
                      <a:pPr marL="137160" marR="0" lvl="0" indent="-9144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3289">
                <a:tc>
                  <a:txBody>
                    <a:bodyPr/>
                    <a:lstStyle/>
                    <a:p>
                      <a:pPr marL="5461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4610" marR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5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27432" marR="274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144" marR="91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0" marR="4572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37160" marR="0" lvl="0" indent="-9144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3289">
                <a:tc>
                  <a:txBody>
                    <a:bodyPr/>
                    <a:lstStyle/>
                    <a:p>
                      <a:pPr marL="5461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4610" marR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5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27432" marR="274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144" marR="91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 marL="0" marR="4572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137160" marR="0" lvl="0" indent="-9144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9223">
                <a:tc>
                  <a:txBody>
                    <a:bodyPr/>
                    <a:lstStyle/>
                    <a:p>
                      <a:pPr marL="5461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4610" marR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5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27432" marR="274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144" marR="91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 marL="0" marR="4572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137160" marR="0" lvl="0" indent="-9144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9852">
                <a:tc>
                  <a:txBody>
                    <a:bodyPr/>
                    <a:lstStyle/>
                    <a:p>
                      <a:pPr marL="5461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4610" marR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5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27432" marR="274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144" marR="91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G</a:t>
                      </a:r>
                    </a:p>
                  </a:txBody>
                  <a:tcPr marL="0" marR="4572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137160" marR="0" lvl="0" indent="-9144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02647"/>
              </p:ext>
            </p:extLst>
          </p:nvPr>
        </p:nvGraphicFramePr>
        <p:xfrm>
          <a:off x="838200" y="3623855"/>
          <a:ext cx="10574868" cy="1646366"/>
        </p:xfrm>
        <a:graphic>
          <a:graphicData uri="http://schemas.openxmlformats.org/drawingml/2006/table">
            <a:tbl>
              <a:tblPr/>
              <a:tblGrid>
                <a:gridCol w="630362"/>
                <a:gridCol w="2612939"/>
                <a:gridCol w="1460453"/>
                <a:gridCol w="675885"/>
                <a:gridCol w="625445"/>
                <a:gridCol w="413602"/>
                <a:gridCol w="4156182"/>
              </a:tblGrid>
              <a:tr h="76478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MAJOR MILESTONES</a:t>
                      </a:r>
                    </a:p>
                  </a:txBody>
                  <a:tcPr marL="27432" marR="27432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27432" marR="27432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2A437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27432" marR="27432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2A437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931"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IMS</a:t>
                      </a:r>
                    </a:p>
                  </a:txBody>
                  <a:tcPr marL="27432" marR="27432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 Milestones</a:t>
                      </a:r>
                    </a:p>
                  </a:txBody>
                  <a:tcPr marL="27432" marR="27432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Owner</a:t>
                      </a:r>
                    </a:p>
                  </a:txBody>
                  <a:tcPr marL="27432" marR="27432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Baseline/ Projected Finish</a:t>
                      </a:r>
                    </a:p>
                  </a:txBody>
                  <a:tcPr marL="27432" marR="27432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Actual Finish</a:t>
                      </a:r>
                    </a:p>
                  </a:txBody>
                  <a:tcPr marL="27432" marR="27432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Status</a:t>
                      </a:r>
                    </a:p>
                  </a:txBody>
                  <a:tcPr marL="27432" marR="27432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Notes</a:t>
                      </a:r>
                    </a:p>
                  </a:txBody>
                  <a:tcPr marL="27432" marR="27432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92384">
                <a:tc>
                  <a:txBody>
                    <a:bodyPr/>
                    <a:lstStyle/>
                    <a:p>
                      <a:pPr marL="54610" marR="0" indent="0" algn="ctr" defTabSz="91397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Calibri"/>
                          <a:cs typeface="Calibri" panose="020F0502020204030204" pitchFamily="34" charset="0"/>
                        </a:rPr>
                        <a:t>Insert relevant</a:t>
                      </a:r>
                      <a:r>
                        <a:rPr lang="en-US" sz="800" kern="1200" baseline="0" dirty="0" smtClean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Calibri"/>
                          <a:cs typeface="Calibri" panose="020F0502020204030204" pitchFamily="34" charset="0"/>
                        </a:rPr>
                        <a:t> IMS section</a:t>
                      </a:r>
                      <a:endParaRPr lang="en-US" sz="600" kern="1200" dirty="0" smtClean="0">
                        <a:solidFill>
                          <a:schemeClr val="accent3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List major project milestones</a:t>
                      </a: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4610" marR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Name</a:t>
                      </a:r>
                      <a:r>
                        <a:rPr lang="en-US" sz="800" kern="1200" baseline="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 the milestone owner</a:t>
                      </a:r>
                      <a:endParaRPr lang="en-US" sz="800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27432" marR="274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Calibri"/>
                          <a:cs typeface="Calibri" panose="020F0502020204030204" pitchFamily="34" charset="0"/>
                        </a:rPr>
                        <a:t>Provide the projected finish date</a:t>
                      </a: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Provide</a:t>
                      </a:r>
                      <a:r>
                        <a:rPr lang="en-US" sz="800" strike="noStrike" kern="1200" baseline="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 the actual finish date</a:t>
                      </a:r>
                      <a:endParaRPr lang="en-US" sz="800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0" marR="4572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776"/>
                    </a:solidFill>
                  </a:tcPr>
                </a:tc>
                <a:tc>
                  <a:txBody>
                    <a:bodyPr/>
                    <a:lstStyle/>
                    <a:p>
                      <a:pPr marL="137160" marR="0" lvl="0" indent="-9144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800" baseline="0" dirty="0" smtClean="0">
                          <a:solidFill>
                            <a:schemeClr val="accent3"/>
                          </a:solidFill>
                        </a:rPr>
                        <a:t>List any explanatory notes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4288">
                <a:tc>
                  <a:txBody>
                    <a:bodyPr/>
                    <a:lstStyle/>
                    <a:p>
                      <a:pPr marL="5461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461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27432" marR="274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0" marR="4572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37160" marR="0" lvl="0" indent="-9144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4288">
                <a:tc>
                  <a:txBody>
                    <a:bodyPr/>
                    <a:lstStyle/>
                    <a:p>
                      <a:pPr marL="5461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4610" marR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5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27432" marR="274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0" marR="4572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37160" marR="0" lvl="0" indent="-9144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4288">
                <a:tc>
                  <a:txBody>
                    <a:bodyPr/>
                    <a:lstStyle/>
                    <a:p>
                      <a:pPr marL="5461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4610" marR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5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27432" marR="274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 marL="0" marR="4572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137160" marR="0" lvl="0" indent="-9144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4288">
                <a:tc>
                  <a:txBody>
                    <a:bodyPr/>
                    <a:lstStyle/>
                    <a:p>
                      <a:pPr marL="5461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4610" marR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5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27432" marR="274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144" marR="91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P</a:t>
                      </a:r>
                      <a:endParaRPr lang="en-US" sz="900" b="1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137160" marR="0" lvl="0" indent="-9144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38200" y="6475254"/>
            <a:ext cx="6604470" cy="246221"/>
            <a:chOff x="175838" y="6549227"/>
            <a:chExt cx="6604470" cy="246221"/>
          </a:xfrm>
        </p:grpSpPr>
        <p:grpSp>
          <p:nvGrpSpPr>
            <p:cNvPr id="8" name="Group 7"/>
            <p:cNvGrpSpPr/>
            <p:nvPr/>
          </p:nvGrpSpPr>
          <p:grpSpPr>
            <a:xfrm>
              <a:off x="897268" y="6580897"/>
              <a:ext cx="853771" cy="182880"/>
              <a:chOff x="561756" y="5834840"/>
              <a:chExt cx="853771" cy="182880"/>
            </a:xfrm>
          </p:grpSpPr>
          <p:sp>
            <p:nvSpPr>
              <p:cNvPr id="22" name="Rectangle 21"/>
              <p:cNvSpPr/>
              <p:nvPr/>
            </p:nvSpPr>
            <p:spPr bwMode="auto">
              <a:xfrm>
                <a:off x="1186927" y="5834840"/>
                <a:ext cx="228600" cy="182880"/>
              </a:xfrm>
              <a:prstGeom prst="rect">
                <a:avLst/>
              </a:prstGeom>
              <a:solidFill>
                <a:srgbClr val="002776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3152" tIns="0" rIns="73152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61756" y="5860226"/>
                <a:ext cx="671979" cy="123111"/>
              </a:xfrm>
              <a:prstGeom prst="rect">
                <a:avLst/>
              </a:prstGeom>
              <a:noFill/>
            </p:spPr>
            <p:txBody>
              <a:bodyPr wrap="none" tIns="0" bIns="0" rtlCol="0" anchor="ctr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Completed: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75838" y="6566841"/>
              <a:ext cx="684739" cy="184666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Legend: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850267" y="6580897"/>
              <a:ext cx="768357" cy="182880"/>
              <a:chOff x="1392835" y="5834840"/>
              <a:chExt cx="768357" cy="182880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1932592" y="5834840"/>
                <a:ext cx="228600" cy="182880"/>
              </a:xfrm>
              <a:prstGeom prst="rect">
                <a:avLst/>
              </a:prstGeom>
              <a:solidFill>
                <a:srgbClr val="00A84C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3152" tIns="0" rIns="73152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G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392835" y="5860226"/>
                <a:ext cx="580608" cy="123111"/>
              </a:xfrm>
              <a:prstGeom prst="rect">
                <a:avLst/>
              </a:prstGeom>
              <a:noFill/>
            </p:spPr>
            <p:txBody>
              <a:bodyPr wrap="none" tIns="0" bIns="0" rtlCol="0" anchor="ctr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On Track: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722551" y="6549227"/>
              <a:ext cx="1080479" cy="246221"/>
              <a:chOff x="1833337" y="5798671"/>
              <a:chExt cx="1080479" cy="24622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833337" y="5798671"/>
                <a:ext cx="880369" cy="246221"/>
              </a:xfrm>
              <a:prstGeom prst="rect">
                <a:avLst/>
              </a:prstGeom>
              <a:noFill/>
            </p:spPr>
            <p:txBody>
              <a:bodyPr wrap="none" tIns="0" bIns="0" rtlCol="0" anchor="ctr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Late non-critical 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path task: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2685216" y="5834840"/>
                <a:ext cx="228600" cy="18288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3152" tIns="0" rIns="73152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Y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923273" y="6549227"/>
              <a:ext cx="1951025" cy="246221"/>
              <a:chOff x="2052115" y="5798671"/>
              <a:chExt cx="1951025" cy="24622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052115" y="5798671"/>
                <a:ext cx="1750800" cy="246221"/>
              </a:xfrm>
              <a:prstGeom prst="rect">
                <a:avLst/>
              </a:prstGeom>
              <a:noFill/>
            </p:spPr>
            <p:txBody>
              <a:bodyPr wrap="none" tIns="0" bIns="0" rtlCol="0" anchor="ctr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cs typeface="Calibri" panose="020F0502020204030204" pitchFamily="34" charset="0"/>
                  </a:rPr>
                  <a:t>Late critical path task</a:t>
                </a:r>
                <a:r>
                  <a:rPr kumimoji="0" lang="en-US" sz="800" b="0" u="none" strike="noStrike" kern="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cs typeface="Calibri" panose="020F0502020204030204" pitchFamily="34" charset="0"/>
                  </a:rPr>
                  <a:t> OR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i="0" kern="0" baseline="0" dirty="0">
                    <a:cs typeface="Calibri" panose="020F0502020204030204" pitchFamily="34" charset="0"/>
                  </a:rPr>
                  <a:t>l</a:t>
                </a:r>
                <a:r>
                  <a:rPr lang="en-US" sz="800" i="0" kern="0" baseline="0" dirty="0" smtClean="0">
                    <a:cs typeface="Calibri" panose="020F0502020204030204" pitchFamily="34" charset="0"/>
                  </a:rPr>
                  <a:t>ate</a:t>
                </a:r>
                <a:r>
                  <a:rPr lang="en-US" sz="800" i="0" kern="0" dirty="0" smtClean="0">
                    <a:cs typeface="Calibri" panose="020F0502020204030204" pitchFamily="34" charset="0"/>
                  </a:rPr>
                  <a:t> non-critical path task at high risk</a:t>
                </a: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cs typeface="Calibri" panose="020F0502020204030204" pitchFamily="34" charset="0"/>
                  </a:rPr>
                  <a:t>: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3774540" y="5834840"/>
                <a:ext cx="228600" cy="182880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3152" tIns="0" rIns="73152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60817" y="6580897"/>
              <a:ext cx="819491" cy="182880"/>
              <a:chOff x="3629723" y="5834840"/>
              <a:chExt cx="819491" cy="18288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629723" y="5860226"/>
                <a:ext cx="638316" cy="123111"/>
              </a:xfrm>
              <a:prstGeom prst="rect">
                <a:avLst/>
              </a:prstGeom>
              <a:noFill/>
            </p:spPr>
            <p:txBody>
              <a:bodyPr wrap="none" tIns="0" bIns="0" rtlCol="0" anchor="ctr">
                <a:spAutoFit/>
              </a:bodyPr>
              <a:lstStyle>
                <a:defPPr>
                  <a:defRPr lang="en-US"/>
                </a:defPPr>
                <a:lvl1pPr algn="r" defTabSz="914186">
                  <a:defRPr sz="80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pPr marL="0" marR="0" lvl="0" indent="0" algn="r" defTabSz="9141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Upcoming</a:t>
                </a:r>
                <a:r>
                  <a:rPr lang="en-US" kern="0" dirty="0"/>
                  <a:t>:</a:t>
                </a: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4220614" y="5834840"/>
                <a:ext cx="228600" cy="182880"/>
              </a:xfrm>
              <a:prstGeom prst="rect">
                <a:avLst/>
              </a:prstGeom>
              <a:solidFill>
                <a:srgbClr val="7030A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3152" tIns="0" rIns="73152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37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Status (as of xx/xx/xx)</a:t>
            </a:r>
            <a:endParaRPr lang="en-US" dirty="0"/>
          </a:p>
        </p:txBody>
      </p:sp>
      <p:sp>
        <p:nvSpPr>
          <p:cNvPr id="90" name="Slide Number Placeholder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FFC-187D-48E7-B5DF-94B542FC3EE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31098"/>
              </p:ext>
            </p:extLst>
          </p:nvPr>
        </p:nvGraphicFramePr>
        <p:xfrm>
          <a:off x="838200" y="1123463"/>
          <a:ext cx="10515597" cy="4820479"/>
        </p:xfrm>
        <a:graphic>
          <a:graphicData uri="http://schemas.openxmlformats.org/drawingml/2006/table">
            <a:tbl>
              <a:tblPr firstRow="1" bandRow="1"/>
              <a:tblGrid>
                <a:gridCol w="1109133"/>
                <a:gridCol w="1334328"/>
                <a:gridCol w="672678"/>
                <a:gridCol w="672678"/>
                <a:gridCol w="672678"/>
                <a:gridCol w="672678"/>
                <a:gridCol w="672678"/>
                <a:gridCol w="672678"/>
                <a:gridCol w="672678"/>
                <a:gridCol w="672678"/>
                <a:gridCol w="672678"/>
                <a:gridCol w="672678"/>
                <a:gridCol w="672678"/>
                <a:gridCol w="672678"/>
              </a:tblGrid>
              <a:tr h="247634">
                <a:tc rowSpan="3" gridSpan="2">
                  <a:txBody>
                    <a:bodyPr/>
                    <a:lstStyle>
                      <a:lvl1pPr marL="0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900" dirty="0" smtClean="0">
                          <a:latin typeface="+mj-lt"/>
                          <a:cs typeface="Calibri" panose="020F0502020204030204" pitchFamily="34" charset="0"/>
                        </a:rPr>
                        <a:t>Major</a:t>
                      </a:r>
                      <a:r>
                        <a:rPr lang="en-US" sz="90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900" dirty="0" smtClean="0">
                          <a:latin typeface="+mj-lt"/>
                          <a:cs typeface="Calibri" panose="020F0502020204030204" pitchFamily="34" charset="0"/>
                        </a:rPr>
                        <a:t>Activities</a:t>
                      </a:r>
                      <a:endParaRPr lang="en-US" sz="9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1">
                  <a:txBody>
                    <a:bodyPr/>
                    <a:lstStyle>
                      <a:lvl1pPr marL="0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900" dirty="0" smtClean="0">
                          <a:latin typeface="+mj-lt"/>
                          <a:cs typeface="Calibri" panose="020F0502020204030204" pitchFamily="34" charset="0"/>
                        </a:rPr>
                        <a:t>FY</a:t>
                      </a:r>
                      <a:r>
                        <a:rPr lang="en-US" sz="900" baseline="0" dirty="0" smtClean="0">
                          <a:latin typeface="+mj-lt"/>
                          <a:cs typeface="Calibri" panose="020F0502020204030204" pitchFamily="34" charset="0"/>
                        </a:rPr>
                        <a:t>XX</a:t>
                      </a:r>
                      <a:endParaRPr lang="en-US" sz="9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900" dirty="0" smtClean="0">
                          <a:latin typeface="+mj-lt"/>
                          <a:cs typeface="Calibri" panose="020F0502020204030204" pitchFamily="34" charset="0"/>
                        </a:rPr>
                        <a:t>FYXX</a:t>
                      </a:r>
                      <a:endParaRPr lang="en-US" sz="9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24763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j-lt"/>
                          <a:cs typeface="Calibri" panose="020F0502020204030204" pitchFamily="34" charset="0"/>
                        </a:rPr>
                        <a:t>Q1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j-lt"/>
                          <a:cs typeface="Calibri" panose="020F0502020204030204" pitchFamily="34" charset="0"/>
                        </a:rPr>
                        <a:t>Q2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j-lt"/>
                          <a:cs typeface="Calibri" panose="020F0502020204030204" pitchFamily="34" charset="0"/>
                        </a:rPr>
                        <a:t>Q3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Q4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Q1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247634"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j-lt"/>
                          <a:cs typeface="Calibri" panose="020F0502020204030204" pitchFamily="34" charset="0"/>
                        </a:rPr>
                        <a:t>NOV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j-lt"/>
                          <a:cs typeface="Calibri" panose="020F0502020204030204" pitchFamily="34" charset="0"/>
                        </a:rPr>
                        <a:t>DEC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j-lt"/>
                          <a:cs typeface="Calibri" panose="020F0502020204030204" pitchFamily="34" charset="0"/>
                        </a:rPr>
                        <a:t>JAN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j-lt"/>
                          <a:cs typeface="Calibri" panose="020F0502020204030204" pitchFamily="34" charset="0"/>
                        </a:rPr>
                        <a:t>FEB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j-lt"/>
                          <a:cs typeface="Calibri" panose="020F0502020204030204" pitchFamily="34" charset="0"/>
                        </a:rPr>
                        <a:t>MAR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j-lt"/>
                          <a:cs typeface="Calibri" panose="020F0502020204030204" pitchFamily="34" charset="0"/>
                        </a:rPr>
                        <a:t>APR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MAY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JUN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j-lt"/>
                          <a:cs typeface="Calibri" panose="020F0502020204030204" pitchFamily="34" charset="0"/>
                        </a:rPr>
                        <a:t>JUL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j-lt"/>
                          <a:cs typeface="Calibri" panose="020F0502020204030204" pitchFamily="34" charset="0"/>
                        </a:rPr>
                        <a:t>AUG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j-lt"/>
                          <a:cs typeface="Calibri" panose="020F0502020204030204" pitchFamily="34" charset="0"/>
                        </a:rPr>
                        <a:t>SEP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j-lt"/>
                          <a:cs typeface="Calibri" panose="020F0502020204030204" pitchFamily="34" charset="0"/>
                        </a:rPr>
                        <a:t>OCT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270146">
                <a:tc gridSpan="2">
                  <a:txBody>
                    <a:bodyPr/>
                    <a:lstStyle/>
                    <a:p>
                      <a:pPr marL="27432" lvl="1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Critical Path Milestones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064"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27432" lvl="1" algn="l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Name</a:t>
                      </a:r>
                      <a:r>
                        <a:rPr lang="en-US" sz="800" b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the critical path activity (e.g., Configuration, Testing, Data Conversion)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tabLst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Insert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relevant IMS section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12"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194">
                <a:tc rowSpan="2"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27432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Name</a:t>
                      </a:r>
                      <a:r>
                        <a:rPr lang="en-US" sz="800" b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 the critical path activity (e.g., Configuration, Testing, Data Conversion)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39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Insert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 relevant IMS section</a:t>
                      </a:r>
                      <a:endParaRPr lang="en-US" sz="800" b="1" kern="1200" dirty="0" smtClean="0">
                        <a:solidFill>
                          <a:schemeClr val="tx1"/>
                        </a:solidFill>
                        <a:latin typeface="+mj-lt"/>
                        <a:ea typeface=""/>
                        <a:cs typeface="Calibri" panose="020F0502020204030204" pitchFamily="34" charset="0"/>
                      </a:endParaRPr>
                    </a:p>
                    <a:p>
                      <a:pPr marL="0" lvl="1" indent="0" algn="ctr"/>
                      <a:endParaRPr lang="en-US" sz="800" b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7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7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21173">
                <a:tc vMerge="1">
                  <a:txBody>
                    <a:bodyPr/>
                    <a:lstStyle/>
                    <a:p>
                      <a:pPr marL="0" lvl="1" algn="l" defTabSz="914400" rtl="0" eaLnBrk="1" latinLnBrk="0" hangingPunct="1"/>
                      <a:endParaRPr lang="en-US" sz="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Insert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 relevant IMS section</a:t>
                      </a:r>
                      <a:endParaRPr lang="en-US" sz="800" b="1" kern="1200" dirty="0" smtClean="0">
                        <a:solidFill>
                          <a:schemeClr val="tx1"/>
                        </a:solidFill>
                        <a:latin typeface="+mj-lt"/>
                        <a:ea typeface=""/>
                        <a:cs typeface="Calibri" panose="020F0502020204030204" pitchFamily="34" charset="0"/>
                      </a:endParaRPr>
                    </a:p>
                    <a:p>
                      <a:pPr marL="0" lvl="1" indent="0" algn="ctr" defTabSz="914400" rtl="0" eaLnBrk="1" latinLnBrk="0" hangingPunct="1"/>
                      <a:endParaRPr lang="en-US" sz="8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7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7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8125"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27432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Name</a:t>
                      </a:r>
                      <a:r>
                        <a:rPr lang="en-US" sz="800" b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 the critical path activity (e.g., Configuration, Testing, Data Conversion)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Insert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 relevant IMS section</a:t>
                      </a:r>
                    </a:p>
                    <a:p>
                      <a:pPr marL="0" lvl="1" indent="0" algn="ctr" defTabSz="914400" rtl="0" eaLnBrk="1" latinLnBrk="0" hangingPunct="1">
                        <a:tabLst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12"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194">
                <a:tc rowSpan="2"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27432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Name</a:t>
                      </a:r>
                      <a:r>
                        <a:rPr lang="en-US" sz="800" b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 the critical path activity (e.g., Configuration, Testing, Data Conversion)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39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Insert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 relevant IMS section</a:t>
                      </a:r>
                      <a:endParaRPr lang="en-US" sz="800" b="1" kern="1200" dirty="0" smtClean="0">
                        <a:solidFill>
                          <a:schemeClr val="tx1"/>
                        </a:solidFill>
                        <a:latin typeface="+mj-lt"/>
                        <a:ea typeface=""/>
                        <a:cs typeface="Calibri" panose="020F0502020204030204" pitchFamily="34" charset="0"/>
                      </a:endParaRPr>
                    </a:p>
                    <a:p>
                      <a:pPr marL="0" lvl="1" indent="0" algn="ctr"/>
                      <a:endParaRPr lang="en-US" sz="80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7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7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601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Insert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 relevant IMS section</a:t>
                      </a:r>
                      <a:endParaRPr lang="en-US" sz="800" b="1" kern="1200" dirty="0" smtClean="0">
                        <a:solidFill>
                          <a:schemeClr val="tx1"/>
                        </a:solidFill>
                        <a:latin typeface="+mj-lt"/>
                        <a:ea typeface=""/>
                        <a:cs typeface="Calibri" panose="020F0502020204030204" pitchFamily="34" charset="0"/>
                      </a:endParaRPr>
                    </a:p>
                    <a:p>
                      <a:pPr marL="0" lvl="1" indent="0" algn="ctr" defTabSz="914400" rtl="0" eaLnBrk="1" latinLnBrk="0" hangingPunct="1"/>
                      <a:endParaRPr lang="en-US" sz="80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7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7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0113">
                <a:tc gridSpan="2"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27432" algn="l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Insert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 relevant IMS section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7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7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06988">
                <a:tc rowSpan="3"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27432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Name</a:t>
                      </a:r>
                      <a:r>
                        <a:rPr lang="en-US" sz="800" b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 the critical path activity (e.g., Configuration, Testing, Data Conversion)</a:t>
                      </a:r>
                      <a:endParaRPr lang="en-US" sz="800" b="0" kern="1200" dirty="0" smtClean="0">
                        <a:solidFill>
                          <a:schemeClr val="dk1"/>
                        </a:solidFill>
                        <a:latin typeface="+mj-lt"/>
                        <a:ea typeface="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j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7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7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069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j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06988">
                <a:tc vMerge="1">
                  <a:txBody>
                    <a:bodyPr/>
                    <a:lstStyle/>
                    <a:p>
                      <a:pPr marL="0" lvl="1" algn="l" defTabSz="914400" rtl="0" eaLnBrk="1" latinLnBrk="0" hangingPunct="1"/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j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8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7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6990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397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096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795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4948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1939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198926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5917" algn="l" defTabSz="9139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7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3336033" y="2342482"/>
            <a:ext cx="2784905" cy="133543"/>
          </a:xfrm>
          <a:prstGeom prst="rect">
            <a:avLst/>
          </a:prstGeom>
          <a:solidFill>
            <a:srgbClr val="00277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152" tIns="73152" rIns="73152" bIns="73152" numCol="1" rtlCol="0" anchor="ctr" anchorCtr="1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Diamond 5"/>
          <p:cNvSpPr/>
          <p:nvPr/>
        </p:nvSpPr>
        <p:spPr bwMode="auto">
          <a:xfrm>
            <a:off x="4869708" y="2246198"/>
            <a:ext cx="164592" cy="164592"/>
          </a:xfrm>
          <a:prstGeom prst="diamond">
            <a:avLst/>
          </a:prstGeom>
          <a:solidFill>
            <a:srgbClr val="2A4374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152" tIns="0" rIns="73152" bIns="0" numCol="1" rtlCol="0" anchor="ctr" anchorCtr="1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sz="800" b="1" kern="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6159" y="6591896"/>
            <a:ext cx="5663327" cy="253365"/>
            <a:chOff x="312760" y="6528098"/>
            <a:chExt cx="5663327" cy="253365"/>
          </a:xfrm>
        </p:grpSpPr>
        <p:sp>
          <p:nvSpPr>
            <p:cNvPr id="8" name="TextBox 7"/>
            <p:cNvSpPr txBox="1"/>
            <p:nvPr/>
          </p:nvSpPr>
          <p:spPr>
            <a:xfrm>
              <a:off x="312760" y="6562447"/>
              <a:ext cx="1770036" cy="161583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cs typeface="Calibri" panose="020F0502020204030204" pitchFamily="34" charset="0"/>
                </a:rPr>
                <a:t>Overall Schedule Status:</a:t>
              </a:r>
              <a:endParaRPr lang="en-US" sz="1050" b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04997" y="6568046"/>
              <a:ext cx="714416" cy="182880"/>
              <a:chOff x="1776397" y="6568046"/>
              <a:chExt cx="714416" cy="182880"/>
            </a:xfrm>
          </p:grpSpPr>
          <p:sp>
            <p:nvSpPr>
              <p:cNvPr id="16" name="Rectangle 15"/>
              <p:cNvSpPr/>
              <p:nvPr/>
            </p:nvSpPr>
            <p:spPr bwMode="gray">
              <a:xfrm flipH="1">
                <a:off x="2258430" y="6568046"/>
                <a:ext cx="232383" cy="18288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3152" tIns="0" rIns="73152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/>
              </a:p>
            </p:txBody>
          </p:sp>
          <p:sp>
            <p:nvSpPr>
              <p:cNvPr id="17" name="Rounded Rectangle 16"/>
              <p:cNvSpPr/>
              <p:nvPr/>
            </p:nvSpPr>
            <p:spPr bwMode="gray">
              <a:xfrm flipH="1">
                <a:off x="1776397" y="6568046"/>
                <a:ext cx="440955" cy="173468"/>
              </a:xfrm>
              <a:prstGeom prst="roundRect">
                <a:avLst>
                  <a:gd name="adj" fmla="val 5209"/>
                </a:avLst>
              </a:prstGeom>
              <a:noFill/>
              <a:ln w="12700" cap="rnd" algn="ctr">
                <a:noFill/>
                <a:miter lim="800000"/>
                <a:headEnd/>
                <a:tailEnd/>
              </a:ln>
            </p:spPr>
            <p:txBody>
              <a:bodyPr lIns="0" tIns="0" rIns="0" bIns="0" rtlCol="0" anchor="ctr" anchorCtr="0"/>
              <a:lstStyle/>
              <a:p>
                <a:pPr algn="r" defTabSz="914400"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dirty="0">
                    <a:cs typeface="Calibri" panose="020F0502020204030204" pitchFamily="34" charset="0"/>
                  </a:rPr>
                  <a:t>On Track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820048" y="6528098"/>
              <a:ext cx="1079175" cy="253365"/>
              <a:chOff x="2839098" y="6528098"/>
              <a:chExt cx="1079175" cy="253365"/>
            </a:xfrm>
          </p:grpSpPr>
          <p:sp>
            <p:nvSpPr>
              <p:cNvPr id="14" name="Rectangle 13"/>
              <p:cNvSpPr/>
              <p:nvPr/>
            </p:nvSpPr>
            <p:spPr bwMode="gray">
              <a:xfrm flipH="1">
                <a:off x="3685890" y="6568046"/>
                <a:ext cx="232383" cy="18288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3152" tIns="0" rIns="73152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 smtClean="0"/>
                  <a:t>✓</a:t>
                </a:r>
                <a:endParaRPr lang="en-US" sz="1100" dirty="0"/>
              </a:p>
            </p:txBody>
          </p:sp>
          <p:sp>
            <p:nvSpPr>
              <p:cNvPr id="15" name="Rounded Rectangle 14"/>
              <p:cNvSpPr/>
              <p:nvPr/>
            </p:nvSpPr>
            <p:spPr bwMode="gray">
              <a:xfrm flipH="1">
                <a:off x="2839098" y="6528098"/>
                <a:ext cx="896399" cy="253365"/>
              </a:xfrm>
              <a:prstGeom prst="roundRect">
                <a:avLst>
                  <a:gd name="adj" fmla="val 5209"/>
                </a:avLst>
              </a:prstGeom>
              <a:noFill/>
            </p:spPr>
            <p:txBody>
              <a:bodyPr wrap="none" tIns="0" bIns="0" rtlCol="0" anchor="ctr">
                <a:spAutoFit/>
              </a:bodyPr>
              <a:lstStyle/>
              <a:p>
                <a:pPr algn="r"/>
                <a:r>
                  <a:rPr lang="en-US" sz="800" dirty="0" smtClean="0">
                    <a:cs typeface="Calibri" panose="020F0502020204030204" pitchFamily="34" charset="0"/>
                  </a:rPr>
                  <a:t>Go Live at risk of </a:t>
                </a:r>
              </a:p>
              <a:p>
                <a:pPr algn="r"/>
                <a:r>
                  <a:rPr lang="en-US" sz="800" dirty="0" smtClean="0">
                    <a:cs typeface="Calibri" panose="020F0502020204030204" pitchFamily="34" charset="0"/>
                  </a:rPr>
                  <a:t>delay &lt; 10 days :</a:t>
                </a:r>
                <a:endParaRPr lang="en-US" sz="800" dirty="0"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892549" y="6528098"/>
              <a:ext cx="2083538" cy="253365"/>
              <a:chOff x="4006849" y="6528098"/>
              <a:chExt cx="2083538" cy="253365"/>
            </a:xfrm>
          </p:grpSpPr>
          <p:sp>
            <p:nvSpPr>
              <p:cNvPr id="12" name="Rectangle 11"/>
              <p:cNvSpPr/>
              <p:nvPr/>
            </p:nvSpPr>
            <p:spPr bwMode="gray">
              <a:xfrm flipH="1">
                <a:off x="5858004" y="6568046"/>
                <a:ext cx="232383" cy="182880"/>
              </a:xfrm>
              <a:prstGeom prst="rect">
                <a:avLst/>
              </a:prstGeom>
              <a:noFill/>
              <a:ln w="6350" cap="rnd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182880" rtlCol="0" anchor="ctr" anchorCtr="1"/>
              <a:lstStyle/>
              <a:p>
                <a:pPr algn="ctr" defTabSz="914400"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 bwMode="gray">
              <a:xfrm flipH="1">
                <a:off x="4006849" y="6528098"/>
                <a:ext cx="1898219" cy="253365"/>
              </a:xfrm>
              <a:prstGeom prst="roundRect">
                <a:avLst>
                  <a:gd name="adj" fmla="val 5209"/>
                </a:avLst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pPr algn="r"/>
                <a:r>
                  <a:rPr lang="en-US" sz="800" dirty="0">
                    <a:cs typeface="Calibri" panose="020F0502020204030204" pitchFamily="34" charset="0"/>
                  </a:rPr>
                  <a:t>Go Live </a:t>
                </a:r>
                <a:r>
                  <a:rPr lang="en-US" sz="800" dirty="0" smtClean="0">
                    <a:cs typeface="Calibri" panose="020F0502020204030204" pitchFamily="34" charset="0"/>
                  </a:rPr>
                  <a:t>delay &gt; 10 days OR</a:t>
                </a:r>
              </a:p>
              <a:p>
                <a:pPr algn="r"/>
                <a:r>
                  <a:rPr lang="en-US" sz="800" dirty="0" smtClean="0">
                    <a:cs typeface="Calibri" panose="020F0502020204030204" pitchFamily="34" charset="0"/>
                  </a:rPr>
                  <a:t>yellow overall status &gt; 2 weeks :</a:t>
                </a:r>
                <a:endParaRPr lang="en-US" sz="800" dirty="0"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8800110" y="6371266"/>
            <a:ext cx="546525" cy="246221"/>
            <a:chOff x="8261863" y="5975894"/>
            <a:chExt cx="546525" cy="246221"/>
          </a:xfrm>
        </p:grpSpPr>
        <p:sp>
          <p:nvSpPr>
            <p:cNvPr id="26" name="TextBox 25"/>
            <p:cNvSpPr txBox="1"/>
            <p:nvPr/>
          </p:nvSpPr>
          <p:spPr>
            <a:xfrm>
              <a:off x="8349608" y="5975894"/>
              <a:ext cx="458780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cs typeface="Calibri" panose="020F0502020204030204" pitchFamily="34" charset="0"/>
                </a:rPr>
                <a:t>xx/xx</a:t>
              </a:r>
              <a:endParaRPr lang="en-US" sz="100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27" name="Diamond 26"/>
            <p:cNvSpPr/>
            <p:nvPr/>
          </p:nvSpPr>
          <p:spPr bwMode="auto">
            <a:xfrm>
              <a:off x="8261863" y="5999254"/>
              <a:ext cx="164592" cy="164592"/>
            </a:xfrm>
            <a:prstGeom prst="diamond">
              <a:avLst/>
            </a:prstGeom>
            <a:solidFill>
              <a:srgbClr val="7030A0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" tIns="0" rIns="73152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800" b="1" kern="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188986" y="5403422"/>
            <a:ext cx="506449" cy="215444"/>
            <a:chOff x="7457550" y="5745867"/>
            <a:chExt cx="506449" cy="215444"/>
          </a:xfrm>
        </p:grpSpPr>
        <p:sp>
          <p:nvSpPr>
            <p:cNvPr id="29" name="TextBox 28"/>
            <p:cNvSpPr txBox="1"/>
            <p:nvPr/>
          </p:nvSpPr>
          <p:spPr>
            <a:xfrm>
              <a:off x="7545295" y="5745867"/>
              <a:ext cx="418704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800" dirty="0">
                  <a:solidFill>
                    <a:prstClr val="black"/>
                  </a:solidFill>
                  <a:cs typeface="Calibri" panose="020F0502020204030204" pitchFamily="34" charset="0"/>
                </a:rPr>
                <a:t>x</a:t>
              </a:r>
              <a:r>
                <a:rPr lang="en-US" sz="800" dirty="0" smtClean="0">
                  <a:solidFill>
                    <a:prstClr val="black"/>
                  </a:solidFill>
                  <a:cs typeface="Calibri" panose="020F0502020204030204" pitchFamily="34" charset="0"/>
                </a:rPr>
                <a:t>x/xx</a:t>
              </a:r>
              <a:endParaRPr lang="en-US" sz="80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30" name="Diamond 29"/>
            <p:cNvSpPr/>
            <p:nvPr/>
          </p:nvSpPr>
          <p:spPr bwMode="auto">
            <a:xfrm>
              <a:off x="7457550" y="5764219"/>
              <a:ext cx="164592" cy="164592"/>
            </a:xfrm>
            <a:prstGeom prst="diamond">
              <a:avLst/>
            </a:prstGeom>
            <a:solidFill>
              <a:srgbClr val="7030A0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" tIns="0" rIns="73152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800" b="1" kern="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131109" y="2155532"/>
            <a:ext cx="178606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 smtClean="0">
                <a:cs typeface="Calibri" panose="020F0502020204030204" pitchFamily="34" charset="0"/>
              </a:rPr>
              <a:t>Indicate date (month/year) </a:t>
            </a:r>
          </a:p>
          <a:p>
            <a:r>
              <a:rPr lang="en-US" sz="800" dirty="0" smtClean="0">
                <a:cs typeface="Calibri" panose="020F0502020204030204" pitchFamily="34" charset="0"/>
              </a:rPr>
              <a:t>and name of completed milestones</a:t>
            </a:r>
            <a:endParaRPr lang="en-US" sz="800" dirty="0">
              <a:cs typeface="Calibri" panose="020F0502020204030204" pitchFamily="34" charset="0"/>
            </a:endParaRPr>
          </a:p>
        </p:txBody>
      </p:sp>
      <p:sp>
        <p:nvSpPr>
          <p:cNvPr id="36" name="Diamond 35"/>
          <p:cNvSpPr/>
          <p:nvPr/>
        </p:nvSpPr>
        <p:spPr bwMode="auto">
          <a:xfrm>
            <a:off x="6058901" y="2245757"/>
            <a:ext cx="164592" cy="164592"/>
          </a:xfrm>
          <a:prstGeom prst="diamond">
            <a:avLst/>
          </a:prstGeom>
          <a:solidFill>
            <a:srgbClr val="2A4374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152" tIns="73152" rIns="73152" bIns="73152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8898479" y="4847945"/>
            <a:ext cx="1544954" cy="215444"/>
            <a:chOff x="8898479" y="4847945"/>
            <a:chExt cx="1544954" cy="215444"/>
          </a:xfrm>
        </p:grpSpPr>
        <p:sp>
          <p:nvSpPr>
            <p:cNvPr id="37" name="Rectangle 36"/>
            <p:cNvSpPr/>
            <p:nvPr/>
          </p:nvSpPr>
          <p:spPr bwMode="auto">
            <a:xfrm>
              <a:off x="8949355" y="4890765"/>
              <a:ext cx="1494078" cy="133543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" tIns="0" rIns="73152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027199" y="4847945"/>
              <a:ext cx="367408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800" dirty="0" smtClean="0">
                  <a:solidFill>
                    <a:prstClr val="white"/>
                  </a:solidFill>
                  <a:cs typeface="Calibri" panose="020F0502020204030204" pitchFamily="34" charset="0"/>
                </a:rPr>
                <a:t>x/xx</a:t>
              </a:r>
              <a:endParaRPr lang="en-US" sz="800" dirty="0">
                <a:solidFill>
                  <a:prstClr val="white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98479" y="4847945"/>
              <a:ext cx="418704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800" dirty="0" smtClean="0">
                  <a:solidFill>
                    <a:prstClr val="white"/>
                  </a:solidFill>
                  <a:cs typeface="Calibri" panose="020F0502020204030204" pitchFamily="34" charset="0"/>
                </a:rPr>
                <a:t>xx/xx</a:t>
              </a:r>
              <a:endParaRPr lang="en-US" sz="800" dirty="0">
                <a:solidFill>
                  <a:prstClr val="white"/>
                </a:solidFill>
                <a:cs typeface="Calibri" panose="020F050202020403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06159" y="6337479"/>
            <a:ext cx="8331683" cy="246221"/>
            <a:chOff x="312760" y="6131633"/>
            <a:chExt cx="8331683" cy="246221"/>
          </a:xfrm>
        </p:grpSpPr>
        <p:grpSp>
          <p:nvGrpSpPr>
            <p:cNvPr id="41" name="Group 40"/>
            <p:cNvGrpSpPr/>
            <p:nvPr/>
          </p:nvGrpSpPr>
          <p:grpSpPr>
            <a:xfrm>
              <a:off x="7007460" y="6131633"/>
              <a:ext cx="795696" cy="246221"/>
              <a:chOff x="6731230" y="6323638"/>
              <a:chExt cx="795696" cy="246221"/>
            </a:xfrm>
          </p:grpSpPr>
          <p:sp>
            <p:nvSpPr>
              <p:cNvPr id="61" name="Diamond 60"/>
              <p:cNvSpPr/>
              <p:nvPr/>
            </p:nvSpPr>
            <p:spPr bwMode="auto">
              <a:xfrm>
                <a:off x="7362334" y="6376299"/>
                <a:ext cx="164592" cy="159658"/>
              </a:xfrm>
              <a:prstGeom prst="diamond">
                <a:avLst/>
              </a:prstGeom>
              <a:solidFill>
                <a:srgbClr val="2A4374"/>
              </a:solidFill>
              <a:ln w="12700" cap="flat" cmpd="sng" algn="ctr">
                <a:solidFill>
                  <a:srgbClr val="FFFFFF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3152" tIns="0" rIns="73152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 panose="020F0502020204030204" pitchFamily="34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731230" y="6323638"/>
                <a:ext cx="673581" cy="246221"/>
              </a:xfrm>
              <a:prstGeom prst="rect">
                <a:avLst/>
              </a:prstGeom>
              <a:noFill/>
            </p:spPr>
            <p:txBody>
              <a:bodyPr wrap="none" tIns="0" bIns="0" rtlCol="0" anchor="ctr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Completed</a:t>
                </a:r>
              </a:p>
              <a:p>
                <a:pPr algn="r"/>
                <a:r>
                  <a:rPr lang="en-US" sz="80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Milestones:</a:t>
                </a:r>
                <a:endParaRPr lang="en-US" sz="800" dirty="0">
                  <a:solidFill>
                    <a:prstClr val="black"/>
                  </a:solidFill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848747" y="6131633"/>
              <a:ext cx="795696" cy="246221"/>
              <a:chOff x="7858272" y="6323638"/>
              <a:chExt cx="795696" cy="246221"/>
            </a:xfrm>
          </p:grpSpPr>
          <p:sp>
            <p:nvSpPr>
              <p:cNvPr id="59" name="Diamond 58"/>
              <p:cNvSpPr/>
              <p:nvPr/>
            </p:nvSpPr>
            <p:spPr bwMode="auto">
              <a:xfrm>
                <a:off x="8489376" y="6376299"/>
                <a:ext cx="164592" cy="159658"/>
              </a:xfrm>
              <a:prstGeom prst="diamond">
                <a:avLst/>
              </a:prstGeom>
              <a:solidFill>
                <a:srgbClr val="7030A0"/>
              </a:solidFill>
              <a:ln w="12700" cap="flat" cmpd="sng" algn="ctr">
                <a:solidFill>
                  <a:srgbClr val="FFFFFF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3152" tIns="0" rIns="73152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 panose="020F0502020204030204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858272" y="6323638"/>
                <a:ext cx="673581" cy="246221"/>
              </a:xfrm>
              <a:prstGeom prst="rect">
                <a:avLst/>
              </a:prstGeom>
              <a:noFill/>
            </p:spPr>
            <p:txBody>
              <a:bodyPr wrap="none" tIns="0" bIns="0" rtlCol="0" anchor="ctr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Future</a:t>
                </a:r>
              </a:p>
              <a:p>
                <a:pPr algn="r"/>
                <a:r>
                  <a:rPr lang="en-US" sz="80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Milestones:</a:t>
                </a:r>
                <a:endParaRPr lang="en-US" sz="800" dirty="0">
                  <a:solidFill>
                    <a:prstClr val="black"/>
                  </a:solidFill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002043" y="6163303"/>
              <a:ext cx="853771" cy="182880"/>
              <a:chOff x="561756" y="5834840"/>
              <a:chExt cx="853771" cy="182880"/>
            </a:xfrm>
          </p:grpSpPr>
          <p:sp>
            <p:nvSpPr>
              <p:cNvPr id="57" name="Rectangle 56"/>
              <p:cNvSpPr/>
              <p:nvPr/>
            </p:nvSpPr>
            <p:spPr bwMode="auto">
              <a:xfrm>
                <a:off x="1186927" y="5834840"/>
                <a:ext cx="228600" cy="182880"/>
              </a:xfrm>
              <a:prstGeom prst="rect">
                <a:avLst/>
              </a:prstGeom>
              <a:solidFill>
                <a:srgbClr val="002776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3152" tIns="0" rIns="73152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61756" y="5860226"/>
                <a:ext cx="671979" cy="123111"/>
              </a:xfrm>
              <a:prstGeom prst="rect">
                <a:avLst/>
              </a:prstGeom>
              <a:noFill/>
            </p:spPr>
            <p:txBody>
              <a:bodyPr wrap="none" tIns="0" bIns="0" rtlCol="0" anchor="ctr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Completed:</a:t>
                </a: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312760" y="6162410"/>
              <a:ext cx="734496" cy="169277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Legend: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971072" y="6163303"/>
              <a:ext cx="752327" cy="182880"/>
              <a:chOff x="1408865" y="5834840"/>
              <a:chExt cx="752327" cy="182880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1932592" y="5834840"/>
                <a:ext cx="228600" cy="182880"/>
              </a:xfrm>
              <a:prstGeom prst="rect">
                <a:avLst/>
              </a:prstGeom>
              <a:solidFill>
                <a:srgbClr val="00A84C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3152" tIns="0" rIns="73152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G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08865" y="5860226"/>
                <a:ext cx="564578" cy="123111"/>
              </a:xfrm>
              <a:prstGeom prst="rect">
                <a:avLst/>
              </a:prstGeom>
              <a:noFill/>
            </p:spPr>
            <p:txBody>
              <a:bodyPr wrap="none" tIns="0" bIns="0" rtlCol="0" anchor="ctr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On track: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827326" y="6131633"/>
              <a:ext cx="1080479" cy="246221"/>
              <a:chOff x="1833337" y="5798671"/>
              <a:chExt cx="1080479" cy="246221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833337" y="5798671"/>
                <a:ext cx="880369" cy="246221"/>
              </a:xfrm>
              <a:prstGeom prst="rect">
                <a:avLst/>
              </a:prstGeom>
              <a:noFill/>
            </p:spPr>
            <p:txBody>
              <a:bodyPr wrap="none" tIns="0" bIns="0" rtlCol="0" anchor="ctr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Late non-critical 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path task: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685216" y="5834840"/>
                <a:ext cx="228600" cy="18288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3152" tIns="0" rIns="73152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Y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028048" y="6131633"/>
              <a:ext cx="1951025" cy="246221"/>
              <a:chOff x="2052115" y="5798671"/>
              <a:chExt cx="1951025" cy="246221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2052115" y="5798671"/>
                <a:ext cx="1750800" cy="246221"/>
              </a:xfrm>
              <a:prstGeom prst="rect">
                <a:avLst/>
              </a:prstGeom>
              <a:noFill/>
            </p:spPr>
            <p:txBody>
              <a:bodyPr wrap="none" tIns="0" bIns="0" rtlCol="0" anchor="ctr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cs typeface="Calibri" panose="020F0502020204030204" pitchFamily="34" charset="0"/>
                  </a:rPr>
                  <a:t>Late critical path task</a:t>
                </a:r>
                <a:r>
                  <a:rPr kumimoji="0" lang="en-US" sz="800" b="0" u="none" strike="noStrike" kern="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cs typeface="Calibri" panose="020F0502020204030204" pitchFamily="34" charset="0"/>
                  </a:rPr>
                  <a:t> OR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i="0" kern="0" baseline="0" dirty="0">
                    <a:cs typeface="Calibri" panose="020F0502020204030204" pitchFamily="34" charset="0"/>
                  </a:rPr>
                  <a:t>l</a:t>
                </a:r>
                <a:r>
                  <a:rPr lang="en-US" sz="800" i="0" kern="0" baseline="0" dirty="0" smtClean="0">
                    <a:cs typeface="Calibri" panose="020F0502020204030204" pitchFamily="34" charset="0"/>
                  </a:rPr>
                  <a:t>ate</a:t>
                </a:r>
                <a:r>
                  <a:rPr lang="en-US" sz="800" i="0" kern="0" dirty="0" smtClean="0">
                    <a:cs typeface="Calibri" panose="020F0502020204030204" pitchFamily="34" charset="0"/>
                  </a:rPr>
                  <a:t> non-critical path task at high risk</a:t>
                </a: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cs typeface="Calibri" panose="020F0502020204030204" pitchFamily="34" charset="0"/>
                  </a:rPr>
                  <a:t>: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3774540" y="5834840"/>
                <a:ext cx="228600" cy="182880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3152" tIns="0" rIns="73152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R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076492" y="6163303"/>
              <a:ext cx="841932" cy="182880"/>
              <a:chOff x="3607282" y="5834840"/>
              <a:chExt cx="841932" cy="182880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3607282" y="5860226"/>
                <a:ext cx="660757" cy="123111"/>
              </a:xfrm>
              <a:prstGeom prst="rect">
                <a:avLst/>
              </a:prstGeom>
              <a:noFill/>
            </p:spPr>
            <p:txBody>
              <a:bodyPr wrap="none" tIns="0" bIns="0" rtlCol="0" anchor="ctr">
                <a:spAutoFit/>
              </a:bodyPr>
              <a:lstStyle>
                <a:defPPr>
                  <a:defRPr lang="en-US"/>
                </a:defPPr>
                <a:lvl1pPr algn="r" defTabSz="914186">
                  <a:defRPr sz="80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pPr marL="0" marR="0" lvl="0" indent="0" algn="r" defTabSz="9141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Upcoming</a:t>
                </a:r>
                <a:r>
                  <a:rPr lang="en-US" kern="0" dirty="0" smtClean="0"/>
                  <a:t>:</a:t>
                </a: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4220614" y="5834840"/>
                <a:ext cx="228600" cy="182880"/>
              </a:xfrm>
              <a:prstGeom prst="rect">
                <a:avLst/>
              </a:prstGeom>
              <a:solidFill>
                <a:srgbClr val="7030A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3152" tIns="0" rIns="73152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P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8539329" y="5124303"/>
            <a:ext cx="506449" cy="215444"/>
            <a:chOff x="6984335" y="5508178"/>
            <a:chExt cx="506449" cy="215444"/>
          </a:xfrm>
        </p:grpSpPr>
        <p:sp>
          <p:nvSpPr>
            <p:cNvPr id="64" name="TextBox 63"/>
            <p:cNvSpPr txBox="1"/>
            <p:nvPr/>
          </p:nvSpPr>
          <p:spPr>
            <a:xfrm>
              <a:off x="7072080" y="5508178"/>
              <a:ext cx="418704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800" dirty="0" smtClean="0">
                  <a:solidFill>
                    <a:prstClr val="black"/>
                  </a:solidFill>
                  <a:cs typeface="Calibri" panose="020F0502020204030204" pitchFamily="34" charset="0"/>
                </a:rPr>
                <a:t>xx/xx</a:t>
              </a:r>
              <a:endParaRPr lang="en-US" sz="80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65" name="Diamond 64"/>
            <p:cNvSpPr/>
            <p:nvPr/>
          </p:nvSpPr>
          <p:spPr bwMode="auto">
            <a:xfrm>
              <a:off x="6984335" y="5526521"/>
              <a:ext cx="164592" cy="164592"/>
            </a:xfrm>
            <a:prstGeom prst="diamond">
              <a:avLst/>
            </a:prstGeom>
            <a:solidFill>
              <a:srgbClr val="7030A0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" tIns="0" rIns="73152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800" b="1" kern="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66" name="Diamond 65"/>
          <p:cNvSpPr/>
          <p:nvPr/>
        </p:nvSpPr>
        <p:spPr bwMode="auto">
          <a:xfrm>
            <a:off x="6370503" y="1911192"/>
            <a:ext cx="164592" cy="164592"/>
          </a:xfrm>
          <a:prstGeom prst="diamond">
            <a:avLst/>
          </a:prstGeom>
          <a:solidFill>
            <a:srgbClr val="2A4374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152" tIns="0" rIns="73152" bIns="0" numCol="1" rtlCol="0" anchor="ctr" anchorCtr="1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sz="800" b="1" kern="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67" name="Diamond 66"/>
          <p:cNvSpPr/>
          <p:nvPr/>
        </p:nvSpPr>
        <p:spPr bwMode="auto">
          <a:xfrm>
            <a:off x="5796015" y="1907010"/>
            <a:ext cx="164592" cy="164592"/>
          </a:xfrm>
          <a:prstGeom prst="diamond">
            <a:avLst/>
          </a:prstGeom>
          <a:solidFill>
            <a:srgbClr val="2A4374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152" tIns="0" rIns="73152" bIns="0" numCol="1" rtlCol="0" anchor="ctr" anchorCtr="1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sz="800" b="1" kern="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7632210" y="1913517"/>
            <a:ext cx="1409827" cy="214140"/>
            <a:chOff x="8007492" y="5984814"/>
            <a:chExt cx="1409827" cy="307777"/>
          </a:xfrm>
        </p:grpSpPr>
        <p:sp>
          <p:nvSpPr>
            <p:cNvPr id="69" name="TextBox 68"/>
            <p:cNvSpPr txBox="1"/>
            <p:nvPr/>
          </p:nvSpPr>
          <p:spPr>
            <a:xfrm>
              <a:off x="8104139" y="5984814"/>
              <a:ext cx="131318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700" dirty="0" smtClean="0">
                  <a:solidFill>
                    <a:prstClr val="black"/>
                  </a:solidFill>
                  <a:cs typeface="Calibri" panose="020F0502020204030204" pitchFamily="34" charset="0"/>
                </a:rPr>
                <a:t>Indicate date (month/year) </a:t>
              </a:r>
            </a:p>
            <a:p>
              <a:r>
                <a:rPr lang="en-US" sz="700" dirty="0" smtClean="0">
                  <a:solidFill>
                    <a:prstClr val="black"/>
                  </a:solidFill>
                  <a:cs typeface="Calibri" panose="020F0502020204030204" pitchFamily="34" charset="0"/>
                </a:rPr>
                <a:t>and name of future milestones</a:t>
              </a:r>
              <a:endParaRPr lang="en-US" sz="70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70" name="Diamond 69"/>
            <p:cNvSpPr/>
            <p:nvPr/>
          </p:nvSpPr>
          <p:spPr bwMode="auto">
            <a:xfrm>
              <a:off x="8007492" y="6021308"/>
              <a:ext cx="164592" cy="164592"/>
            </a:xfrm>
            <a:prstGeom prst="diamond">
              <a:avLst/>
            </a:prstGeom>
            <a:solidFill>
              <a:srgbClr val="7030A0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" tIns="0" rIns="73152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800" b="1" kern="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71" name="Diamond 70"/>
          <p:cNvSpPr/>
          <p:nvPr/>
        </p:nvSpPr>
        <p:spPr bwMode="auto">
          <a:xfrm>
            <a:off x="8928152" y="1950010"/>
            <a:ext cx="164592" cy="114517"/>
          </a:xfrm>
          <a:prstGeom prst="diamond">
            <a:avLst/>
          </a:prstGeom>
          <a:solidFill>
            <a:srgbClr val="7030A0"/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152" tIns="0" rIns="73152" bIns="0" numCol="1" rtlCol="0" anchor="ctr" anchorCtr="1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sz="800" b="1" kern="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181342" y="1878586"/>
            <a:ext cx="1478290" cy="307777"/>
            <a:chOff x="6947840" y="5977014"/>
            <a:chExt cx="1478290" cy="307777"/>
          </a:xfrm>
        </p:grpSpPr>
        <p:sp>
          <p:nvSpPr>
            <p:cNvPr id="73" name="TextBox 72"/>
            <p:cNvSpPr txBox="1"/>
            <p:nvPr/>
          </p:nvSpPr>
          <p:spPr>
            <a:xfrm>
              <a:off x="6947840" y="5977014"/>
              <a:ext cx="147829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700" dirty="0" smtClean="0">
                  <a:solidFill>
                    <a:prstClr val="black"/>
                  </a:solidFill>
                  <a:cs typeface="Calibri" panose="020F0502020204030204" pitchFamily="34" charset="0"/>
                </a:rPr>
                <a:t>Indicate date (month/year)</a:t>
              </a:r>
            </a:p>
            <a:p>
              <a:r>
                <a:rPr lang="en-US" sz="700" dirty="0" smtClean="0">
                  <a:solidFill>
                    <a:prstClr val="black"/>
                  </a:solidFill>
                  <a:cs typeface="Calibri" panose="020F0502020204030204" pitchFamily="34" charset="0"/>
                </a:rPr>
                <a:t>and name of completed milestones</a:t>
              </a:r>
              <a:endParaRPr lang="en-US" sz="70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74" name="Diamond 73"/>
            <p:cNvSpPr/>
            <p:nvPr/>
          </p:nvSpPr>
          <p:spPr bwMode="auto">
            <a:xfrm>
              <a:off x="8250027" y="6001472"/>
              <a:ext cx="164592" cy="164592"/>
            </a:xfrm>
            <a:prstGeom prst="diamond">
              <a:avLst/>
            </a:prstGeom>
            <a:solidFill>
              <a:srgbClr val="2A4374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" tIns="0" rIns="73152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800" b="1" kern="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718750" y="1878586"/>
            <a:ext cx="1872942" cy="4166623"/>
            <a:chOff x="3823505" y="1512126"/>
            <a:chExt cx="1872942" cy="4217638"/>
          </a:xfrm>
        </p:grpSpPr>
        <p:sp>
          <p:nvSpPr>
            <p:cNvPr id="77" name="Rectangle 76"/>
            <p:cNvSpPr/>
            <p:nvPr/>
          </p:nvSpPr>
          <p:spPr bwMode="auto">
            <a:xfrm>
              <a:off x="4925400" y="1512126"/>
              <a:ext cx="771047" cy="4129287"/>
            </a:xfrm>
            <a:prstGeom prst="rect">
              <a:avLst/>
            </a:prstGeom>
            <a:solidFill>
              <a:srgbClr val="2A4374">
                <a:alpha val="5000"/>
              </a:srgbClr>
            </a:solidFill>
            <a:ln w="28575" cap="flat" cmpd="sng" algn="ctr">
              <a:solidFill>
                <a:srgbClr val="2A4374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" tIns="73152" rIns="73152" bIns="73152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00" b="1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Trapezoid 77"/>
            <p:cNvSpPr/>
            <p:nvPr/>
          </p:nvSpPr>
          <p:spPr bwMode="auto">
            <a:xfrm rot="5400000">
              <a:off x="4470979" y="5307001"/>
              <a:ext cx="573189" cy="272338"/>
            </a:xfrm>
            <a:prstGeom prst="trapezoid">
              <a:avLst>
                <a:gd name="adj" fmla="val 107187"/>
              </a:avLst>
            </a:prstGeom>
            <a:solidFill>
              <a:srgbClr val="2A4374">
                <a:alpha val="5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" tIns="73152" rIns="73152" bIns="73152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00" b="1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3823505" y="5145414"/>
              <a:ext cx="786004" cy="58435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solidFill>
                <a:srgbClr val="2A4374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" tIns="73152" rIns="73152" bIns="73152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all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Next </a:t>
              </a:r>
            </a:p>
            <a:p>
              <a:pPr marL="0" marR="0" lvl="0" indent="0" algn="ctr" defTabSz="914400" eaLnBrk="0" fontAlgn="base" latinLnBrk="0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all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30-45</a:t>
              </a:r>
            </a:p>
            <a:p>
              <a:pPr marL="0" marR="0" lvl="0" indent="0" algn="ctr" defTabSz="914400" eaLnBrk="0" fontAlgn="base" latinLnBrk="0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all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Days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877198" y="2716108"/>
            <a:ext cx="4339566" cy="338554"/>
            <a:chOff x="4873444" y="2655536"/>
            <a:chExt cx="4339566" cy="338554"/>
          </a:xfrm>
        </p:grpSpPr>
        <p:sp>
          <p:nvSpPr>
            <p:cNvPr id="19" name="Rectangle 18"/>
            <p:cNvSpPr/>
            <p:nvPr/>
          </p:nvSpPr>
          <p:spPr bwMode="auto">
            <a:xfrm>
              <a:off x="4940372" y="2750088"/>
              <a:ext cx="2512069" cy="133543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" tIns="0" rIns="73152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90398" y="2702517"/>
              <a:ext cx="418704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cs typeface="Calibri" panose="020F0502020204030204" pitchFamily="34" charset="0"/>
                </a:rPr>
                <a:t>x</a:t>
              </a:r>
              <a:r>
                <a:rPr lang="en-US" sz="800" dirty="0" smtClean="0">
                  <a:solidFill>
                    <a:schemeClr val="bg1"/>
                  </a:solidFill>
                  <a:cs typeface="Calibri" panose="020F0502020204030204" pitchFamily="34" charset="0"/>
                </a:rPr>
                <a:t>x/xx</a:t>
              </a:r>
              <a:endParaRPr lang="en-US" sz="800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73444" y="2709137"/>
              <a:ext cx="418704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cs typeface="Calibri" panose="020F0502020204030204" pitchFamily="34" charset="0"/>
                </a:rPr>
                <a:t>x</a:t>
              </a:r>
              <a:r>
                <a:rPr lang="en-US" sz="800" dirty="0" smtClean="0">
                  <a:solidFill>
                    <a:schemeClr val="bg1"/>
                  </a:solidFill>
                  <a:cs typeface="Calibri" panose="020F0502020204030204" pitchFamily="34" charset="0"/>
                </a:rPr>
                <a:t>x/xx</a:t>
              </a:r>
              <a:endParaRPr lang="en-US" sz="800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550375" y="2655536"/>
              <a:ext cx="166263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800" dirty="0" smtClean="0">
                  <a:cs typeface="Calibri" panose="020F0502020204030204" pitchFamily="34" charset="0"/>
                </a:rPr>
                <a:t>Indicate start and projected end </a:t>
              </a:r>
            </a:p>
            <a:p>
              <a:r>
                <a:rPr lang="en-US" sz="800" dirty="0" smtClean="0">
                  <a:cs typeface="Calibri" panose="020F0502020204030204" pitchFamily="34" charset="0"/>
                </a:rPr>
                <a:t>date (month/year)</a:t>
              </a:r>
              <a:endParaRPr lang="en-US" sz="800" dirty="0">
                <a:cs typeface="Calibri" panose="020F050202020403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960064" y="3093121"/>
            <a:ext cx="3329515" cy="338554"/>
            <a:chOff x="6965951" y="3008086"/>
            <a:chExt cx="3329515" cy="338554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965951" y="3070855"/>
              <a:ext cx="619125" cy="133543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" tIns="73152" rIns="73152" bIns="73152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800" b="1" dirty="0" smtClea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17732" y="3029903"/>
              <a:ext cx="797013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800" dirty="0">
                  <a:cs typeface="Calibri" panose="020F0502020204030204" pitchFamily="34" charset="0"/>
                </a:rPr>
                <a:t> </a:t>
              </a:r>
              <a:r>
                <a:rPr lang="en-US" sz="800" dirty="0" smtClean="0">
                  <a:cs typeface="Calibri" panose="020F0502020204030204" pitchFamily="34" charset="0"/>
                </a:rPr>
                <a:t>xx/xx – xx/xx</a:t>
              </a:r>
              <a:endParaRPr lang="en-US" sz="800" dirty="0">
                <a:cs typeface="Calibri" panose="020F050202020403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3983" y="3008086"/>
              <a:ext cx="198148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800" dirty="0" smtClean="0">
                  <a:cs typeface="Calibri" panose="020F0502020204030204" pitchFamily="34" charset="0"/>
                </a:rPr>
                <a:t>Indicate start and projected end date (month/year)</a:t>
              </a:r>
              <a:endParaRPr lang="en-US" sz="800" dirty="0">
                <a:cs typeface="Calibri" panose="020F0502020204030204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682890" y="2294031"/>
            <a:ext cx="92204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cs typeface="Calibri" panose="020F0502020204030204" pitchFamily="34" charset="0"/>
              </a:rPr>
              <a:t>xx/xx -Milestone</a:t>
            </a:r>
            <a:endParaRPr lang="en-US" sz="8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437926" y="2294031"/>
            <a:ext cx="97494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cs typeface="Calibri" panose="020F0502020204030204" pitchFamily="34" charset="0"/>
              </a:rPr>
              <a:t>xx/xx – Milestone</a:t>
            </a:r>
            <a:endParaRPr lang="en-US" sz="8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092744" y="3559865"/>
            <a:ext cx="2306547" cy="497143"/>
            <a:chOff x="9008123" y="3313353"/>
            <a:chExt cx="2306547" cy="497143"/>
          </a:xfrm>
        </p:grpSpPr>
        <p:sp>
          <p:nvSpPr>
            <p:cNvPr id="22" name="Rectangle 21"/>
            <p:cNvSpPr/>
            <p:nvPr/>
          </p:nvSpPr>
          <p:spPr bwMode="auto">
            <a:xfrm>
              <a:off x="9008123" y="3415859"/>
              <a:ext cx="552450" cy="133543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" tIns="0" rIns="73152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493618" y="3313353"/>
              <a:ext cx="505267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800" dirty="0" smtClean="0">
                  <a:cs typeface="Calibri" panose="020F0502020204030204" pitchFamily="34" charset="0"/>
                </a:rPr>
                <a:t>xx/xx –</a:t>
              </a:r>
            </a:p>
            <a:p>
              <a:r>
                <a:rPr lang="en-US" sz="800" dirty="0" smtClean="0">
                  <a:cs typeface="Calibri" panose="020F0502020204030204" pitchFamily="34" charset="0"/>
                </a:rPr>
                <a:t> xx/xx</a:t>
              </a:r>
              <a:endParaRPr lang="en-US" sz="800" dirty="0">
                <a:cs typeface="Calibri" panose="020F050202020403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959842" y="3348831"/>
              <a:ext cx="13548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800" dirty="0" smtClean="0">
                  <a:cs typeface="Calibri" panose="020F0502020204030204" pitchFamily="34" charset="0"/>
                </a:rPr>
                <a:t>Indicate projected start and end dates (month/year)</a:t>
              </a:r>
              <a:endParaRPr lang="en-US" sz="800" dirty="0">
                <a:cs typeface="Calibri" panose="020F050202020403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360909" y="4500268"/>
            <a:ext cx="4308689" cy="338554"/>
            <a:chOff x="3339603" y="4350273"/>
            <a:chExt cx="4308689" cy="338554"/>
          </a:xfrm>
        </p:grpSpPr>
        <p:sp>
          <p:nvSpPr>
            <p:cNvPr id="33" name="Rectangle 32"/>
            <p:cNvSpPr/>
            <p:nvPr/>
          </p:nvSpPr>
          <p:spPr bwMode="auto">
            <a:xfrm>
              <a:off x="3339603" y="4454566"/>
              <a:ext cx="3032579" cy="126804"/>
            </a:xfrm>
            <a:prstGeom prst="rect">
              <a:avLst/>
            </a:prstGeom>
            <a:solidFill>
              <a:srgbClr val="00277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" tIns="0" rIns="73152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66557" y="4394257"/>
              <a:ext cx="418704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800" dirty="0" smtClean="0">
                  <a:solidFill>
                    <a:prstClr val="white"/>
                  </a:solidFill>
                  <a:cs typeface="Calibri" panose="020F0502020204030204" pitchFamily="34" charset="0"/>
                </a:rPr>
                <a:t>xx/xx</a:t>
              </a:r>
              <a:endParaRPr lang="en-US" sz="800" dirty="0">
                <a:solidFill>
                  <a:prstClr val="white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969657" y="4410609"/>
              <a:ext cx="418704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800" dirty="0" smtClean="0">
                  <a:solidFill>
                    <a:prstClr val="white"/>
                  </a:solidFill>
                  <a:cs typeface="Calibri" panose="020F0502020204030204" pitchFamily="34" charset="0"/>
                </a:rPr>
                <a:t>xx/xx</a:t>
              </a:r>
              <a:endParaRPr lang="en-US" sz="800" dirty="0">
                <a:solidFill>
                  <a:prstClr val="white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36714" y="4350273"/>
              <a:ext cx="1311578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800" dirty="0" smtClean="0">
                  <a:cs typeface="Calibri" panose="020F0502020204030204" pitchFamily="34" charset="0"/>
                </a:rPr>
                <a:t>Indicate start and actual </a:t>
              </a:r>
            </a:p>
            <a:p>
              <a:r>
                <a:rPr lang="en-US" sz="800" dirty="0" smtClean="0">
                  <a:cs typeface="Calibri" panose="020F0502020204030204" pitchFamily="34" charset="0"/>
                </a:rPr>
                <a:t>end date (month/year)</a:t>
              </a:r>
              <a:endParaRPr lang="en-US" sz="800" dirty="0">
                <a:cs typeface="Calibri" panose="020F0502020204030204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001204" y="4155057"/>
            <a:ext cx="5212691" cy="338554"/>
            <a:chOff x="3414383" y="4043221"/>
            <a:chExt cx="5212691" cy="338554"/>
          </a:xfrm>
        </p:grpSpPr>
        <p:sp>
          <p:nvSpPr>
            <p:cNvPr id="80" name="Rectangle 79"/>
            <p:cNvSpPr/>
            <p:nvPr/>
          </p:nvSpPr>
          <p:spPr bwMode="auto">
            <a:xfrm>
              <a:off x="3495277" y="4141626"/>
              <a:ext cx="3280492" cy="133543"/>
            </a:xfrm>
            <a:prstGeom prst="rect">
              <a:avLst/>
            </a:prstGeom>
            <a:solidFill>
              <a:srgbClr val="00277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" tIns="0" rIns="73152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414383" y="4097670"/>
              <a:ext cx="418704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800" dirty="0" smtClean="0">
                  <a:solidFill>
                    <a:prstClr val="white"/>
                  </a:solidFill>
                  <a:cs typeface="Calibri" panose="020F0502020204030204" pitchFamily="34" charset="0"/>
                </a:rPr>
                <a:t>xx/xx</a:t>
              </a:r>
              <a:endParaRPr lang="en-US" sz="800" dirty="0">
                <a:solidFill>
                  <a:prstClr val="white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373243" y="4097670"/>
              <a:ext cx="418704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800" dirty="0" smtClean="0">
                  <a:solidFill>
                    <a:prstClr val="white"/>
                  </a:solidFill>
                  <a:cs typeface="Calibri" panose="020F0502020204030204" pitchFamily="34" charset="0"/>
                </a:rPr>
                <a:t>xx/xx</a:t>
              </a:r>
              <a:endParaRPr lang="en-US" sz="800" dirty="0">
                <a:solidFill>
                  <a:prstClr val="white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750774" y="4043221"/>
              <a:ext cx="18763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800" dirty="0" smtClean="0">
                  <a:cs typeface="Calibri" panose="020F0502020204030204" pitchFamily="34" charset="0"/>
                </a:rPr>
                <a:t>Indicate start and actual end date (month/year)</a:t>
              </a:r>
              <a:endParaRPr lang="en-US" sz="800" dirty="0"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287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Status (as of xx/xx/xx)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39416"/>
            <a:ext cx="2743200" cy="365125"/>
          </a:xfrm>
        </p:spPr>
        <p:txBody>
          <a:bodyPr/>
          <a:lstStyle/>
          <a:p>
            <a:fld id="{04DE5FFC-187D-48E7-B5DF-94B542FC3EE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314601"/>
              </p:ext>
            </p:extLst>
          </p:nvPr>
        </p:nvGraphicFramePr>
        <p:xfrm>
          <a:off x="592667" y="3523381"/>
          <a:ext cx="10693401" cy="2816035"/>
        </p:xfrm>
        <a:graphic>
          <a:graphicData uri="http://schemas.openxmlformats.org/drawingml/2006/table">
            <a:tbl>
              <a:tblPr firstRow="1" bandRow="1"/>
              <a:tblGrid>
                <a:gridCol w="207272"/>
                <a:gridCol w="5118171"/>
                <a:gridCol w="5367958"/>
              </a:tblGrid>
              <a:tr h="23297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"/>
                        <a:cs typeface=""/>
                      </a:endParaRPr>
                    </a:p>
                  </a:txBody>
                  <a:tcPr marL="45720" marR="4572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86" rtl="0" eaLnBrk="1" fontAlgn="base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9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Risk/Issue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86" rtl="0" eaLnBrk="1" fontAlgn="base" latinLnBrk="0" hangingPunct="1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strike="noStrike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Mitigation/Response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79987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1</a:t>
                      </a: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"/>
                        <a:cs typeface="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86" rtl="0" eaLnBrk="1" fontAlgn="base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List and provide a brief explanation of the top risks/issues that the project faces.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186" rtl="0" eaLnBrk="1" fontAlgn="base" latinLnBrk="0" hangingPunct="1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Indicate activities being completed in order to mitigate and respond to each risk/issue.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55729">
                <a:tc>
                  <a:txBody>
                    <a:bodyPr/>
                    <a:lstStyle/>
                    <a:p>
                      <a:pPr marL="0" marR="0" lvl="0" indent="0" algn="ctr" defTabSz="914186" rtl="0" eaLnBrk="1" fontAlgn="base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86" rtl="0" eaLnBrk="1" fontAlgn="base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US" sz="900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6675" marR="0" lvl="0" indent="-66675" algn="l" defTabSz="914186" rtl="0" eaLnBrk="1" fontAlgn="base" latinLnBrk="0" hangingPunct="1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strike="noStrike" kern="1200" baseline="0" dirty="0" smtClean="0">
                        <a:solidFill>
                          <a:schemeClr val="tx1"/>
                        </a:solidFill>
                        <a:latin typeface="+mj-lt"/>
                        <a:ea typeface=""/>
                        <a:cs typeface="Calibri" panose="020F050202020403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7543">
                <a:tc>
                  <a:txBody>
                    <a:bodyPr/>
                    <a:lstStyle/>
                    <a:p>
                      <a:pPr marL="0" marR="0" lvl="0" indent="0" algn="ctr" defTabSz="914186" rtl="0" eaLnBrk="1" fontAlgn="base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86" rtl="0" eaLnBrk="1" fontAlgn="base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US" sz="900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 lvl="0" indent="-66675" algn="l" defTabSz="914186" rtl="0" eaLnBrk="1" fontAlgn="base" latinLnBrk="0" hangingPunct="1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strike="noStrike" kern="1200" baseline="0" dirty="0" smtClean="0">
                        <a:solidFill>
                          <a:schemeClr val="tx1"/>
                        </a:solidFill>
                        <a:latin typeface="+mj-lt"/>
                        <a:ea typeface=""/>
                        <a:cs typeface="Calibri" panose="020F050202020403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64431"/>
              </p:ext>
            </p:extLst>
          </p:nvPr>
        </p:nvGraphicFramePr>
        <p:xfrm>
          <a:off x="838200" y="1197476"/>
          <a:ext cx="10515600" cy="1681480"/>
        </p:xfrm>
        <a:graphic>
          <a:graphicData uri="http://schemas.openxmlformats.org/drawingml/2006/table">
            <a:tbl>
              <a:tblPr firstRow="1" bandRow="1"/>
              <a:tblGrid>
                <a:gridCol w="5132555"/>
                <a:gridCol w="5383045"/>
              </a:tblGrid>
              <a:tr h="232979">
                <a:tc>
                  <a:txBody>
                    <a:bodyPr/>
                    <a:lstStyle/>
                    <a:p>
                      <a:pPr marL="0" marR="0" lvl="0" indent="0" algn="ctr" defTabSz="914186" rtl="0" eaLnBrk="1" fontAlgn="base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9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Key Recent Accomplishments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86" rtl="0" eaLnBrk="1" fontAlgn="base" latinLnBrk="0" hangingPunct="1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strike="noStrike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Key Upcoming Activities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799873">
                <a:tc>
                  <a:txBody>
                    <a:bodyPr/>
                    <a:lstStyle/>
                    <a:p>
                      <a:pPr marL="0" marR="0" lvl="0" indent="0" algn="l" defTabSz="914186" rtl="0" eaLnBrk="1" fontAlgn="base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List key recent accomplishments within different areas of the project (e.g., risks, training, testing). Provide the date each activity was accomplished in parentheses. </a:t>
                      </a:r>
                    </a:p>
                    <a:p>
                      <a:pPr marL="0" marR="0" lvl="0" indent="0" algn="l" defTabSz="914186" rtl="0" eaLnBrk="1" fontAlgn="base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900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186" rtl="0" eaLnBrk="1" fontAlgn="base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For example: </a:t>
                      </a:r>
                    </a:p>
                    <a:p>
                      <a:pPr marL="171450" marR="0" lvl="0" indent="-171450" algn="l" defTabSz="914186" rtl="0" eaLnBrk="1" fontAlgn="base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Testing</a:t>
                      </a:r>
                    </a:p>
                    <a:p>
                      <a:pPr marL="628650" marR="0" lvl="1" indent="-171450" algn="l" defTabSz="914186" rtl="0" eaLnBrk="1" fontAlgn="base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Activity completed (month/day)</a:t>
                      </a:r>
                    </a:p>
                    <a:p>
                      <a:pPr marL="0" marR="0" lvl="0" indent="0" algn="l" defTabSz="914186" rtl="0" eaLnBrk="1" fontAlgn="base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900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86" rtl="0" eaLnBrk="1" fontAlgn="base" latinLnBrk="0" hangingPunct="1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List key upcoming activities within different areas of the project (e.g., risks, training, testing). Provide the expected date of accomplishment for each activity in parentheses. </a:t>
                      </a:r>
                    </a:p>
                    <a:p>
                      <a:pPr marL="171450" marR="0" lvl="0" indent="-171450" algn="l" defTabSz="914186" rtl="0" eaLnBrk="1" fontAlgn="base" latinLnBrk="0" hangingPunct="1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strike="noStrike" kern="1200" baseline="0" dirty="0" smtClean="0">
                        <a:solidFill>
                          <a:schemeClr val="tx1"/>
                        </a:solidFill>
                        <a:latin typeface="+mj-lt"/>
                        <a:ea typeface="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186" rtl="0" eaLnBrk="1" fontAlgn="base" latinLnBrk="0" hangingPunct="1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For example:</a:t>
                      </a:r>
                    </a:p>
                    <a:p>
                      <a:pPr marL="171450" marR="0" lvl="0" indent="-171450" algn="l" defTabSz="914186" rtl="0" eaLnBrk="1" fontAlgn="base" latinLnBrk="0" hangingPunct="1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Testing</a:t>
                      </a:r>
                    </a:p>
                    <a:p>
                      <a:pPr marL="628650" marR="0" lvl="1" indent="-171450" algn="l" defTabSz="914186" rtl="0" eaLnBrk="1" fontAlgn="base" latinLnBrk="0" hangingPunct="1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Activity to be completed (month/day)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27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Supplemental Dashboard Keys and Legends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FFC-187D-48E7-B5DF-94B542FC3EE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206802"/>
              </p:ext>
            </p:extLst>
          </p:nvPr>
        </p:nvGraphicFramePr>
        <p:xfrm>
          <a:off x="842799" y="1292030"/>
          <a:ext cx="6096000" cy="2242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20"/>
                <a:gridCol w="4411980"/>
              </a:tblGrid>
              <a:tr h="3327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Activity</a:t>
                      </a:r>
                      <a:r>
                        <a:rPr lang="en-US" sz="1100" baseline="0" dirty="0" smtClean="0"/>
                        <a:t> % Complete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0%</a:t>
                      </a:r>
                      <a:endParaRPr 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Activity has not started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25%</a:t>
                      </a:r>
                      <a:endParaRPr 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Activity</a:t>
                      </a:r>
                      <a:r>
                        <a:rPr lang="en-US" sz="1100" baseline="0" dirty="0" smtClean="0"/>
                        <a:t> has started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50%</a:t>
                      </a:r>
                      <a:endParaRPr 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Activity is</a:t>
                      </a:r>
                      <a:r>
                        <a:rPr lang="en-US" sz="1100" baseline="0" dirty="0" smtClean="0"/>
                        <a:t> estimated to be halfway complete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75%</a:t>
                      </a:r>
                      <a:endParaRPr 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Activity is near completion, with few final steps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and/or sign offs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required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100%</a:t>
                      </a:r>
                      <a:endParaRPr 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Activity</a:t>
                      </a:r>
                      <a:r>
                        <a:rPr lang="en-US" sz="1100" baseline="0" dirty="0" smtClean="0"/>
                        <a:t> completed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62493" y="3858292"/>
            <a:ext cx="6467548" cy="246221"/>
            <a:chOff x="312760" y="6549227"/>
            <a:chExt cx="6467548" cy="246221"/>
          </a:xfrm>
        </p:grpSpPr>
        <p:grpSp>
          <p:nvGrpSpPr>
            <p:cNvPr id="6" name="Group 5"/>
            <p:cNvGrpSpPr/>
            <p:nvPr/>
          </p:nvGrpSpPr>
          <p:grpSpPr>
            <a:xfrm>
              <a:off x="897268" y="6580897"/>
              <a:ext cx="853771" cy="182880"/>
              <a:chOff x="561756" y="5834840"/>
              <a:chExt cx="853771" cy="182880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1186927" y="5834840"/>
                <a:ext cx="228600" cy="182880"/>
              </a:xfrm>
              <a:prstGeom prst="rect">
                <a:avLst/>
              </a:prstGeom>
              <a:solidFill>
                <a:srgbClr val="2A4374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3152" tIns="0" rIns="73152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61756" y="5860226"/>
                <a:ext cx="671979" cy="123111"/>
              </a:xfrm>
              <a:prstGeom prst="rect">
                <a:avLst/>
              </a:prstGeom>
              <a:noFill/>
            </p:spPr>
            <p:txBody>
              <a:bodyPr wrap="none" tIns="0" bIns="0" rtlCol="0" anchor="ctr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Completed: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12760" y="6562383"/>
              <a:ext cx="734496" cy="169277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Legend: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850267" y="6580897"/>
              <a:ext cx="768357" cy="182880"/>
              <a:chOff x="1392835" y="5834840"/>
              <a:chExt cx="768357" cy="182880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1932592" y="5834840"/>
                <a:ext cx="228600" cy="182880"/>
              </a:xfrm>
              <a:prstGeom prst="rect">
                <a:avLst/>
              </a:prstGeom>
              <a:solidFill>
                <a:srgbClr val="00A84C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3152" tIns="0" rIns="73152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G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392835" y="5860226"/>
                <a:ext cx="580608" cy="123111"/>
              </a:xfrm>
              <a:prstGeom prst="rect">
                <a:avLst/>
              </a:prstGeom>
              <a:noFill/>
            </p:spPr>
            <p:txBody>
              <a:bodyPr wrap="none" tIns="0" bIns="0" rtlCol="0" anchor="ctr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On Track: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722551" y="6549227"/>
              <a:ext cx="1080479" cy="246221"/>
              <a:chOff x="1833337" y="5798671"/>
              <a:chExt cx="1080479" cy="24622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833337" y="5798671"/>
                <a:ext cx="880369" cy="246221"/>
              </a:xfrm>
              <a:prstGeom prst="rect">
                <a:avLst/>
              </a:prstGeom>
              <a:noFill/>
            </p:spPr>
            <p:txBody>
              <a:bodyPr wrap="none" tIns="0" bIns="0" rtlCol="0" anchor="ctr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Late non-critical 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path task: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2685216" y="5834840"/>
                <a:ext cx="228600" cy="18288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3152" tIns="0" rIns="73152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Y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923273" y="6549227"/>
              <a:ext cx="1951025" cy="246221"/>
              <a:chOff x="2052115" y="5798671"/>
              <a:chExt cx="1951025" cy="246221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052115" y="5798671"/>
                <a:ext cx="1750800" cy="246221"/>
              </a:xfrm>
              <a:prstGeom prst="rect">
                <a:avLst/>
              </a:prstGeom>
              <a:noFill/>
            </p:spPr>
            <p:txBody>
              <a:bodyPr wrap="none" tIns="0" bIns="0" rtlCol="0" anchor="ctr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cs typeface="Calibri" panose="020F0502020204030204" pitchFamily="34" charset="0"/>
                  </a:rPr>
                  <a:t>Late critical path task</a:t>
                </a:r>
                <a:r>
                  <a:rPr kumimoji="0" lang="en-US" sz="800" b="0" u="none" strike="noStrike" kern="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cs typeface="Calibri" panose="020F0502020204030204" pitchFamily="34" charset="0"/>
                  </a:rPr>
                  <a:t> OR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i="0" kern="0" baseline="0" dirty="0">
                    <a:cs typeface="Calibri" panose="020F0502020204030204" pitchFamily="34" charset="0"/>
                  </a:rPr>
                  <a:t>l</a:t>
                </a:r>
                <a:r>
                  <a:rPr lang="en-US" sz="800" i="0" kern="0" baseline="0" dirty="0" smtClean="0">
                    <a:cs typeface="Calibri" panose="020F0502020204030204" pitchFamily="34" charset="0"/>
                  </a:rPr>
                  <a:t>ate</a:t>
                </a:r>
                <a:r>
                  <a:rPr lang="en-US" sz="800" i="0" kern="0" dirty="0" smtClean="0">
                    <a:cs typeface="Calibri" panose="020F0502020204030204" pitchFamily="34" charset="0"/>
                  </a:rPr>
                  <a:t> non-critical path task at high risk</a:t>
                </a: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cs typeface="Calibri" panose="020F0502020204030204" pitchFamily="34" charset="0"/>
                  </a:rPr>
                  <a:t>: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3774540" y="5834840"/>
                <a:ext cx="228600" cy="182880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3152" tIns="0" rIns="73152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R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960817" y="6580897"/>
              <a:ext cx="819491" cy="182880"/>
              <a:chOff x="3629723" y="5834840"/>
              <a:chExt cx="819491" cy="18288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629723" y="5860226"/>
                <a:ext cx="638316" cy="123111"/>
              </a:xfrm>
              <a:prstGeom prst="rect">
                <a:avLst/>
              </a:prstGeom>
              <a:noFill/>
            </p:spPr>
            <p:txBody>
              <a:bodyPr wrap="none" tIns="0" bIns="0" rtlCol="0" anchor="ctr">
                <a:spAutoFit/>
              </a:bodyPr>
              <a:lstStyle>
                <a:defPPr>
                  <a:defRPr lang="en-US"/>
                </a:defPPr>
                <a:lvl1pPr algn="r" defTabSz="914186">
                  <a:defRPr sz="80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pPr marL="0" marR="0" lvl="0" indent="0" algn="r" defTabSz="9141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Upcoming</a:t>
                </a:r>
                <a:r>
                  <a:rPr lang="en-US" kern="0" dirty="0"/>
                  <a:t>:</a:t>
                </a: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4220614" y="5834840"/>
                <a:ext cx="228600" cy="182880"/>
              </a:xfrm>
              <a:prstGeom prst="rect">
                <a:avLst/>
              </a:prstGeom>
              <a:solidFill>
                <a:srgbClr val="7030A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3152" tIns="0" rIns="73152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P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838200" y="4454531"/>
            <a:ext cx="5807261" cy="253365"/>
            <a:chOff x="168826" y="6528098"/>
            <a:chExt cx="5807261" cy="253365"/>
          </a:xfrm>
        </p:grpSpPr>
        <p:sp>
          <p:nvSpPr>
            <p:cNvPr id="23" name="TextBox 22"/>
            <p:cNvSpPr txBox="1"/>
            <p:nvPr/>
          </p:nvSpPr>
          <p:spPr>
            <a:xfrm>
              <a:off x="168826" y="6553980"/>
              <a:ext cx="1843774" cy="169277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  <a:cs typeface="Calibri" panose="020F0502020204030204" pitchFamily="34" charset="0"/>
                </a:rPr>
                <a:t>Overall Schedule Status:</a:t>
              </a:r>
              <a:endParaRPr lang="en-US" sz="1100" b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4997" y="6568046"/>
              <a:ext cx="714416" cy="182880"/>
              <a:chOff x="1776397" y="6568046"/>
              <a:chExt cx="714416" cy="182880"/>
            </a:xfrm>
          </p:grpSpPr>
          <p:sp>
            <p:nvSpPr>
              <p:cNvPr id="31" name="Rectangle 30"/>
              <p:cNvSpPr/>
              <p:nvPr/>
            </p:nvSpPr>
            <p:spPr bwMode="gray">
              <a:xfrm flipH="1">
                <a:off x="2258430" y="6568046"/>
                <a:ext cx="232383" cy="18288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3152" tIns="0" rIns="73152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/>
              </a:p>
            </p:txBody>
          </p:sp>
          <p:sp>
            <p:nvSpPr>
              <p:cNvPr id="32" name="Rounded Rectangle 31"/>
              <p:cNvSpPr/>
              <p:nvPr/>
            </p:nvSpPr>
            <p:spPr bwMode="gray">
              <a:xfrm flipH="1">
                <a:off x="1776397" y="6568046"/>
                <a:ext cx="440955" cy="173468"/>
              </a:xfrm>
              <a:prstGeom prst="roundRect">
                <a:avLst>
                  <a:gd name="adj" fmla="val 5209"/>
                </a:avLst>
              </a:prstGeom>
              <a:noFill/>
              <a:ln w="12700" cap="rnd" algn="ctr">
                <a:noFill/>
                <a:miter lim="800000"/>
                <a:headEnd/>
                <a:tailEnd/>
              </a:ln>
            </p:spPr>
            <p:txBody>
              <a:bodyPr lIns="0" tIns="0" rIns="0" bIns="0" rtlCol="0" anchor="ctr" anchorCtr="0"/>
              <a:lstStyle/>
              <a:p>
                <a:pPr algn="r" defTabSz="914400"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dirty="0">
                    <a:cs typeface="Calibri" panose="020F0502020204030204" pitchFamily="34" charset="0"/>
                  </a:rPr>
                  <a:t>On Track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820048" y="6528098"/>
              <a:ext cx="1079175" cy="253365"/>
              <a:chOff x="2839098" y="6528098"/>
              <a:chExt cx="1079175" cy="253365"/>
            </a:xfrm>
          </p:grpSpPr>
          <p:sp>
            <p:nvSpPr>
              <p:cNvPr id="29" name="Rectangle 28"/>
              <p:cNvSpPr/>
              <p:nvPr/>
            </p:nvSpPr>
            <p:spPr bwMode="gray">
              <a:xfrm flipH="1">
                <a:off x="3685890" y="6568046"/>
                <a:ext cx="232383" cy="18288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3152" tIns="0" rIns="73152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/>
              </a:p>
            </p:txBody>
          </p:sp>
          <p:sp>
            <p:nvSpPr>
              <p:cNvPr id="30" name="Rounded Rectangle 29"/>
              <p:cNvSpPr/>
              <p:nvPr/>
            </p:nvSpPr>
            <p:spPr bwMode="gray">
              <a:xfrm flipH="1">
                <a:off x="2839098" y="6528098"/>
                <a:ext cx="896399" cy="253365"/>
              </a:xfrm>
              <a:prstGeom prst="roundRect">
                <a:avLst>
                  <a:gd name="adj" fmla="val 5209"/>
                </a:avLst>
              </a:prstGeom>
              <a:noFill/>
            </p:spPr>
            <p:txBody>
              <a:bodyPr wrap="none" tIns="0" bIns="0" rtlCol="0" anchor="ctr">
                <a:spAutoFit/>
              </a:bodyPr>
              <a:lstStyle/>
              <a:p>
                <a:pPr algn="r"/>
                <a:r>
                  <a:rPr lang="en-US" sz="800" dirty="0" smtClean="0">
                    <a:cs typeface="Calibri" panose="020F0502020204030204" pitchFamily="34" charset="0"/>
                  </a:rPr>
                  <a:t>Go Live at risk of </a:t>
                </a:r>
              </a:p>
              <a:p>
                <a:pPr algn="r"/>
                <a:r>
                  <a:rPr lang="en-US" sz="800" dirty="0" smtClean="0">
                    <a:cs typeface="Calibri" panose="020F0502020204030204" pitchFamily="34" charset="0"/>
                  </a:rPr>
                  <a:t>delay &lt; 10 days :</a:t>
                </a:r>
                <a:endParaRPr lang="en-US" sz="800" dirty="0"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892549" y="6528098"/>
              <a:ext cx="2083538" cy="253365"/>
              <a:chOff x="4006849" y="6528098"/>
              <a:chExt cx="2083538" cy="253365"/>
            </a:xfrm>
          </p:grpSpPr>
          <p:sp>
            <p:nvSpPr>
              <p:cNvPr id="27" name="Rectangle 26"/>
              <p:cNvSpPr/>
              <p:nvPr/>
            </p:nvSpPr>
            <p:spPr bwMode="gray">
              <a:xfrm flipH="1">
                <a:off x="5858004" y="6568046"/>
                <a:ext cx="232383" cy="182880"/>
              </a:xfrm>
              <a:prstGeom prst="rect">
                <a:avLst/>
              </a:prstGeom>
              <a:noFill/>
              <a:ln w="6350" cap="rnd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182880" rtlCol="0" anchor="ctr" anchorCtr="1"/>
              <a:lstStyle/>
              <a:p>
                <a:pPr algn="ctr" defTabSz="914400"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 bwMode="gray">
              <a:xfrm flipH="1">
                <a:off x="4006849" y="6528098"/>
                <a:ext cx="1898219" cy="253365"/>
              </a:xfrm>
              <a:prstGeom prst="roundRect">
                <a:avLst>
                  <a:gd name="adj" fmla="val 5209"/>
                </a:avLst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pPr algn="r"/>
                <a:r>
                  <a:rPr lang="en-US" sz="800" dirty="0">
                    <a:cs typeface="Calibri" panose="020F0502020204030204" pitchFamily="34" charset="0"/>
                  </a:rPr>
                  <a:t>Go Live </a:t>
                </a:r>
                <a:r>
                  <a:rPr lang="en-US" sz="800" dirty="0" smtClean="0">
                    <a:cs typeface="Calibri" panose="020F0502020204030204" pitchFamily="34" charset="0"/>
                  </a:rPr>
                  <a:t>delay &gt; 10 days OR</a:t>
                </a:r>
              </a:p>
              <a:p>
                <a:pPr algn="r"/>
                <a:r>
                  <a:rPr lang="en-US" sz="800" dirty="0" smtClean="0">
                    <a:cs typeface="Calibri" panose="020F0502020204030204" pitchFamily="34" charset="0"/>
                  </a:rPr>
                  <a:t>yellow overall status &gt; 2 weeks :</a:t>
                </a:r>
                <a:endParaRPr lang="en-US" sz="800" dirty="0"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84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1F7F4B96AD0A40B1B838A293BDFF99" ma:contentTypeVersion="10" ma:contentTypeDescription="Create a new document." ma:contentTypeScope="" ma:versionID="599375ded8528ba3fe5c16c233fe1e8c">
  <xsd:schema xmlns:xsd="http://www.w3.org/2001/XMLSchema" xmlns:xs="http://www.w3.org/2001/XMLSchema" xmlns:p="http://schemas.microsoft.com/office/2006/metadata/properties" xmlns:ns2="e060d27a-5161-4296-b561-dd0197b40dbe" xmlns:ns3="d38f0a99-75fa-4a74-962a-27f662799a1f" targetNamespace="http://schemas.microsoft.com/office/2006/metadata/properties" ma:root="true" ma:fieldsID="f96cd62eae24cfa17d66aae213cf508f" ns2:_="" ns3:_="">
    <xsd:import namespace="e060d27a-5161-4296-b561-dd0197b40dbe"/>
    <xsd:import namespace="d38f0a99-75fa-4a74-962a-27f662799a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0d27a-5161-4296-b561-dd0197b40d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f0a99-75fa-4a74-962a-27f662799a1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1101AD-755A-4642-80F5-48D0BC3E175C}"/>
</file>

<file path=customXml/itemProps2.xml><?xml version="1.0" encoding="utf-8"?>
<ds:datastoreItem xmlns:ds="http://schemas.openxmlformats.org/officeDocument/2006/customXml" ds:itemID="{CB0C9C6A-D32C-4E5E-8AA8-3247629226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DB3EA8-1E72-4BC9-9EF7-88F2DE8C36B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703</Words>
  <Application>Microsoft Office PowerPoint</Application>
  <PresentationFormat>Widescreen</PresentationFormat>
  <Paragraphs>203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Project Major Activities Over Next 30-45 Days (as of xx/xx/xx)</vt:lpstr>
      <vt:lpstr>Project Status (as of xx/xx/xx)</vt:lpstr>
      <vt:lpstr>Project Status (as of xx/xx/xx)</vt:lpstr>
      <vt:lpstr>Supplemental Dashboard Keys and Legends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Edwards, Alison</dc:creator>
  <cp:lastModifiedBy>Menchaca, Gabe</cp:lastModifiedBy>
  <cp:revision>11</cp:revision>
  <dcterms:created xsi:type="dcterms:W3CDTF">2016-04-01T18:31:58Z</dcterms:created>
  <dcterms:modified xsi:type="dcterms:W3CDTF">2016-04-28T15:40:13Z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0x010100D11F7F4B96AD0A40B1B838A293BDFF99</vt:lpwstr>
  </property>
</Properties>
</file>