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7" r:id="rId4"/>
  </p:sldMasterIdLst>
  <p:notesMasterIdLst>
    <p:notesMasterId r:id="rId30"/>
  </p:notesMasterIdLst>
  <p:sldIdLst>
    <p:sldId id="282" r:id="rId5"/>
    <p:sldId id="257" r:id="rId6"/>
    <p:sldId id="258" r:id="rId7"/>
    <p:sldId id="259" r:id="rId8"/>
    <p:sldId id="260" r:id="rId9"/>
    <p:sldId id="261" r:id="rId10"/>
    <p:sldId id="262" r:id="rId11"/>
    <p:sldId id="281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6858000" type="screen4x3"/>
  <p:notesSz cx="7023100" cy="9309100"/>
  <p:embeddedFontLst>
    <p:embeddedFont>
      <p:font typeface="Arial Narrow" panose="020B0604020202020204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Wingdings 2" panose="05000000000000000000" charset="2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cGinty, Shelby" initials="MS" lastIdx="2" clrIdx="0">
    <p:extLst>
      <p:ext uri="{19B8F6BF-5375-455C-9EA6-DF929625EA0E}">
        <p15:presenceInfo xmlns:p15="http://schemas.microsoft.com/office/powerpoint/2012/main" userId="S::Shelby.McGinty@us.gt.com::d154e83e-b8ce-43b6-ab21-a4bfdaf132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A5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A3D123-C5C1-0CA5-6E73-0221FE76D058}" v="72" dt="2021-06-09T19:23:10.825"/>
    <p1510:client id="{21DB8EFE-BF73-98BE-7A71-6502789E73CB}" v="27" dt="2021-06-09T19:22:48.389"/>
    <p1510:client id="{A840CFDA-43E3-9D72-8807-E76CFFDC6DDB}" v="8" dt="2021-06-09T19:16:53.221"/>
    <p1510:client id="{D5B7E624-701B-E1D3-77B4-2EF5563CC540}" v="9" dt="2021-06-09T19:19:44.549"/>
  </p1510:revLst>
</p1510:revInfo>
</file>

<file path=ppt/tableStyles.xml><?xml version="1.0" encoding="utf-8"?>
<a:tblStyleLst xmlns:a="http://schemas.openxmlformats.org/drawingml/2006/main" def="{13B9A78D-0DDE-4B67-8C26-E2D5724AA2BC}">
  <a:tblStyle styleId="{13B9A78D-0DDE-4B67-8C26-E2D5724AA2B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7EB"/>
          </a:solidFill>
        </a:fill>
      </a:tcStyle>
    </a:wholeTbl>
    <a:band1H>
      <a:tcTxStyle b="off" i="off"/>
      <a:tcStyle>
        <a:tcBdr/>
        <a:fill>
          <a:solidFill>
            <a:srgbClr val="CACBD5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CBD5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B5D99C29-6C1B-4DF7-9D69-BF1BEBB90558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CC8C6028-9A98-45AB-B8D0-6A7D9F59DD5E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9.fntdata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Ginty, Shelby" userId="S::shelby.mcginty@us.gt.com::d154e83e-b8ce-43b6-ab21-a4bfdaf13243" providerId="AD" clId="Web-{21DB8EFE-BF73-98BE-7A71-6502789E73CB}"/>
    <pc:docChg chg="modSld">
      <pc:chgData name="McGinty, Shelby" userId="S::shelby.mcginty@us.gt.com::d154e83e-b8ce-43b6-ab21-a4bfdaf13243" providerId="AD" clId="Web-{21DB8EFE-BF73-98BE-7A71-6502789E73CB}" dt="2021-06-09T19:22:45.124" v="18"/>
      <pc:docMkLst>
        <pc:docMk/>
      </pc:docMkLst>
      <pc:sldChg chg="modSp">
        <pc:chgData name="McGinty, Shelby" userId="S::shelby.mcginty@us.gt.com::d154e83e-b8ce-43b6-ab21-a4bfdaf13243" providerId="AD" clId="Web-{21DB8EFE-BF73-98BE-7A71-6502789E73CB}" dt="2021-06-09T19:22:45.124" v="18"/>
        <pc:sldMkLst>
          <pc:docMk/>
          <pc:sldMk cId="0" sldId="259"/>
        </pc:sldMkLst>
        <pc:graphicFrameChg chg="mod modGraphic">
          <ac:chgData name="McGinty, Shelby" userId="S::shelby.mcginty@us.gt.com::d154e83e-b8ce-43b6-ab21-a4bfdaf13243" providerId="AD" clId="Web-{21DB8EFE-BF73-98BE-7A71-6502789E73CB}" dt="2021-06-09T19:22:45.124" v="18"/>
          <ac:graphicFrameMkLst>
            <pc:docMk/>
            <pc:sldMk cId="0" sldId="259"/>
            <ac:graphicFrameMk id="97" creationId="{00000000-0000-0000-0000-000000000000}"/>
          </ac:graphicFrameMkLst>
        </pc:graphicFrameChg>
      </pc:sldChg>
    </pc:docChg>
  </pc:docChgLst>
  <pc:docChgLst>
    <pc:chgData name="Lee, Lauren" userId="803a0ef7-bf30-4842-a815-984761874f0b" providerId="ADAL" clId="{9DBF199B-ACCD-46A5-BC47-E5E5F1746061}"/>
    <pc:docChg chg="custSel modSld">
      <pc:chgData name="Lee, Lauren" userId="803a0ef7-bf30-4842-a815-984761874f0b" providerId="ADAL" clId="{9DBF199B-ACCD-46A5-BC47-E5E5F1746061}" dt="2021-06-09T15:11:00.327" v="14" actId="207"/>
      <pc:docMkLst>
        <pc:docMk/>
      </pc:docMkLst>
      <pc:sldChg chg="modSp">
        <pc:chgData name="Lee, Lauren" userId="803a0ef7-bf30-4842-a815-984761874f0b" providerId="ADAL" clId="{9DBF199B-ACCD-46A5-BC47-E5E5F1746061}" dt="2021-06-09T15:11:00.327" v="14" actId="207"/>
        <pc:sldMkLst>
          <pc:docMk/>
          <pc:sldMk cId="0" sldId="259"/>
        </pc:sldMkLst>
        <pc:graphicFrameChg chg="modGraphic">
          <ac:chgData name="Lee, Lauren" userId="803a0ef7-bf30-4842-a815-984761874f0b" providerId="ADAL" clId="{9DBF199B-ACCD-46A5-BC47-E5E5F1746061}" dt="2021-06-09T15:09:44.360" v="2" actId="115"/>
          <ac:graphicFrameMkLst>
            <pc:docMk/>
            <pc:sldMk cId="0" sldId="259"/>
            <ac:graphicFrameMk id="96" creationId="{00000000-0000-0000-0000-000000000000}"/>
          </ac:graphicFrameMkLst>
        </pc:graphicFrameChg>
        <pc:graphicFrameChg chg="modGraphic">
          <ac:chgData name="Lee, Lauren" userId="803a0ef7-bf30-4842-a815-984761874f0b" providerId="ADAL" clId="{9DBF199B-ACCD-46A5-BC47-E5E5F1746061}" dt="2021-06-09T15:11:00.327" v="14" actId="207"/>
          <ac:graphicFrameMkLst>
            <pc:docMk/>
            <pc:sldMk cId="0" sldId="259"/>
            <ac:graphicFrameMk id="97" creationId="{00000000-0000-0000-0000-000000000000}"/>
          </ac:graphicFrameMkLst>
        </pc:graphicFrameChg>
      </pc:sldChg>
    </pc:docChg>
  </pc:docChgLst>
  <pc:docChgLst>
    <pc:chgData name="McGinty, Shelby" userId="S::shelby.mcginty@us.gt.com::d154e83e-b8ce-43b6-ab21-a4bfdaf13243" providerId="AD" clId="Web-{D5B7E624-701B-E1D3-77B4-2EF5563CC540}"/>
    <pc:docChg chg="modSld">
      <pc:chgData name="McGinty, Shelby" userId="S::shelby.mcginty@us.gt.com::d154e83e-b8ce-43b6-ab21-a4bfdaf13243" providerId="AD" clId="Web-{D5B7E624-701B-E1D3-77B4-2EF5563CC540}" dt="2021-06-09T19:19:43.752" v="6"/>
      <pc:docMkLst>
        <pc:docMk/>
      </pc:docMkLst>
      <pc:sldChg chg="modSp">
        <pc:chgData name="McGinty, Shelby" userId="S::shelby.mcginty@us.gt.com::d154e83e-b8ce-43b6-ab21-a4bfdaf13243" providerId="AD" clId="Web-{D5B7E624-701B-E1D3-77B4-2EF5563CC540}" dt="2021-06-09T19:19:43.752" v="6"/>
        <pc:sldMkLst>
          <pc:docMk/>
          <pc:sldMk cId="0" sldId="259"/>
        </pc:sldMkLst>
        <pc:graphicFrameChg chg="mod modGraphic">
          <ac:chgData name="McGinty, Shelby" userId="S::shelby.mcginty@us.gt.com::d154e83e-b8ce-43b6-ab21-a4bfdaf13243" providerId="AD" clId="Web-{D5B7E624-701B-E1D3-77B4-2EF5563CC540}" dt="2021-06-09T19:19:43.752" v="6"/>
          <ac:graphicFrameMkLst>
            <pc:docMk/>
            <pc:sldMk cId="0" sldId="259"/>
            <ac:graphicFrameMk id="97" creationId="{00000000-0000-0000-0000-000000000000}"/>
          </ac:graphicFrameMkLst>
        </pc:graphicFrameChg>
      </pc:sldChg>
    </pc:docChg>
  </pc:docChgLst>
  <pc:docChgLst>
    <pc:chgData name="McGinty, Shelby" userId="S::shelby.mcginty@us.gt.com::d154e83e-b8ce-43b6-ab21-a4bfdaf13243" providerId="AD" clId="Web-{A840CFDA-43E3-9D72-8807-E76CFFDC6DDB}"/>
    <pc:docChg chg="modSld">
      <pc:chgData name="McGinty, Shelby" userId="S::shelby.mcginty@us.gt.com::d154e83e-b8ce-43b6-ab21-a4bfdaf13243" providerId="AD" clId="Web-{A840CFDA-43E3-9D72-8807-E76CFFDC6DDB}" dt="2021-06-09T19:16:52.752" v="5"/>
      <pc:docMkLst>
        <pc:docMk/>
      </pc:docMkLst>
      <pc:sldChg chg="modSp">
        <pc:chgData name="McGinty, Shelby" userId="S::shelby.mcginty@us.gt.com::d154e83e-b8ce-43b6-ab21-a4bfdaf13243" providerId="AD" clId="Web-{A840CFDA-43E3-9D72-8807-E76CFFDC6DDB}" dt="2021-06-09T19:16:52.752" v="5"/>
        <pc:sldMkLst>
          <pc:docMk/>
          <pc:sldMk cId="0" sldId="259"/>
        </pc:sldMkLst>
        <pc:graphicFrameChg chg="mod modGraphic">
          <ac:chgData name="McGinty, Shelby" userId="S::shelby.mcginty@us.gt.com::d154e83e-b8ce-43b6-ab21-a4bfdaf13243" providerId="AD" clId="Web-{A840CFDA-43E3-9D72-8807-E76CFFDC6DDB}" dt="2021-06-09T19:16:52.752" v="5"/>
          <ac:graphicFrameMkLst>
            <pc:docMk/>
            <pc:sldMk cId="0" sldId="259"/>
            <ac:graphicFrameMk id="97" creationId="{00000000-0000-0000-0000-000000000000}"/>
          </ac:graphicFrameMkLst>
        </pc:graphicFrameChg>
      </pc:sldChg>
    </pc:docChg>
  </pc:docChgLst>
  <pc:docChgLst>
    <pc:chgData name="McGinty, Shelby" userId="S::shelby.mcginty@us.gt.com::d154e83e-b8ce-43b6-ab21-a4bfdaf13243" providerId="AD" clId="Web-{0BA3D123-C5C1-0CA5-6E73-0221FE76D058}"/>
    <pc:docChg chg="modSld">
      <pc:chgData name="McGinty, Shelby" userId="S::shelby.mcginty@us.gt.com::d154e83e-b8ce-43b6-ab21-a4bfdaf13243" providerId="AD" clId="Web-{0BA3D123-C5C1-0CA5-6E73-0221FE76D058}" dt="2021-06-09T19:23:09.419" v="10"/>
      <pc:docMkLst>
        <pc:docMk/>
      </pc:docMkLst>
      <pc:sldChg chg="modSp">
        <pc:chgData name="McGinty, Shelby" userId="S::shelby.mcginty@us.gt.com::d154e83e-b8ce-43b6-ab21-a4bfdaf13243" providerId="AD" clId="Web-{0BA3D123-C5C1-0CA5-6E73-0221FE76D058}" dt="2021-06-09T19:23:09.419" v="10"/>
        <pc:sldMkLst>
          <pc:docMk/>
          <pc:sldMk cId="0" sldId="259"/>
        </pc:sldMkLst>
        <pc:graphicFrameChg chg="mod modGraphic">
          <ac:chgData name="McGinty, Shelby" userId="S::shelby.mcginty@us.gt.com::d154e83e-b8ce-43b6-ab21-a4bfdaf13243" providerId="AD" clId="Web-{0BA3D123-C5C1-0CA5-6E73-0221FE76D058}" dt="2021-06-09T19:23:09.419" v="10"/>
          <ac:graphicFrameMkLst>
            <pc:docMk/>
            <pc:sldMk cId="0" sldId="259"/>
            <ac:graphicFrameMk id="97" creationId="{00000000-0000-0000-0000-000000000000}"/>
          </ac:graphicFrameMkLst>
        </pc:graphicFrameChg>
      </pc:sldChg>
    </pc:docChg>
  </pc:docChgLst>
  <pc:docChgLst>
    <pc:chgData name="McGinty, Shelby" userId="d154e83e-b8ce-43b6-ab21-a4bfdaf13243" providerId="ADAL" clId="{B4D27C47-EB3A-4858-8B2A-ADC97D285DBC}"/>
    <pc:docChg chg="modSld">
      <pc:chgData name="McGinty, Shelby" userId="d154e83e-b8ce-43b6-ab21-a4bfdaf13243" providerId="ADAL" clId="{B4D27C47-EB3A-4858-8B2A-ADC97D285DBC}" dt="2021-06-03T16:29:57.491" v="22" actId="13926"/>
      <pc:docMkLst>
        <pc:docMk/>
      </pc:docMkLst>
      <pc:sldChg chg="modSp">
        <pc:chgData name="McGinty, Shelby" userId="d154e83e-b8ce-43b6-ab21-a4bfdaf13243" providerId="ADAL" clId="{B4D27C47-EB3A-4858-8B2A-ADC97D285DBC}" dt="2021-06-03T16:29:57.491" v="22" actId="13926"/>
        <pc:sldMkLst>
          <pc:docMk/>
          <pc:sldMk cId="0" sldId="259"/>
        </pc:sldMkLst>
        <pc:graphicFrameChg chg="mod modGraphic">
          <ac:chgData name="McGinty, Shelby" userId="d154e83e-b8ce-43b6-ab21-a4bfdaf13243" providerId="ADAL" clId="{B4D27C47-EB3A-4858-8B2A-ADC97D285DBC}" dt="2021-06-03T16:29:57.491" v="22" actId="13926"/>
          <ac:graphicFrameMkLst>
            <pc:docMk/>
            <pc:sldMk cId="0" sldId="259"/>
            <ac:graphicFrameMk id="97" creationId="{00000000-0000-0000-0000-000000000000}"/>
          </ac:graphicFrameMkLst>
        </pc:graphicFrameChg>
      </pc:sldChg>
    </pc:docChg>
  </pc:docChgLst>
  <pc:docChgLst>
    <pc:chgData name="McGinty, Shelby" userId="d154e83e-b8ce-43b6-ab21-a4bfdaf13243" providerId="ADAL" clId="{EFC05DE6-269A-40E7-BBA4-1843FD96BA22}"/>
    <pc:docChg chg="custSel delSld modSld">
      <pc:chgData name="McGinty, Shelby" userId="d154e83e-b8ce-43b6-ab21-a4bfdaf13243" providerId="ADAL" clId="{EFC05DE6-269A-40E7-BBA4-1843FD96BA22}" dt="2021-05-28T19:18:07.856" v="15" actId="13926"/>
      <pc:docMkLst>
        <pc:docMk/>
      </pc:docMkLst>
      <pc:sldChg chg="modSp">
        <pc:chgData name="McGinty, Shelby" userId="d154e83e-b8ce-43b6-ab21-a4bfdaf13243" providerId="ADAL" clId="{EFC05DE6-269A-40E7-BBA4-1843FD96BA22}" dt="2021-05-28T18:28:28.268" v="3" actId="14100"/>
        <pc:sldMkLst>
          <pc:docMk/>
          <pc:sldMk cId="0" sldId="257"/>
        </pc:sldMkLst>
        <pc:spChg chg="mod">
          <ac:chgData name="McGinty, Shelby" userId="d154e83e-b8ce-43b6-ab21-a4bfdaf13243" providerId="ADAL" clId="{EFC05DE6-269A-40E7-BBA4-1843FD96BA22}" dt="2021-05-28T18:28:19.139" v="0"/>
          <ac:spMkLst>
            <pc:docMk/>
            <pc:sldMk cId="0" sldId="257"/>
            <ac:spMk id="76" creationId="{00000000-0000-0000-0000-000000000000}"/>
          </ac:spMkLst>
        </pc:spChg>
        <pc:graphicFrameChg chg="mod modGraphic">
          <ac:chgData name="McGinty, Shelby" userId="d154e83e-b8ce-43b6-ab21-a4bfdaf13243" providerId="ADAL" clId="{EFC05DE6-269A-40E7-BBA4-1843FD96BA22}" dt="2021-05-28T18:28:28.268" v="3" actId="14100"/>
          <ac:graphicFrameMkLst>
            <pc:docMk/>
            <pc:sldMk cId="0" sldId="257"/>
            <ac:graphicFrameMk id="79" creationId="{00000000-0000-0000-0000-000000000000}"/>
          </ac:graphicFrameMkLst>
        </pc:graphicFrameChg>
      </pc:sldChg>
      <pc:sldChg chg="modSp">
        <pc:chgData name="McGinty, Shelby" userId="d154e83e-b8ce-43b6-ab21-a4bfdaf13243" providerId="ADAL" clId="{EFC05DE6-269A-40E7-BBA4-1843FD96BA22}" dt="2021-05-28T19:16:02.963" v="11"/>
        <pc:sldMkLst>
          <pc:docMk/>
          <pc:sldMk cId="0" sldId="259"/>
        </pc:sldMkLst>
        <pc:graphicFrameChg chg="mod modGraphic">
          <ac:chgData name="McGinty, Shelby" userId="d154e83e-b8ce-43b6-ab21-a4bfdaf13243" providerId="ADAL" clId="{EFC05DE6-269A-40E7-BBA4-1843FD96BA22}" dt="2021-05-28T19:16:02.963" v="11"/>
          <ac:graphicFrameMkLst>
            <pc:docMk/>
            <pc:sldMk cId="0" sldId="259"/>
            <ac:graphicFrameMk id="97" creationId="{00000000-0000-0000-0000-000000000000}"/>
          </ac:graphicFrameMkLst>
        </pc:graphicFrameChg>
      </pc:sldChg>
      <pc:sldChg chg="modSp">
        <pc:chgData name="McGinty, Shelby" userId="d154e83e-b8ce-43b6-ab21-a4bfdaf13243" providerId="ADAL" clId="{EFC05DE6-269A-40E7-BBA4-1843FD96BA22}" dt="2021-05-28T19:18:07.856" v="15" actId="13926"/>
        <pc:sldMkLst>
          <pc:docMk/>
          <pc:sldMk cId="0" sldId="260"/>
        </pc:sldMkLst>
        <pc:spChg chg="mod">
          <ac:chgData name="McGinty, Shelby" userId="d154e83e-b8ce-43b6-ab21-a4bfdaf13243" providerId="ADAL" clId="{EFC05DE6-269A-40E7-BBA4-1843FD96BA22}" dt="2021-05-28T19:18:07.856" v="15" actId="13926"/>
          <ac:spMkLst>
            <pc:docMk/>
            <pc:sldMk cId="0" sldId="260"/>
            <ac:spMk id="104" creationId="{00000000-0000-0000-0000-000000000000}"/>
          </ac:spMkLst>
        </pc:spChg>
      </pc:sldChg>
      <pc:sldChg chg="addSp delSp">
        <pc:chgData name="McGinty, Shelby" userId="d154e83e-b8ce-43b6-ab21-a4bfdaf13243" providerId="ADAL" clId="{EFC05DE6-269A-40E7-BBA4-1843FD96BA22}" dt="2021-05-28T19:16:34.737" v="13"/>
        <pc:sldMkLst>
          <pc:docMk/>
          <pc:sldMk cId="1199191442" sldId="281"/>
        </pc:sldMkLst>
        <pc:graphicFrameChg chg="add">
          <ac:chgData name="McGinty, Shelby" userId="d154e83e-b8ce-43b6-ab21-a4bfdaf13243" providerId="ADAL" clId="{EFC05DE6-269A-40E7-BBA4-1843FD96BA22}" dt="2021-05-28T19:16:34.737" v="13"/>
          <ac:graphicFrameMkLst>
            <pc:docMk/>
            <pc:sldMk cId="1199191442" sldId="281"/>
            <ac:graphicFrameMk id="24" creationId="{B9CC14AD-65FF-48ED-B065-8B593AEBDC73}"/>
          </ac:graphicFrameMkLst>
        </pc:graphicFrameChg>
        <pc:graphicFrameChg chg="del">
          <ac:chgData name="McGinty, Shelby" userId="d154e83e-b8ce-43b6-ab21-a4bfdaf13243" providerId="ADAL" clId="{EFC05DE6-269A-40E7-BBA4-1843FD96BA22}" dt="2021-05-28T19:16:33.907" v="12" actId="478"/>
          <ac:graphicFrameMkLst>
            <pc:docMk/>
            <pc:sldMk cId="1199191442" sldId="281"/>
            <ac:graphicFrameMk id="32" creationId="{00000000-0000-0000-0000-000000000000}"/>
          </ac:graphicFrameMkLst>
        </pc:graphicFrameChg>
      </pc:sldChg>
      <pc:sldChg chg="modSp">
        <pc:chgData name="McGinty, Shelby" userId="d154e83e-b8ce-43b6-ab21-a4bfdaf13243" providerId="ADAL" clId="{EFC05DE6-269A-40E7-BBA4-1843FD96BA22}" dt="2021-05-28T19:18:04.182" v="14" actId="13926"/>
        <pc:sldMkLst>
          <pc:docMk/>
          <pc:sldMk cId="0" sldId="282"/>
        </pc:sldMkLst>
        <pc:spChg chg="mod">
          <ac:chgData name="McGinty, Shelby" userId="d154e83e-b8ce-43b6-ab21-a4bfdaf13243" providerId="ADAL" clId="{EFC05DE6-269A-40E7-BBA4-1843FD96BA22}" dt="2021-05-28T19:18:04.182" v="14" actId="13926"/>
          <ac:spMkLst>
            <pc:docMk/>
            <pc:sldMk cId="0" sldId="282"/>
            <ac:spMk id="119" creationId="{00000000-0000-0000-0000-000000000000}"/>
          </ac:spMkLst>
        </pc:spChg>
      </pc:sldChg>
      <pc:sldChg chg="del">
        <pc:chgData name="McGinty, Shelby" userId="d154e83e-b8ce-43b6-ab21-a4bfdaf13243" providerId="ADAL" clId="{EFC05DE6-269A-40E7-BBA4-1843FD96BA22}" dt="2021-05-28T18:28:47.374" v="4" actId="2696"/>
        <pc:sldMkLst>
          <pc:docMk/>
          <pc:sldMk cId="0" sldId="2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43978" cy="46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7532" y="0"/>
            <a:ext cx="3043978" cy="46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416050" y="1163637"/>
            <a:ext cx="4190999" cy="314324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41885"/>
            <a:ext cx="3043978" cy="46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7532" y="8841885"/>
            <a:ext cx="3043978" cy="46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75" tIns="45775" rIns="91575" bIns="457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14873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75" y="1162050"/>
            <a:ext cx="4184650" cy="3138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1:notes"/>
          <p:cNvSpPr txBox="1">
            <a:spLocks noGrp="1"/>
          </p:cNvSpPr>
          <p:nvPr>
            <p:ph type="body" idx="1"/>
          </p:nvPr>
        </p:nvSpPr>
        <p:spPr>
          <a:xfrm>
            <a:off x="701675" y="4474032"/>
            <a:ext cx="5607049" cy="366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:notes"/>
          <p:cNvSpPr txBox="1">
            <a:spLocks noGrp="1"/>
          </p:cNvSpPr>
          <p:nvPr>
            <p:ph type="sldNum" idx="12"/>
          </p:nvPr>
        </p:nvSpPr>
        <p:spPr>
          <a:xfrm>
            <a:off x="3970339" y="8829821"/>
            <a:ext cx="3038475" cy="46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75" tIns="45775" rIns="91575" bIns="45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:notes"/>
          <p:cNvSpPr txBox="1">
            <a:spLocks noGrp="1"/>
          </p:cNvSpPr>
          <p:nvPr>
            <p:ph type="sldNum" idx="12"/>
          </p:nvPr>
        </p:nvSpPr>
        <p:spPr>
          <a:xfrm>
            <a:off x="3977532" y="8841885"/>
            <a:ext cx="3043978" cy="46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75" tIns="45775" rIns="91575" bIns="457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2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4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5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75" y="1162050"/>
            <a:ext cx="4184650" cy="3138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3:notes"/>
          <p:cNvSpPr txBox="1">
            <a:spLocks noGrp="1"/>
          </p:cNvSpPr>
          <p:nvPr>
            <p:ph type="body" idx="1"/>
          </p:nvPr>
        </p:nvSpPr>
        <p:spPr>
          <a:xfrm>
            <a:off x="701675" y="4474032"/>
            <a:ext cx="5607049" cy="366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3:notes"/>
          <p:cNvSpPr txBox="1">
            <a:spLocks noGrp="1"/>
          </p:cNvSpPr>
          <p:nvPr>
            <p:ph type="sldNum" idx="12"/>
          </p:nvPr>
        </p:nvSpPr>
        <p:spPr>
          <a:xfrm>
            <a:off x="3970339" y="8829821"/>
            <a:ext cx="3038475" cy="46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ff4389b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ff4389b28_0_0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0" cy="36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3ff4389b28_0_0:notes"/>
          <p:cNvSpPr txBox="1">
            <a:spLocks noGrp="1"/>
          </p:cNvSpPr>
          <p:nvPr>
            <p:ph type="sldNum" idx="12"/>
          </p:nvPr>
        </p:nvSpPr>
        <p:spPr>
          <a:xfrm>
            <a:off x="3977532" y="8841885"/>
            <a:ext cx="3044100" cy="467100"/>
          </a:xfrm>
          <a:prstGeom prst="rect">
            <a:avLst/>
          </a:prstGeom>
        </p:spPr>
        <p:txBody>
          <a:bodyPr spcFirstLastPara="1" wrap="square" lIns="91575" tIns="45775" rIns="91575" bIns="457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text only or primary imag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65760" y="1897602"/>
            <a:ext cx="4628955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65760" y="2778756"/>
            <a:ext cx="4629600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Medium Blue">
  <p:cSld name="Divider Medium Blue">
    <p:bg>
      <p:bgPr>
        <a:solidFill>
          <a:schemeClr val="accent3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365125" y="17822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‏"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◦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Dark Blue">
  <p:cSld name="Divider Dark Blue">
    <p:bg>
      <p:bgPr>
        <a:solidFill>
          <a:schemeClr val="accen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>
            <a:spLocks noGrp="1"/>
          </p:cNvSpPr>
          <p:nvPr>
            <p:ph type="body" idx="1"/>
          </p:nvPr>
        </p:nvSpPr>
        <p:spPr>
          <a:xfrm>
            <a:off x="365125" y="17822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‏"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◦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Green">
  <p:cSld name="Divider Green">
    <p:bg>
      <p:bgPr>
        <a:solidFill>
          <a:schemeClr val="accent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>
            <a:spLocks noGrp="1"/>
          </p:cNvSpPr>
          <p:nvPr>
            <p:ph type="body" idx="1"/>
          </p:nvPr>
        </p:nvSpPr>
        <p:spPr>
          <a:xfrm>
            <a:off x="365125" y="17822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‏"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◦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ith primary image">
  <p:cSld name="Divider with primary imag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365125" y="17822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‏"/>
              <a:defRPr sz="6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rial"/>
              <a:buChar char="◦"/>
              <a:defRPr sz="6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ith secondary image">
  <p:cSld name="Divider with secondary imag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>
            <a:spLocks noGrp="1"/>
          </p:cNvSpPr>
          <p:nvPr>
            <p:ph type="body" idx="1"/>
          </p:nvPr>
        </p:nvSpPr>
        <p:spPr>
          <a:xfrm>
            <a:off x="365125" y="1818067"/>
            <a:ext cx="2811073" cy="3007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‏"/>
              <a:defRPr sz="4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33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33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Arial"/>
              <a:buChar char="−"/>
              <a:defRPr sz="4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533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Arial"/>
              <a:buChar char="◦"/>
              <a:defRPr sz="4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533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Arial"/>
              <a:buChar char="−"/>
              <a:defRPr sz="4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statement Medium Blue">
  <p:cSld name="Key statement Medium Blue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>
            <a:spLocks noGrp="1"/>
          </p:cNvSpPr>
          <p:nvPr>
            <p:ph type="body" idx="1"/>
          </p:nvPr>
        </p:nvSpPr>
        <p:spPr>
          <a:xfrm>
            <a:off x="365760" y="319065"/>
            <a:ext cx="6845093" cy="598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76225" algn="l" rtl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Char char="‏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−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◦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−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statement Dark Blue">
  <p:cSld name="Key statement Dark Blue">
    <p:bg>
      <p:bgPr>
        <a:solidFill>
          <a:schemeClr val="accen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body" idx="1"/>
          </p:nvPr>
        </p:nvSpPr>
        <p:spPr>
          <a:xfrm>
            <a:off x="365760" y="319065"/>
            <a:ext cx="6845093" cy="598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76225" algn="l" rtl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Char char="‏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−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◦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−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statement Green">
  <p:cSld name="Key statement Green">
    <p:bg>
      <p:bgPr>
        <a:solidFill>
          <a:schemeClr val="accent2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365760" y="319065"/>
            <a:ext cx="6845093" cy="598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76225" algn="l" rtl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Char char="‏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−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◦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−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841248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65760" y="1611313"/>
            <a:ext cx="8412480" cy="4734292"/>
          </a:xfrm>
        </p:spPr>
        <p:txBody>
          <a:bodyPr/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08822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1 column text">
  <p:cSld name="Title, subtitle &amp; 1 column 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  <a:defRPr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2"/>
          </p:nvPr>
        </p:nvSpPr>
        <p:spPr>
          <a:xfrm>
            <a:off x="365760" y="1611312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571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 &amp; sub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  <a:defRPr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1 column text">
  <p:cSld name="Title &amp; 1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65760" y="1611312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571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124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124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onten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5394960" cy="1243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365760" y="1611312"/>
            <a:ext cx="5394960" cy="4735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571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2 columns of text">
  <p:cSld name="Title, subtitle &amp; 2 columns of 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  <a:defRPr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365760" y="1611312"/>
            <a:ext cx="4114800" cy="4735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571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3"/>
          </p:nvPr>
        </p:nvSpPr>
        <p:spPr>
          <a:xfrm>
            <a:off x="4663439" y="1611312"/>
            <a:ext cx="4114800" cy="4735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571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1 column text with image">
  <p:cSld name="Title, subtitle, 1 column text with imag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411480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411480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  <a:defRPr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365760" y="1611312"/>
            <a:ext cx="4114800" cy="4733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571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1 column text with charts">
  <p:cSld name="Title, subtitle, 1 column text with char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66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  <a:defRPr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2"/>
          </p:nvPr>
        </p:nvSpPr>
        <p:spPr>
          <a:xfrm>
            <a:off x="365760" y="1611312"/>
            <a:ext cx="4114800" cy="4733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571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124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65760" y="1611312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571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/>
          <p:nvPr/>
        </p:nvSpPr>
        <p:spPr>
          <a:xfrm>
            <a:off x="4343400" y="6481703"/>
            <a:ext cx="4572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rgbClr val="8C8C8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8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sm.gov/template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9"/>
          <p:cNvSpPr txBox="1">
            <a:spLocks noGrp="1"/>
          </p:cNvSpPr>
          <p:nvPr>
            <p:ph type="ctrTitle"/>
          </p:nvPr>
        </p:nvSpPr>
        <p:spPr>
          <a:xfrm>
            <a:off x="365759" y="2536797"/>
            <a:ext cx="7454265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Arial"/>
              <a:buNone/>
            </a:pPr>
            <a:br>
              <a:rPr lang="en-US"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Phase 4 Progress Review Discussion Template</a:t>
            </a:r>
            <a:endParaRPr/>
          </a:p>
        </p:txBody>
      </p:sp>
      <p:sp>
        <p:nvSpPr>
          <p:cNvPr id="119" name="Google Shape;119;p39"/>
          <p:cNvSpPr txBox="1">
            <a:spLocks noGrp="1"/>
          </p:cNvSpPr>
          <p:nvPr>
            <p:ph type="subTitle" idx="1"/>
          </p:nvPr>
        </p:nvSpPr>
        <p:spPr>
          <a:xfrm>
            <a:off x="365759" y="3417950"/>
            <a:ext cx="7304547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GSA, </a:t>
            </a:r>
            <a:r>
              <a:rPr lang="en-US"/>
              <a:t>Office of Shared Solutions and Performance Improvement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endParaRPr sz="2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</a:pPr>
            <a:r>
              <a:rPr lang="en-US" sz="20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Month, Year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>
            <a:spLocks noGrp="1"/>
          </p:cNvSpPr>
          <p:nvPr>
            <p:ph type="title"/>
          </p:nvPr>
        </p:nvSpPr>
        <p:spPr>
          <a:xfrm>
            <a:off x="335012" y="87464"/>
            <a:ext cx="8412480" cy="82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Program Management Readiness Criteria </a:t>
            </a:r>
            <a:b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Tasks and Status</a:t>
            </a:r>
            <a:endParaRPr sz="2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0"/>
          <p:cNvSpPr/>
          <p:nvPr/>
        </p:nvSpPr>
        <p:spPr>
          <a:xfrm>
            <a:off x="383516" y="911088"/>
            <a:ext cx="1920239" cy="4114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 Management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0"/>
          <p:cNvSpPr/>
          <p:nvPr/>
        </p:nvSpPr>
        <p:spPr>
          <a:xfrm>
            <a:off x="2547597" y="911088"/>
            <a:ext cx="1920239" cy="41148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Organizational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0"/>
          <p:cNvSpPr/>
          <p:nvPr/>
        </p:nvSpPr>
        <p:spPr>
          <a:xfrm>
            <a:off x="4711676" y="911088"/>
            <a:ext cx="1920239" cy="41148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0"/>
          <p:cNvSpPr/>
          <p:nvPr/>
        </p:nvSpPr>
        <p:spPr>
          <a:xfrm>
            <a:off x="6875756" y="911088"/>
            <a:ext cx="1920239" cy="41148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Operations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5" name="Google Shape;165;p30"/>
          <p:cNvGraphicFramePr/>
          <p:nvPr/>
        </p:nvGraphicFramePr>
        <p:xfrm>
          <a:off x="365757" y="3533467"/>
          <a:ext cx="8412475" cy="2370100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36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4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7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6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Task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Owner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Criticality 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Go/No-Go Success Criteria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Health Indicator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 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Program Schedule/work breakdown structure (WBS): </a:t>
                      </a:r>
                      <a:r>
                        <a:rPr lang="en-US" sz="105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Are there any tasks that impact Go-Live that are late or at risk of becoming late?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 tasks impacting Go-Live are on schedule or contain less than 10% variance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Risk/Issue Register: </a:t>
                      </a:r>
                      <a:r>
                        <a:rPr lang="en-US" sz="105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Have all High Severity risks/issues related to the program/release been closed or mitigated?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 risks have been documented and tracked and no High severity risks / issues remain without mitigation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O&amp;M Governance: </a:t>
                      </a:r>
                      <a:r>
                        <a:rPr lang="en-US" sz="105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Are post-implementation governance procedures in place?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Governance procedures have been defined and approved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6" name="Google Shape;166;p30"/>
          <p:cNvGraphicFramePr/>
          <p:nvPr/>
        </p:nvGraphicFramePr>
        <p:xfrm>
          <a:off x="365757" y="1395730"/>
          <a:ext cx="8412450" cy="2004175"/>
        </p:xfrm>
        <a:graphic>
          <a:graphicData uri="http://schemas.openxmlformats.org/drawingml/2006/table">
            <a:tbl>
              <a:tblPr>
                <a:noFill/>
                <a:tableStyleId>{B5D99C29-6C1B-4DF7-9D69-BF1BEBB90558}</a:tableStyleId>
              </a:tblPr>
              <a:tblGrid>
                <a:gridCol w="85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5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4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endParaRPr sz="11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endParaRPr sz="11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Health Indicator Ratings (count)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endParaRPr sz="11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endParaRPr sz="11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Green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Yellow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Red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475"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Criticality Rating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Medium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Low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7" name="Google Shape;167;p30"/>
          <p:cNvGraphicFramePr/>
          <p:nvPr/>
        </p:nvGraphicFramePr>
        <p:xfrm>
          <a:off x="6475546" y="6129475"/>
          <a:ext cx="2560325" cy="640100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256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50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RAID log</a:t>
                      </a:r>
                      <a:endParaRPr sz="1400" u="none" strike="noStrike" cap="none"/>
                    </a:p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Go/No-Go Readiness Criteria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8" name="Google Shape;168;p30"/>
          <p:cNvSpPr txBox="1"/>
          <p:nvPr/>
        </p:nvSpPr>
        <p:spPr>
          <a:xfrm>
            <a:off x="381000" y="6248400"/>
            <a:ext cx="4363670" cy="1846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300"/>
              <a:buFont typeface="Arial"/>
              <a:buNone/>
            </a:pPr>
            <a:r>
              <a:rPr lang="en-US" sz="1200" b="1" i="0" u="none" strike="noStrike" cap="non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Indicates additional summary slide required in presentation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0"/>
          <p:cNvSpPr txBox="1"/>
          <p:nvPr/>
        </p:nvSpPr>
        <p:spPr>
          <a:xfrm>
            <a:off x="365757" y="6008560"/>
            <a:ext cx="7863842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organization should tailor or add criteria based on the nature of the migration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0"/>
          <p:cNvSpPr/>
          <p:nvPr/>
        </p:nvSpPr>
        <p:spPr>
          <a:xfrm>
            <a:off x="383516" y="939583"/>
            <a:ext cx="1920239" cy="4114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 Management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0"/>
          <p:cNvSpPr/>
          <p:nvPr/>
        </p:nvSpPr>
        <p:spPr>
          <a:xfrm>
            <a:off x="2547597" y="939583"/>
            <a:ext cx="1920239" cy="41148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Organizational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0"/>
          <p:cNvSpPr/>
          <p:nvPr/>
        </p:nvSpPr>
        <p:spPr>
          <a:xfrm>
            <a:off x="4711676" y="939583"/>
            <a:ext cx="1920239" cy="41148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0"/>
          <p:cNvSpPr/>
          <p:nvPr/>
        </p:nvSpPr>
        <p:spPr>
          <a:xfrm>
            <a:off x="6875756" y="939583"/>
            <a:ext cx="1920239" cy="41148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Operations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0"/>
          <p:cNvSpPr/>
          <p:nvPr/>
        </p:nvSpPr>
        <p:spPr>
          <a:xfrm>
            <a:off x="6875756" y="944223"/>
            <a:ext cx="1920239" cy="41148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Operations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0"/>
          <p:cNvSpPr/>
          <p:nvPr/>
        </p:nvSpPr>
        <p:spPr>
          <a:xfrm>
            <a:off x="383516" y="972716"/>
            <a:ext cx="1920239" cy="4114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 Management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0"/>
          <p:cNvSpPr/>
          <p:nvPr/>
        </p:nvSpPr>
        <p:spPr>
          <a:xfrm>
            <a:off x="2547597" y="972716"/>
            <a:ext cx="1920239" cy="41148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Organizational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0"/>
          <p:cNvSpPr/>
          <p:nvPr/>
        </p:nvSpPr>
        <p:spPr>
          <a:xfrm>
            <a:off x="4711676" y="972716"/>
            <a:ext cx="1920239" cy="41148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xfrm>
            <a:off x="365710" y="305208"/>
            <a:ext cx="8412600" cy="7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Program Management Readiness Criteria </a:t>
            </a:r>
            <a:b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Tasks and Status</a:t>
            </a:r>
            <a:endParaRPr sz="2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3" name="Google Shape;183;p31"/>
          <p:cNvGraphicFramePr/>
          <p:nvPr/>
        </p:nvGraphicFramePr>
        <p:xfrm>
          <a:off x="374632" y="2390181"/>
          <a:ext cx="8412500" cy="1812390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34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1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6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6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Task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Owner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Criticality 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Go/No-Go Success Criteria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Health Indicator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 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Contingency Plan: </a:t>
                      </a:r>
                      <a:r>
                        <a:rPr lang="en-US" sz="105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Are all necessary implementation contingency plans in place for roll back procedures?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 contingency plans have been developed and approved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0" i="1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&lt;Organization Defined&gt;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1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1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0" i="1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&lt;Organization Defined&gt;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1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1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4" name="Google Shape;184;p31"/>
          <p:cNvGraphicFramePr/>
          <p:nvPr/>
        </p:nvGraphicFramePr>
        <p:xfrm>
          <a:off x="6475546" y="5867400"/>
          <a:ext cx="2560325" cy="792500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256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50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RAID log</a:t>
                      </a:r>
                      <a:endParaRPr sz="1400" u="none" strike="noStrike" cap="none"/>
                    </a:p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Go/No-Go Readiness Criteria</a:t>
                      </a:r>
                      <a:endParaRPr sz="1000" u="none" strike="noStrike" cap="none"/>
                    </a:p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Contingency Plan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5" name="Google Shape;185;p31"/>
          <p:cNvSpPr txBox="1"/>
          <p:nvPr/>
        </p:nvSpPr>
        <p:spPr>
          <a:xfrm>
            <a:off x="228600" y="6139934"/>
            <a:ext cx="4363670" cy="1846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-19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300"/>
              <a:buFont typeface="Arial"/>
              <a:buChar char="‏"/>
            </a:pPr>
            <a:r>
              <a:rPr lang="en-US" sz="1200" b="1" i="0" u="none" strike="noStrike" cap="non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Indicates additional summary slide required in presentation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1"/>
          <p:cNvSpPr/>
          <p:nvPr/>
        </p:nvSpPr>
        <p:spPr>
          <a:xfrm>
            <a:off x="356880" y="1694044"/>
            <a:ext cx="1920300" cy="4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 Management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1"/>
          <p:cNvSpPr/>
          <p:nvPr/>
        </p:nvSpPr>
        <p:spPr>
          <a:xfrm>
            <a:off x="2520959" y="1694044"/>
            <a:ext cx="1920300" cy="411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Organizational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1"/>
          <p:cNvSpPr/>
          <p:nvPr/>
        </p:nvSpPr>
        <p:spPr>
          <a:xfrm>
            <a:off x="4685039" y="1694044"/>
            <a:ext cx="1920300" cy="411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1"/>
          <p:cNvSpPr/>
          <p:nvPr/>
        </p:nvSpPr>
        <p:spPr>
          <a:xfrm>
            <a:off x="6849118" y="1694044"/>
            <a:ext cx="1920300" cy="411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Operations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xfrm>
            <a:off x="365760" y="844966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Please provide a summary of the risks and issues of the program</a:t>
            </a:r>
            <a:endParaRPr sz="2000" b="0" i="0" u="none" strike="noStrike" cap="non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325"/>
              <a:buFont typeface="Arial"/>
              <a:buNone/>
            </a:pPr>
            <a:endParaRPr sz="1300" b="0" i="0" u="none" strike="noStrike" cap="non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2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Risk and Issue Summary</a:t>
            </a:r>
            <a:endParaRPr sz="2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6" name="Google Shape;196;p32"/>
          <p:cNvGraphicFramePr/>
          <p:nvPr/>
        </p:nvGraphicFramePr>
        <p:xfrm>
          <a:off x="838201" y="1184258"/>
          <a:ext cx="6814825" cy="2327525"/>
        </p:xfrm>
        <a:graphic>
          <a:graphicData uri="http://schemas.openxmlformats.org/drawingml/2006/table">
            <a:tbl>
              <a:tblPr>
                <a:noFill/>
                <a:tableStyleId>{B5D99C29-6C1B-4DF7-9D69-BF1BEBB90558}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1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1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16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16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4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Risk Status (count)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16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endParaRPr sz="13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5"/>
                        <a:buFont typeface="Arial"/>
                        <a:buNone/>
                      </a:pPr>
                      <a:r>
                        <a:rPr lang="en-US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Closed/ Cancelled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5"/>
                        <a:buFont typeface="Arial"/>
                        <a:buNone/>
                      </a:pPr>
                      <a:r>
                        <a:rPr lang="en-US" sz="13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Deferred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5"/>
                        <a:buFont typeface="Arial"/>
                        <a:buNone/>
                      </a:pPr>
                      <a:r>
                        <a:rPr lang="en-US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 Progress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5"/>
                        <a:buFont typeface="Arial"/>
                        <a:buNone/>
                      </a:pPr>
                      <a:r>
                        <a:rPr lang="en-US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Grand Total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775"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4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Risk Severity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5"/>
                        <a:buFont typeface="Arial"/>
                        <a:buNone/>
                      </a:pPr>
                      <a:r>
                        <a:rPr lang="en-US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5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endParaRPr sz="13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5"/>
                        <a:buFont typeface="Arial"/>
                        <a:buNone/>
                      </a:pPr>
                      <a:r>
                        <a:rPr lang="en-US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Medium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endParaRPr sz="13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5"/>
                        <a:buFont typeface="Arial"/>
                        <a:buNone/>
                      </a:pPr>
                      <a:r>
                        <a:rPr lang="en-US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Low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endParaRPr sz="13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5"/>
                        <a:buFont typeface="Arial"/>
                        <a:buNone/>
                      </a:pPr>
                      <a:r>
                        <a:rPr lang="en-US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Grand Total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endParaRPr sz="13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endParaRPr sz="13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endParaRPr sz="13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endParaRPr sz="13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97" name="Google Shape;197;p32"/>
          <p:cNvGraphicFramePr/>
          <p:nvPr/>
        </p:nvGraphicFramePr>
        <p:xfrm>
          <a:off x="838200" y="3608450"/>
          <a:ext cx="6805175" cy="2411350"/>
        </p:xfrm>
        <a:graphic>
          <a:graphicData uri="http://schemas.openxmlformats.org/drawingml/2006/table">
            <a:tbl>
              <a:tblPr>
                <a:noFill/>
                <a:tableStyleId>{13B9A78D-0DDE-4B67-8C26-E2D5724AA2BC}</a:tableStyleId>
              </a:tblPr>
              <a:tblGrid>
                <a:gridCol w="89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2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endParaRPr sz="13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endParaRPr sz="13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4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Issue Status (count)</a:t>
                      </a:r>
                      <a:endParaRPr sz="1400" u="none" strike="noStrike" cap="none"/>
                    </a:p>
                  </a:txBody>
                  <a:tcPr marL="0" marR="0" marT="0" marB="0" anchor="ctr"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endParaRPr sz="13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endParaRPr sz="13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5"/>
                        <a:buFont typeface="Arial"/>
                        <a:buNone/>
                      </a:pPr>
                      <a:r>
                        <a:rPr lang="en-US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Closed/ 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5"/>
                        <a:buFont typeface="Arial"/>
                        <a:buNone/>
                      </a:pPr>
                      <a:r>
                        <a:rPr lang="en-US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Cancelled</a:t>
                      </a:r>
                      <a:endParaRPr sz="1400" u="none" strike="noStrike" cap="none"/>
                    </a:p>
                  </a:txBody>
                  <a:tcPr marL="0" marR="0" marT="0" marB="0" anchor="ctr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5"/>
                        <a:buFont typeface="Arial"/>
                        <a:buNone/>
                      </a:pPr>
                      <a:r>
                        <a:rPr lang="en-US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 Progress</a:t>
                      </a:r>
                      <a:endParaRPr sz="1400" u="none" strike="noStrike" cap="none"/>
                    </a:p>
                  </a:txBody>
                  <a:tcPr marL="0" marR="0" marT="0" marB="0" anchor="ctr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5"/>
                        <a:buFont typeface="Arial"/>
                        <a:buNone/>
                      </a:pPr>
                      <a:r>
                        <a:rPr lang="en-US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Grand Total</a:t>
                      </a:r>
                      <a:endParaRPr sz="1400" u="none" strike="noStrike" cap="none"/>
                    </a:p>
                  </a:txBody>
                  <a:tcPr marL="0" marR="0" marT="0" marB="0" anchor="ctr"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625"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4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Issue Priority</a:t>
                      </a:r>
                      <a:endParaRPr sz="1400" u="none" strike="noStrike" cap="none"/>
                    </a:p>
                  </a:txBody>
                  <a:tcPr marL="0" marR="0" marT="0" marB="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5"/>
                        <a:buFont typeface="Arial"/>
                        <a:buNone/>
                      </a:pPr>
                      <a:r>
                        <a:rPr lang="en-US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 sz="1400" u="none" strike="noStrike" cap="none"/>
                    </a:p>
                  </a:txBody>
                  <a:tcPr marL="0" marR="0" marT="0" marB="0" anchor="ctr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endParaRPr sz="13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6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5"/>
                        <a:buFont typeface="Arial"/>
                        <a:buNone/>
                      </a:pPr>
                      <a:r>
                        <a:rPr lang="en-US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Medium</a:t>
                      </a:r>
                      <a:endParaRPr sz="1400" u="none" strike="noStrike" cap="none"/>
                    </a:p>
                  </a:txBody>
                  <a:tcPr marL="0" marR="0" marT="0" marB="0" anchor="ctr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endParaRPr sz="13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6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5"/>
                        <a:buFont typeface="Arial"/>
                        <a:buNone/>
                      </a:pPr>
                      <a:r>
                        <a:rPr lang="en-US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Low</a:t>
                      </a:r>
                      <a:endParaRPr sz="1400" u="none" strike="noStrike" cap="none"/>
                    </a:p>
                  </a:txBody>
                  <a:tcPr marL="0" marR="0" marT="0" marB="0" anchor="ctr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endParaRPr sz="13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6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5"/>
                        <a:buFont typeface="Arial"/>
                        <a:buNone/>
                      </a:pPr>
                      <a:r>
                        <a:rPr lang="en-US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Grand Total</a:t>
                      </a:r>
                      <a:endParaRPr sz="1400" u="none" strike="noStrike" cap="none"/>
                    </a:p>
                  </a:txBody>
                  <a:tcPr marL="0" marR="0" marT="0" marB="0" anchor="ctr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endParaRPr sz="13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endParaRPr sz="13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endParaRPr sz="13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98" name="Google Shape;198;p32"/>
          <p:cNvGraphicFramePr/>
          <p:nvPr/>
        </p:nvGraphicFramePr>
        <p:xfrm>
          <a:off x="6475546" y="6212250"/>
          <a:ext cx="2560325" cy="493350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256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50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RAID log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Describe the contingency plan in place if a No-Go decision is made or if rollback procedures need to be executed</a:t>
            </a:r>
            <a:endParaRPr sz="2000" b="0" i="0" u="none" strike="noStrike" cap="non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Describe impacts on systems, data, workforce, costs, and migration team</a:t>
            </a:r>
            <a:endParaRPr sz="2000" b="0" i="0" u="none" strike="noStrike" cap="non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3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Contingency Plan</a:t>
            </a:r>
            <a:endParaRPr sz="2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5" name="Google Shape;205;p33"/>
          <p:cNvGraphicFramePr/>
          <p:nvPr/>
        </p:nvGraphicFramePr>
        <p:xfrm>
          <a:off x="6475546" y="6202850"/>
          <a:ext cx="2560325" cy="493350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256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50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Contingency Plan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Organizational Readiness Criteria Tasks and Status</a:t>
            </a:r>
            <a:endParaRPr sz="2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1" name="Google Shape;211;p34"/>
          <p:cNvGraphicFramePr/>
          <p:nvPr/>
        </p:nvGraphicFramePr>
        <p:xfrm>
          <a:off x="243855" y="1447800"/>
          <a:ext cx="8412450" cy="1905050"/>
        </p:xfrm>
        <a:graphic>
          <a:graphicData uri="http://schemas.openxmlformats.org/drawingml/2006/table">
            <a:tbl>
              <a:tblPr>
                <a:noFill/>
                <a:tableStyleId>{B5D99C29-6C1B-4DF7-9D69-BF1BEBB90558}</a:tableStyleId>
              </a:tblPr>
              <a:tblGrid>
                <a:gridCol w="85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5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2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endParaRPr sz="11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endParaRPr sz="11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Health Indicator Ratings (count)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endParaRPr sz="11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endParaRPr sz="11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Green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Yellow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Red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450"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Criticality Rating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Medium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Low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2" name="Google Shape;212;p34"/>
          <p:cNvSpPr/>
          <p:nvPr/>
        </p:nvSpPr>
        <p:spPr>
          <a:xfrm>
            <a:off x="365761" y="791818"/>
            <a:ext cx="1920239" cy="41148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 Management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4"/>
          <p:cNvSpPr/>
          <p:nvPr/>
        </p:nvSpPr>
        <p:spPr>
          <a:xfrm>
            <a:off x="2529841" y="791818"/>
            <a:ext cx="1920239" cy="4114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Organizational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4"/>
          <p:cNvSpPr/>
          <p:nvPr/>
        </p:nvSpPr>
        <p:spPr>
          <a:xfrm>
            <a:off x="4693921" y="791818"/>
            <a:ext cx="1920239" cy="41148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4"/>
          <p:cNvSpPr/>
          <p:nvPr/>
        </p:nvSpPr>
        <p:spPr>
          <a:xfrm>
            <a:off x="6858000" y="791818"/>
            <a:ext cx="1920239" cy="41148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Operations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6" name="Google Shape;216;p34"/>
          <p:cNvGraphicFramePr/>
          <p:nvPr/>
        </p:nvGraphicFramePr>
        <p:xfrm>
          <a:off x="365757" y="3581400"/>
          <a:ext cx="8412500" cy="2370100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33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2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7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6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Task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Owner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Criticality 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Go / No-Go Success Criteria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Health Indicator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 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Union Agreement: </a:t>
                      </a: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Are all union negotiations and agreements regarding testing and training complete?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Union agreements have met requirements of collective bargaining agreements for testing, training , and staffing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6.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Training Delivery: </a:t>
                      </a: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Have training materials</a:t>
                      </a:r>
                      <a:r>
                        <a:rPr lang="en-US" sz="105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been developed? Have training sessions been planned and scheduled for end users? 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 training sessions have been planned and scheduled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7.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Target State Business Processes: </a:t>
                      </a: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Have the business process changes about retained organization been documented?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Business process changes have been documented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7" name="Google Shape;217;p34"/>
          <p:cNvGraphicFramePr/>
          <p:nvPr/>
        </p:nvGraphicFramePr>
        <p:xfrm>
          <a:off x="6475546" y="6019800"/>
          <a:ext cx="2560325" cy="792500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256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50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RAID log</a:t>
                      </a:r>
                      <a:endParaRPr sz="1400" u="none" strike="noStrike" cap="none"/>
                    </a:p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Readiness Assessment</a:t>
                      </a:r>
                      <a:endParaRPr sz="1400" u="none" strike="noStrike" cap="none"/>
                    </a:p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Go/No-Go Readiness Criteria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Organizational Readiness Criteria Tasks and Status</a:t>
            </a:r>
            <a:endParaRPr sz="2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3" name="Google Shape;223;p35"/>
          <p:cNvGraphicFramePr/>
          <p:nvPr/>
        </p:nvGraphicFramePr>
        <p:xfrm>
          <a:off x="365757" y="1790106"/>
          <a:ext cx="8412525" cy="2292450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34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2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6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3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6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Task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Owner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Criticality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Go/No-Go Success Criteria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Health Indicator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 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Communications Delivery: </a:t>
                      </a: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Have end user Go-Live communications on been drafted and scheduled? Have the future state process changes been communicated?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3"/>
                        <a:buFont typeface="Arial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3"/>
                        <a:buFont typeface="Arial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 communications have been planned, drafted, and delivered per the work plan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0" i="1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&lt;Organization Defined&gt;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0" i="1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&lt;Organization Defined&gt;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4" name="Google Shape;224;p35"/>
          <p:cNvSpPr/>
          <p:nvPr/>
        </p:nvSpPr>
        <p:spPr>
          <a:xfrm>
            <a:off x="365761" y="791818"/>
            <a:ext cx="1920239" cy="41148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 Management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2529841" y="791818"/>
            <a:ext cx="1920239" cy="4114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Organizational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4693921" y="791818"/>
            <a:ext cx="1920239" cy="41148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5"/>
          <p:cNvSpPr/>
          <p:nvPr/>
        </p:nvSpPr>
        <p:spPr>
          <a:xfrm>
            <a:off x="6858000" y="791818"/>
            <a:ext cx="1920239" cy="41148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Operations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8" name="Google Shape;228;p35"/>
          <p:cNvGraphicFramePr/>
          <p:nvPr/>
        </p:nvGraphicFramePr>
        <p:xfrm>
          <a:off x="6475546" y="5867400"/>
          <a:ext cx="2560325" cy="792500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256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50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RAID log</a:t>
                      </a:r>
                      <a:endParaRPr sz="1400" u="none" strike="noStrike" cap="none"/>
                    </a:p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Communications Plan</a:t>
                      </a:r>
                      <a:endParaRPr sz="1000" u="none" strike="noStrike" cap="none"/>
                    </a:p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Go/No-Go Readiness Criteria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Technology Readiness Criteria Tasks and Status</a:t>
            </a:r>
            <a:endParaRPr sz="2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4" name="Google Shape;234;p36"/>
          <p:cNvGraphicFramePr/>
          <p:nvPr/>
        </p:nvGraphicFramePr>
        <p:xfrm>
          <a:off x="365757" y="1447800"/>
          <a:ext cx="8412450" cy="2004175"/>
        </p:xfrm>
        <a:graphic>
          <a:graphicData uri="http://schemas.openxmlformats.org/drawingml/2006/table">
            <a:tbl>
              <a:tblPr>
                <a:noFill/>
                <a:tableStyleId>{B5D99C29-6C1B-4DF7-9D69-BF1BEBB90558}</a:tableStyleId>
              </a:tblPr>
              <a:tblGrid>
                <a:gridCol w="85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5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4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endParaRPr sz="11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endParaRPr sz="11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Health Indicator Ratings (count)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endParaRPr sz="11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endParaRPr sz="11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Green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Yellow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Red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475"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Criticality Rating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Medium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Low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5" name="Google Shape;235;p36"/>
          <p:cNvGraphicFramePr/>
          <p:nvPr/>
        </p:nvGraphicFramePr>
        <p:xfrm>
          <a:off x="365757" y="3585536"/>
          <a:ext cx="8412475" cy="2370100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33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6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0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6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Task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Owner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Criticality 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Go / No-Go Success Criteria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Health Indicator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 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Baselined Requirements: </a:t>
                      </a: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Have all requirements been baselined and placed under change control?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 requirements have been baselined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10.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Account Code Structure and Data Mapping: </a:t>
                      </a:r>
                      <a:r>
                        <a:rPr lang="en-US" sz="105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Is the new structure defined and applied to relevant data (e.g., interfaces or data conversion)?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1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1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Account code structure and data mappings have been defined and approved 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11.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Configuration Changes: </a:t>
                      </a: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Have all configuration changes been documented (e.g., updated master data tables)?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 configuration changes have been implemented and tested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6" name="Google Shape;236;p36"/>
          <p:cNvSpPr txBox="1"/>
          <p:nvPr/>
        </p:nvSpPr>
        <p:spPr>
          <a:xfrm>
            <a:off x="208330" y="6172200"/>
            <a:ext cx="4363670" cy="1846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-19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300"/>
              <a:buFont typeface="Arial"/>
              <a:buChar char="‏"/>
            </a:pPr>
            <a:r>
              <a:rPr lang="en-US" sz="1200" b="1" i="0" u="none" strike="noStrike" cap="non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Indicates additional summary slide required in presentation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6"/>
          <p:cNvSpPr/>
          <p:nvPr/>
        </p:nvSpPr>
        <p:spPr>
          <a:xfrm>
            <a:off x="365761" y="791818"/>
            <a:ext cx="1920239" cy="41148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 Management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6"/>
          <p:cNvSpPr/>
          <p:nvPr/>
        </p:nvSpPr>
        <p:spPr>
          <a:xfrm>
            <a:off x="2529841" y="791818"/>
            <a:ext cx="1920239" cy="41148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Organizational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6"/>
          <p:cNvSpPr/>
          <p:nvPr/>
        </p:nvSpPr>
        <p:spPr>
          <a:xfrm>
            <a:off x="4693921" y="791818"/>
            <a:ext cx="1920239" cy="4114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6"/>
          <p:cNvSpPr/>
          <p:nvPr/>
        </p:nvSpPr>
        <p:spPr>
          <a:xfrm>
            <a:off x="6858000" y="791818"/>
            <a:ext cx="1920239" cy="41148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Operations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1" name="Google Shape;241;p36"/>
          <p:cNvGraphicFramePr/>
          <p:nvPr/>
        </p:nvGraphicFramePr>
        <p:xfrm>
          <a:off x="6475546" y="6019800"/>
          <a:ext cx="2560325" cy="792500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256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50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RAID log</a:t>
                      </a:r>
                      <a:endParaRPr sz="1400" u="none" strike="noStrike" cap="none"/>
                    </a:p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RTM</a:t>
                      </a:r>
                      <a:endParaRPr sz="1400" u="none" strike="noStrike" cap="none"/>
                    </a:p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Go/No-Go Readiness Criteria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Technology Readiness Criteria Tasks and Status</a:t>
            </a:r>
            <a:endParaRPr sz="2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7" name="Google Shape;247;p37"/>
          <p:cNvGraphicFramePr/>
          <p:nvPr/>
        </p:nvGraphicFramePr>
        <p:xfrm>
          <a:off x="365757" y="1386420"/>
          <a:ext cx="8412500" cy="3947580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32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2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2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6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Task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Owner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Criticality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Go / No-Go Success Criteria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Health Indicator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 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Interfaces:</a:t>
                      </a:r>
                      <a:r>
                        <a:rPr lang="en-US" sz="105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Have all interfaces been designed, developed, and tested? 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3"/>
                        <a:buFont typeface="Arial"/>
                        <a:buNone/>
                      </a:pPr>
                      <a:endParaRPr sz="105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3"/>
                        <a:buFont typeface="Arial"/>
                        <a:buNone/>
                      </a:pPr>
                      <a:endParaRPr sz="105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 critical issues remain after mock data conversion or user acceptance testing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13.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Testing: </a:t>
                      </a:r>
                      <a:r>
                        <a:rPr lang="en-US" sz="105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Have all defects rated high or critical been closed? For those that remain open has a plan been established to address the requirement? 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3"/>
                        <a:buFont typeface="Arial"/>
                        <a:buNone/>
                      </a:pPr>
                      <a:endParaRPr sz="105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3"/>
                        <a:buFont typeface="Arial"/>
                        <a:buNone/>
                      </a:pPr>
                      <a:endParaRPr sz="105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 test cases have been completed and assigned an outcome. For defects that remain open, a workaround has been developed and approved to meet the business requirement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14.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 Conversion: </a:t>
                      </a:r>
                      <a:r>
                        <a:rPr lang="en-US" sz="105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Have all of the planned mock conversions been completed and met the exit criteria? 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3"/>
                        <a:buFont typeface="Arial"/>
                        <a:buNone/>
                      </a:pPr>
                      <a:endParaRPr sz="105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3"/>
                        <a:buFont typeface="Arial"/>
                        <a:buNone/>
                      </a:pPr>
                      <a:endParaRPr sz="105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Mock conversions have been completed and meet the exit criteria 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15.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Cutover Plan: </a:t>
                      </a:r>
                      <a:r>
                        <a:rPr lang="en-US" sz="105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Are all tasks identified in the cutover plan on track for completion?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3"/>
                        <a:buFont typeface="Arial"/>
                        <a:buNone/>
                      </a:pPr>
                      <a:endParaRPr sz="105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3"/>
                        <a:buFont typeface="Arial"/>
                        <a:buNone/>
                      </a:pPr>
                      <a:endParaRPr sz="105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 issues have been identified in cutover activities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16.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Change Management Log and Disposition: </a:t>
                      </a:r>
                      <a:r>
                        <a:rPr lang="en-US" sz="105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Have all change requests been tracked and dispositioned?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 change requests have been tracked and dispositioned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8" name="Google Shape;248;p37"/>
          <p:cNvSpPr txBox="1"/>
          <p:nvPr/>
        </p:nvSpPr>
        <p:spPr>
          <a:xfrm>
            <a:off x="104165" y="6248400"/>
            <a:ext cx="4363670" cy="1846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-19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300"/>
              <a:buFont typeface="Arial"/>
              <a:buChar char="‏"/>
            </a:pPr>
            <a:r>
              <a:rPr lang="en-US" sz="1200" b="1" i="0" u="none" strike="noStrike" cap="non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Indicates additional summary slide required in presentation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7"/>
          <p:cNvSpPr/>
          <p:nvPr/>
        </p:nvSpPr>
        <p:spPr>
          <a:xfrm>
            <a:off x="365761" y="791818"/>
            <a:ext cx="1920239" cy="41148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 Management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7"/>
          <p:cNvSpPr/>
          <p:nvPr/>
        </p:nvSpPr>
        <p:spPr>
          <a:xfrm>
            <a:off x="2529841" y="791818"/>
            <a:ext cx="1920239" cy="41148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Organizational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7"/>
          <p:cNvSpPr/>
          <p:nvPr/>
        </p:nvSpPr>
        <p:spPr>
          <a:xfrm>
            <a:off x="4693921" y="791818"/>
            <a:ext cx="1920239" cy="4114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7"/>
          <p:cNvSpPr/>
          <p:nvPr/>
        </p:nvSpPr>
        <p:spPr>
          <a:xfrm>
            <a:off x="6858000" y="791818"/>
            <a:ext cx="1920239" cy="41148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Operations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3" name="Google Shape;253;p37"/>
          <p:cNvGraphicFramePr/>
          <p:nvPr/>
        </p:nvGraphicFramePr>
        <p:xfrm>
          <a:off x="6475546" y="5486400"/>
          <a:ext cx="2560325" cy="1249700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256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50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RAID log</a:t>
                      </a:r>
                      <a:endParaRPr sz="1400" u="none" strike="noStrike" cap="none"/>
                    </a:p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Interface Control Document</a:t>
                      </a:r>
                      <a:endParaRPr sz="1400" u="none" strike="noStrike" cap="none"/>
                    </a:p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Test Results Reports</a:t>
                      </a:r>
                      <a:endParaRPr sz="1400" u="none" strike="noStrike" cap="none"/>
                    </a:p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Conversion Defect Log</a:t>
                      </a:r>
                      <a:endParaRPr sz="1400" u="none" strike="noStrike" cap="none"/>
                    </a:p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Change Request Log</a:t>
                      </a:r>
                      <a:endParaRPr sz="1000" u="none" strike="noStrike" cap="none"/>
                    </a:p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Go/No-Go Readiness Criteria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Summarize the test results, including number of scripts executed and passed and outstanding high priority defects that remain</a:t>
            </a:r>
            <a:endParaRPr sz="2000" b="0" i="0" u="none" strike="noStrike" cap="non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8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Test Results</a:t>
            </a:r>
            <a:endParaRPr sz="2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0" name="Google Shape;260;p38"/>
          <p:cNvGraphicFramePr/>
          <p:nvPr/>
        </p:nvGraphicFramePr>
        <p:xfrm>
          <a:off x="6450696" y="6207275"/>
          <a:ext cx="2560325" cy="493350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256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50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Test Results Reports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Summarize the results of mock conversion of the number of records for conversion, percentage converted successfully, percentage not converted successfully, and outstanding high priority defects and issues that remain</a:t>
            </a:r>
            <a:endParaRPr sz="2000" b="0" i="0" u="none" strike="noStrike" cap="non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9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Conversion Results</a:t>
            </a:r>
            <a:endParaRPr sz="2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7" name="Google Shape;267;p39"/>
          <p:cNvGraphicFramePr/>
          <p:nvPr/>
        </p:nvGraphicFramePr>
        <p:xfrm>
          <a:off x="6463121" y="6219700"/>
          <a:ext cx="2560325" cy="493350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256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50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Test Results Reports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US"/>
              <a:t>This template is intended to guide a Progress Review discussion between a Customer, Provider and Key Stakeholders.</a:t>
            </a:r>
          </a:p>
        </p:txBody>
      </p:sp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Questions to be Answered</a:t>
            </a:r>
            <a:endParaRPr sz="2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2"/>
          <p:cNvSpPr/>
          <p:nvPr/>
        </p:nvSpPr>
        <p:spPr>
          <a:xfrm rot="-5400000" flipH="1">
            <a:off x="-1097275" y="3096725"/>
            <a:ext cx="3158700" cy="456600"/>
          </a:xfrm>
          <a:prstGeom prst="chevron">
            <a:avLst>
              <a:gd name="adj" fmla="val 3255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"/>
              <a:buFont typeface="Arial Narrow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4. Migration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9" name="Google Shape;79;p22"/>
          <p:cNvGraphicFramePr/>
          <p:nvPr>
            <p:extLst>
              <p:ext uri="{D42A27DB-BD31-4B8C-83A1-F6EECF244321}">
                <p14:modId xmlns:p14="http://schemas.microsoft.com/office/powerpoint/2010/main" val="2944112132"/>
              </p:ext>
            </p:extLst>
          </p:nvPr>
        </p:nvGraphicFramePr>
        <p:xfrm>
          <a:off x="828712" y="1434060"/>
          <a:ext cx="7761106" cy="3544339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28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6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274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5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solidFill>
                            <a:schemeClr val="lt1"/>
                          </a:solidFill>
                        </a:rPr>
                        <a:t>Questions to Be Answered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80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Are there still gaps between common business requirements? Are they warranted?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01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What is the level of confidence in the comprehensive risk assessment of the health of the project to identify major challenges and a mitigation strategy?</a:t>
                      </a:r>
                      <a:endParaRPr sz="1400" u="none" strike="noStrike" cap="none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Is the provider adequately prepared and resourced to deploy the solution and support the customer during O&amp;M?</a:t>
                      </a:r>
                      <a:endParaRPr sz="1400" u="none" strike="noStrike" cap="none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Is the customer adequately prepared and resourced to go-live and operate during O&amp;M?</a:t>
                      </a:r>
                      <a:endParaRPr sz="1400" u="none" strike="noStrike" cap="none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Are adequate plans in place to address known issues that will arise during O&amp;M?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32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If there are changes to the total migration cost, are they reasonable? Current/future budget impact? 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80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Does the effort align with each office initiative? 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>
            <a:spLocks noGrp="1"/>
          </p:cNvSpPr>
          <p:nvPr>
            <p:ph type="title"/>
          </p:nvPr>
        </p:nvSpPr>
        <p:spPr>
          <a:xfrm>
            <a:off x="365760" y="159026"/>
            <a:ext cx="8412480" cy="606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Business Operations Readiness Criteria </a:t>
            </a:r>
            <a:b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Tasks and Status</a:t>
            </a:r>
            <a:endParaRPr sz="2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3" name="Google Shape;273;p40"/>
          <p:cNvGraphicFramePr/>
          <p:nvPr/>
        </p:nvGraphicFramePr>
        <p:xfrm>
          <a:off x="365757" y="1437294"/>
          <a:ext cx="8412450" cy="2004175"/>
        </p:xfrm>
        <a:graphic>
          <a:graphicData uri="http://schemas.openxmlformats.org/drawingml/2006/table">
            <a:tbl>
              <a:tblPr>
                <a:noFill/>
                <a:tableStyleId>{B5D99C29-6C1B-4DF7-9D69-BF1BEBB90558}</a:tableStyleId>
              </a:tblPr>
              <a:tblGrid>
                <a:gridCol w="50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5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4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endParaRPr sz="11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endParaRPr sz="11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Health Indicator Ratings (count)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endParaRPr sz="11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endParaRPr sz="11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Green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Yellow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Red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475"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Criticality Rating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Medium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Low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74" name="Google Shape;274;p40"/>
          <p:cNvGraphicFramePr/>
          <p:nvPr/>
        </p:nvGraphicFramePr>
        <p:xfrm>
          <a:off x="365757" y="3575030"/>
          <a:ext cx="8412475" cy="2690140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33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1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2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Task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Owner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Criticality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Go / No-Go Success Criteria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Health Indicator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 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17.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 Resource Readiness: </a:t>
                      </a: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Does</a:t>
                      </a:r>
                      <a:b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 have resources in place and trained to perform O&amp;M activities? Are contracts in place to supplement O&amp;M resources?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 organization has required resources identified and trained to support O&amp;M processes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18.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Provider Readiness: </a:t>
                      </a:r>
                      <a:r>
                        <a:rPr lang="en-US" sz="105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Does the provider have the people, facilities, equipment, training, and technology to support ongoing transaction processing based on anticipated volume? 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Provider resources and infrastructure are in place to support expected transaction volumes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19.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O&amp;M Contracts/Service Level Agreements (SLAs): </a:t>
                      </a: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Are the O&amp;M contracts and SLAs defined and awarded?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O&amp;M IAA and SLAs have been defined and awarded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5" name="Google Shape;275;p40"/>
          <p:cNvSpPr/>
          <p:nvPr/>
        </p:nvSpPr>
        <p:spPr>
          <a:xfrm>
            <a:off x="365761" y="926991"/>
            <a:ext cx="1920239" cy="41148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 Management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40"/>
          <p:cNvSpPr/>
          <p:nvPr/>
        </p:nvSpPr>
        <p:spPr>
          <a:xfrm>
            <a:off x="2529841" y="926991"/>
            <a:ext cx="1920239" cy="41148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Organizational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0"/>
          <p:cNvSpPr/>
          <p:nvPr/>
        </p:nvSpPr>
        <p:spPr>
          <a:xfrm>
            <a:off x="4693921" y="926991"/>
            <a:ext cx="1920239" cy="41148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0"/>
          <p:cNvSpPr/>
          <p:nvPr/>
        </p:nvSpPr>
        <p:spPr>
          <a:xfrm>
            <a:off x="6858000" y="926991"/>
            <a:ext cx="1920239" cy="4114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Business Operations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9" name="Google Shape;279;p40"/>
          <p:cNvGraphicFramePr/>
          <p:nvPr/>
        </p:nvGraphicFramePr>
        <p:xfrm>
          <a:off x="6475546" y="6288450"/>
          <a:ext cx="2560325" cy="493350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256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50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Service Level Agreements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>
            <a:spLocks noGrp="1"/>
          </p:cNvSpPr>
          <p:nvPr>
            <p:ph type="title"/>
          </p:nvPr>
        </p:nvSpPr>
        <p:spPr>
          <a:xfrm>
            <a:off x="365760" y="206734"/>
            <a:ext cx="8412480" cy="720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Business Operations Readiness Criteria </a:t>
            </a:r>
            <a:b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Tasks and Status</a:t>
            </a:r>
            <a:endParaRPr sz="2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5" name="Google Shape;285;p41"/>
          <p:cNvGraphicFramePr/>
          <p:nvPr/>
        </p:nvGraphicFramePr>
        <p:xfrm>
          <a:off x="365757" y="1530330"/>
          <a:ext cx="8412475" cy="4788865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42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3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8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5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6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Task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Owner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Criticality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Go/No-Go Success Criteria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Health Indicator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 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20.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O&amp;M Procedures: </a:t>
                      </a: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Have the O&amp;M procedures been created? Are people in place to support these processes?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O&amp;M procedures have been establish and individuals have been identified and trained to perform O&amp;M support processes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21.</a:t>
                      </a: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Help Desk: </a:t>
                      </a: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Have the Help Desk processes and procedures been defined? Is the provider Help Desk prepared for deployment? Do end users know how to access the help desk?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Help Desk procedures have been established and individuals have been identified and trained to perform duties; end users have been made aware of how to access the help desk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22.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Reporting: </a:t>
                      </a: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Have reports been designed and tested?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Reports have been tested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System of Records Notice (SORN): </a:t>
                      </a: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Are all required notices in place?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SORNs have been approved for required applications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24.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Security Reviews/Authorization to Operate (ATO): </a:t>
                      </a: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Have all required security reviews, assessments, and approvals been completed and have any necessary ATO requests been received?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ATOs have been approved for custom development (if applicable) 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6" name="Google Shape;286;p41"/>
          <p:cNvSpPr txBox="1"/>
          <p:nvPr/>
        </p:nvSpPr>
        <p:spPr>
          <a:xfrm>
            <a:off x="68655" y="6470323"/>
            <a:ext cx="4363670" cy="1846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-19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300"/>
              <a:buFont typeface="Arial"/>
              <a:buChar char="‏"/>
            </a:pPr>
            <a:r>
              <a:rPr lang="en-US" sz="1200" b="1" i="0" u="none" strike="noStrike" cap="non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Indicates additional summary slide required in presentation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1"/>
          <p:cNvSpPr/>
          <p:nvPr/>
        </p:nvSpPr>
        <p:spPr>
          <a:xfrm>
            <a:off x="365761" y="1014455"/>
            <a:ext cx="1920239" cy="41148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 Management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41"/>
          <p:cNvSpPr/>
          <p:nvPr/>
        </p:nvSpPr>
        <p:spPr>
          <a:xfrm>
            <a:off x="2529841" y="1014455"/>
            <a:ext cx="1920239" cy="41148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Organizational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41"/>
          <p:cNvSpPr/>
          <p:nvPr/>
        </p:nvSpPr>
        <p:spPr>
          <a:xfrm>
            <a:off x="4693921" y="1014455"/>
            <a:ext cx="1920239" cy="41148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41"/>
          <p:cNvSpPr/>
          <p:nvPr/>
        </p:nvSpPr>
        <p:spPr>
          <a:xfrm>
            <a:off x="6858000" y="1014455"/>
            <a:ext cx="1920239" cy="4114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Business Operations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1" name="Google Shape;291;p41"/>
          <p:cNvGraphicFramePr/>
          <p:nvPr/>
        </p:nvGraphicFramePr>
        <p:xfrm>
          <a:off x="6475546" y="6172200"/>
          <a:ext cx="2560325" cy="640100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256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50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Security Documentation</a:t>
                      </a:r>
                      <a:endParaRPr sz="1400" u="none" strike="noStrike" cap="none"/>
                    </a:p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Service Level Agreements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 txBox="1">
            <a:spLocks noGrp="1"/>
          </p:cNvSpPr>
          <p:nvPr>
            <p:ph type="title"/>
          </p:nvPr>
        </p:nvSpPr>
        <p:spPr>
          <a:xfrm>
            <a:off x="365711" y="303551"/>
            <a:ext cx="84126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Business Operations Readiness Criteria </a:t>
            </a:r>
            <a:b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Tasks and Status</a:t>
            </a:r>
            <a:endParaRPr sz="2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7" name="Google Shape;297;p42"/>
          <p:cNvGraphicFramePr/>
          <p:nvPr/>
        </p:nvGraphicFramePr>
        <p:xfrm>
          <a:off x="365757" y="2066331"/>
          <a:ext cx="8412475" cy="1661370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38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6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6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Task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Owner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Criticality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Go/No-Go Success Criteria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Health Indicator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 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25.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Business Continuity/Disaster Recovery: </a:t>
                      </a: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Are business continuity and disaster recovery plans defined and understood?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Business continuity and disaster recovery plans have been defined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26.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Personally Identifiable Information (PII): </a:t>
                      </a: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Are protocols in place to securely transfer PII?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PII protocols are in place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8" name="Google Shape;298;p42"/>
          <p:cNvSpPr/>
          <p:nvPr/>
        </p:nvSpPr>
        <p:spPr>
          <a:xfrm>
            <a:off x="365761" y="1401999"/>
            <a:ext cx="1920300" cy="411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 Management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2"/>
          <p:cNvSpPr/>
          <p:nvPr/>
        </p:nvSpPr>
        <p:spPr>
          <a:xfrm>
            <a:off x="2529841" y="1401999"/>
            <a:ext cx="1920300" cy="411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Organizational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2"/>
          <p:cNvSpPr/>
          <p:nvPr/>
        </p:nvSpPr>
        <p:spPr>
          <a:xfrm>
            <a:off x="4693921" y="1401999"/>
            <a:ext cx="1920300" cy="411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42"/>
          <p:cNvSpPr/>
          <p:nvPr/>
        </p:nvSpPr>
        <p:spPr>
          <a:xfrm>
            <a:off x="6858000" y="1401999"/>
            <a:ext cx="1920300" cy="4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Business Operations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2" name="Google Shape;302;p42"/>
          <p:cNvGraphicFramePr/>
          <p:nvPr/>
        </p:nvGraphicFramePr>
        <p:xfrm>
          <a:off x="6438296" y="6083050"/>
          <a:ext cx="2560325" cy="640100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256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50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Privacy Documentation</a:t>
                      </a:r>
                      <a:endParaRPr sz="1400" u="none" strike="noStrike" cap="none"/>
                    </a:p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Readiness Assessment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3"/>
          <p:cNvSpPr txBox="1">
            <a:spLocks noGrp="1"/>
          </p:cNvSpPr>
          <p:nvPr>
            <p:ph type="title"/>
          </p:nvPr>
        </p:nvSpPr>
        <p:spPr>
          <a:xfrm>
            <a:off x="365710" y="390933"/>
            <a:ext cx="84126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Readiness Criteria Tasks and Status</a:t>
            </a:r>
            <a:endParaRPr sz="2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8" name="Google Shape;308;p43"/>
          <p:cNvGraphicFramePr/>
          <p:nvPr/>
        </p:nvGraphicFramePr>
        <p:xfrm>
          <a:off x="365757" y="2056806"/>
          <a:ext cx="8412500" cy="1263680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32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1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6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6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Task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Owner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Criticality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Go/No-Go Success Criteria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Health Indicator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 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0" i="1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&lt;Organization Defined&gt;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1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1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endParaRPr sz="105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0" i="1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&lt;Organization Defined&gt;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1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1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9" name="Google Shape;309;p43"/>
          <p:cNvSpPr/>
          <p:nvPr/>
        </p:nvSpPr>
        <p:spPr>
          <a:xfrm>
            <a:off x="365761" y="1058518"/>
            <a:ext cx="1920300" cy="411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 Management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43"/>
          <p:cNvSpPr/>
          <p:nvPr/>
        </p:nvSpPr>
        <p:spPr>
          <a:xfrm>
            <a:off x="2529841" y="1058518"/>
            <a:ext cx="1920300" cy="411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Organizational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43"/>
          <p:cNvSpPr/>
          <p:nvPr/>
        </p:nvSpPr>
        <p:spPr>
          <a:xfrm>
            <a:off x="4693921" y="1058518"/>
            <a:ext cx="1920300" cy="411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3"/>
          <p:cNvSpPr/>
          <p:nvPr/>
        </p:nvSpPr>
        <p:spPr>
          <a:xfrm>
            <a:off x="6858000" y="1058518"/>
            <a:ext cx="1920300" cy="4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Business Operations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4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Describe the O&amp;M Procedures in place to manage both systems and services, including resources from the customer and provider to support procedures</a:t>
            </a:r>
            <a:endParaRPr sz="2000" b="0" i="0" u="none" strike="noStrike" cap="non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Operations and Maintenance Procedures</a:t>
            </a:r>
            <a:endParaRPr sz="2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9" name="Google Shape;319;p44"/>
          <p:cNvGraphicFramePr/>
          <p:nvPr/>
        </p:nvGraphicFramePr>
        <p:xfrm>
          <a:off x="6475546" y="6207275"/>
          <a:ext cx="2560325" cy="493350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256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50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Service Level Agreement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Describe the help desk and customer care options available to end users for support and the escalation procedures in place for issue resolution</a:t>
            </a:r>
            <a:endParaRPr sz="2000" b="0" i="0" u="none" strike="noStrike" cap="non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45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Help Desk</a:t>
            </a:r>
            <a:endParaRPr sz="2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6" name="Google Shape;326;p45"/>
          <p:cNvGraphicFramePr/>
          <p:nvPr/>
        </p:nvGraphicFramePr>
        <p:xfrm>
          <a:off x="6450721" y="6194850"/>
          <a:ext cx="2560325" cy="493350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256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50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Service Level Agreement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1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US"/>
              <a:t>This template is intended to guide a Progress Review discussion between a Customer, Provider and Key Stakeholders.</a:t>
            </a:r>
          </a:p>
        </p:txBody>
      </p:sp>
      <p:sp>
        <p:nvSpPr>
          <p:cNvPr id="137" name="Google Shape;137;p41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Instructions for Completing This Template </a:t>
            </a:r>
            <a:endParaRPr/>
          </a:p>
        </p:txBody>
      </p:sp>
      <p:sp>
        <p:nvSpPr>
          <p:cNvPr id="138" name="Google Shape;138;p41"/>
          <p:cNvSpPr txBox="1">
            <a:spLocks noGrp="1"/>
          </p:cNvSpPr>
          <p:nvPr>
            <p:ph type="body" idx="2"/>
          </p:nvPr>
        </p:nvSpPr>
        <p:spPr>
          <a:xfrm>
            <a:off x="365760" y="1611312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 use this template: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 the source documents included within each slide to develop summary-level information that will help guide the Progress Review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 prepared to discuss specific questions/content included on each slide before or during the Progress Review</a:t>
            </a:r>
            <a:endParaRPr/>
          </a:p>
          <a:p>
            <a:pPr marL="342900" lvl="0" indent="-342900"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Once complete, schedule a Progress Review meeting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title"/>
          </p:nvPr>
        </p:nvSpPr>
        <p:spPr>
          <a:xfrm>
            <a:off x="370810" y="295683"/>
            <a:ext cx="84126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Arial"/>
              <a:buNone/>
            </a:pPr>
            <a:r>
              <a:rPr lang="en-US"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Documentation Required for Phase 4 Progress Review</a:t>
            </a:r>
            <a:endParaRPr sz="2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4"/>
          <p:cNvSpPr txBox="1">
            <a:spLocks noGrp="1"/>
          </p:cNvSpPr>
          <p:nvPr>
            <p:ph type="body" idx="1"/>
          </p:nvPr>
        </p:nvSpPr>
        <p:spPr>
          <a:xfrm>
            <a:off x="462250" y="609600"/>
            <a:ext cx="84126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BC00"/>
              </a:buClr>
              <a:buSzPts val="400"/>
              <a:buFont typeface="Arial"/>
              <a:buNone/>
            </a:pPr>
            <a:r>
              <a:rPr lang="en-US" sz="1600" b="0" i="0" u="none" strike="noStrike" cap="non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The following documentation is required in guiding a discussion to demonstrate readiness and gain approval for Phase 4. Agencies purchasing transaction processing services only will identify relevant activities and artifacts for their project using the </a:t>
            </a:r>
            <a:r>
              <a:rPr lang="en-US" sz="1600" b="0" i="0" u="sng" strike="noStrike" cap="none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</a:rPr>
              <a:t>M3 Services Tailoring Guide</a:t>
            </a:r>
            <a:r>
              <a:rPr lang="en-US" sz="1600" b="0" i="0" u="none" strike="noStrike" cap="non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  <a:endParaRPr sz="1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5" name="Google Shape;95;p24"/>
          <p:cNvGraphicFramePr/>
          <p:nvPr>
            <p:extLst>
              <p:ext uri="{D42A27DB-BD31-4B8C-83A1-F6EECF244321}">
                <p14:modId xmlns:p14="http://schemas.microsoft.com/office/powerpoint/2010/main" val="2956639260"/>
              </p:ext>
            </p:extLst>
          </p:nvPr>
        </p:nvGraphicFramePr>
        <p:xfrm>
          <a:off x="365750" y="5977750"/>
          <a:ext cx="8412500" cy="472580"/>
        </p:xfrm>
        <a:graphic>
          <a:graphicData uri="http://schemas.openxmlformats.org/drawingml/2006/table">
            <a:tbl>
              <a:tblPr>
                <a:noFill/>
                <a:tableStyleId>{B5D99C29-6C1B-4DF7-9D69-BF1BEBB90558}</a:tableStyleId>
              </a:tblPr>
              <a:tblGrid>
                <a:gridCol w="420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52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 Narrow"/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lt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Exit Criteria (</a:t>
                      </a: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to move into Phase 5)</a:t>
                      </a:r>
                      <a:endParaRPr sz="1100" b="1" i="0" u="none" strike="noStrike" cap="none">
                        <a:solidFill>
                          <a:schemeClr val="lt1"/>
                        </a:solidFill>
                        <a:latin typeface="Arial Narrow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719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704"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1000"/>
                        <a:buFont typeface="Noto Sans Symbols"/>
                        <a:buChar char="✓"/>
                      </a:pPr>
                      <a:r>
                        <a:rPr lang="en-US" sz="1000" u="none" strike="noStrike" cap="none">
                          <a:solidFill>
                            <a:srgbClr val="31313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Go/No-Go Criteria Met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endParaRPr sz="1100" u="none" strike="noStrike" cap="none">
                        <a:solidFill>
                          <a:srgbClr val="31313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68650" marR="68650" marT="34325" marB="343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6" name="Google Shape;96;p24"/>
          <p:cNvGraphicFramePr/>
          <p:nvPr>
            <p:extLst>
              <p:ext uri="{D42A27DB-BD31-4B8C-83A1-F6EECF244321}">
                <p14:modId xmlns:p14="http://schemas.microsoft.com/office/powerpoint/2010/main" val="157466239"/>
              </p:ext>
            </p:extLst>
          </p:nvPr>
        </p:nvGraphicFramePr>
        <p:xfrm>
          <a:off x="4637057" y="1370815"/>
          <a:ext cx="4141200" cy="4442600"/>
        </p:xfrm>
        <a:graphic>
          <a:graphicData uri="http://schemas.openxmlformats.org/drawingml/2006/table">
            <a:tbl>
              <a:tblPr>
                <a:noFill/>
                <a:tableStyleId>{B5D99C29-6C1B-4DF7-9D69-BF1BEBB90558}</a:tableStyleId>
              </a:tblPr>
              <a:tblGrid>
                <a:gridCol w="341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5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"/>
                        <a:buFont typeface="Arial Narrow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lt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Information Contained in </a:t>
                      </a:r>
                      <a:r>
                        <a:rPr lang="en-US" sz="1000" b="1" u="sng" strike="noStrike" cap="none">
                          <a:solidFill>
                            <a:srgbClr val="11A5DD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Progress Review Discussion</a:t>
                      </a:r>
                      <a:endParaRPr sz="1400" u="sng" strike="noStrike" cap="none">
                        <a:solidFill>
                          <a:srgbClr val="11A5DD"/>
                        </a:solidFill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719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4075"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Business Operations Readiness Criteria Tasks and Status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Contingency Plan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Data Conversion Results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M3 Risk Assessment Tool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Organizational Readiness Criteria Tasks and Status 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Program Management Readiness Criteria Tasks and Status 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Risk and Issues Summary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Technology Readiness Criteria Tasks and Status 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Test Results</a:t>
                      </a: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Noto Sans Symbols"/>
                        <a:buNone/>
                      </a:pPr>
                      <a:endParaRPr sz="900" b="0" u="none" strike="noStrike" cap="none">
                        <a:solidFill>
                          <a:schemeClr val="dk2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7" name="Google Shape;97;p24"/>
          <p:cNvGraphicFramePr/>
          <p:nvPr>
            <p:extLst>
              <p:ext uri="{D42A27DB-BD31-4B8C-83A1-F6EECF244321}">
                <p14:modId xmlns:p14="http://schemas.microsoft.com/office/powerpoint/2010/main" val="820285234"/>
              </p:ext>
            </p:extLst>
          </p:nvPr>
        </p:nvGraphicFramePr>
        <p:xfrm>
          <a:off x="365762" y="1370816"/>
          <a:ext cx="4141200" cy="4419740"/>
        </p:xfrm>
        <a:graphic>
          <a:graphicData uri="http://schemas.openxmlformats.org/drawingml/2006/table">
            <a:tbl>
              <a:tblPr>
                <a:noFill/>
                <a:tableStyleId>{B5D99C29-6C1B-4DF7-9D69-BF1BEBB90558}</a:tableStyleId>
              </a:tblPr>
              <a:tblGrid>
                <a:gridCol w="207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 Narrow"/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lt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Phase 4 Documentation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719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9450"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noProof="0">
                          <a:solidFill>
                            <a:srgbClr val="000000"/>
                          </a:solidFill>
                          <a:latin typeface="Arial Narrow"/>
                          <a:sym typeface="Arial"/>
                        </a:rPr>
                        <a:t>Baselined List of ID Credentials</a:t>
                      </a:r>
                      <a:r>
                        <a:rPr lang="en-US" sz="1000" b="0" i="0" u="none" strike="noStrike" cap="none" noProof="0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  <a:endParaRPr lang="en-US" sz="1000" b="0" i="0" u="none" strike="noStrike" cap="none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noProof="0">
                          <a:solidFill>
                            <a:srgbClr val="000000"/>
                          </a:solidFill>
                          <a:latin typeface="Arial Narrow"/>
                          <a:sym typeface="Arial"/>
                        </a:rPr>
                        <a:t>Business Process Reengineering Strategy</a:t>
                      </a:r>
                      <a:r>
                        <a:rPr lang="en-US" sz="1000" b="0" i="0" u="none" strike="noStrike" cap="none" noProof="0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  <a:endParaRPr lang="en-US" sz="1000" b="0" i="0" u="none" strike="noStrike" cap="none" noProof="0">
                        <a:solidFill>
                          <a:srgbClr val="000000"/>
                        </a:solidFill>
                        <a:latin typeface="Arial Narrow"/>
                        <a:sym typeface="Arial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sng" strike="noStrike" cap="none" noProof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rial Narrow"/>
                          <a:sym typeface="Arial"/>
                        </a:rPr>
                        <a:t>Change Management Plan</a:t>
                      </a:r>
                      <a:r>
                        <a:rPr lang="en-US" sz="1000" b="0" i="0" u="sng" strike="noStrike" cap="none" noProof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rial Narrow"/>
                        </a:rPr>
                        <a:t> </a:t>
                      </a:r>
                      <a:endParaRPr lang="en-US" sz="1000" b="0" i="0" u="sng" strike="noStrike" cap="none" noProof="0">
                        <a:solidFill>
                          <a:schemeClr val="accent5">
                            <a:lumMod val="75000"/>
                          </a:schemeClr>
                        </a:solidFill>
                        <a:latin typeface="Arial Narrow"/>
                        <a:sym typeface="Arial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noProof="0">
                          <a:solidFill>
                            <a:srgbClr val="000000"/>
                          </a:solidFill>
                          <a:latin typeface="Arial Narrow"/>
                          <a:sym typeface="Arial"/>
                        </a:rPr>
                        <a:t>Change Readiness Assessment</a:t>
                      </a:r>
                      <a:endParaRPr lang="en-US" sz="1000" b="0" i="0" u="none" strike="noStrike" cap="none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sng" strike="noStrike" cap="none" noProof="0">
                          <a:solidFill>
                            <a:srgbClr val="11A5DD"/>
                          </a:solidFill>
                          <a:latin typeface="Arial Narrow"/>
                          <a:sym typeface="Arial"/>
                        </a:rPr>
                        <a:t>Change Request Form</a:t>
                      </a:r>
                      <a:r>
                        <a:rPr lang="en-US" sz="1000" b="0" i="0" u="none" strike="noStrike" cap="none" noProof="0">
                          <a:solidFill>
                            <a:srgbClr val="11A5DD"/>
                          </a:solidFill>
                          <a:latin typeface="Arial Narrow"/>
                          <a:sym typeface="Arial"/>
                        </a:rPr>
                        <a:t> </a:t>
                      </a:r>
                      <a:endParaRPr lang="en-US" sz="1000" b="0" i="0" u="none" strike="noStrike" cap="none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noProof="0">
                          <a:solidFill>
                            <a:srgbClr val="000000"/>
                          </a:solidFill>
                          <a:latin typeface="Arial Narrow"/>
                          <a:sym typeface="Arial"/>
                        </a:rPr>
                        <a:t>Change Request Log</a:t>
                      </a:r>
                      <a:r>
                        <a:rPr lang="en-US" sz="1000" b="0" i="0" u="none" strike="noStrike" cap="none" noProof="0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  <a:endParaRPr lang="en-US" sz="1000" b="0" i="0" u="none" strike="noStrike" cap="none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sng" strike="noStrike" cap="none" noProof="0">
                          <a:solidFill>
                            <a:srgbClr val="11A5DD"/>
                          </a:solidFill>
                          <a:latin typeface="Arial Narrow"/>
                          <a:sym typeface="Arial"/>
                        </a:rPr>
                        <a:t>Communications Plan</a:t>
                      </a:r>
                      <a:r>
                        <a:rPr lang="en-US" sz="1000" b="0" i="0" u="none" strike="noStrike" cap="none" noProof="0">
                          <a:solidFill>
                            <a:srgbClr val="11A5DD"/>
                          </a:solidFill>
                          <a:latin typeface="Arial Narrow"/>
                          <a:sym typeface="Arial"/>
                        </a:rPr>
                        <a:t> 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sng" strike="noStrike" cap="none" noProof="0">
                          <a:solidFill>
                            <a:srgbClr val="11A5DD"/>
                          </a:solidFill>
                          <a:latin typeface="Arial Narrow"/>
                          <a:sym typeface="Arial"/>
                        </a:rPr>
                        <a:t>Configuration Management Plan</a:t>
                      </a:r>
                      <a:endParaRPr lang="en-US" sz="1000" b="0" i="0" u="none" strike="noStrike" cap="none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noProof="0">
                          <a:solidFill>
                            <a:srgbClr val="000000"/>
                          </a:solidFill>
                          <a:latin typeface="Arial Narrow"/>
                          <a:sym typeface="Arial"/>
                        </a:rPr>
                        <a:t>Configuration Workbooks</a:t>
                      </a:r>
                      <a:r>
                        <a:rPr lang="en-US" sz="1000" b="0" i="0" u="none" strike="noStrike" cap="none" noProof="0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  <a:endParaRPr lang="en-US" sz="1000" b="0" i="0" u="none" strike="noStrike" cap="none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noProof="0">
                          <a:solidFill>
                            <a:srgbClr val="000000"/>
                          </a:solidFill>
                          <a:latin typeface="Arial Narrow"/>
                          <a:sym typeface="Arial"/>
                        </a:rPr>
                        <a:t>Contingency Plan</a:t>
                      </a:r>
                      <a:r>
                        <a:rPr lang="en-US" sz="1000" b="0" i="0" u="none" strike="noStrike" cap="none" noProof="0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  <a:endParaRPr lang="en-US" sz="1000" b="0" i="0" u="none" strike="noStrike" cap="none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noProof="0">
                          <a:solidFill>
                            <a:srgbClr val="000000"/>
                          </a:solidFill>
                          <a:latin typeface="Arial Narrow"/>
                          <a:sym typeface="Arial"/>
                        </a:rPr>
                        <a:t>Conversion Defect Log</a:t>
                      </a:r>
                      <a:r>
                        <a:rPr lang="en-US" sz="1000" b="0" i="0" u="none" strike="noStrike" cap="none" noProof="0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  <a:endParaRPr lang="en-US" sz="1000" b="0" i="0" u="none" strike="noStrike" cap="none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noProof="0">
                          <a:solidFill>
                            <a:srgbClr val="000000"/>
                          </a:solidFill>
                          <a:latin typeface="Arial Narrow"/>
                          <a:sym typeface="Arial"/>
                        </a:rPr>
                        <a:t>Cutover Plan</a:t>
                      </a:r>
                      <a:r>
                        <a:rPr lang="en-US" sz="1000" b="0" i="0" u="none" strike="noStrike" cap="none" noProof="0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  <a:endParaRPr lang="en-US" sz="1000" b="0" i="0" u="none" strike="noStrike" cap="none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sng" strike="noStrike" cap="none" noProof="0">
                          <a:solidFill>
                            <a:srgbClr val="11A5DD"/>
                          </a:solidFill>
                          <a:latin typeface="Arial Narrow"/>
                          <a:sym typeface="Arial"/>
                        </a:rPr>
                        <a:t>Data Conversion Plan</a:t>
                      </a:r>
                      <a:r>
                        <a:rPr lang="en-US" sz="1000" b="0" i="0" u="sng" strike="noStrike" cap="none" noProof="0">
                          <a:solidFill>
                            <a:srgbClr val="11A5DD"/>
                          </a:solidFill>
                          <a:latin typeface="Arial Narrow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 </a:t>
                      </a:r>
                      <a:endParaRPr lang="en-US" sz="1000" b="0" i="0" u="none" strike="noStrike" cap="none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noProof="0">
                          <a:solidFill>
                            <a:srgbClr val="000000"/>
                          </a:solidFill>
                          <a:latin typeface="Arial Narrow"/>
                          <a:sym typeface="Arial"/>
                        </a:rPr>
                        <a:t>Decommission Plan</a:t>
                      </a:r>
                      <a:r>
                        <a:rPr lang="en-US" sz="1000" b="0" i="0" u="none" strike="noStrike" cap="none" noProof="0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  <a:endParaRPr lang="en-US" sz="1000" b="0" i="0" u="none" strike="noStrike" cap="none" noProof="0">
                        <a:solidFill>
                          <a:srgbClr val="000000"/>
                        </a:solidFill>
                        <a:latin typeface="Arial Narrow"/>
                        <a:sym typeface="Arial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noProof="0">
                          <a:solidFill>
                            <a:srgbClr val="000000"/>
                          </a:solidFill>
                          <a:latin typeface="Arial Narrow"/>
                          <a:sym typeface="Arial"/>
                        </a:rPr>
                        <a:t>Desk Guides/User Guide</a:t>
                      </a:r>
                      <a:endParaRPr lang="en-US" sz="1000" b="0" i="0" u="none" strike="noStrike" cap="none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noProof="0">
                          <a:solidFill>
                            <a:srgbClr val="000000"/>
                          </a:solidFill>
                          <a:latin typeface="Arial Narrow"/>
                          <a:sym typeface="Arial"/>
                        </a:rPr>
                        <a:t>Go/No-Go Assessment Report</a:t>
                      </a:r>
                      <a:r>
                        <a:rPr lang="en-US" sz="1000" b="0" i="0" u="none" strike="noStrike" cap="none" noProof="0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  <a:endParaRPr lang="en-US" sz="1000" b="0" i="0" u="none" strike="noStrike" cap="none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noProof="0">
                          <a:solidFill>
                            <a:srgbClr val="000000"/>
                          </a:solidFill>
                          <a:latin typeface="Arial Narrow"/>
                          <a:sym typeface="Arial Narrow"/>
                        </a:rPr>
                        <a:t>Go/No-Go Readiness Criteria</a:t>
                      </a:r>
                      <a:r>
                        <a:rPr lang="en-US" sz="1000" b="0" i="0" u="none" strike="noStrike" cap="none" noProof="0">
                          <a:solidFill>
                            <a:srgbClr val="000000"/>
                          </a:solidFill>
                          <a:latin typeface="Arial Narrow"/>
                          <a:sym typeface="Arial"/>
                        </a:rPr>
                        <a:t> 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noProof="0">
                          <a:solidFill>
                            <a:srgbClr val="000000"/>
                          </a:solidFill>
                          <a:latin typeface="Arial Narrow"/>
                          <a:sym typeface="Arial"/>
                        </a:rPr>
                        <a:t>Independent Verification &amp; Validation (IV&amp;V) Plan</a:t>
                      </a:r>
                      <a:r>
                        <a:rPr lang="en-US" sz="1000" b="0" i="0" u="none" strike="noStrike" cap="none" noProof="0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  <a:endParaRPr lang="en-US" sz="1000" b="0" i="0" u="none" strike="noStrike" cap="none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sng" strike="noStrike" cap="none" noProof="0">
                          <a:solidFill>
                            <a:srgbClr val="11A5DD"/>
                          </a:solidFill>
                          <a:latin typeface="Arial Narrow"/>
                          <a:sym typeface="Arial"/>
                        </a:rPr>
                        <a:t>Integrated Master Schedule (IMS)</a:t>
                      </a:r>
                      <a:r>
                        <a:rPr lang="en-US" sz="1000" b="0" i="0" u="none" strike="noStrike" cap="none" noProof="0">
                          <a:solidFill>
                            <a:srgbClr val="11A5DD"/>
                          </a:solidFill>
                          <a:latin typeface="Arial Narrow"/>
                          <a:sym typeface="Arial"/>
                        </a:rPr>
                        <a:t> </a:t>
                      </a:r>
                      <a:endParaRPr lang="en-US" sz="1000" b="0" i="0" u="none" strike="noStrike" cap="none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noProof="0">
                          <a:solidFill>
                            <a:srgbClr val="000000"/>
                          </a:solidFill>
                          <a:latin typeface="Arial Narrow"/>
                          <a:sym typeface="Arial"/>
                        </a:rPr>
                        <a:t>Interface Control Document</a:t>
                      </a:r>
                      <a:r>
                        <a:rPr lang="en-US" sz="1000" b="0" i="0" u="none" strike="noStrike" cap="none" noProof="0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  <a:endParaRPr lang="en-US" sz="1000" b="0" i="0" u="none" strike="noStrike" cap="none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noProof="0">
                          <a:solidFill>
                            <a:srgbClr val="000000"/>
                          </a:solidFill>
                          <a:latin typeface="Arial Narrow"/>
                          <a:sym typeface="Arial"/>
                        </a:rPr>
                        <a:t>Labor Relations Strategy</a:t>
                      </a:r>
                      <a:r>
                        <a:rPr lang="en-US" sz="1000" b="0" i="0" u="none" strike="noStrike" cap="none" noProof="0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  <a:endParaRPr lang="en-US" sz="1000" b="0" i="0" u="none" strike="noStrike" cap="none" noProof="0">
                        <a:solidFill>
                          <a:srgbClr val="000000"/>
                        </a:solidFill>
                        <a:latin typeface="Arial Narrow"/>
                        <a:sym typeface="Arial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sng" strike="noStrike" cap="none" noProof="0">
                          <a:solidFill>
                            <a:srgbClr val="11A5DD"/>
                          </a:solidFill>
                          <a:latin typeface="Arial Narrow"/>
                          <a:sym typeface="Arial"/>
                        </a:rPr>
                        <a:t>M3 Risk Assessment Tool</a:t>
                      </a:r>
                      <a:endParaRPr lang="en-US" sz="1000" b="0" i="0" u="none" strike="noStrike" cap="none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noProof="0">
                          <a:solidFill>
                            <a:srgbClr val="000000"/>
                          </a:solidFill>
                          <a:latin typeface="Arial Narrow"/>
                          <a:sym typeface="Arial"/>
                        </a:rPr>
                        <a:t>Mock Conversion Report</a:t>
                      </a:r>
                      <a:r>
                        <a:rPr lang="en-US" sz="1000" b="0" i="0" u="none" strike="noStrike" cap="none" noProof="0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  <a:endParaRPr lang="en-US" sz="1000" b="0" i="0" u="none" strike="noStrike" cap="none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sng" strike="noStrike" cap="none" noProof="0">
                          <a:solidFill>
                            <a:srgbClr val="11A5DD"/>
                          </a:solidFill>
                          <a:latin typeface="Arial Narrow"/>
                          <a:sym typeface="Arial"/>
                        </a:rPr>
                        <a:t>O&amp;M Governance Plan</a:t>
                      </a:r>
                      <a:r>
                        <a:rPr lang="en-US" sz="1000" b="0" i="0" u="sng" strike="noStrike" cap="none" noProof="0">
                          <a:solidFill>
                            <a:srgbClr val="11A5DD"/>
                          </a:solidFill>
                          <a:latin typeface="Arial Narrow"/>
                        </a:rPr>
                        <a:t> </a:t>
                      </a:r>
                      <a:endParaRPr lang="en-US" sz="1000" b="0" i="0" u="sng" strike="noStrike" cap="none" noProof="0">
                        <a:solidFill>
                          <a:srgbClr val="11A5DD"/>
                        </a:solidFill>
                        <a:latin typeface="Arial Narrow"/>
                        <a:sym typeface="Arial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noProof="0">
                          <a:solidFill>
                            <a:srgbClr val="000000"/>
                          </a:solidFill>
                          <a:latin typeface="Arial Narrow"/>
                          <a:sym typeface="Arial"/>
                        </a:rPr>
                        <a:t>Privacy Documentation </a:t>
                      </a: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cap="none" noProof="0">
                          <a:solidFill>
                            <a:srgbClr val="000000"/>
                          </a:solidFill>
                          <a:latin typeface="Arial Narrow"/>
                          <a:sym typeface="Arial"/>
                        </a:rPr>
                        <a:t>Program Management Plan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sng" strike="noStrike" cap="none" noProof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rial Narrow"/>
                          <a:sym typeface="Arial"/>
                        </a:rPr>
                        <a:t>Resource Management Plan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noProof="0">
                          <a:solidFill>
                            <a:srgbClr val="000000"/>
                          </a:solidFill>
                          <a:latin typeface="Arial Narrow"/>
                          <a:sym typeface="Arial"/>
                        </a:rPr>
                        <a:t>Reports Design Document 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sng" strike="noStrike" cap="none" noProof="0">
                          <a:solidFill>
                            <a:srgbClr val="11A5DD"/>
                          </a:solidFill>
                          <a:latin typeface="Arial Narrow"/>
                          <a:sym typeface="Arial"/>
                        </a:rPr>
                        <a:t>Requirements Traceability Matrix (RTM) 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sng" strike="noStrike" cap="none" noProof="0">
                          <a:solidFill>
                            <a:srgbClr val="11A5DD"/>
                          </a:solidFill>
                          <a:latin typeface="Arial Narrow"/>
                          <a:sym typeface="Arial"/>
                        </a:rPr>
                        <a:t>Risk Management Plan</a:t>
                      </a:r>
                      <a:r>
                        <a:rPr lang="en-US" sz="1000" b="0" i="0" u="none" strike="noStrike" cap="none" noProof="0">
                          <a:solidFill>
                            <a:srgbClr val="11A5DD"/>
                          </a:solidFill>
                          <a:latin typeface="Arial Narrow"/>
                          <a:sym typeface="Arial"/>
                        </a:rPr>
                        <a:t> 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sng" strike="noStrike" cap="none" noProof="0">
                          <a:solidFill>
                            <a:srgbClr val="11A5DD"/>
                          </a:solidFill>
                          <a:latin typeface="Arial Narrow"/>
                          <a:sym typeface="Arial"/>
                        </a:rPr>
                        <a:t>Risks, Actions, Issues, and Decisions (RAID) Log 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noProof="0">
                          <a:solidFill>
                            <a:srgbClr val="000000"/>
                          </a:solidFill>
                          <a:latin typeface="Arial Narrow"/>
                          <a:sym typeface="Arial"/>
                        </a:rPr>
                        <a:t>Security Documentation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noProof="0">
                          <a:solidFill>
                            <a:srgbClr val="000000"/>
                          </a:solidFill>
                          <a:latin typeface="Arial Narrow"/>
                          <a:sym typeface="Arial"/>
                        </a:rPr>
                        <a:t>Standard Operating Procedures 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sng" strike="noStrike" cap="none" noProof="0">
                          <a:solidFill>
                            <a:srgbClr val="11A5DD"/>
                          </a:solidFill>
                          <a:latin typeface="Arial Narrow"/>
                          <a:sym typeface="Arial"/>
                        </a:rPr>
                        <a:t>Status Reports/Dashboards</a:t>
                      </a:r>
                      <a:r>
                        <a:rPr lang="en-US" sz="1000" b="0" i="0" u="none" strike="noStrike" cap="none" noProof="0">
                          <a:latin typeface="Arial Narrow"/>
                          <a:sym typeface="Arial"/>
                        </a:rPr>
                        <a:t> 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noProof="0">
                          <a:solidFill>
                            <a:srgbClr val="000000"/>
                          </a:solidFill>
                          <a:latin typeface="Arial Narrow"/>
                          <a:sym typeface="Arial"/>
                        </a:rPr>
                        <a:t>Target State Organization Design 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sz="1000" b="0" i="0" u="none" strike="noStrike" cap="none" noProof="0">
                          <a:solidFill>
                            <a:srgbClr val="000000"/>
                          </a:solidFill>
                          <a:latin typeface="Arial Narrow"/>
                          <a:cs typeface="Arial"/>
                          <a:sym typeface="Arial"/>
                        </a:rPr>
                        <a:t>Target State Process Flows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noProof="0">
                          <a:solidFill>
                            <a:srgbClr val="000000"/>
                          </a:solidFill>
                          <a:latin typeface="Arial Narrow"/>
                          <a:sym typeface="Arial"/>
                        </a:rPr>
                        <a:t>Target State Process Maps</a:t>
                      </a:r>
                      <a:endParaRPr lang="en-US" sz="1000" b="0" i="0" u="none" strike="noStrike" cap="none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cap="none" noProof="0">
                          <a:solidFill>
                            <a:srgbClr val="000000"/>
                          </a:solidFill>
                          <a:latin typeface="Arial Narrow"/>
                          <a:sym typeface="Arial"/>
                        </a:rPr>
                        <a:t>Targeted Cutover Communications Plan 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noProof="0">
                          <a:solidFill>
                            <a:srgbClr val="000000"/>
                          </a:solidFill>
                          <a:latin typeface="Arial Narrow"/>
                          <a:sym typeface="Arial"/>
                        </a:rPr>
                        <a:t>Test Defect Log 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sng" strike="noStrike" cap="none" noProof="0">
                          <a:solidFill>
                            <a:srgbClr val="11A5DD"/>
                          </a:solidFill>
                          <a:latin typeface="Arial Narrow"/>
                          <a:sym typeface="Arial"/>
                        </a:rPr>
                        <a:t>Test Plan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noProof="0">
                          <a:solidFill>
                            <a:srgbClr val="000000"/>
                          </a:solidFill>
                          <a:latin typeface="Arial Narrow"/>
                          <a:cs typeface="Arial"/>
                          <a:sym typeface="Arial"/>
                        </a:rPr>
                        <a:t>•Test Results Report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sng" strike="noStrike" cap="none" noProof="0">
                          <a:solidFill>
                            <a:srgbClr val="11A5DD"/>
                          </a:solidFill>
                          <a:latin typeface="Arial Narrow"/>
                          <a:sym typeface="Arial"/>
                        </a:rPr>
                        <a:t>Target State Concept of Operations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noProof="0">
                          <a:solidFill>
                            <a:srgbClr val="000000"/>
                          </a:solidFill>
                          <a:latin typeface="Arial Narrow"/>
                          <a:sym typeface="Arial"/>
                        </a:rPr>
                        <a:t>Test Scripts 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noProof="0">
                          <a:solidFill>
                            <a:srgbClr val="000000"/>
                          </a:solidFill>
                          <a:latin typeface="Arial Narrow"/>
                          <a:sym typeface="Arial"/>
                        </a:rPr>
                        <a:t>Training Evaluations 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noProof="0">
                          <a:solidFill>
                            <a:srgbClr val="000000"/>
                          </a:solidFill>
                          <a:latin typeface="Arial Narrow"/>
                          <a:sym typeface="Arial"/>
                        </a:rPr>
                        <a:t>Training Materials</a:t>
                      </a:r>
                      <a:r>
                        <a:rPr lang="en-US" sz="1000" b="0" i="0" u="none" strike="noStrike" cap="none" noProof="0">
                          <a:latin typeface="Arial Narrow"/>
                          <a:sym typeface="Arial"/>
                        </a:rPr>
                        <a:t> 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sng" strike="noStrike" cap="none" noProof="0">
                          <a:solidFill>
                            <a:srgbClr val="11A5DD"/>
                          </a:solidFill>
                          <a:latin typeface="Arial Narrow"/>
                          <a:sym typeface="Arial"/>
                        </a:rPr>
                        <a:t>Training Plan 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noProof="0">
                          <a:solidFill>
                            <a:srgbClr val="000000"/>
                          </a:solidFill>
                          <a:latin typeface="Arial Narrow"/>
                          <a:sym typeface="Arial"/>
                        </a:rPr>
                        <a:t>Workforce Assessment 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noProof="0">
                          <a:solidFill>
                            <a:srgbClr val="000000"/>
                          </a:solidFill>
                          <a:latin typeface="Arial Narrow"/>
                          <a:sym typeface="Arial"/>
                        </a:rPr>
                        <a:t>Workforce Transition Strategy</a:t>
                      </a:r>
                      <a:r>
                        <a:rPr lang="en-US" sz="1000" b="0" i="0" u="none" strike="noStrike" cap="none" noProof="0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  <a:endParaRPr lang="en-US" sz="1000" b="0" i="0" u="none" strike="noStrike" cap="none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i="0" u="none" strike="noStrike" cap="none" noProof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0"/>
            <a:ext cx="8871045" cy="4953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5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Determine the risk rating during Phase 4 using the </a:t>
            </a: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M3 Risk Assessment Tool </a:t>
            </a:r>
            <a:r>
              <a:rPr lang="en-US" sz="18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and submit with progress review material.</a:t>
            </a:r>
            <a:endParaRPr sz="2000" b="0" i="0" u="none" strike="noStrike" cap="non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5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M3 Risk Assessment Tool</a:t>
            </a:r>
            <a:endParaRPr sz="2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5"/>
          <p:cNvSpPr txBox="1"/>
          <p:nvPr/>
        </p:nvSpPr>
        <p:spPr>
          <a:xfrm rot="-1152150">
            <a:off x="1791192" y="3879571"/>
            <a:ext cx="5613620" cy="553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Char char="‏"/>
            </a:pPr>
            <a:r>
              <a:rPr lang="en-US"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ILLUSTRATIVE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Describe the process for assessing the program’s readiness per the criteria identified</a:t>
            </a:r>
            <a:endParaRPr sz="2000" b="0" i="0" u="none" strike="noStrike" cap="non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6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Overview of Go/No-Go Decision Making Process</a:t>
            </a:r>
            <a:endParaRPr sz="2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6"/>
          <p:cNvSpPr/>
          <p:nvPr/>
        </p:nvSpPr>
        <p:spPr>
          <a:xfrm>
            <a:off x="365760" y="1557320"/>
            <a:ext cx="8412480" cy="17628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88900" tIns="88900" rIns="88900" bIns="88900" anchor="t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Noto Sans Symbols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Readiness Categories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6"/>
          <p:cNvSpPr/>
          <p:nvPr/>
        </p:nvSpPr>
        <p:spPr>
          <a:xfrm>
            <a:off x="484231" y="1946731"/>
            <a:ext cx="4023360" cy="5486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75"/>
              <a:buFont typeface="Arial"/>
              <a:buNone/>
            </a:pPr>
            <a:r>
              <a:rPr lang="en-US" sz="1100" b="1" i="0" u="none" strike="noStrike" cap="non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Program Management: </a:t>
            </a:r>
            <a:r>
              <a:rPr lang="en-US" sz="1100" b="0" i="0" u="none" strike="noStrike" cap="non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Program Management processes have been defined and are being followed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6"/>
          <p:cNvSpPr/>
          <p:nvPr/>
        </p:nvSpPr>
        <p:spPr>
          <a:xfrm>
            <a:off x="484231" y="2608713"/>
            <a:ext cx="4023360" cy="5486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75"/>
              <a:buFont typeface="Arial"/>
              <a:buNone/>
            </a:pPr>
            <a:r>
              <a:rPr lang="en-US" sz="1100" b="1" i="0" u="none" strike="noStrike" cap="non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Technology: </a:t>
            </a:r>
            <a:r>
              <a:rPr lang="en-US" sz="1100" b="0" i="0" u="none" strike="noStrike" cap="non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Migration activities have been completed successfully and are ready for deployment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6"/>
          <p:cNvSpPr/>
          <p:nvPr/>
        </p:nvSpPr>
        <p:spPr>
          <a:xfrm>
            <a:off x="4634641" y="1946731"/>
            <a:ext cx="4023360" cy="5486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75"/>
              <a:buFont typeface="Noto Sans Symbols"/>
              <a:buNone/>
            </a:pPr>
            <a:r>
              <a:rPr lang="en-US" sz="1100" b="1" i="0" u="none" strike="noStrike" cap="non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Organizational: </a:t>
            </a:r>
            <a:r>
              <a:rPr lang="en-US" sz="1100" b="0" i="0" u="none" strike="noStrike" cap="non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Human Capital components of the program are ready for end users to adopt new systems and processes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6"/>
          <p:cNvSpPr/>
          <p:nvPr/>
        </p:nvSpPr>
        <p:spPr>
          <a:xfrm>
            <a:off x="4634641" y="2608713"/>
            <a:ext cx="4023360" cy="5486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75"/>
              <a:buFont typeface="Arial"/>
              <a:buNone/>
            </a:pPr>
            <a:r>
              <a:rPr lang="en-US" sz="1100" b="1" i="0" u="none" strike="noStrike" cap="non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Business Operations:</a:t>
            </a:r>
            <a:r>
              <a:rPr lang="en-US" sz="1100" b="0" i="0" u="none" strike="noStrike" cap="non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Processes, infrastructure, and controls are in place for operational environment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7" name="Google Shape;117;p26"/>
          <p:cNvGraphicFramePr/>
          <p:nvPr/>
        </p:nvGraphicFramePr>
        <p:xfrm>
          <a:off x="6475546" y="6129475"/>
          <a:ext cx="2560325" cy="493350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256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500"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 u="none" strike="noStrike" cap="none"/>
                        <a:t>Go/No-Go Readiness Criteria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Reference the Criticality/Health Indicator Matrix and definitions below to complete the Readiness Category Health Indicator Summary</a:t>
            </a:r>
            <a:endParaRPr sz="2000" b="0" i="0" u="none" strike="noStrike" cap="non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7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Health Indicator Definitions and Criticality Matrix</a:t>
            </a:r>
            <a:endParaRPr sz="2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4" name="Google Shape;124;p27"/>
          <p:cNvGraphicFramePr/>
          <p:nvPr/>
        </p:nvGraphicFramePr>
        <p:xfrm>
          <a:off x="365125" y="1445057"/>
          <a:ext cx="8412475" cy="1120350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184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7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Category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Criticality Definitions 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50"/>
                        <a:buFont typeface="Noto Sans Symbols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Approval 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50"/>
                        <a:buFont typeface="Noto Sans Symbols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 high criticality tasks meet success criteria; any medium and low tasks that have not met success criteria contain documented issues and corresponding, detailed action plans for resolution by deployment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50"/>
                        <a:buFont typeface="Noto Sans Symbols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Approval Denied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50"/>
                        <a:buFont typeface="Noto Sans Symbols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One or more high criticality tasks has not met the success criteria and are not expected to be complete by deployment, and/or the program/organization has open risks / issues that must be resolved before it can be considered operationally ready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5" name="Google Shape;125;p27"/>
          <p:cNvGraphicFramePr/>
          <p:nvPr/>
        </p:nvGraphicFramePr>
        <p:xfrm>
          <a:off x="365125" y="2661100"/>
          <a:ext cx="8412475" cy="884200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184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Category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Health Indicator Definitions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"/>
                        <a:buFont typeface="Noto Sans Symbols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Green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50"/>
                        <a:buFont typeface="Noto Sans Symbols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Successfully completed or on track to be successfully completed according to IMS with minimal risk</a:t>
                      </a:r>
                      <a:endParaRPr sz="1400" u="none" strike="noStrike" cap="none"/>
                    </a:p>
                  </a:txBody>
                  <a:tcPr marL="64975" marR="64975" marT="0" marB="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50"/>
                        <a:buFont typeface="Noto Sans Symbols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Yellow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50"/>
                        <a:buFont typeface="Noto Sans Symbols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Risk identified with mitigation plan documented and being tracked towards resolution for deployment</a:t>
                      </a:r>
                      <a:endParaRPr sz="1400" u="none" strike="noStrike" cap="none"/>
                    </a:p>
                  </a:txBody>
                  <a:tcPr marL="64975" marR="64975" marT="0" marB="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"/>
                        <a:buFont typeface="Noto Sans Symbols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Red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50"/>
                        <a:buFont typeface="Noto Sans Symbols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Risk identified with no mitigation plan in place OR not on track to be resolved for deployment</a:t>
                      </a:r>
                      <a:endParaRPr sz="1400" u="none" strike="noStrike" cap="none"/>
                    </a:p>
                  </a:txBody>
                  <a:tcPr marL="64975" marR="64975" marT="0" marB="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6" name="Google Shape;126;p27"/>
          <p:cNvGraphicFramePr/>
          <p:nvPr/>
        </p:nvGraphicFramePr>
        <p:xfrm>
          <a:off x="380999" y="4784457"/>
          <a:ext cx="8396575" cy="1597975"/>
        </p:xfrm>
        <a:graphic>
          <a:graphicData uri="http://schemas.openxmlformats.org/drawingml/2006/table">
            <a:tbl>
              <a:tblPr>
                <a:noFill/>
                <a:tableStyleId>{B5D99C29-6C1B-4DF7-9D69-BF1BEBB90558}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3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"/>
                        <a:buFont typeface="Arial"/>
                        <a:buNone/>
                      </a:pPr>
                      <a:endParaRPr sz="10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"/>
                        <a:buFont typeface="Arial"/>
                        <a:buNone/>
                      </a:pPr>
                      <a:endParaRPr sz="10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Health Indicator Ratings (count)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"/>
                        <a:buFont typeface="Arial"/>
                        <a:buNone/>
                      </a:pPr>
                      <a:endParaRPr sz="10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"/>
                        <a:buFont typeface="Arial"/>
                        <a:buNone/>
                      </a:pPr>
                      <a:endParaRPr sz="10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Green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Yellow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Red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000"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Criticality Rating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"/>
                        <a:buFont typeface="Noto Sans Symbols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"/>
                        <a:buFont typeface="Noto Sans Symbols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"/>
                        <a:buFont typeface="Noto Sans Symbols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"/>
                        <a:buFont typeface="Noto Sans Symbols"/>
                        <a:buNone/>
                      </a:pPr>
                      <a:endParaRPr sz="10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Medium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"/>
                        <a:buFont typeface="Noto Sans Symbols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"/>
                        <a:buFont typeface="Noto Sans Symbols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"/>
                        <a:buFont typeface="Noto Sans Symbols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"/>
                        <a:buFont typeface="Noto Sans Symbols"/>
                        <a:buNone/>
                      </a:pPr>
                      <a:endParaRPr sz="10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Low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"/>
                        <a:buFont typeface="Noto Sans Symbols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"/>
                        <a:buFont typeface="Noto Sans Symbols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"/>
                        <a:buFont typeface="Noto Sans Symbols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"/>
                        <a:buFont typeface="Noto Sans Symbols"/>
                        <a:buNone/>
                      </a:pPr>
                      <a:endParaRPr sz="10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"/>
                        <a:buFont typeface="Noto Sans Symbols"/>
                        <a:buNone/>
                      </a:pPr>
                      <a:endParaRPr sz="10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"/>
                        <a:buFont typeface="Noto Sans Symbols"/>
                        <a:buNone/>
                      </a:pPr>
                      <a:endParaRPr sz="10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"/>
                        <a:buFont typeface="Noto Sans Symbols"/>
                        <a:buNone/>
                      </a:pPr>
                      <a:endParaRPr sz="10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"/>
                        <a:buFont typeface="Noto Sans Symbols"/>
                        <a:buNone/>
                      </a:pPr>
                      <a:endParaRPr sz="10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7" name="Google Shape;127;p27"/>
          <p:cNvGraphicFramePr/>
          <p:nvPr/>
        </p:nvGraphicFramePr>
        <p:xfrm>
          <a:off x="6475546" y="6129475"/>
          <a:ext cx="2560325" cy="640100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256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500"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 u="none" strike="noStrike" cap="none"/>
                        <a:t>RAID log</a:t>
                      </a:r>
                      <a:endParaRPr sz="1400" u="none" strike="noStrike" cap="none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 u="none" strike="noStrike" cap="none"/>
                        <a:t>Go/No-Go Readiness Criteria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8" name="Google Shape;128;p27"/>
          <p:cNvGraphicFramePr/>
          <p:nvPr/>
        </p:nvGraphicFramePr>
        <p:xfrm>
          <a:off x="365125" y="3628105"/>
          <a:ext cx="8412475" cy="1073575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184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Category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Criticality Definitions 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50"/>
                        <a:buFont typeface="Noto Sans Symbols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50"/>
                        <a:buFont typeface="Noto Sans Symbols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Greater than 10% impact to budget, critical path milestones impacted, cannot meet program milestones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50"/>
                        <a:buFont typeface="Noto Sans Symbols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Medium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50"/>
                        <a:buFont typeface="Noto Sans Symbols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Greater than 5% and less than 10% impact budget, no impact to milestones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50"/>
                        <a:buFont typeface="Noto Sans Symbols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Low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50"/>
                        <a:buFont typeface="Noto Sans Symbols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Less than 1% impact to budget, no impact to schedule, no impact on ability to meet key dates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Provide the status of each task/artifact in each of the readiness categories listed below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Readiness Category Health Indicator Summary</a:t>
            </a:r>
          </a:p>
        </p:txBody>
      </p:sp>
      <p:graphicFrame>
        <p:nvGraphicFramePr>
          <p:cNvPr id="5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614078"/>
              </p:ext>
            </p:extLst>
          </p:nvPr>
        </p:nvGraphicFramePr>
        <p:xfrm>
          <a:off x="365125" y="1938627"/>
          <a:ext cx="4160519" cy="2004138"/>
        </p:xfrm>
        <a:graphic>
          <a:graphicData uri="http://schemas.openxmlformats.org/drawingml/2006/table">
            <a:tbl>
              <a:tblPr/>
              <a:tblGrid>
                <a:gridCol w="251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3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39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45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Health Indicator Ratings </a:t>
                      </a:r>
                      <a:r>
                        <a:rPr kumimoji="0" lang="en-US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(count)</a:t>
                      </a: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8C8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91440" marB="91440" anchor="b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91440" marB="91440" anchor="b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91440" marB="91440" anchor="b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Green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Yellow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Red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TOTAL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8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466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Criticality Rating</a:t>
                      </a:r>
                    </a:p>
                  </a:txBody>
                  <a:tcPr marT="0" marB="0" vert="vert27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46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91440" marB="91440" anchor="ctr" horzOverflow="overflow">
                    <a:lnL cap="flat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Medium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46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91440" marB="91440" anchor="ctr" horzOverflow="overflow">
                    <a:lnL cap="flat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46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91440" marB="91440" anchor="ctr" horzOverflow="overflow">
                    <a:lnL cap="flat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365123" y="1738475"/>
            <a:ext cx="416052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04725" y="1641809"/>
            <a:ext cx="2190531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1200"/>
              </a:spcBef>
              <a:buSzPct val="25000"/>
            </a:pPr>
            <a:r>
              <a:rPr lang="en-US" sz="1100" b="1" kern="1200">
                <a:solidFill>
                  <a:srgbClr val="313131"/>
                </a:solidFill>
                <a:ea typeface="+mn-ea"/>
                <a:cs typeface="+mn-cs"/>
              </a:rPr>
              <a:t>Program Management Readiness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65123" y="4142165"/>
            <a:ext cx="416052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59251" y="4058277"/>
            <a:ext cx="2372264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1200"/>
              </a:spcBef>
              <a:buSzPct val="25000"/>
            </a:pPr>
            <a:r>
              <a:rPr lang="en-US" sz="1100" b="1" kern="1200">
                <a:solidFill>
                  <a:srgbClr val="313131"/>
                </a:solidFill>
                <a:ea typeface="+mn-ea"/>
                <a:cs typeface="+mn-cs"/>
              </a:rPr>
              <a:t>Technology Readiness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600693" y="4141365"/>
            <a:ext cx="416052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94821" y="4057477"/>
            <a:ext cx="2372264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1200"/>
              </a:spcBef>
              <a:buSzPct val="25000"/>
              <a:buFont typeface="Arial" panose="020B0604020202020204" pitchFamily="34" charset="0"/>
              <a:buChar char="‏"/>
            </a:pPr>
            <a:r>
              <a:rPr lang="en-US" sz="1100" b="1" kern="1200">
                <a:solidFill>
                  <a:srgbClr val="313131"/>
                </a:solidFill>
                <a:ea typeface="+mn-ea"/>
                <a:cs typeface="+mn-cs"/>
              </a:rPr>
              <a:t>Business Operations Readiness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600693" y="1738475"/>
            <a:ext cx="416052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821" y="1654587"/>
            <a:ext cx="2372264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1200"/>
              </a:spcBef>
              <a:buSzPct val="25000"/>
              <a:buFont typeface="Arial" panose="020B0604020202020204" pitchFamily="34" charset="0"/>
              <a:buChar char="‏"/>
            </a:pPr>
            <a:r>
              <a:rPr lang="en-US" sz="1100" b="1" kern="1200">
                <a:solidFill>
                  <a:srgbClr val="313131"/>
                </a:solidFill>
                <a:ea typeface="+mn-ea"/>
                <a:cs typeface="+mn-cs"/>
              </a:rPr>
              <a:t>Organizational Readiness</a:t>
            </a:r>
          </a:p>
        </p:txBody>
      </p:sp>
      <p:graphicFrame>
        <p:nvGraphicFramePr>
          <p:cNvPr id="21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259619"/>
              </p:ext>
            </p:extLst>
          </p:nvPr>
        </p:nvGraphicFramePr>
        <p:xfrm>
          <a:off x="4647564" y="1907752"/>
          <a:ext cx="4160519" cy="2004138"/>
        </p:xfrm>
        <a:graphic>
          <a:graphicData uri="http://schemas.openxmlformats.org/drawingml/2006/table">
            <a:tbl>
              <a:tblPr/>
              <a:tblGrid>
                <a:gridCol w="251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3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39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45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Health Indicator Ratings </a:t>
                      </a:r>
                      <a:r>
                        <a:rPr kumimoji="0" lang="en-US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(count)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8C8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91440" marB="91440" anchor="b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91440" marB="91440" anchor="b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91440" marB="91440" anchor="b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Green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Yellow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Red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TOTAL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8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466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Criticality Rating</a:t>
                      </a:r>
                    </a:p>
                  </a:txBody>
                  <a:tcPr marT="0" marB="0" vert="vert27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46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91440" marB="91440" anchor="ctr" horzOverflow="overflow">
                    <a:lnL cap="flat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Medium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46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91440" marB="91440" anchor="ctr" horzOverflow="overflow">
                    <a:lnL cap="flat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46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91440" marB="91440" anchor="ctr" horzOverflow="overflow">
                    <a:lnL cap="flat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2" name="Group 8"/>
          <p:cNvGraphicFramePr>
            <a:graphicFrameLocks noGrp="1"/>
          </p:cNvGraphicFramePr>
          <p:nvPr/>
        </p:nvGraphicFramePr>
        <p:xfrm>
          <a:off x="365125" y="4341516"/>
          <a:ext cx="4160519" cy="2004138"/>
        </p:xfrm>
        <a:graphic>
          <a:graphicData uri="http://schemas.openxmlformats.org/drawingml/2006/table">
            <a:tbl>
              <a:tblPr/>
              <a:tblGrid>
                <a:gridCol w="251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3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39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45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Health Indicator Ratings</a:t>
                      </a:r>
                      <a:r>
                        <a:rPr kumimoji="0" lang="en-US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(count)</a:t>
                      </a: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8C8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91440" marB="91440" anchor="b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91440" marB="91440" anchor="b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91440" marB="91440" anchor="b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Green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Yellow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Red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TOTAL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8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466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Criticality Rating</a:t>
                      </a:r>
                    </a:p>
                  </a:txBody>
                  <a:tcPr marT="0" marB="0" vert="vert27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46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91440" marB="91440" anchor="ctr" horzOverflow="overflow">
                    <a:lnL cap="flat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Medium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46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91440" marB="91440" anchor="ctr" horzOverflow="overflow">
                    <a:lnL cap="flat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46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91440" marB="91440" anchor="ctr" horzOverflow="overflow">
                    <a:lnL cap="flat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Group 8"/>
          <p:cNvGraphicFramePr>
            <a:graphicFrameLocks noGrp="1"/>
          </p:cNvGraphicFramePr>
          <p:nvPr/>
        </p:nvGraphicFramePr>
        <p:xfrm>
          <a:off x="4647564" y="4310641"/>
          <a:ext cx="4160519" cy="2004138"/>
        </p:xfrm>
        <a:graphic>
          <a:graphicData uri="http://schemas.openxmlformats.org/drawingml/2006/table">
            <a:tbl>
              <a:tblPr/>
              <a:tblGrid>
                <a:gridCol w="251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3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39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45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Health Indicator Ratings</a:t>
                      </a:r>
                      <a:r>
                        <a:rPr kumimoji="0" lang="en-US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(count)</a:t>
                      </a: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8C8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91440" marB="91440" anchor="b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91440" marB="91440" anchor="b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91440" marB="91440" anchor="b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Green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Yellow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Red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TOTAL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8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466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Criticality Rating</a:t>
                      </a:r>
                    </a:p>
                  </a:txBody>
                  <a:tcPr marT="0" marB="0" vert="vert27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46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91440" marB="91440" anchor="ctr" horzOverflow="overflow">
                    <a:lnL cap="flat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Medium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46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91440" marB="91440" anchor="ctr" horzOverflow="overflow">
                    <a:lnL cap="flat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46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91440" marB="91440" anchor="ctr" horzOverflow="overflow">
                    <a:lnL cap="flat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Google Shape;127;p27">
            <a:extLst>
              <a:ext uri="{FF2B5EF4-FFF2-40B4-BE49-F238E27FC236}">
                <a16:creationId xmlns:a16="http://schemas.microsoft.com/office/drawing/2014/main" id="{B9CC14AD-65FF-48ED-B065-8B593AEBDC73}"/>
              </a:ext>
            </a:extLst>
          </p:cNvPr>
          <p:cNvGraphicFramePr/>
          <p:nvPr/>
        </p:nvGraphicFramePr>
        <p:xfrm>
          <a:off x="6475546" y="6129475"/>
          <a:ext cx="2560325" cy="640100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256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500"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 u="none" strike="noStrike" cap="none"/>
                        <a:t>RAID log</a:t>
                      </a:r>
                      <a:endParaRPr sz="1400" u="none" strike="noStrike" cap="none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 u="none" strike="noStrike" cap="none"/>
                        <a:t>Go/No-Go Readiness Criteria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19144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Provide additional justification or action plan to address readiness criteria that has been indicated as </a:t>
            </a:r>
            <a:r>
              <a:rPr lang="en-US" sz="2000" b="1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YELLOW </a:t>
            </a: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en-US" sz="2000" b="1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RED. </a:t>
            </a: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Provide details of actions completed for items that were changed from yellow or red to </a:t>
            </a:r>
            <a:r>
              <a:rPr lang="en-US" sz="2000" b="1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GREEN</a:t>
            </a:r>
            <a:endParaRPr sz="2000" b="0" i="0" u="none" strike="noStrike" cap="non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9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Justification/Action Plan for Unmet Criteria</a:t>
            </a:r>
            <a:endParaRPr sz="2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4" name="Google Shape;154;p29"/>
          <p:cNvGraphicFramePr/>
          <p:nvPr/>
        </p:nvGraphicFramePr>
        <p:xfrm>
          <a:off x="365760" y="1865586"/>
          <a:ext cx="8412525" cy="4518530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109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9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8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8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Readiness Category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Task 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Go / No-Go Success Criteria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Health Indicator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Justification / Action Plan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25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75"/>
                        <a:buFont typeface="Noto Sans Symbols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Program Management Readiness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1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1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1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Noto Sans Symbols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Red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1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1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1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1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Yellow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1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25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75"/>
                        <a:buFont typeface="Noto Sans Symbols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Organizational Readiness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1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1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1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Yellow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1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"/>
                        <a:buFont typeface="Noto Sans Symbols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Green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006C2D"/>
                        </a:gs>
                        <a:gs pos="41000">
                          <a:srgbClr val="009E40"/>
                        </a:gs>
                        <a:gs pos="93000">
                          <a:srgbClr val="FFFF00"/>
                        </a:gs>
                        <a:gs pos="100000">
                          <a:srgbClr val="FFFF00"/>
                        </a:gs>
                      </a:gsLst>
                      <a:lin ang="10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325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75"/>
                        <a:buFont typeface="Noto Sans Symbols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Technology Readiness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Yellow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Noto Sans Symbols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Red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325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75"/>
                        <a:buFont typeface="Noto Sans Symbols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Business Operations Readiness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Yellow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4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Noto Sans Symbols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Green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00B050"/>
                        </a:gs>
                        <a:gs pos="42000">
                          <a:srgbClr val="00B050"/>
                        </a:gs>
                        <a:gs pos="100000">
                          <a:srgbClr val="FF0000"/>
                        </a:gs>
                      </a:gsLst>
                      <a:lin ang="10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55" name="Google Shape;155;p29"/>
          <p:cNvGraphicFramePr/>
          <p:nvPr/>
        </p:nvGraphicFramePr>
        <p:xfrm>
          <a:off x="6475546" y="6129475"/>
          <a:ext cx="2560325" cy="640100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256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50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RAID log</a:t>
                      </a:r>
                      <a:endParaRPr sz="1400" u="none" strike="noStrike" cap="none"/>
                    </a:p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Go/No-Go Readiness Criteria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eloitte Brand">
  <a:themeElements>
    <a:clrScheme name="US Deloitte Color">
      <a:dk1>
        <a:srgbClr val="000000"/>
      </a:dk1>
      <a:lt1>
        <a:srgbClr val="FFFFFF"/>
      </a:lt1>
      <a:dk2>
        <a:srgbClr val="313131"/>
      </a:dk2>
      <a:lt2>
        <a:srgbClr val="8C8C8C"/>
      </a:lt2>
      <a:accent1>
        <a:srgbClr val="002776"/>
      </a:accent1>
      <a:accent2>
        <a:srgbClr val="81BC00"/>
      </a:accent2>
      <a:accent3>
        <a:srgbClr val="00A1DE"/>
      </a:accent3>
      <a:accent4>
        <a:srgbClr val="3C8A2E"/>
      </a:accent4>
      <a:accent5>
        <a:srgbClr val="72C7E7"/>
      </a:accent5>
      <a:accent6>
        <a:srgbClr val="BDD203"/>
      </a:accent6>
      <a:hlink>
        <a:srgbClr val="00A1DE"/>
      </a:hlink>
      <a:folHlink>
        <a:srgbClr val="72C7E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1F7F4B96AD0A40B1B838A293BDFF99" ma:contentTypeVersion="10" ma:contentTypeDescription="Create a new document." ma:contentTypeScope="" ma:versionID="599375ded8528ba3fe5c16c233fe1e8c">
  <xsd:schema xmlns:xsd="http://www.w3.org/2001/XMLSchema" xmlns:xs="http://www.w3.org/2001/XMLSchema" xmlns:p="http://schemas.microsoft.com/office/2006/metadata/properties" xmlns:ns2="e060d27a-5161-4296-b561-dd0197b40dbe" xmlns:ns3="d38f0a99-75fa-4a74-962a-27f662799a1f" targetNamespace="http://schemas.microsoft.com/office/2006/metadata/properties" ma:root="true" ma:fieldsID="f96cd62eae24cfa17d66aae213cf508f" ns2:_="" ns3:_="">
    <xsd:import namespace="e060d27a-5161-4296-b561-dd0197b40dbe"/>
    <xsd:import namespace="d38f0a99-75fa-4a74-962a-27f662799a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0d27a-5161-4296-b561-dd0197b40d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8f0a99-75fa-4a74-962a-27f662799a1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B9CF09-CDBC-40F8-8070-67B621BE2955}">
  <ds:schemaRefs>
    <ds:schemaRef ds:uri="d38f0a99-75fa-4a74-962a-27f662799a1f"/>
    <ds:schemaRef ds:uri="e060d27a-5161-4296-b561-dd0197b40db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2CA81A6-A3D4-4104-B1E5-90E08B78B2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54AF66-9D59-43CE-B281-736014BEE423}">
  <ds:schemaRefs>
    <ds:schemaRef ds:uri="d38f0a99-75fa-4a74-962a-27f662799a1f"/>
    <ds:schemaRef ds:uri="e060d27a-5161-4296-b561-dd0197b40db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25</Slides>
  <Notes>24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Deloitte Brand</vt:lpstr>
      <vt:lpstr>   Phase 4 Progress Review Discussion Template</vt:lpstr>
      <vt:lpstr>Questions to be Answered</vt:lpstr>
      <vt:lpstr>Instructions for Completing This Template </vt:lpstr>
      <vt:lpstr>Documentation Required for Phase 4 Progress Review</vt:lpstr>
      <vt:lpstr>M3 Risk Assessment Tool</vt:lpstr>
      <vt:lpstr>Overview of Go/No-Go Decision Making Process</vt:lpstr>
      <vt:lpstr>Health Indicator Definitions and Criticality Matrix</vt:lpstr>
      <vt:lpstr>Readiness Category Health Indicator Summary</vt:lpstr>
      <vt:lpstr>Justification/Action Plan for Unmet Criteria</vt:lpstr>
      <vt:lpstr>Program Management Readiness Criteria  Tasks and Status</vt:lpstr>
      <vt:lpstr>Program Management Readiness Criteria  Tasks and Status</vt:lpstr>
      <vt:lpstr>Risk and Issue Summary</vt:lpstr>
      <vt:lpstr>Contingency Plan</vt:lpstr>
      <vt:lpstr>Organizational Readiness Criteria Tasks and Status</vt:lpstr>
      <vt:lpstr>Organizational Readiness Criteria Tasks and Status</vt:lpstr>
      <vt:lpstr>Technology Readiness Criteria Tasks and Status</vt:lpstr>
      <vt:lpstr>Technology Readiness Criteria Tasks and Status</vt:lpstr>
      <vt:lpstr>Test Results</vt:lpstr>
      <vt:lpstr>Conversion Results</vt:lpstr>
      <vt:lpstr>Business Operations Readiness Criteria  Tasks and Status</vt:lpstr>
      <vt:lpstr>Business Operations Readiness Criteria  Tasks and Status</vt:lpstr>
      <vt:lpstr>Business Operations Readiness Criteria  Tasks and Status</vt:lpstr>
      <vt:lpstr>Readiness Criteria Tasks and Status</vt:lpstr>
      <vt:lpstr>Operations and Maintenance Procedures</vt:lpstr>
      <vt:lpstr>Help Desk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4 Tollgate Review Discussion Template</dc:title>
  <dc:creator>ElaineCRieman</dc:creator>
  <cp:revision>1</cp:revision>
  <dcterms:modified xsi:type="dcterms:W3CDTF">2021-06-09T19:23:55Z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0x010100D11F7F4B96AD0A40B1B838A293BDFF99</vt:lpwstr>
  </property>
</Properties>
</file>