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7" r:id="rId5"/>
    <p:sldId id="268" r:id="rId6"/>
    <p:sldId id="269" r:id="rId7"/>
    <p:sldId id="271" r:id="rId8"/>
    <p:sldId id="277" r:id="rId9"/>
    <p:sldId id="279" r:id="rId10"/>
    <p:sldId id="276" r:id="rId11"/>
    <p:sldId id="280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Ginty, Shelby" initials="MS" lastIdx="16" clrIdx="0">
    <p:extLst>
      <p:ext uri="{19B8F6BF-5375-455C-9EA6-DF929625EA0E}">
        <p15:presenceInfo xmlns:p15="http://schemas.microsoft.com/office/powerpoint/2012/main" userId="S::Shelby.McGinty@us.gt.com::d154e83e-b8ce-43b6-ab21-a4bfdaf13243" providerId="AD"/>
      </p:ext>
    </p:extLst>
  </p:cmAuthor>
  <p:cmAuthor id="2" name="LaurieDCole" initials="L" lastIdx="9" clrIdx="1">
    <p:extLst>
      <p:ext uri="{19B8F6BF-5375-455C-9EA6-DF929625EA0E}">
        <p15:presenceInfo xmlns:p15="http://schemas.microsoft.com/office/powerpoint/2012/main" userId="S::8156334048@GSA.GOV::34ad8bf0-9e14-4278-be86-370fbcee1093" providerId="AD"/>
      </p:ext>
    </p:extLst>
  </p:cmAuthor>
  <p:cmAuthor id="3" name="Lee, Lauren" initials="LL" lastIdx="2" clrIdx="2">
    <p:extLst>
      <p:ext uri="{19B8F6BF-5375-455C-9EA6-DF929625EA0E}">
        <p15:presenceInfo xmlns:p15="http://schemas.microsoft.com/office/powerpoint/2012/main" userId="S::Lauren.Lee@us.gt.com::803a0ef7-bf30-4842-a815-984761874f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0F52D-B335-67BA-3835-D0150B5E1FC8}" v="56" dt="2021-05-05T18:06:39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>
      <p:cViewPr varScale="1">
        <p:scale>
          <a:sx n="64" d="100"/>
          <a:sy n="64" d="100"/>
        </p:scale>
        <p:origin x="12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inty, Shelby" userId="d154e83e-b8ce-43b6-ab21-a4bfdaf13243" providerId="ADAL" clId="{486082F9-5FE2-48E0-AB0A-E10C3CB485B9}"/>
    <pc:docChg chg="custSel modSld">
      <pc:chgData name="McGinty, Shelby" userId="d154e83e-b8ce-43b6-ab21-a4bfdaf13243" providerId="ADAL" clId="{486082F9-5FE2-48E0-AB0A-E10C3CB485B9}" dt="2021-04-22T22:05:20.205" v="732" actId="114"/>
      <pc:docMkLst>
        <pc:docMk/>
      </pc:docMkLst>
      <pc:sldChg chg="modSp delCm">
        <pc:chgData name="McGinty, Shelby" userId="d154e83e-b8ce-43b6-ab21-a4bfdaf13243" providerId="ADAL" clId="{486082F9-5FE2-48E0-AB0A-E10C3CB485B9}" dt="2021-04-22T22:05:11.177" v="731" actId="20577"/>
        <pc:sldMkLst>
          <pc:docMk/>
          <pc:sldMk cId="1126751263" sldId="269"/>
        </pc:sldMkLst>
        <pc:graphicFrameChg chg="mod modGraphic">
          <ac:chgData name="McGinty, Shelby" userId="d154e83e-b8ce-43b6-ab21-a4bfdaf13243" providerId="ADAL" clId="{486082F9-5FE2-48E0-AB0A-E10C3CB485B9}" dt="2021-04-22T22:05:11.177" v="731" actId="20577"/>
          <ac:graphicFrameMkLst>
            <pc:docMk/>
            <pc:sldMk cId="1126751263" sldId="269"/>
            <ac:graphicFrameMk id="25" creationId="{00000000-0000-0000-0000-000000000000}"/>
          </ac:graphicFrameMkLst>
        </pc:graphicFrameChg>
      </pc:sldChg>
      <pc:sldChg chg="delCm">
        <pc:chgData name="McGinty, Shelby" userId="d154e83e-b8ce-43b6-ab21-a4bfdaf13243" providerId="ADAL" clId="{486082F9-5FE2-48E0-AB0A-E10C3CB485B9}" dt="2021-04-22T22:02:55.878" v="636" actId="1592"/>
        <pc:sldMkLst>
          <pc:docMk/>
          <pc:sldMk cId="795205259" sldId="277"/>
        </pc:sldMkLst>
      </pc:sldChg>
      <pc:sldChg chg="modSp">
        <pc:chgData name="McGinty, Shelby" userId="d154e83e-b8ce-43b6-ab21-a4bfdaf13243" providerId="ADAL" clId="{486082F9-5FE2-48E0-AB0A-E10C3CB485B9}" dt="2021-04-22T22:04:55.268" v="726" actId="20577"/>
        <pc:sldMkLst>
          <pc:docMk/>
          <pc:sldMk cId="2070419119" sldId="279"/>
        </pc:sldMkLst>
        <pc:graphicFrameChg chg="mod modGraphic">
          <ac:chgData name="McGinty, Shelby" userId="d154e83e-b8ce-43b6-ab21-a4bfdaf13243" providerId="ADAL" clId="{486082F9-5FE2-48E0-AB0A-E10C3CB485B9}" dt="2021-04-22T22:04:55.268" v="726" actId="20577"/>
          <ac:graphicFrameMkLst>
            <pc:docMk/>
            <pc:sldMk cId="2070419119" sldId="279"/>
            <ac:graphicFrameMk id="18" creationId="{E1E35A89-73BB-445F-9EB5-DEBCB6627482}"/>
          </ac:graphicFrameMkLst>
        </pc:graphicFrameChg>
      </pc:sldChg>
      <pc:sldChg chg="modSp">
        <pc:chgData name="McGinty, Shelby" userId="d154e83e-b8ce-43b6-ab21-a4bfdaf13243" providerId="ADAL" clId="{486082F9-5FE2-48E0-AB0A-E10C3CB485B9}" dt="2021-04-22T22:05:20.205" v="732" actId="114"/>
        <pc:sldMkLst>
          <pc:docMk/>
          <pc:sldMk cId="2789691770" sldId="280"/>
        </pc:sldMkLst>
        <pc:graphicFrameChg chg="mod modGraphic">
          <ac:chgData name="McGinty, Shelby" userId="d154e83e-b8ce-43b6-ab21-a4bfdaf13243" providerId="ADAL" clId="{486082F9-5FE2-48E0-AB0A-E10C3CB485B9}" dt="2021-04-22T22:05:20.205" v="732" actId="114"/>
          <ac:graphicFrameMkLst>
            <pc:docMk/>
            <pc:sldMk cId="2789691770" sldId="280"/>
            <ac:graphicFrameMk id="18" creationId="{E1E35A89-73BB-445F-9EB5-DEBCB6627482}"/>
          </ac:graphicFrameMkLst>
        </pc:graphicFrameChg>
      </pc:sldChg>
    </pc:docChg>
  </pc:docChgLst>
  <pc:docChgLst>
    <pc:chgData name="McGinty, Shelby" userId="S::shelby.mcginty@us.gt.com::d154e83e-b8ce-43b6-ab21-a4bfdaf13243" providerId="AD" clId="Web-{F190F52D-B335-67BA-3835-D0150B5E1FC8}"/>
    <pc:docChg chg="modSld">
      <pc:chgData name="McGinty, Shelby" userId="S::shelby.mcginty@us.gt.com::d154e83e-b8ce-43b6-ab21-a4bfdaf13243" providerId="AD" clId="Web-{F190F52D-B335-67BA-3835-D0150B5E1FC8}" dt="2021-05-05T18:06:36.465" v="51"/>
      <pc:docMkLst>
        <pc:docMk/>
      </pc:docMkLst>
      <pc:sldChg chg="modSp">
        <pc:chgData name="McGinty, Shelby" userId="S::shelby.mcginty@us.gt.com::d154e83e-b8ce-43b6-ab21-a4bfdaf13243" providerId="AD" clId="Web-{F190F52D-B335-67BA-3835-D0150B5E1FC8}" dt="2021-05-05T18:06:36.465" v="51"/>
        <pc:sldMkLst>
          <pc:docMk/>
          <pc:sldMk cId="1126751263" sldId="269"/>
        </pc:sldMkLst>
        <pc:graphicFrameChg chg="mod modGraphic">
          <ac:chgData name="McGinty, Shelby" userId="S::shelby.mcginty@us.gt.com::d154e83e-b8ce-43b6-ab21-a4bfdaf13243" providerId="AD" clId="Web-{F190F52D-B335-67BA-3835-D0150B5E1FC8}" dt="2021-05-05T18:06:36.465" v="51"/>
          <ac:graphicFrameMkLst>
            <pc:docMk/>
            <pc:sldMk cId="1126751263" sldId="269"/>
            <ac:graphicFrameMk id="25" creationId="{00000000-0000-0000-0000-000000000000}"/>
          </ac:graphicFrameMkLst>
        </pc:graphicFrameChg>
      </pc:sldChg>
    </pc:docChg>
  </pc:docChgLst>
  <pc:docChgLst>
    <pc:chgData name="Lee, Lauren" userId="803a0ef7-bf30-4842-a815-984761874f0b" providerId="ADAL" clId="{F630DE10-E55D-4826-BAE6-FA808A1FAEE6}"/>
    <pc:docChg chg="custSel modSld">
      <pc:chgData name="Lee, Lauren" userId="803a0ef7-bf30-4842-a815-984761874f0b" providerId="ADAL" clId="{F630DE10-E55D-4826-BAE6-FA808A1FAEE6}" dt="2021-04-22T19:01:27.865" v="3"/>
      <pc:docMkLst>
        <pc:docMk/>
      </pc:docMkLst>
      <pc:sldChg chg="addCm modCm">
        <pc:chgData name="Lee, Lauren" userId="803a0ef7-bf30-4842-a815-984761874f0b" providerId="ADAL" clId="{F630DE10-E55D-4826-BAE6-FA808A1FAEE6}" dt="2021-04-22T19:01:16.403" v="1"/>
        <pc:sldMkLst>
          <pc:docMk/>
          <pc:sldMk cId="1126751263" sldId="269"/>
        </pc:sldMkLst>
      </pc:sldChg>
      <pc:sldChg chg="addCm modCm">
        <pc:chgData name="Lee, Lauren" userId="803a0ef7-bf30-4842-a815-984761874f0b" providerId="ADAL" clId="{F630DE10-E55D-4826-BAE6-FA808A1FAEE6}" dt="2021-04-22T19:01:27.865" v="3"/>
        <pc:sldMkLst>
          <pc:docMk/>
          <pc:sldMk cId="795205259" sldId="277"/>
        </pc:sldMkLst>
      </pc:sldChg>
    </pc:docChg>
  </pc:docChgLst>
  <pc:docChgLst>
    <pc:chgData name="McGinty, Shelby" userId="S::shelby.mcginty@us.gt.com::d154e83e-b8ce-43b6-ab21-a4bfdaf13243" providerId="AD" clId="Web-{0F987465-7991-2CB6-D39A-13F2528A2558}"/>
    <pc:docChg chg="modSld">
      <pc:chgData name="McGinty, Shelby" userId="S::shelby.mcginty@us.gt.com::d154e83e-b8ce-43b6-ab21-a4bfdaf13243" providerId="AD" clId="Web-{0F987465-7991-2CB6-D39A-13F2528A2558}" dt="2021-03-18T02:28:35.337" v="0" actId="20577"/>
      <pc:docMkLst>
        <pc:docMk/>
      </pc:docMkLst>
      <pc:sldChg chg="modSp">
        <pc:chgData name="McGinty, Shelby" userId="S::shelby.mcginty@us.gt.com::d154e83e-b8ce-43b6-ab21-a4bfdaf13243" providerId="AD" clId="Web-{0F987465-7991-2CB6-D39A-13F2528A2558}" dt="2021-03-18T02:28:35.337" v="0" actId="20577"/>
        <pc:sldMkLst>
          <pc:docMk/>
          <pc:sldMk cId="919973699" sldId="267"/>
        </pc:sldMkLst>
        <pc:spChg chg="mod">
          <ac:chgData name="McGinty, Shelby" userId="S::shelby.mcginty@us.gt.com::d154e83e-b8ce-43b6-ab21-a4bfdaf13243" providerId="AD" clId="Web-{0F987465-7991-2CB6-D39A-13F2528A2558}" dt="2021-03-18T02:28:35.337" v="0" actId="20577"/>
          <ac:spMkLst>
            <pc:docMk/>
            <pc:sldMk cId="919973699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BCC5A0A-3D45-4465-9F79-AA6DF6199AF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99BB912-0911-4871-9638-389C60DF4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34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03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3217-8EF9-4D17-9D17-FBFAF278C83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FBCF-8101-49AF-A679-9B24C7A268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5"/>
          <p:cNvSpPr txBox="1"/>
          <p:nvPr/>
        </p:nvSpPr>
        <p:spPr>
          <a:xfrm>
            <a:off x="533400" y="928052"/>
            <a:ext cx="7924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b="1" spc="-15" dirty="0">
                <a:solidFill>
                  <a:srgbClr val="2B3990"/>
                </a:solidFill>
                <a:latin typeface="Calibri"/>
                <a:cs typeface="Calibri"/>
              </a:rPr>
              <a:t>Business Readiness Assessment Template</a:t>
            </a:r>
            <a:endParaRPr sz="3600" b="1" spc="-15" dirty="0">
              <a:solidFill>
                <a:srgbClr val="2B3990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8153399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This Template is intended to illustrate how agencies can conduct a business readiness assessment, manage stakeholders involved in the process, and close identified gaps.</a:t>
            </a:r>
          </a:p>
          <a:p>
            <a:endParaRPr lang="en-US" dirty="0">
              <a:solidFill>
                <a:schemeClr val="dk1"/>
              </a:solidFill>
              <a:highlight>
                <a:srgbClr val="FFFF00"/>
              </a:highlight>
              <a:ea typeface="Arial Narrow"/>
              <a:cs typeface="Arial Narrow"/>
              <a:sym typeface="Arial Narrow"/>
            </a:endParaRPr>
          </a:p>
          <a:p>
            <a:r>
              <a:rPr lang="en-US" dirty="0">
                <a:solidFill>
                  <a:schemeClr val="dk1"/>
                </a:solidFill>
                <a:ea typeface="Arial Narrow"/>
                <a:cs typeface="Arial Narrow"/>
                <a:sym typeface="Arial Narrow"/>
              </a:rPr>
              <a:t>The Business Readiness Assessment Template is guided by M3 Playbook Lessons Learned. The Template addresses the following objectives:</a:t>
            </a:r>
          </a:p>
          <a:p>
            <a:endParaRPr lang="en-US" dirty="0">
              <a:solidFill>
                <a:schemeClr val="dk1"/>
              </a:solidFill>
              <a:ea typeface="Arial Narrow"/>
              <a:cs typeface="Arial Narrow"/>
              <a:sym typeface="Arial Narrow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ea typeface="Arial Narrow"/>
                <a:cs typeface="Arial Narrow"/>
                <a:sym typeface="Arial Narrow"/>
              </a:rPr>
              <a:t>Clearly articulate the vision, objectives, and strategic intent of modernization or migration effort.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sym typeface="Arial Narrow"/>
              </a:rPr>
              <a:t>Host a working session to ensure all major stakeholders understand the identified gaps in business needs.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sym typeface="Arial Narrow"/>
              </a:rPr>
              <a:t>Set stakeholder expectations and obtain support/buy-in for the modernization or migration effort. </a:t>
            </a:r>
            <a:endParaRPr lang="en-US" dirty="0">
              <a:solidFill>
                <a:schemeClr val="dk1"/>
              </a:solidFill>
              <a:cs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532507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b="1" dirty="0"/>
              <a:t>This template is not intended to replace any approach, process or strategy that agencies may already have.</a:t>
            </a:r>
          </a:p>
          <a:p>
            <a:pPr>
              <a:buClr>
                <a:schemeClr val="dk1"/>
              </a:buClr>
              <a:buSzPct val="100000"/>
            </a:pPr>
            <a:endParaRPr lang="en-US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D0425-9E03-45B3-89D0-C1ABC5D8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74807" y="967065"/>
            <a:ext cx="599249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431165" indent="-285750"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/>
              <a:t>This template accompanies the M3 Playbook and is intended to help customers </a:t>
            </a:r>
            <a:r>
              <a:rPr lang="en-US" sz="1400" dirty="0">
                <a:cs typeface="Calibri"/>
              </a:rPr>
              <a:t>assess their existing solution, define a target operational end state, and identify business need gaps. </a:t>
            </a:r>
          </a:p>
          <a:p>
            <a:pPr marL="298450" marR="431165" indent="-285750"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>
                <a:cs typeface="Calibri"/>
              </a:rPr>
              <a:t>This template should be referenced throughout Phase 1 and ultimately help customers select a provider that will best meet their business needs.</a:t>
            </a:r>
            <a:endParaRPr lang="en-US" sz="1400" dirty="0"/>
          </a:p>
        </p:txBody>
      </p:sp>
      <p:sp>
        <p:nvSpPr>
          <p:cNvPr id="6" name="object 6"/>
          <p:cNvSpPr/>
          <p:nvPr/>
        </p:nvSpPr>
        <p:spPr>
          <a:xfrm>
            <a:off x="483108" y="1310983"/>
            <a:ext cx="2286000" cy="455930"/>
          </a:xfrm>
          <a:custGeom>
            <a:avLst/>
            <a:gdLst/>
            <a:ahLst/>
            <a:cxnLst/>
            <a:rect l="l" t="t" r="r" b="b"/>
            <a:pathLst>
              <a:path w="2286000" h="455930">
                <a:moveTo>
                  <a:pt x="2058162" y="0"/>
                </a:moveTo>
                <a:lnTo>
                  <a:pt x="0" y="0"/>
                </a:lnTo>
                <a:lnTo>
                  <a:pt x="0" y="455676"/>
                </a:lnTo>
                <a:lnTo>
                  <a:pt x="2058162" y="455676"/>
                </a:lnTo>
                <a:lnTo>
                  <a:pt x="2286000" y="227838"/>
                </a:lnTo>
                <a:lnTo>
                  <a:pt x="205816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108" y="1310983"/>
            <a:ext cx="2286000" cy="455930"/>
          </a:xfrm>
          <a:custGeom>
            <a:avLst/>
            <a:gdLst/>
            <a:ahLst/>
            <a:cxnLst/>
            <a:rect l="l" t="t" r="r" b="b"/>
            <a:pathLst>
              <a:path w="2286000" h="455930">
                <a:moveTo>
                  <a:pt x="0" y="0"/>
                </a:moveTo>
                <a:lnTo>
                  <a:pt x="2058162" y="0"/>
                </a:lnTo>
                <a:lnTo>
                  <a:pt x="2286000" y="227838"/>
                </a:lnTo>
                <a:lnTo>
                  <a:pt x="2058162" y="455676"/>
                </a:lnTo>
                <a:lnTo>
                  <a:pt x="0" y="45567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8831" y="1398629"/>
            <a:ext cx="15614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rp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647" y="2362200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527" y="0"/>
                </a:lnTo>
              </a:path>
            </a:pathLst>
          </a:custGeom>
          <a:ln w="9144">
            <a:solidFill>
              <a:srgbClr val="00A1D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108" y="2650235"/>
            <a:ext cx="2286000" cy="455930"/>
          </a:xfrm>
          <a:custGeom>
            <a:avLst/>
            <a:gdLst/>
            <a:ahLst/>
            <a:cxnLst/>
            <a:rect l="l" t="t" r="r" b="b"/>
            <a:pathLst>
              <a:path w="2286000" h="455930">
                <a:moveTo>
                  <a:pt x="2058162" y="0"/>
                </a:moveTo>
                <a:lnTo>
                  <a:pt x="0" y="0"/>
                </a:lnTo>
                <a:lnTo>
                  <a:pt x="0" y="455676"/>
                </a:lnTo>
                <a:lnTo>
                  <a:pt x="2058162" y="455676"/>
                </a:lnTo>
                <a:lnTo>
                  <a:pt x="2286000" y="227838"/>
                </a:lnTo>
                <a:lnTo>
                  <a:pt x="205816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08" y="2650235"/>
            <a:ext cx="2286000" cy="455930"/>
          </a:xfrm>
          <a:custGeom>
            <a:avLst/>
            <a:gdLst/>
            <a:ahLst/>
            <a:cxnLst/>
            <a:rect l="l" t="t" r="r" b="b"/>
            <a:pathLst>
              <a:path w="2286000" h="455930">
                <a:moveTo>
                  <a:pt x="0" y="0"/>
                </a:moveTo>
                <a:lnTo>
                  <a:pt x="2058162" y="0"/>
                </a:lnTo>
                <a:lnTo>
                  <a:pt x="2286000" y="227838"/>
                </a:lnTo>
                <a:lnTo>
                  <a:pt x="2058162" y="455676"/>
                </a:lnTo>
                <a:lnTo>
                  <a:pt x="0" y="455676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A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207" y="2743200"/>
            <a:ext cx="19107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800" b="1" spc="-1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1800" b="1" spc="5" dirty="0">
                <a:solidFill>
                  <a:schemeClr val="bg1"/>
                </a:solidFill>
                <a:latin typeface="Calibri"/>
                <a:cs typeface="Calibri"/>
              </a:rPr>
              <a:t>pe</a:t>
            </a:r>
            <a:r>
              <a:rPr sz="1800" b="1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chemeClr val="bg1"/>
                </a:solidFill>
                <a:latin typeface="Calibri"/>
                <a:cs typeface="Calibri"/>
              </a:rPr>
              <a:t>ted</a:t>
            </a:r>
            <a:r>
              <a:rPr sz="1800" b="1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4807" y="2482528"/>
            <a:ext cx="600138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431165" indent="-28638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>
                <a:cs typeface="Calibri"/>
              </a:rPr>
              <a:t>A better understanding of the agency’s existing solution.</a:t>
            </a:r>
          </a:p>
          <a:p>
            <a:pPr marL="299085" marR="431165" indent="-28638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>
                <a:cs typeface="Calibri"/>
              </a:rPr>
              <a:t>A defined target operational end state.</a:t>
            </a:r>
          </a:p>
          <a:p>
            <a:pPr marL="299085" marR="431165" indent="-28638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>
                <a:cs typeface="Calibri"/>
              </a:rPr>
              <a:t>Documented gaps in business needs and </a:t>
            </a:r>
            <a:r>
              <a:rPr lang="en-US" sz="1400" spc="-10" dirty="0">
                <a:cs typeface="Calibri"/>
              </a:rPr>
              <a:t>p</a:t>
            </a:r>
            <a:r>
              <a:rPr lang="en-US" sz="1400" spc="-25" dirty="0">
                <a:cs typeface="Calibri"/>
              </a:rPr>
              <a:t>r</a:t>
            </a:r>
            <a:r>
              <a:rPr lang="en-US" sz="1400" dirty="0">
                <a:cs typeface="Calibri"/>
              </a:rPr>
              <a:t>o</a:t>
            </a:r>
            <a:r>
              <a:rPr lang="en-US" sz="1400" spc="-10" dirty="0">
                <a:cs typeface="Calibri"/>
              </a:rPr>
              <a:t>p</a:t>
            </a:r>
            <a:r>
              <a:rPr lang="en-US" sz="1400" dirty="0">
                <a:cs typeface="Calibri"/>
              </a:rPr>
              <a:t>os</a:t>
            </a:r>
            <a:r>
              <a:rPr lang="en-US" sz="1400" spc="-5" dirty="0">
                <a:cs typeface="Calibri"/>
              </a:rPr>
              <a:t>e</a:t>
            </a:r>
            <a:r>
              <a:rPr lang="en-US" sz="1400" dirty="0">
                <a:cs typeface="Calibri"/>
              </a:rPr>
              <a:t>d</a:t>
            </a:r>
            <a:r>
              <a:rPr lang="en-US" sz="1400" spc="-15" dirty="0">
                <a:cs typeface="Calibri"/>
              </a:rPr>
              <a:t> </a:t>
            </a:r>
            <a:r>
              <a:rPr lang="en-US" sz="1400" spc="-10" dirty="0">
                <a:cs typeface="Calibri"/>
              </a:rPr>
              <a:t>resolutions</a:t>
            </a:r>
            <a:r>
              <a:rPr lang="en-US" sz="1400" dirty="0">
                <a:cs typeface="Calibri"/>
              </a:rPr>
              <a:t> </a:t>
            </a:r>
            <a:r>
              <a:rPr lang="en-US" sz="1400" spc="-15" dirty="0">
                <a:cs typeface="Calibri"/>
              </a:rPr>
              <a:t>to </a:t>
            </a:r>
            <a:r>
              <a:rPr lang="en-US" sz="1400" dirty="0">
                <a:cs typeface="Calibri"/>
              </a:rPr>
              <a:t>close identified business need gaps.</a:t>
            </a:r>
          </a:p>
        </p:txBody>
      </p:sp>
      <p:sp>
        <p:nvSpPr>
          <p:cNvPr id="14" name="object 14"/>
          <p:cNvSpPr/>
          <p:nvPr/>
        </p:nvSpPr>
        <p:spPr>
          <a:xfrm>
            <a:off x="388620" y="4495800"/>
            <a:ext cx="8275320" cy="190500"/>
          </a:xfrm>
          <a:custGeom>
            <a:avLst/>
            <a:gdLst/>
            <a:ahLst/>
            <a:cxnLst/>
            <a:rect l="l" t="t" r="r" b="b"/>
            <a:pathLst>
              <a:path w="8275320" h="190500">
                <a:moveTo>
                  <a:pt x="8275320" y="0"/>
                </a:moveTo>
                <a:lnTo>
                  <a:pt x="0" y="0"/>
                </a:lnTo>
                <a:lnTo>
                  <a:pt x="4137660" y="190500"/>
                </a:lnTo>
                <a:lnTo>
                  <a:pt x="827532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3531"/>
              </p:ext>
            </p:extLst>
          </p:nvPr>
        </p:nvGraphicFramePr>
        <p:xfrm>
          <a:off x="440932" y="4805935"/>
          <a:ext cx="8170695" cy="163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7">
                <a:tc>
                  <a:txBody>
                    <a:bodyPr/>
                    <a:lstStyle/>
                    <a:p>
                      <a:pPr marL="171450"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Contents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2776"/>
                      </a:solidFill>
                      <a:prstDash val="soli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  <a:solidFill>
                      <a:srgbClr val="202B6C"/>
                    </a:solidFill>
                  </a:tcPr>
                </a:tc>
                <a:tc>
                  <a:txBody>
                    <a:bodyPr/>
                    <a:lstStyle/>
                    <a:p>
                      <a:pPr marL="7188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lide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2776"/>
                      </a:solidFill>
                      <a:prstDash val="soli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  <a:solidFill>
                      <a:srgbClr val="202B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14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lang="en-US" sz="1400" spc="-15" dirty="0">
                          <a:latin typeface="Calibri"/>
                          <a:cs typeface="Calibri"/>
                        </a:rPr>
                        <a:t>An overview of the Business Readiness Assessment Process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Pha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lang="en-US" sz="1400" dirty="0">
                          <a:latin typeface="Calibri"/>
                          <a:cs typeface="Calibri"/>
                        </a:rPr>
                        <a:t> Assess the Existing Solution,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spc="5" dirty="0">
                          <a:latin typeface="Calibri"/>
                          <a:cs typeface="Calibri"/>
                        </a:rPr>
                        <a:t>Define Target End State, Gap Analysis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3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Step 1: Establish Roles and Responsibilities</a:t>
                      </a:r>
                    </a:p>
                  </a:txBody>
                  <a:tcPr marL="0" marR="0" marT="0" marB="0">
                    <a:lnT w="12700">
                      <a:solidFill>
                        <a:srgbClr val="1462FF"/>
                      </a:solidFill>
                      <a:prstDash val="soli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1462FF"/>
                      </a:solidFill>
                      <a:prstDash val="soli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Step 2: Assess the Existing Solution</a:t>
                      </a:r>
                    </a:p>
                  </a:txBody>
                  <a:tcPr marL="0" marR="0" marT="0" marB="0">
                    <a:lnT w="12700">
                      <a:solidFill>
                        <a:srgbClr val="1462FF"/>
                      </a:solidFill>
                      <a:prstDash val="solid"/>
                    </a:lnT>
                    <a:lnB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5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1462FF"/>
                      </a:solidFill>
                      <a:prstDash val="solid"/>
                    </a:lnT>
                    <a:lnB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160614"/>
                  </a:ext>
                </a:extLst>
              </a:tr>
              <a:tr h="23330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Step 3: Define Target End State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6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0337"/>
                  </a:ext>
                </a:extLst>
              </a:tr>
              <a:tr h="23330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lang="en-US" sz="1400" spc="-20" dirty="0">
                          <a:latin typeface="+mn-lt"/>
                          <a:cs typeface="Calibri"/>
                        </a:rPr>
                        <a:t>Step 4: Gap Analysis</a:t>
                      </a:r>
                    </a:p>
                  </a:txBody>
                  <a:tcPr marL="0" marR="0" marT="0" marB="0">
                    <a:lnT w="12700">
                      <a:solidFill>
                        <a:srgbClr val="1462FF"/>
                      </a:solidFill>
                      <a:prstDash val="soli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8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1462FF"/>
                      </a:solidFill>
                      <a:prstDash val="solid"/>
                    </a:lnT>
                    <a:lnB w="12700">
                      <a:solidFill>
                        <a:srgbClr val="1462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DCDFBED-8435-471E-80B3-E0064B32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2</a:t>
            </a:fld>
            <a:endParaRPr lang="en-US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7777BBBF-B038-4D8B-B0FD-13F3BCA10615}"/>
              </a:ext>
            </a:extLst>
          </p:cNvPr>
          <p:cNvSpPr/>
          <p:nvPr/>
        </p:nvSpPr>
        <p:spPr>
          <a:xfrm>
            <a:off x="491657" y="3429000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527" y="0"/>
                </a:lnTo>
              </a:path>
            </a:pathLst>
          </a:custGeom>
          <a:ln w="9144">
            <a:solidFill>
              <a:srgbClr val="00A1D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AC7AF24-8EE2-42BA-9031-8DD32DA47B13}"/>
              </a:ext>
            </a:extLst>
          </p:cNvPr>
          <p:cNvSpPr txBox="1"/>
          <p:nvPr/>
        </p:nvSpPr>
        <p:spPr>
          <a:xfrm>
            <a:off x="2874807" y="3659154"/>
            <a:ext cx="599249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431165" indent="-28638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>
                <a:latin typeface="Calibri"/>
                <a:cs typeface="Calibri"/>
              </a:rPr>
              <a:t>Customers should complete this template in order, with the necessary stakeholders, to accurately capture the business needs of your migration or modernization effort.</a:t>
            </a: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CD44B8EB-F7C3-43FF-A19B-30B6EC614F04}"/>
              </a:ext>
            </a:extLst>
          </p:cNvPr>
          <p:cNvSpPr/>
          <p:nvPr/>
        </p:nvSpPr>
        <p:spPr>
          <a:xfrm>
            <a:off x="483108" y="3723421"/>
            <a:ext cx="2286000" cy="455930"/>
          </a:xfrm>
          <a:custGeom>
            <a:avLst/>
            <a:gdLst/>
            <a:ahLst/>
            <a:cxnLst/>
            <a:rect l="l" t="t" r="r" b="b"/>
            <a:pathLst>
              <a:path w="2286000" h="455930">
                <a:moveTo>
                  <a:pt x="2058162" y="0"/>
                </a:moveTo>
                <a:lnTo>
                  <a:pt x="0" y="0"/>
                </a:lnTo>
                <a:lnTo>
                  <a:pt x="0" y="455676"/>
                </a:lnTo>
                <a:lnTo>
                  <a:pt x="2058162" y="455676"/>
                </a:lnTo>
                <a:lnTo>
                  <a:pt x="2286000" y="227838"/>
                </a:lnTo>
                <a:lnTo>
                  <a:pt x="205816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FA6BE7CD-F1E6-4BB4-BD2B-862F98A2EFE6}"/>
              </a:ext>
            </a:extLst>
          </p:cNvPr>
          <p:cNvSpPr txBox="1"/>
          <p:nvPr/>
        </p:nvSpPr>
        <p:spPr>
          <a:xfrm>
            <a:off x="788831" y="3800276"/>
            <a:ext cx="15614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526DEE26-6FC7-4659-B14F-6947F619C62D}"/>
              </a:ext>
            </a:extLst>
          </p:cNvPr>
          <p:cNvSpPr txBox="1"/>
          <p:nvPr/>
        </p:nvSpPr>
        <p:spPr>
          <a:xfrm>
            <a:off x="549644" y="480221"/>
            <a:ext cx="821571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lang="en-US" sz="3200" b="1" spc="-15" dirty="0">
                <a:solidFill>
                  <a:srgbClr val="2B3990"/>
                </a:solidFill>
                <a:cs typeface="Calibri"/>
              </a:rPr>
              <a:t>Directions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78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/>
        </p:nvSpPr>
        <p:spPr>
          <a:xfrm>
            <a:off x="389381" y="1447800"/>
            <a:ext cx="2834640" cy="341630"/>
          </a:xfrm>
          <a:custGeom>
            <a:avLst/>
            <a:gdLst/>
            <a:ahLst/>
            <a:cxnLst/>
            <a:rect l="l" t="t" r="r" b="b"/>
            <a:pathLst>
              <a:path w="2834640" h="341630">
                <a:moveTo>
                  <a:pt x="0" y="0"/>
                </a:moveTo>
                <a:lnTo>
                  <a:pt x="2663952" y="0"/>
                </a:lnTo>
                <a:lnTo>
                  <a:pt x="2834640" y="170688"/>
                </a:lnTo>
                <a:lnTo>
                  <a:pt x="2663952" y="341376"/>
                </a:lnTo>
                <a:lnTo>
                  <a:pt x="0" y="341376"/>
                </a:lnTo>
                <a:lnTo>
                  <a:pt x="170688" y="170688"/>
                </a:lnTo>
                <a:lnTo>
                  <a:pt x="0" y="0"/>
                </a:lnTo>
                <a:close/>
              </a:path>
            </a:pathLst>
          </a:custGeom>
          <a:noFill/>
          <a:ln w="2895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155442" y="1449324"/>
            <a:ext cx="2834640" cy="340360"/>
          </a:xfrm>
          <a:custGeom>
            <a:avLst/>
            <a:gdLst/>
            <a:ahLst/>
            <a:cxnLst/>
            <a:rect l="l" t="t" r="r" b="b"/>
            <a:pathLst>
              <a:path w="2834640" h="340360">
                <a:moveTo>
                  <a:pt x="2664714" y="0"/>
                </a:moveTo>
                <a:lnTo>
                  <a:pt x="0" y="0"/>
                </a:lnTo>
                <a:lnTo>
                  <a:pt x="169926" y="169926"/>
                </a:lnTo>
                <a:lnTo>
                  <a:pt x="0" y="339852"/>
                </a:lnTo>
                <a:lnTo>
                  <a:pt x="2664714" y="339852"/>
                </a:lnTo>
                <a:lnTo>
                  <a:pt x="2834640" y="169926"/>
                </a:lnTo>
                <a:lnTo>
                  <a:pt x="2664714" y="0"/>
                </a:lnTo>
                <a:close/>
              </a:path>
            </a:pathLst>
          </a:custGeom>
          <a:solidFill>
            <a:srgbClr val="2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155442" y="1449324"/>
            <a:ext cx="2834640" cy="340360"/>
          </a:xfrm>
          <a:custGeom>
            <a:avLst/>
            <a:gdLst/>
            <a:ahLst/>
            <a:cxnLst/>
            <a:rect l="l" t="t" r="r" b="b"/>
            <a:pathLst>
              <a:path w="2834640" h="340360">
                <a:moveTo>
                  <a:pt x="0" y="0"/>
                </a:moveTo>
                <a:lnTo>
                  <a:pt x="2664714" y="0"/>
                </a:lnTo>
                <a:lnTo>
                  <a:pt x="2834640" y="169926"/>
                </a:lnTo>
                <a:lnTo>
                  <a:pt x="2664714" y="339852"/>
                </a:lnTo>
                <a:lnTo>
                  <a:pt x="0" y="339852"/>
                </a:lnTo>
                <a:lnTo>
                  <a:pt x="169926" y="1699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956">
            <a:solidFill>
              <a:srgbClr val="2B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5921502" y="1447800"/>
            <a:ext cx="2834640" cy="341630"/>
          </a:xfrm>
          <a:custGeom>
            <a:avLst/>
            <a:gdLst/>
            <a:ahLst/>
            <a:cxnLst/>
            <a:rect l="l" t="t" r="r" b="b"/>
            <a:pathLst>
              <a:path w="2834640" h="341630">
                <a:moveTo>
                  <a:pt x="0" y="0"/>
                </a:moveTo>
                <a:lnTo>
                  <a:pt x="2663952" y="0"/>
                </a:lnTo>
                <a:lnTo>
                  <a:pt x="2834640" y="170688"/>
                </a:lnTo>
                <a:lnTo>
                  <a:pt x="2663952" y="341376"/>
                </a:lnTo>
                <a:lnTo>
                  <a:pt x="0" y="341376"/>
                </a:lnTo>
                <a:lnTo>
                  <a:pt x="170688" y="1706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683795" y="1477902"/>
            <a:ext cx="22880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dirty="0">
                <a:cs typeface="Calibri"/>
              </a:rPr>
              <a:t>Assess Existing Solution</a:t>
            </a:r>
            <a:endParaRPr lang="en-US" dirty="0"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3461064" y="1467853"/>
            <a:ext cx="24825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b="1" dirty="0">
                <a:cs typeface="Calibri"/>
              </a:rPr>
              <a:t>Define Target End State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6087216" y="1480115"/>
            <a:ext cx="25153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dirty="0">
                <a:cs typeface="Calibri"/>
              </a:rPr>
              <a:t>Gap Analysis</a:t>
            </a:r>
            <a:endParaRPr lang="en-US" dirty="0">
              <a:cs typeface="Calibri"/>
            </a:endParaRPr>
          </a:p>
        </p:txBody>
      </p:sp>
      <p:graphicFrame>
        <p:nvGraphicFramePr>
          <p:cNvPr id="25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67120"/>
              </p:ext>
            </p:extLst>
          </p:nvPr>
        </p:nvGraphicFramePr>
        <p:xfrm>
          <a:off x="304801" y="1991326"/>
          <a:ext cx="8297778" cy="4538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3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3548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ehold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R w="12699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spc="-10" dirty="0">
                          <a:latin typeface="Calibri"/>
                          <a:cs typeface="Calibri"/>
                        </a:rPr>
                        <a:t>Executive Sponsor (C)</a:t>
                      </a:r>
                    </a:p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Organizational Executives (CXOs) (C)</a:t>
                      </a:r>
                    </a:p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Program Manager (C)</a:t>
                      </a:r>
                    </a:p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PMO Lead, if on-boarded</a:t>
                      </a:r>
                    </a:p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Business Owner (C)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Executive Sponsor (C)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Organizational Executives (CXOs) (C)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Program Manager (C)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PMO Lead, if on-boarded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Business Owner (C)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spc="-10" dirty="0">
                          <a:latin typeface="+mn-lt"/>
                          <a:cs typeface="Calibri"/>
                        </a:rPr>
                        <a:t>Executive Sponsor (C)</a:t>
                      </a:r>
                    </a:p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Organizational Executives (CXOs) (C)</a:t>
                      </a:r>
                    </a:p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Program Manager (C)</a:t>
                      </a:r>
                    </a:p>
                    <a:p>
                      <a:pPr marL="25717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7810" algn="l"/>
                        </a:tabLst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PMO Lead, if on-boarded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Business Owner (C)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935">
                <a:tc>
                  <a:txBody>
                    <a:bodyPr/>
                    <a:lstStyle/>
                    <a:p>
                      <a:pPr marL="5918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Acti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ies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/O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R w="1269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Review shared vision and objectives of modernization or migration from Phase 0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Document the “as is” high-level capabilities and offerings of the existing solution</a:t>
                      </a:r>
                    </a:p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Identify the limitations and challenges of the existing solution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endParaRPr lang="en-US" sz="1400" b="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956">
                      <a:noFill/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Define the target operational end state</a:t>
                      </a:r>
                    </a:p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Draft desired high-level business capabilities of a target end state while referencing the Federal Integrated Business Framework (FIBF) standards</a:t>
                      </a:r>
                    </a:p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endParaRPr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28956">
                      <a:noFill/>
                      <a:prstDash val="solid"/>
                    </a:lnL>
                    <a:lnR w="28956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5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956">
                      <a:noFill/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Identify the gaps in business needs between the existing solution and target end state</a:t>
                      </a: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257175" marR="0" lvl="0" indent="-17208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5781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Assess current capabilities against the FIBF standards to identify additional gaps</a:t>
                      </a:r>
                    </a:p>
                    <a:p>
                      <a:pPr marL="182880" marR="431165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99720" algn="l"/>
                        </a:tabLst>
                        <a:defRPr/>
                      </a:pPr>
                      <a:endParaRPr lang="en-US" sz="1400" dirty="0">
                        <a:latin typeface="+mn-lt"/>
                        <a:cs typeface="Calibri"/>
                      </a:endParaRPr>
                    </a:p>
                    <a:p>
                      <a:pPr marL="257175" marR="0" lvl="0" indent="-17208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Identify possible resolutions to close/mitigate identified business need gaps</a:t>
                      </a:r>
                    </a:p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71"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812">
                      <a:solidFill>
                        <a:srgbClr val="2B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812">
                      <a:solidFill>
                        <a:srgbClr val="2B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812">
                      <a:solidFill>
                        <a:srgbClr val="2B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956">
                      <a:noFill/>
                      <a:prstDash val="solid"/>
                    </a:lnT>
                    <a:lnB w="19812">
                      <a:solidFill>
                        <a:srgbClr val="2B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812">
                      <a:solidFill>
                        <a:srgbClr val="2B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812">
                      <a:solidFill>
                        <a:srgbClr val="2B39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81BCD33-4FDB-401B-A6FB-23B6C76CA7E7}"/>
              </a:ext>
            </a:extLst>
          </p:cNvPr>
          <p:cNvSpPr txBox="1"/>
          <p:nvPr/>
        </p:nvSpPr>
        <p:spPr>
          <a:xfrm>
            <a:off x="396250" y="772180"/>
            <a:ext cx="82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Directions: This is the standard process for completing a Business Readiness Assessment. The listed stakeholders and activities are not exhaustive and should be tailored to your specific agency and effort.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9B7A9-8AB8-4074-876D-4E62C575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8A66FBCF-8101-49AF-A679-9B24C7A26814}" type="slidenum">
              <a:rPr lang="en-US" smtClean="0"/>
              <a:t>3</a:t>
            </a:fld>
            <a:endParaRPr lang="en-US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43803FBF-D77C-4ECC-9171-9FB02219E198}"/>
              </a:ext>
            </a:extLst>
          </p:cNvPr>
          <p:cNvSpPr txBox="1"/>
          <p:nvPr/>
        </p:nvSpPr>
        <p:spPr>
          <a:xfrm>
            <a:off x="397244" y="327821"/>
            <a:ext cx="821571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lang="en-US" sz="3200" b="1" spc="-15" dirty="0">
                <a:cs typeface="Calibri"/>
              </a:rPr>
              <a:t> Business Readiness Assessment Process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75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 txBox="1"/>
          <p:nvPr/>
        </p:nvSpPr>
        <p:spPr>
          <a:xfrm>
            <a:off x="397244" y="327821"/>
            <a:ext cx="821571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lang="en-US" sz="3200" b="1" spc="-65" dirty="0">
                <a:solidFill>
                  <a:srgbClr val="2B3990"/>
                </a:solidFill>
                <a:latin typeface="Calibri"/>
                <a:cs typeface="Calibri"/>
              </a:rPr>
              <a:t>Step 1: Establish </a:t>
            </a:r>
            <a:r>
              <a:rPr sz="3200" b="1" spc="-65" dirty="0">
                <a:solidFill>
                  <a:srgbClr val="2B3990"/>
                </a:solidFill>
                <a:latin typeface="Calibri"/>
                <a:cs typeface="Calibri"/>
              </a:rPr>
              <a:t>R</a:t>
            </a:r>
            <a:r>
              <a:rPr sz="3200" b="1" spc="5" dirty="0">
                <a:solidFill>
                  <a:srgbClr val="2B3990"/>
                </a:solidFill>
                <a:latin typeface="Calibri"/>
                <a:cs typeface="Calibri"/>
              </a:rPr>
              <a:t>o</a:t>
            </a:r>
            <a:r>
              <a:rPr sz="3200" b="1" spc="-5" dirty="0">
                <a:solidFill>
                  <a:srgbClr val="2B3990"/>
                </a:solidFill>
                <a:latin typeface="Calibri"/>
                <a:cs typeface="Calibri"/>
              </a:rPr>
              <a:t>le</a:t>
            </a:r>
            <a:r>
              <a:rPr sz="3200" b="1" dirty="0">
                <a:solidFill>
                  <a:srgbClr val="2B3990"/>
                </a:solidFill>
                <a:latin typeface="Calibri"/>
                <a:cs typeface="Calibri"/>
              </a:rPr>
              <a:t>s a</a:t>
            </a:r>
            <a:r>
              <a:rPr sz="3200" b="1" spc="-5" dirty="0">
                <a:solidFill>
                  <a:srgbClr val="2B3990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2B3990"/>
                </a:solidFill>
                <a:latin typeface="Calibri"/>
                <a:cs typeface="Calibri"/>
              </a:rPr>
              <a:t>d</a:t>
            </a:r>
            <a:r>
              <a:rPr sz="3200" b="1" spc="-20" dirty="0">
                <a:solidFill>
                  <a:srgbClr val="2B3990"/>
                </a:solidFill>
                <a:latin typeface="Calibri"/>
                <a:cs typeface="Calibri"/>
              </a:rPr>
              <a:t> </a:t>
            </a:r>
            <a:r>
              <a:rPr sz="3200" b="1" spc="-55" dirty="0">
                <a:solidFill>
                  <a:srgbClr val="2B399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2B3990"/>
                </a:solidFill>
                <a:latin typeface="Calibri"/>
                <a:cs typeface="Calibri"/>
              </a:rPr>
              <a:t>e</a:t>
            </a:r>
            <a:r>
              <a:rPr sz="3200" b="1" spc="5" dirty="0">
                <a:solidFill>
                  <a:srgbClr val="2B3990"/>
                </a:solidFill>
                <a:latin typeface="Calibri"/>
                <a:cs typeface="Calibri"/>
              </a:rPr>
              <a:t>s</a:t>
            </a:r>
            <a:r>
              <a:rPr sz="3200" b="1" spc="-5" dirty="0">
                <a:solidFill>
                  <a:srgbClr val="2B3990"/>
                </a:solidFill>
                <a:latin typeface="Calibri"/>
                <a:cs typeface="Calibri"/>
              </a:rPr>
              <a:t>p</a:t>
            </a:r>
            <a:r>
              <a:rPr sz="3200" b="1" spc="5" dirty="0">
                <a:solidFill>
                  <a:srgbClr val="2B3990"/>
                </a:solidFill>
                <a:latin typeface="Calibri"/>
                <a:cs typeface="Calibri"/>
              </a:rPr>
              <a:t>o</a:t>
            </a:r>
            <a:r>
              <a:rPr sz="3200" b="1" spc="-5" dirty="0">
                <a:solidFill>
                  <a:srgbClr val="2B3990"/>
                </a:solidFill>
                <a:latin typeface="Calibri"/>
                <a:cs typeface="Calibri"/>
              </a:rPr>
              <a:t>n</a:t>
            </a:r>
            <a:r>
              <a:rPr sz="3200" b="1" spc="5" dirty="0">
                <a:solidFill>
                  <a:srgbClr val="2B3990"/>
                </a:solidFill>
                <a:latin typeface="Calibri"/>
                <a:cs typeface="Calibri"/>
              </a:rPr>
              <a:t>si</a:t>
            </a:r>
            <a:r>
              <a:rPr sz="3200" b="1" spc="-5" dirty="0">
                <a:solidFill>
                  <a:srgbClr val="2B3990"/>
                </a:solidFill>
                <a:latin typeface="Calibri"/>
                <a:cs typeface="Calibri"/>
              </a:rPr>
              <a:t>bil</a:t>
            </a:r>
            <a:r>
              <a:rPr sz="3200" b="1" spc="-20" dirty="0">
                <a:solidFill>
                  <a:srgbClr val="2B3990"/>
                </a:solidFill>
                <a:latin typeface="Calibri"/>
                <a:cs typeface="Calibri"/>
              </a:rPr>
              <a:t>i</a:t>
            </a:r>
            <a:r>
              <a:rPr sz="3200" b="1" spc="5" dirty="0">
                <a:solidFill>
                  <a:srgbClr val="2B3990"/>
                </a:solidFill>
                <a:latin typeface="Calibri"/>
                <a:cs typeface="Calibri"/>
              </a:rPr>
              <a:t>t</a:t>
            </a:r>
            <a:r>
              <a:rPr sz="3200" b="1" spc="-20" dirty="0">
                <a:solidFill>
                  <a:srgbClr val="2B3990"/>
                </a:solidFill>
                <a:latin typeface="Calibri"/>
                <a:cs typeface="Calibri"/>
              </a:rPr>
              <a:t>i</a:t>
            </a:r>
            <a:r>
              <a:rPr sz="3200" b="1" spc="-5" dirty="0">
                <a:solidFill>
                  <a:srgbClr val="2B399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2B3990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3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93686"/>
              </p:ext>
            </p:extLst>
          </p:nvPr>
        </p:nvGraphicFramePr>
        <p:xfrm>
          <a:off x="397244" y="1455095"/>
          <a:ext cx="8215710" cy="491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569">
                  <a:extLst>
                    <a:ext uri="{9D8B030D-6E8A-4147-A177-3AD203B41FA5}">
                      <a16:colId xmlns:a16="http://schemas.microsoft.com/office/drawing/2014/main" val="1803004114"/>
                    </a:ext>
                  </a:extLst>
                </a:gridCol>
              </a:tblGrid>
              <a:tr h="272991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85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Assess the Existing Solution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</a:pPr>
                      <a:r>
                        <a:rPr lang="en-US"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Define Target End State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Gap Analysis </a:t>
                      </a:r>
                      <a:endParaRPr sz="16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u="sng" dirty="0">
                          <a:latin typeface="Calibri"/>
                          <a:cs typeface="Calibri"/>
                        </a:rPr>
                        <a:t>Stakeholders: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dirty="0">
                          <a:latin typeface="Calibri"/>
                          <a:cs typeface="Calibri"/>
                        </a:rPr>
                        <a:t>Develop a list of stakeholders</a:t>
                      </a:r>
                      <a:endParaRPr sz="1400" b="0" i="1" dirty="0">
                        <a:latin typeface="Calibri"/>
                        <a:cs typeface="Calibri"/>
                      </a:endParaRPr>
                    </a:p>
                    <a:p>
                      <a:pPr marL="91440" marR="139065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/>
                        <a:buNone/>
                        <a:tabLst>
                          <a:tab pos="378460" algn="l"/>
                        </a:tabLst>
                      </a:pPr>
                      <a:r>
                        <a:rPr lang="en-US" sz="1400" b="1" u="sng" dirty="0">
                          <a:latin typeface="Calibri"/>
                          <a:cs typeface="Calibri"/>
                        </a:rPr>
                        <a:t>Roles:</a:t>
                      </a:r>
                    </a:p>
                    <a:p>
                      <a:pPr marL="377190" marR="139065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  <a:tabLst>
                          <a:tab pos="378460" algn="l"/>
                        </a:tabLst>
                      </a:pPr>
                      <a:r>
                        <a:rPr lang="en-US" sz="1400" b="0" i="1" dirty="0">
                          <a:latin typeface="Calibri"/>
                          <a:cs typeface="Calibri"/>
                        </a:rPr>
                        <a:t>Define roles</a:t>
                      </a:r>
                      <a:endParaRPr sz="1400" b="0" i="1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u="sng" spc="-25" dirty="0">
                          <a:latin typeface="Calibri"/>
                          <a:cs typeface="Calibri"/>
                        </a:rPr>
                        <a:t>Responsibilities: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spc="-25" dirty="0">
                          <a:latin typeface="Calibri"/>
                          <a:cs typeface="Calibri"/>
                        </a:rPr>
                        <a:t>Define responsibilities</a:t>
                      </a:r>
                    </a:p>
                    <a:p>
                      <a:pPr marL="9144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400" b="1" i="0" u="sng" dirty="0">
                          <a:latin typeface="Calibri"/>
                          <a:cs typeface="Calibri"/>
                        </a:rPr>
                        <a:t>Timeline: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Calibri"/>
                          <a:cs typeface="Calibri"/>
                        </a:rPr>
                        <a:t>Create a timeline for completion</a:t>
                      </a:r>
                      <a:endParaRPr sz="1400" i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u="sng" dirty="0">
                          <a:latin typeface="+mn-lt"/>
                          <a:cs typeface="Calibri"/>
                        </a:rPr>
                        <a:t>Stakeholders: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dirty="0">
                          <a:latin typeface="+mn-lt"/>
                          <a:cs typeface="Calibri"/>
                        </a:rPr>
                        <a:t>Develop a list of stakeholders</a:t>
                      </a:r>
                    </a:p>
                    <a:p>
                      <a:pPr marL="91440" marR="139065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/>
                        <a:buNone/>
                        <a:tabLst>
                          <a:tab pos="378460" algn="l"/>
                        </a:tabLst>
                      </a:pPr>
                      <a:r>
                        <a:rPr lang="en-US" sz="1400" b="1" u="sng" dirty="0">
                          <a:latin typeface="+mn-lt"/>
                          <a:cs typeface="Calibri"/>
                        </a:rPr>
                        <a:t>Roles:</a:t>
                      </a:r>
                    </a:p>
                    <a:p>
                      <a:pPr marL="377190" marR="139065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  <a:tabLst>
                          <a:tab pos="378460" algn="l"/>
                        </a:tabLst>
                      </a:pPr>
                      <a:r>
                        <a:rPr lang="en-US" sz="1400" b="0" i="1" dirty="0">
                          <a:latin typeface="+mn-lt"/>
                          <a:cs typeface="Calibri"/>
                        </a:rPr>
                        <a:t>Define roles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u="sng" spc="-25" dirty="0">
                          <a:latin typeface="+mn-lt"/>
                          <a:cs typeface="Calibri"/>
                        </a:rPr>
                        <a:t>Responsibilities: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spc="-25" dirty="0">
                          <a:latin typeface="+mn-lt"/>
                          <a:cs typeface="Calibri"/>
                        </a:rPr>
                        <a:t>Define responsibilities</a:t>
                      </a:r>
                    </a:p>
                    <a:p>
                      <a:pPr marL="9144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400" b="1" i="0" u="sng" dirty="0">
                          <a:latin typeface="+mn-lt"/>
                          <a:cs typeface="Calibri"/>
                        </a:rPr>
                        <a:t>Timeline: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+mn-lt"/>
                          <a:cs typeface="Calibri"/>
                        </a:rPr>
                        <a:t>Create a timeline for completion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u="sng" dirty="0">
                          <a:latin typeface="+mn-lt"/>
                          <a:cs typeface="Calibri"/>
                        </a:rPr>
                        <a:t>Stakeholders: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dirty="0">
                          <a:latin typeface="+mn-lt"/>
                          <a:cs typeface="Calibri"/>
                        </a:rPr>
                        <a:t>Develop a list of stakeholders</a:t>
                      </a:r>
                    </a:p>
                    <a:p>
                      <a:pPr marL="91440" marR="139065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/>
                        <a:buNone/>
                        <a:tabLst>
                          <a:tab pos="378460" algn="l"/>
                        </a:tabLst>
                      </a:pPr>
                      <a:r>
                        <a:rPr lang="en-US" sz="1400" b="1" u="sng" dirty="0">
                          <a:latin typeface="+mn-lt"/>
                          <a:cs typeface="Calibri"/>
                        </a:rPr>
                        <a:t>Roles:</a:t>
                      </a:r>
                    </a:p>
                    <a:p>
                      <a:pPr marL="377190" marR="139065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  <a:tabLst>
                          <a:tab pos="378460" algn="l"/>
                        </a:tabLst>
                      </a:pPr>
                      <a:r>
                        <a:rPr lang="en-US" sz="1400" b="0" i="1" dirty="0">
                          <a:latin typeface="+mn-lt"/>
                          <a:cs typeface="Calibri"/>
                        </a:rPr>
                        <a:t>Define roles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u="sng" spc="-25" dirty="0">
                          <a:latin typeface="+mn-lt"/>
                          <a:cs typeface="Calibri"/>
                        </a:rPr>
                        <a:t>Responsibilities: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spc="-25" dirty="0">
                          <a:latin typeface="+mn-lt"/>
                          <a:cs typeface="Calibri"/>
                        </a:rPr>
                        <a:t>Define responsibilities</a:t>
                      </a:r>
                    </a:p>
                    <a:p>
                      <a:pPr marL="9144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400" b="1" i="0" u="sng" dirty="0">
                          <a:latin typeface="+mn-lt"/>
                          <a:cs typeface="Calibri"/>
                        </a:rPr>
                        <a:t>Timeline:</a:t>
                      </a: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+mn-lt"/>
                          <a:cs typeface="Calibri"/>
                        </a:rPr>
                        <a:t>Create a timeline for completion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219A4-58AD-4F9C-A93B-B492BB14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68CD7-B21B-462E-9E75-ECA94231933D}"/>
              </a:ext>
            </a:extLst>
          </p:cNvPr>
          <p:cNvSpPr txBox="1"/>
          <p:nvPr/>
        </p:nvSpPr>
        <p:spPr>
          <a:xfrm>
            <a:off x="397244" y="794418"/>
            <a:ext cx="821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Directions: Develop a list of stakeholders, establish roles and responsibilities, and create a timeline to complete each phase of the Business Readiness Assessment process.</a:t>
            </a:r>
          </a:p>
        </p:txBody>
      </p:sp>
    </p:spTree>
    <p:extLst>
      <p:ext uri="{BB962C8B-B14F-4D97-AF65-F5344CB8AC3E}">
        <p14:creationId xmlns:p14="http://schemas.microsoft.com/office/powerpoint/2010/main" val="25649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DC7D-4B8A-4784-88CC-C5FF322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66FBCF-8101-49AF-A679-9B24C7A26814}" type="slidenum">
              <a:rPr lang="en-US" smtClean="0"/>
              <a:t>5</a:t>
            </a:fld>
            <a:endParaRPr lang="en-US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8BF6A3A0-ACB4-4ED2-9B05-3CEAE5B18938}"/>
              </a:ext>
            </a:extLst>
          </p:cNvPr>
          <p:cNvSpPr txBox="1"/>
          <p:nvPr/>
        </p:nvSpPr>
        <p:spPr>
          <a:xfrm>
            <a:off x="397244" y="327821"/>
            <a:ext cx="821571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lang="en-US" sz="3200" b="1" spc="-15" dirty="0">
                <a:solidFill>
                  <a:srgbClr val="2B3990"/>
                </a:solidFill>
                <a:cs typeface="Calibri"/>
              </a:rPr>
              <a:t>Step 2: Assess the Existing Solution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E1E35A89-73BB-445F-9EB5-DEBCB6627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75059"/>
              </p:ext>
            </p:extLst>
          </p:nvPr>
        </p:nvGraphicFramePr>
        <p:xfrm>
          <a:off x="397244" y="1455095"/>
          <a:ext cx="821571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569">
                  <a:extLst>
                    <a:ext uri="{9D8B030D-6E8A-4147-A177-3AD203B41FA5}">
                      <a16:colId xmlns:a16="http://schemas.microsoft.com/office/drawing/2014/main" val="1803004114"/>
                    </a:ext>
                  </a:extLst>
                </a:gridCol>
              </a:tblGrid>
              <a:tr h="272991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585"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Review Shared Vision and Objectives of Modernization or Migration from Phase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Document the “As-Is” High-level Capabilities and Offerings of the Existing Solution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Identify the Limitations and Challenges of the Existing Solution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marL="374904" indent="-283464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Calibri"/>
                          <a:cs typeface="Calibri"/>
                        </a:rPr>
                        <a:t>Document shared vision and objectives here</a:t>
                      </a:r>
                      <a:endParaRPr sz="1400" i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74904" indent="-283464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+mn-lt"/>
                          <a:cs typeface="Calibri"/>
                        </a:rPr>
                        <a:t>Document high-level capabilities and offerings here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74904" indent="-283464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+mn-lt"/>
                          <a:cs typeface="Calibri"/>
                        </a:rPr>
                        <a:t>Document limitations and challenges here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80B162B-184C-4D99-9DFF-E2F5C15C6C3B}"/>
              </a:ext>
            </a:extLst>
          </p:cNvPr>
          <p:cNvSpPr txBox="1"/>
          <p:nvPr/>
        </p:nvSpPr>
        <p:spPr>
          <a:xfrm>
            <a:off x="397244" y="794418"/>
            <a:ext cx="821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257810" algn="l"/>
              </a:tabLst>
            </a:pPr>
            <a:r>
              <a:rPr lang="en-US" sz="1400" i="1" dirty="0"/>
              <a:t>Directions: Complete the table below to accurately and effectively assess the existing solution. Each stakeholder identified in step 1 should directly contribute to this effort.</a:t>
            </a:r>
            <a:r>
              <a:rPr lang="en-US" sz="1400" i="1" spc="-10" dirty="0">
                <a:cs typeface="Calibri"/>
              </a:rPr>
              <a:t>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952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DC7D-4B8A-4784-88CC-C5FF322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66FBCF-8101-49AF-A679-9B24C7A26814}" type="slidenum">
              <a:rPr lang="en-US" smtClean="0"/>
              <a:t>6</a:t>
            </a:fld>
            <a:endParaRPr lang="en-US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8BF6A3A0-ACB4-4ED2-9B05-3CEAE5B18938}"/>
              </a:ext>
            </a:extLst>
          </p:cNvPr>
          <p:cNvSpPr txBox="1"/>
          <p:nvPr/>
        </p:nvSpPr>
        <p:spPr>
          <a:xfrm>
            <a:off x="397244" y="327821"/>
            <a:ext cx="821571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lang="en-US" sz="3200" b="1" spc="-15" dirty="0">
                <a:solidFill>
                  <a:srgbClr val="2B3990"/>
                </a:solidFill>
                <a:cs typeface="Calibri"/>
              </a:rPr>
              <a:t>Step 3: </a:t>
            </a:r>
            <a:r>
              <a:rPr lang="en-US" sz="3200" b="1" dirty="0">
                <a:cs typeface="Calibri"/>
              </a:rPr>
              <a:t>Define Target End State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E1E35A89-73BB-445F-9EB5-DEBCB6627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19622"/>
              </p:ext>
            </p:extLst>
          </p:nvPr>
        </p:nvGraphicFramePr>
        <p:xfrm>
          <a:off x="397244" y="1447801"/>
          <a:ext cx="8215710" cy="491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7154">
                  <a:extLst>
                    <a:ext uri="{9D8B030D-6E8A-4147-A177-3AD203B41FA5}">
                      <a16:colId xmlns:a16="http://schemas.microsoft.com/office/drawing/2014/main" val="1803004114"/>
                    </a:ext>
                  </a:extLst>
                </a:gridCol>
              </a:tblGrid>
              <a:tr h="263869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488"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Define the Target Operational End State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Draft desired high-level business capabilities of a target end state while referencing the FIBF standards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192">
                <a:tc>
                  <a:txBody>
                    <a:bodyPr/>
                    <a:lstStyle/>
                    <a:p>
                      <a:pPr marL="374904" indent="-283464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Calibri"/>
                          <a:cs typeface="Calibri"/>
                        </a:rPr>
                        <a:t>Document target operational end state here</a:t>
                      </a:r>
                      <a:endParaRPr sz="1400" i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74904" indent="-283464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+mn-lt"/>
                          <a:cs typeface="Calibri"/>
                        </a:rPr>
                        <a:t>Document desired high-level business capabilities of target end state here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80B162B-184C-4D99-9DFF-E2F5C15C6C3B}"/>
              </a:ext>
            </a:extLst>
          </p:cNvPr>
          <p:cNvSpPr txBox="1"/>
          <p:nvPr/>
        </p:nvSpPr>
        <p:spPr>
          <a:xfrm>
            <a:off x="397244" y="794418"/>
            <a:ext cx="821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57810" algn="l"/>
              </a:tabLst>
            </a:pPr>
            <a:r>
              <a:rPr lang="en-US" sz="1400" i="1" dirty="0"/>
              <a:t>Directions: Complete the table below to accurately and effectively </a:t>
            </a:r>
            <a:r>
              <a:rPr lang="en-US" sz="1400" i="1" dirty="0">
                <a:cs typeface="Calibri"/>
              </a:rPr>
              <a:t>define a target operational end state. </a:t>
            </a:r>
            <a:r>
              <a:rPr lang="en-US" sz="1400" i="1" dirty="0"/>
              <a:t>Each stakeholder identified in step 1 should directly contribute to this effort.</a:t>
            </a:r>
            <a:r>
              <a:rPr lang="en-US" sz="1400" i="1" spc="-10" dirty="0">
                <a:cs typeface="Calibri"/>
              </a:rPr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7041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0819A2-8FC8-4361-A955-49D4B158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t>7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C543AA-39A5-4506-8A5F-15812BAF487A}"/>
              </a:ext>
            </a:extLst>
          </p:cNvPr>
          <p:cNvSpPr txBox="1"/>
          <p:nvPr/>
        </p:nvSpPr>
        <p:spPr>
          <a:xfrm>
            <a:off x="397244" y="838200"/>
            <a:ext cx="821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57810" algn="l"/>
              </a:tabLst>
            </a:pPr>
            <a:r>
              <a:rPr lang="en-US" sz="1400" i="1" dirty="0"/>
              <a:t>Directions: Establish your effort’s guiding principles.</a:t>
            </a: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0C42EA4F-FC60-430B-8AEB-3A4746E786C5}"/>
              </a:ext>
            </a:extLst>
          </p:cNvPr>
          <p:cNvSpPr txBox="1"/>
          <p:nvPr/>
        </p:nvSpPr>
        <p:spPr>
          <a:xfrm>
            <a:off x="397244" y="302645"/>
            <a:ext cx="821571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lang="en-US" sz="3200" b="1" spc="-5" dirty="0">
                <a:solidFill>
                  <a:srgbClr val="2B3990"/>
                </a:solidFill>
                <a:cs typeface="Calibri"/>
              </a:rPr>
              <a:t>Step 3: Guidin</a:t>
            </a:r>
            <a:r>
              <a:rPr lang="en-US" sz="3200" b="1" dirty="0">
                <a:solidFill>
                  <a:srgbClr val="2B3990"/>
                </a:solidFill>
                <a:cs typeface="Calibri"/>
              </a:rPr>
              <a:t>g</a:t>
            </a:r>
            <a:r>
              <a:rPr lang="en-US" sz="3200" b="1" spc="-25" dirty="0">
                <a:solidFill>
                  <a:srgbClr val="2B3990"/>
                </a:solidFill>
                <a:cs typeface="Calibri"/>
              </a:rPr>
              <a:t> </a:t>
            </a:r>
            <a:r>
              <a:rPr lang="en-US" sz="3200" b="1" spc="-5" dirty="0">
                <a:solidFill>
                  <a:srgbClr val="2B3990"/>
                </a:solidFill>
                <a:cs typeface="Calibri"/>
              </a:rPr>
              <a:t>P</a:t>
            </a:r>
            <a:r>
              <a:rPr lang="en-US" sz="3200" b="1" dirty="0">
                <a:solidFill>
                  <a:srgbClr val="2B3990"/>
                </a:solidFill>
                <a:cs typeface="Calibri"/>
              </a:rPr>
              <a:t>r</a:t>
            </a:r>
            <a:r>
              <a:rPr lang="en-US" sz="3200" b="1" spc="-5" dirty="0">
                <a:solidFill>
                  <a:srgbClr val="2B3990"/>
                </a:solidFill>
                <a:cs typeface="Calibri"/>
              </a:rPr>
              <a:t>in</a:t>
            </a:r>
            <a:r>
              <a:rPr lang="en-US" sz="3200" b="1" dirty="0">
                <a:solidFill>
                  <a:srgbClr val="2B3990"/>
                </a:solidFill>
                <a:cs typeface="Calibri"/>
              </a:rPr>
              <a:t>c</a:t>
            </a:r>
            <a:r>
              <a:rPr lang="en-US" sz="3200" b="1" spc="-5" dirty="0">
                <a:solidFill>
                  <a:srgbClr val="2B3990"/>
                </a:solidFill>
                <a:cs typeface="Calibri"/>
              </a:rPr>
              <a:t>iple</a:t>
            </a:r>
            <a:r>
              <a:rPr lang="en-US" sz="3200" b="1" dirty="0">
                <a:solidFill>
                  <a:srgbClr val="2B3990"/>
                </a:solidFill>
                <a:cs typeface="Calibri"/>
              </a:rPr>
              <a:t>s</a:t>
            </a:r>
            <a:r>
              <a:rPr lang="en-US" sz="3200" b="1" spc="-35" dirty="0">
                <a:solidFill>
                  <a:srgbClr val="2B3990"/>
                </a:solidFill>
                <a:cs typeface="Calibri"/>
              </a:rPr>
              <a:t> </a:t>
            </a:r>
            <a:r>
              <a:rPr lang="en-US" sz="3200" b="1" spc="-55" dirty="0">
                <a:solidFill>
                  <a:srgbClr val="2B3990"/>
                </a:solidFill>
                <a:cs typeface="Calibri"/>
              </a:rPr>
              <a:t>f</a:t>
            </a:r>
            <a:r>
              <a:rPr lang="en-US" sz="3200" b="1" spc="5" dirty="0">
                <a:solidFill>
                  <a:srgbClr val="2B3990"/>
                </a:solidFill>
                <a:cs typeface="Calibri"/>
              </a:rPr>
              <a:t>o</a:t>
            </a:r>
            <a:r>
              <a:rPr lang="en-US" sz="3200" b="1" dirty="0">
                <a:solidFill>
                  <a:srgbClr val="2B3990"/>
                </a:solidFill>
                <a:cs typeface="Calibri"/>
              </a:rPr>
              <a:t>r </a:t>
            </a:r>
            <a:r>
              <a:rPr lang="en-US" sz="3200" b="1" spc="-245" dirty="0">
                <a:solidFill>
                  <a:srgbClr val="2B3990"/>
                </a:solidFill>
                <a:cs typeface="Calibri"/>
              </a:rPr>
              <a:t>T</a:t>
            </a:r>
            <a:r>
              <a:rPr lang="en-US" sz="3200" b="1" dirty="0">
                <a:solidFill>
                  <a:srgbClr val="2B3990"/>
                </a:solidFill>
                <a:cs typeface="Calibri"/>
              </a:rPr>
              <a:t>a</a:t>
            </a:r>
            <a:r>
              <a:rPr lang="en-US" sz="3200" b="1" spc="-35" dirty="0">
                <a:solidFill>
                  <a:srgbClr val="2B3990"/>
                </a:solidFill>
                <a:cs typeface="Calibri"/>
              </a:rPr>
              <a:t>rg</a:t>
            </a:r>
            <a:r>
              <a:rPr lang="en-US" sz="3200" b="1" spc="-30" dirty="0">
                <a:solidFill>
                  <a:srgbClr val="2B3990"/>
                </a:solidFill>
                <a:cs typeface="Calibri"/>
              </a:rPr>
              <a:t>e</a:t>
            </a:r>
            <a:r>
              <a:rPr lang="en-US" sz="3200" b="1" dirty="0">
                <a:solidFill>
                  <a:srgbClr val="2B3990"/>
                </a:solidFill>
                <a:cs typeface="Calibri"/>
              </a:rPr>
              <a:t>t</a:t>
            </a:r>
            <a:r>
              <a:rPr lang="en-US" sz="3200" b="1" spc="-10" dirty="0">
                <a:solidFill>
                  <a:srgbClr val="2B3990"/>
                </a:solidFill>
                <a:cs typeface="Calibri"/>
              </a:rPr>
              <a:t> End </a:t>
            </a:r>
            <a:r>
              <a:rPr lang="en-US" sz="3200" b="1" spc="-5" dirty="0">
                <a:solidFill>
                  <a:srgbClr val="2B3990"/>
                </a:solidFill>
                <a:cs typeface="Calibri"/>
              </a:rPr>
              <a:t>S</a:t>
            </a:r>
            <a:r>
              <a:rPr lang="en-US" sz="3200" b="1" spc="-35" dirty="0">
                <a:solidFill>
                  <a:srgbClr val="2B3990"/>
                </a:solidFill>
                <a:cs typeface="Calibri"/>
              </a:rPr>
              <a:t>t</a:t>
            </a:r>
            <a:r>
              <a:rPr lang="en-US" sz="3200" b="1" spc="-25" dirty="0">
                <a:solidFill>
                  <a:srgbClr val="2B3990"/>
                </a:solidFill>
                <a:cs typeface="Calibri"/>
              </a:rPr>
              <a:t>a</a:t>
            </a:r>
            <a:r>
              <a:rPr lang="en-US" sz="3200" b="1" spc="-35" dirty="0">
                <a:solidFill>
                  <a:srgbClr val="2B3990"/>
                </a:solidFill>
                <a:cs typeface="Calibri"/>
              </a:rPr>
              <a:t>te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D86CFC-FE0F-4EC0-8E68-20B1DF149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18823"/>
              </p:ext>
            </p:extLst>
          </p:nvPr>
        </p:nvGraphicFramePr>
        <p:xfrm>
          <a:off x="397244" y="1379151"/>
          <a:ext cx="8215710" cy="4862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7154">
                  <a:extLst>
                    <a:ext uri="{9D8B030D-6E8A-4147-A177-3AD203B41FA5}">
                      <a16:colId xmlns:a16="http://schemas.microsoft.com/office/drawing/2014/main" val="1803004114"/>
                    </a:ext>
                  </a:extLst>
                </a:gridCol>
              </a:tblGrid>
              <a:tr h="144949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57">
                <a:tc>
                  <a:txBody>
                    <a:bodyPr/>
                    <a:lstStyle/>
                    <a:p>
                      <a:r>
                        <a:rPr lang="en-US" sz="1600" b="1" spc="-50" dirty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sz="1600" b="1" spc="-1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spc="-5" dirty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ill…</a:t>
                      </a:r>
                    </a:p>
                  </a:txBody>
                  <a:tcPr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pc="-5" dirty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hich</a:t>
                      </a:r>
                      <a:r>
                        <a:rPr lang="en-US" sz="1600" b="1" spc="-1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spc="-5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eans…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2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Document guiding principles here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99085" indent="-286385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  <a:tabLst>
                          <a:tab pos="299720" algn="l"/>
                        </a:tabLst>
                      </a:pPr>
                      <a:r>
                        <a:rPr lang="en-US" sz="1400" i="1" dirty="0">
                          <a:latin typeface="+mn-lt"/>
                          <a:cs typeface="Calibri"/>
                        </a:rPr>
                        <a:t>Document impacts of guiding principles here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212">
                <a:tc>
                  <a:txBody>
                    <a:bodyPr/>
                    <a:lstStyle/>
                    <a:p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99085" marR="508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99720" algn="l"/>
                        </a:tabLst>
                      </a:pPr>
                      <a:endParaRPr lang="en-US" sz="1400" i="1" dirty="0">
                        <a:latin typeface="+mn-lt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89232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4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DC7D-4B8A-4784-88CC-C5FF322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66FBCF-8101-49AF-A679-9B24C7A26814}" type="slidenum">
              <a:rPr lang="en-US" smtClean="0"/>
              <a:t>8</a:t>
            </a:fld>
            <a:endParaRPr lang="en-US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8BF6A3A0-ACB4-4ED2-9B05-3CEAE5B18938}"/>
              </a:ext>
            </a:extLst>
          </p:cNvPr>
          <p:cNvSpPr txBox="1"/>
          <p:nvPr/>
        </p:nvSpPr>
        <p:spPr>
          <a:xfrm>
            <a:off x="397244" y="327821"/>
            <a:ext cx="821571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lang="en-US" sz="3200" b="1" spc="-15" dirty="0">
                <a:solidFill>
                  <a:srgbClr val="2B3990"/>
                </a:solidFill>
                <a:cs typeface="Calibri"/>
              </a:rPr>
              <a:t>Step 4: </a:t>
            </a:r>
            <a:r>
              <a:rPr lang="en-US" sz="3200" b="1" dirty="0">
                <a:cs typeface="Calibri"/>
              </a:rPr>
              <a:t>Gap Analysis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E1E35A89-73BB-445F-9EB5-DEBCB6627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88813"/>
              </p:ext>
            </p:extLst>
          </p:nvPr>
        </p:nvGraphicFramePr>
        <p:xfrm>
          <a:off x="423825" y="1871667"/>
          <a:ext cx="8215710" cy="4752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209">
                  <a:extLst>
                    <a:ext uri="{9D8B030D-6E8A-4147-A177-3AD203B41FA5}">
                      <a16:colId xmlns:a16="http://schemas.microsoft.com/office/drawing/2014/main" val="2052033895"/>
                    </a:ext>
                  </a:extLst>
                </a:gridCol>
                <a:gridCol w="2717209">
                  <a:extLst>
                    <a:ext uri="{9D8B030D-6E8A-4147-A177-3AD203B41FA5}">
                      <a16:colId xmlns:a16="http://schemas.microsoft.com/office/drawing/2014/main" val="1803004114"/>
                    </a:ext>
                  </a:extLst>
                </a:gridCol>
              </a:tblGrid>
              <a:tr h="24588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812">
                      <a:solidFill>
                        <a:srgbClr val="2B3990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613"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Identify the Gaps in Business Needs between the existing Solution and Target End State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Assess current capabilities against the FIBF standards to identify additional gaps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>
                          <a:tab pos="257810" algn="l"/>
                        </a:tabLst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Brainstorm Possible Resolutions to Close Identified Business Need Gaps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944">
                <a:tc>
                  <a:txBody>
                    <a:bodyPr/>
                    <a:lstStyle/>
                    <a:p>
                      <a:pPr marL="374904" indent="-283464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Calibri"/>
                          <a:cs typeface="Calibri"/>
                        </a:rPr>
                        <a:t>Document target operational end state here</a:t>
                      </a:r>
                      <a:endParaRPr sz="1400" i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084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Document current capabilities against the FIBF standards here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7084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spc="5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Document possible g</a:t>
                      </a:r>
                      <a:r>
                        <a:rPr lang="en-US" sz="1400" b="0" i="1" spc="-5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p</a:t>
                      </a:r>
                      <a:r>
                        <a:rPr lang="en-US" sz="1400" b="0" i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400" b="0" i="1" spc="-3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1400" b="0" i="1" spc="5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sol</a:t>
                      </a:r>
                      <a:r>
                        <a:rPr lang="en-US" sz="1400" b="0" i="1" spc="5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u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ti</a:t>
                      </a:r>
                      <a:r>
                        <a:rPr lang="en-US" sz="1400" b="0" i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on</a:t>
                      </a:r>
                      <a:r>
                        <a:rPr lang="en-US" sz="1400" b="0" i="1" spc="-15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s here</a:t>
                      </a:r>
                    </a:p>
                    <a:p>
                      <a:pPr marL="37084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US" sz="1400" b="0" spc="-15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37084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US" sz="1400" b="0" spc="-15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37084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US" sz="1400" b="0" spc="-15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37084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1" u="none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Document impacts to consider here</a:t>
                      </a:r>
                    </a:p>
                    <a:p>
                      <a:pPr marL="85090" indent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80B162B-184C-4D99-9DFF-E2F5C15C6C3B}"/>
              </a:ext>
            </a:extLst>
          </p:cNvPr>
          <p:cNvSpPr txBox="1"/>
          <p:nvPr/>
        </p:nvSpPr>
        <p:spPr>
          <a:xfrm>
            <a:off x="397244" y="794418"/>
            <a:ext cx="821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57810" algn="l"/>
              </a:tabLst>
            </a:pPr>
            <a:r>
              <a:rPr lang="en-US" sz="1400" i="1" dirty="0"/>
              <a:t>Directions: Complete the table below to accurately and effectively </a:t>
            </a:r>
            <a:r>
              <a:rPr lang="en-US" sz="1400" i="1" dirty="0">
                <a:cs typeface="Calibri"/>
              </a:rPr>
              <a:t>perform a high-level gap analysis. </a:t>
            </a:r>
            <a:r>
              <a:rPr lang="en-US" sz="1400" i="1" dirty="0"/>
              <a:t>Each stakeholder identified in step 1 should directly contribute to this effort.</a:t>
            </a:r>
            <a:r>
              <a:rPr lang="en-US" sz="1400" i="1" spc="-10" dirty="0">
                <a:cs typeface="Calibri"/>
              </a:rPr>
              <a:t>  </a:t>
            </a:r>
          </a:p>
          <a:p>
            <a:pPr>
              <a:tabLst>
                <a:tab pos="257810" algn="l"/>
              </a:tabLst>
            </a:pPr>
            <a:endParaRPr lang="en-US" sz="1400" i="1" spc="-10" dirty="0">
              <a:cs typeface="Calibri"/>
            </a:endParaRPr>
          </a:p>
          <a:p>
            <a:pPr>
              <a:tabLst>
                <a:tab pos="257810" algn="l"/>
              </a:tabLst>
            </a:pPr>
            <a:r>
              <a:rPr lang="en-US" sz="1400" dirty="0">
                <a:cs typeface="Calibri"/>
              </a:rPr>
              <a:t>A</a:t>
            </a:r>
            <a:r>
              <a:rPr lang="en-US" sz="1400" spc="-5" dirty="0">
                <a:cs typeface="Calibri"/>
              </a:rPr>
              <a:t> </a:t>
            </a:r>
            <a:r>
              <a:rPr lang="en-US" sz="1400" b="1" spc="-40" dirty="0">
                <a:cs typeface="Calibri"/>
              </a:rPr>
              <a:t>g</a:t>
            </a:r>
            <a:r>
              <a:rPr lang="en-US" sz="1400" b="1" spc="-10" dirty="0">
                <a:cs typeface="Calibri"/>
              </a:rPr>
              <a:t>a</a:t>
            </a:r>
            <a:r>
              <a:rPr lang="en-US" sz="1400" b="1" dirty="0">
                <a:cs typeface="Calibri"/>
              </a:rPr>
              <a:t>p</a:t>
            </a:r>
            <a:r>
              <a:rPr lang="en-US" sz="1400" b="1" spc="5" dirty="0">
                <a:cs typeface="Calibri"/>
              </a:rPr>
              <a:t> </a:t>
            </a:r>
            <a:r>
              <a:rPr lang="en-US" sz="1400" spc="-5" dirty="0">
                <a:cs typeface="Calibri"/>
              </a:rPr>
              <a:t>i</a:t>
            </a:r>
            <a:r>
              <a:rPr lang="en-US" sz="1400" dirty="0">
                <a:cs typeface="Calibri"/>
              </a:rPr>
              <a:t>s</a:t>
            </a:r>
            <a:r>
              <a:rPr lang="en-US" sz="1400" spc="10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d</a:t>
            </a:r>
            <a:r>
              <a:rPr lang="en-US" sz="1400" spc="-15" dirty="0">
                <a:cs typeface="Calibri"/>
              </a:rPr>
              <a:t>e</a:t>
            </a:r>
            <a:r>
              <a:rPr lang="en-US" sz="1400" dirty="0">
                <a:cs typeface="Calibri"/>
              </a:rPr>
              <a:t>f</a:t>
            </a:r>
            <a:r>
              <a:rPr lang="en-US" sz="1400" spc="-5" dirty="0">
                <a:cs typeface="Calibri"/>
              </a:rPr>
              <a:t>i</a:t>
            </a:r>
            <a:r>
              <a:rPr lang="en-US" sz="1400" dirty="0">
                <a:cs typeface="Calibri"/>
              </a:rPr>
              <a:t>n</a:t>
            </a:r>
            <a:r>
              <a:rPr lang="en-US" sz="1400" spc="-5" dirty="0">
                <a:cs typeface="Calibri"/>
              </a:rPr>
              <a:t>e</a:t>
            </a:r>
            <a:r>
              <a:rPr lang="en-US" sz="1400" dirty="0">
                <a:cs typeface="Calibri"/>
              </a:rPr>
              <a:t>d</a:t>
            </a:r>
            <a:r>
              <a:rPr lang="en-US" sz="1400" spc="-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as a</a:t>
            </a:r>
            <a:r>
              <a:rPr lang="en-US" sz="1400" spc="-35" dirty="0">
                <a:cs typeface="Calibri"/>
              </a:rPr>
              <a:t>n</a:t>
            </a:r>
            <a:r>
              <a:rPr lang="en-US" sz="1400" dirty="0">
                <a:cs typeface="Calibri"/>
              </a:rPr>
              <a:t>y</a:t>
            </a:r>
            <a:r>
              <a:rPr lang="en-US" sz="1400" spc="-20" dirty="0">
                <a:cs typeface="Calibri"/>
              </a:rPr>
              <a:t> desired </a:t>
            </a:r>
            <a:r>
              <a:rPr lang="en-US" sz="1400" dirty="0">
                <a:cs typeface="Calibri"/>
              </a:rPr>
              <a:t>business need that is not met by the solution currently in place.</a:t>
            </a:r>
            <a:endParaRPr lang="en-US" sz="1400" i="1" dirty="0"/>
          </a:p>
          <a:p>
            <a:pPr>
              <a:lnSpc>
                <a:spcPct val="100000"/>
              </a:lnSpc>
              <a:tabLst>
                <a:tab pos="257810" algn="l"/>
              </a:tabLst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896917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SA">
      <a:dk1>
        <a:srgbClr val="005087"/>
      </a:dk1>
      <a:lt1>
        <a:srgbClr val="FFFFFF"/>
      </a:lt1>
      <a:dk2>
        <a:srgbClr val="002060"/>
      </a:dk2>
      <a:lt2>
        <a:srgbClr val="EEEEEE"/>
      </a:lt2>
      <a:accent1>
        <a:srgbClr val="92D050"/>
      </a:accent1>
      <a:accent2>
        <a:srgbClr val="007236"/>
      </a:accent2>
      <a:accent3>
        <a:srgbClr val="CAAE01"/>
      </a:accent3>
      <a:accent4>
        <a:srgbClr val="B11116"/>
      </a:accent4>
      <a:accent5>
        <a:srgbClr val="F7941E"/>
      </a:accent5>
      <a:accent6>
        <a:srgbClr val="A3238E"/>
      </a:accent6>
      <a:hlink>
        <a:srgbClr val="0095DA"/>
      </a:hlink>
      <a:folHlink>
        <a:srgbClr val="0095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F7F4B96AD0A40B1B838A293BDFF99" ma:contentTypeVersion="10" ma:contentTypeDescription="Create a new document." ma:contentTypeScope="" ma:versionID="599375ded8528ba3fe5c16c233fe1e8c">
  <xsd:schema xmlns:xsd="http://www.w3.org/2001/XMLSchema" xmlns:xs="http://www.w3.org/2001/XMLSchema" xmlns:p="http://schemas.microsoft.com/office/2006/metadata/properties" xmlns:ns2="e060d27a-5161-4296-b561-dd0197b40dbe" xmlns:ns3="d38f0a99-75fa-4a74-962a-27f662799a1f" targetNamespace="http://schemas.microsoft.com/office/2006/metadata/properties" ma:root="true" ma:fieldsID="f96cd62eae24cfa17d66aae213cf508f" ns2:_="" ns3:_="">
    <xsd:import namespace="e060d27a-5161-4296-b561-dd0197b40dbe"/>
    <xsd:import namespace="d38f0a99-75fa-4a74-962a-27f662799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0d27a-5161-4296-b561-dd0197b40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f0a99-75fa-4a74-962a-27f662799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1B09A6-7200-406B-A103-CE322A2E7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0d27a-5161-4296-b561-dd0197b40dbe"/>
    <ds:schemaRef ds:uri="d38f0a99-75fa-4a74-962a-27f662799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99B45-4C2C-4B0D-9AD4-89129FE7BDD6}">
  <ds:schemaRefs>
    <ds:schemaRef ds:uri="http://schemas.microsoft.com/office/infopath/2007/PartnerControls"/>
    <ds:schemaRef ds:uri="http://purl.org/dc/dcmitype/"/>
    <ds:schemaRef ds:uri="d38f0a99-75fa-4a74-962a-27f662799a1f"/>
    <ds:schemaRef ds:uri="http://schemas.microsoft.com/office/2006/metadata/properties"/>
    <ds:schemaRef ds:uri="e060d27a-5161-4296-b561-dd0197b40db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CEAEC6-BA51-41BD-BF26-C893E76204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5395</TotalTime>
  <Words>947</Words>
  <Application>Microsoft Office PowerPoint</Application>
  <PresentationFormat>On-screen Show (4:3)</PresentationFormat>
  <Paragraphs>138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Services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KhaleenAMonaro</dc:creator>
  <cp:lastModifiedBy>McGinty, Shelby</cp:lastModifiedBy>
  <cp:revision>171</cp:revision>
  <cp:lastPrinted>2017-07-24T16:35:00Z</cp:lastPrinted>
  <dcterms:created xsi:type="dcterms:W3CDTF">2017-07-07T15:03:39Z</dcterms:created>
  <dcterms:modified xsi:type="dcterms:W3CDTF">2021-05-05T18:06:42Z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0x010100D11F7F4B96AD0A40B1B838A293BDFF99</vt:lpwstr>
  </property>
</Properties>
</file>