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  <p:sldMasterId id="2147483685" r:id="rId5"/>
  </p:sldMasterIdLst>
  <p:notesMasterIdLst>
    <p:notesMasterId r:id="rId23"/>
  </p:notesMasterIdLst>
  <p:sldIdLst>
    <p:sldId id="273" r:id="rId6"/>
    <p:sldId id="257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Ginty, Shelby" initials="MS" lastIdx="2" clrIdx="0">
    <p:extLst>
      <p:ext uri="{19B8F6BF-5375-455C-9EA6-DF929625EA0E}">
        <p15:presenceInfo xmlns:p15="http://schemas.microsoft.com/office/powerpoint/2012/main" userId="S::Shelby.McGinty@us.gt.com::d154e83e-b8ce-43b6-ab21-a4bfdaf132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127B0-F2F5-2E04-D96D-50779AB3AA84}" v="8" dt="2021-06-09T16:23:52.339"/>
    <p1510:client id="{7F36214A-6F7C-E528-0473-45C8F97E2252}" v="48" dt="2021-06-09T16:35:10.669"/>
  </p1510:revLst>
</p1510:revInfo>
</file>

<file path=ppt/tableStyles.xml><?xml version="1.0" encoding="utf-8"?>
<a:tblStyleLst xmlns:a="http://schemas.openxmlformats.org/drawingml/2006/main" def="{A459981F-B0BE-4E2A-BA8B-20797240A79B}">
  <a:tblStyle styleId="{A459981F-B0BE-4E2A-BA8B-20797240A79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/>
      <a:tcStyle>
        <a:tcBdr/>
        <a:fill>
          <a:solidFill>
            <a:srgbClr val="CACB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FB315B-D353-4E1A-952B-5F9980EEE7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inty, Shelby" userId="d154e83e-b8ce-43b6-ab21-a4bfdaf13243" providerId="ADAL" clId="{E7F047E9-79D5-4F77-9561-CC30BF5B659F}"/>
    <pc:docChg chg="undo modSld">
      <pc:chgData name="McGinty, Shelby" userId="d154e83e-b8ce-43b6-ab21-a4bfdaf13243" providerId="ADAL" clId="{E7F047E9-79D5-4F77-9561-CC30BF5B659F}" dt="2021-06-09T16:44:51.660" v="21" actId="13926"/>
      <pc:docMkLst>
        <pc:docMk/>
      </pc:docMkLst>
      <pc:sldChg chg="modSp">
        <pc:chgData name="McGinty, Shelby" userId="d154e83e-b8ce-43b6-ab21-a4bfdaf13243" providerId="ADAL" clId="{E7F047E9-79D5-4F77-9561-CC30BF5B659F}" dt="2021-06-09T16:44:51.660" v="21" actId="13926"/>
        <pc:sldMkLst>
          <pc:docMk/>
          <pc:sldMk cId="0" sldId="259"/>
        </pc:sldMkLst>
        <pc:graphicFrameChg chg="mod modGraphic">
          <ac:chgData name="McGinty, Shelby" userId="d154e83e-b8ce-43b6-ab21-a4bfdaf13243" providerId="ADAL" clId="{E7F047E9-79D5-4F77-9561-CC30BF5B659F}" dt="2021-06-09T16:44:51.660" v="21" actId="13926"/>
          <ac:graphicFrameMkLst>
            <pc:docMk/>
            <pc:sldMk cId="0" sldId="259"/>
            <ac:graphicFrameMk id="181" creationId="{00000000-0000-0000-0000-000000000000}"/>
          </ac:graphicFrameMkLst>
        </pc:graphicFrameChg>
        <pc:graphicFrameChg chg="mod modGraphic">
          <ac:chgData name="McGinty, Shelby" userId="d154e83e-b8ce-43b6-ab21-a4bfdaf13243" providerId="ADAL" clId="{E7F047E9-79D5-4F77-9561-CC30BF5B659F}" dt="2021-06-03T16:20:13.221" v="11" actId="13926"/>
          <ac:graphicFrameMkLst>
            <pc:docMk/>
            <pc:sldMk cId="0" sldId="259"/>
            <ac:graphicFrameMk id="182" creationId="{00000000-0000-0000-0000-000000000000}"/>
          </ac:graphicFrameMkLst>
        </pc:graphicFrameChg>
        <pc:graphicFrameChg chg="mod modGraphic">
          <ac:chgData name="McGinty, Shelby" userId="d154e83e-b8ce-43b6-ab21-a4bfdaf13243" providerId="ADAL" clId="{E7F047E9-79D5-4F77-9561-CC30BF5B659F}" dt="2021-06-09T16:35:28.599" v="13" actId="13926"/>
          <ac:graphicFrameMkLst>
            <pc:docMk/>
            <pc:sldMk cId="0" sldId="259"/>
            <ac:graphicFrameMk id="183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E7F047E9-79D5-4F77-9561-CC30BF5B659F}" dt="2021-06-03T16:08:46.628" v="8" actId="13926"/>
        <pc:sldMkLst>
          <pc:docMk/>
          <pc:sldMk cId="0" sldId="262"/>
        </pc:sldMkLst>
        <pc:spChg chg="mod">
          <ac:chgData name="McGinty, Shelby" userId="d154e83e-b8ce-43b6-ab21-a4bfdaf13243" providerId="ADAL" clId="{E7F047E9-79D5-4F77-9561-CC30BF5B659F}" dt="2021-06-03T16:08:46.628" v="8" actId="13926"/>
          <ac:spMkLst>
            <pc:docMk/>
            <pc:sldMk cId="0" sldId="262"/>
            <ac:spMk id="211" creationId="{00000000-0000-0000-0000-000000000000}"/>
          </ac:spMkLst>
        </pc:spChg>
      </pc:sldChg>
      <pc:sldChg chg="modSp">
        <pc:chgData name="McGinty, Shelby" userId="d154e83e-b8ce-43b6-ab21-a4bfdaf13243" providerId="ADAL" clId="{E7F047E9-79D5-4F77-9561-CC30BF5B659F}" dt="2021-06-03T16:09:04.096" v="9" actId="13926"/>
        <pc:sldMkLst>
          <pc:docMk/>
          <pc:sldMk cId="0" sldId="264"/>
        </pc:sldMkLst>
        <pc:graphicFrameChg chg="modGraphic">
          <ac:chgData name="McGinty, Shelby" userId="d154e83e-b8ce-43b6-ab21-a4bfdaf13243" providerId="ADAL" clId="{E7F047E9-79D5-4F77-9561-CC30BF5B659F}" dt="2021-06-03T16:09:04.096" v="9" actId="13926"/>
          <ac:graphicFrameMkLst>
            <pc:docMk/>
            <pc:sldMk cId="0" sldId="264"/>
            <ac:graphicFrameMk id="233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E7F047E9-79D5-4F77-9561-CC30BF5B659F}" dt="2021-06-03T16:20:08.495" v="10" actId="13926"/>
        <pc:sldMkLst>
          <pc:docMk/>
          <pc:sldMk cId="0" sldId="273"/>
        </pc:sldMkLst>
        <pc:spChg chg="mod">
          <ac:chgData name="McGinty, Shelby" userId="d154e83e-b8ce-43b6-ab21-a4bfdaf13243" providerId="ADAL" clId="{E7F047E9-79D5-4F77-9561-CC30BF5B659F}" dt="2021-06-03T16:20:08.495" v="10" actId="13926"/>
          <ac:spMkLst>
            <pc:docMk/>
            <pc:sldMk cId="0" sldId="273"/>
            <ac:spMk id="119" creationId="{00000000-0000-0000-0000-000000000000}"/>
          </ac:spMkLst>
        </pc:spChg>
      </pc:sldChg>
    </pc:docChg>
  </pc:docChgLst>
  <pc:docChgLst>
    <pc:chgData name="McGinty, Shelby" userId="S::shelby.mcginty@us.gt.com::d154e83e-b8ce-43b6-ab21-a4bfdaf13243" providerId="AD" clId="Web-{352127B0-F2F5-2E04-D96D-50779AB3AA84}"/>
    <pc:docChg chg="modSld">
      <pc:chgData name="McGinty, Shelby" userId="S::shelby.mcginty@us.gt.com::d154e83e-b8ce-43b6-ab21-a4bfdaf13243" providerId="AD" clId="Web-{352127B0-F2F5-2E04-D96D-50779AB3AA84}" dt="2021-06-09T16:23:51.199" v="5"/>
      <pc:docMkLst>
        <pc:docMk/>
      </pc:docMkLst>
      <pc:sldChg chg="modSp">
        <pc:chgData name="McGinty, Shelby" userId="S::shelby.mcginty@us.gt.com::d154e83e-b8ce-43b6-ab21-a4bfdaf13243" providerId="AD" clId="Web-{352127B0-F2F5-2E04-D96D-50779AB3AA84}" dt="2021-06-09T16:23:51.199" v="5"/>
        <pc:sldMkLst>
          <pc:docMk/>
          <pc:sldMk cId="0" sldId="259"/>
        </pc:sldMkLst>
        <pc:graphicFrameChg chg="mod modGraphic">
          <ac:chgData name="McGinty, Shelby" userId="S::shelby.mcginty@us.gt.com::d154e83e-b8ce-43b6-ab21-a4bfdaf13243" providerId="AD" clId="Web-{352127B0-F2F5-2E04-D96D-50779AB3AA84}" dt="2021-06-09T16:23:51.199" v="5"/>
          <ac:graphicFrameMkLst>
            <pc:docMk/>
            <pc:sldMk cId="0" sldId="259"/>
            <ac:graphicFrameMk id="183" creationId="{00000000-0000-0000-0000-000000000000}"/>
          </ac:graphicFrameMkLst>
        </pc:graphicFrameChg>
      </pc:sldChg>
    </pc:docChg>
  </pc:docChgLst>
  <pc:docChgLst>
    <pc:chgData name="McGinty, Shelby" userId="d154e83e-b8ce-43b6-ab21-a4bfdaf13243" providerId="ADAL" clId="{C6AD371A-FC76-46E2-80BF-518474EB13AF}"/>
    <pc:docChg chg="custSel modSld">
      <pc:chgData name="McGinty, Shelby" userId="d154e83e-b8ce-43b6-ab21-a4bfdaf13243" providerId="ADAL" clId="{C6AD371A-FC76-46E2-80BF-518474EB13AF}" dt="2021-05-27T22:00:13.335" v="95" actId="20577"/>
      <pc:docMkLst>
        <pc:docMk/>
      </pc:docMkLst>
      <pc:sldChg chg="modSp">
        <pc:chgData name="McGinty, Shelby" userId="d154e83e-b8ce-43b6-ab21-a4bfdaf13243" providerId="ADAL" clId="{C6AD371A-FC76-46E2-80BF-518474EB13AF}" dt="2021-05-27T21:17:28.004" v="3" actId="14100"/>
        <pc:sldMkLst>
          <pc:docMk/>
          <pc:sldMk cId="0" sldId="257"/>
        </pc:sldMkLst>
        <pc:spChg chg="mod">
          <ac:chgData name="McGinty, Shelby" userId="d154e83e-b8ce-43b6-ab21-a4bfdaf13243" providerId="ADAL" clId="{C6AD371A-FC76-46E2-80BF-518474EB13AF}" dt="2021-05-27T21:17:15.298" v="0"/>
          <ac:spMkLst>
            <pc:docMk/>
            <pc:sldMk cId="0" sldId="257"/>
            <ac:spMk id="162" creationId="{00000000-0000-0000-0000-000000000000}"/>
          </ac:spMkLst>
        </pc:spChg>
        <pc:graphicFrameChg chg="mod modGraphic">
          <ac:chgData name="McGinty, Shelby" userId="d154e83e-b8ce-43b6-ab21-a4bfdaf13243" providerId="ADAL" clId="{C6AD371A-FC76-46E2-80BF-518474EB13AF}" dt="2021-05-27T21:17:28.004" v="3" actId="14100"/>
          <ac:graphicFrameMkLst>
            <pc:docMk/>
            <pc:sldMk cId="0" sldId="257"/>
            <ac:graphicFrameMk id="165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C6AD371A-FC76-46E2-80BF-518474EB13AF}" dt="2021-05-27T22:00:13.335" v="95" actId="20577"/>
        <pc:sldMkLst>
          <pc:docMk/>
          <pc:sldMk cId="0" sldId="259"/>
        </pc:sldMkLst>
        <pc:graphicFrameChg chg="modGraphic">
          <ac:chgData name="McGinty, Shelby" userId="d154e83e-b8ce-43b6-ab21-a4bfdaf13243" providerId="ADAL" clId="{C6AD371A-FC76-46E2-80BF-518474EB13AF}" dt="2021-05-27T21:46:59.166" v="22" actId="20577"/>
          <ac:graphicFrameMkLst>
            <pc:docMk/>
            <pc:sldMk cId="0" sldId="259"/>
            <ac:graphicFrameMk id="181" creationId="{00000000-0000-0000-0000-000000000000}"/>
          </ac:graphicFrameMkLst>
        </pc:graphicFrameChg>
        <pc:graphicFrameChg chg="mod modGraphic">
          <ac:chgData name="McGinty, Shelby" userId="d154e83e-b8ce-43b6-ab21-a4bfdaf13243" providerId="ADAL" clId="{C6AD371A-FC76-46E2-80BF-518474EB13AF}" dt="2021-05-27T22:00:13.335" v="95" actId="20577"/>
          <ac:graphicFrameMkLst>
            <pc:docMk/>
            <pc:sldMk cId="0" sldId="259"/>
            <ac:graphicFrameMk id="183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C6AD371A-FC76-46E2-80BF-518474EB13AF}" dt="2021-05-27T21:44:37.561" v="10" actId="20577"/>
        <pc:sldMkLst>
          <pc:docMk/>
          <pc:sldMk cId="0" sldId="260"/>
        </pc:sldMkLst>
        <pc:spChg chg="mod">
          <ac:chgData name="McGinty, Shelby" userId="d154e83e-b8ce-43b6-ab21-a4bfdaf13243" providerId="ADAL" clId="{C6AD371A-FC76-46E2-80BF-518474EB13AF}" dt="2021-05-27T21:44:37.561" v="10" actId="20577"/>
          <ac:spMkLst>
            <pc:docMk/>
            <pc:sldMk cId="0" sldId="260"/>
            <ac:spMk id="189" creationId="{00000000-0000-0000-0000-000000000000}"/>
          </ac:spMkLst>
        </pc:spChg>
      </pc:sldChg>
      <pc:sldChg chg="modSp">
        <pc:chgData name="McGinty, Shelby" userId="d154e83e-b8ce-43b6-ab21-a4bfdaf13243" providerId="ADAL" clId="{C6AD371A-FC76-46E2-80BF-518474EB13AF}" dt="2021-05-27T21:58:01.677" v="70" actId="13926"/>
        <pc:sldMkLst>
          <pc:docMk/>
          <pc:sldMk cId="0" sldId="264"/>
        </pc:sldMkLst>
        <pc:spChg chg="mod">
          <ac:chgData name="McGinty, Shelby" userId="d154e83e-b8ce-43b6-ab21-a4bfdaf13243" providerId="ADAL" clId="{C6AD371A-FC76-46E2-80BF-518474EB13AF}" dt="2021-05-27T21:58:01.677" v="70" actId="13926"/>
          <ac:spMkLst>
            <pc:docMk/>
            <pc:sldMk cId="0" sldId="264"/>
            <ac:spMk id="231" creationId="{00000000-0000-0000-0000-000000000000}"/>
          </ac:spMkLst>
        </pc:spChg>
      </pc:sldChg>
      <pc:sldChg chg="modSp">
        <pc:chgData name="McGinty, Shelby" userId="d154e83e-b8ce-43b6-ab21-a4bfdaf13243" providerId="ADAL" clId="{C6AD371A-FC76-46E2-80BF-518474EB13AF}" dt="2021-05-27T21:57:48.480" v="69" actId="20577"/>
        <pc:sldMkLst>
          <pc:docMk/>
          <pc:sldMk cId="0" sldId="265"/>
        </pc:sldMkLst>
        <pc:spChg chg="mod">
          <ac:chgData name="McGinty, Shelby" userId="d154e83e-b8ce-43b6-ab21-a4bfdaf13243" providerId="ADAL" clId="{C6AD371A-FC76-46E2-80BF-518474EB13AF}" dt="2021-05-27T21:57:35.574" v="48" actId="313"/>
          <ac:spMkLst>
            <pc:docMk/>
            <pc:sldMk cId="0" sldId="265"/>
            <ac:spMk id="239" creationId="{00000000-0000-0000-0000-000000000000}"/>
          </ac:spMkLst>
        </pc:spChg>
        <pc:graphicFrameChg chg="modGraphic">
          <ac:chgData name="McGinty, Shelby" userId="d154e83e-b8ce-43b6-ab21-a4bfdaf13243" providerId="ADAL" clId="{C6AD371A-FC76-46E2-80BF-518474EB13AF}" dt="2021-05-27T21:57:48.480" v="69" actId="20577"/>
          <ac:graphicFrameMkLst>
            <pc:docMk/>
            <pc:sldMk cId="0" sldId="265"/>
            <ac:graphicFrameMk id="241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C6AD371A-FC76-46E2-80BF-518474EB13AF}" dt="2021-05-27T21:58:27.451" v="90" actId="20577"/>
        <pc:sldMkLst>
          <pc:docMk/>
          <pc:sldMk cId="0" sldId="267"/>
        </pc:sldMkLst>
        <pc:spChg chg="mod">
          <ac:chgData name="McGinty, Shelby" userId="d154e83e-b8ce-43b6-ab21-a4bfdaf13243" providerId="ADAL" clId="{C6AD371A-FC76-46E2-80BF-518474EB13AF}" dt="2021-05-27T21:58:20.634" v="78" actId="20577"/>
          <ac:spMkLst>
            <pc:docMk/>
            <pc:sldMk cId="0" sldId="267"/>
            <ac:spMk id="259" creationId="{00000000-0000-0000-0000-000000000000}"/>
          </ac:spMkLst>
        </pc:spChg>
        <pc:graphicFrameChg chg="modGraphic">
          <ac:chgData name="McGinty, Shelby" userId="d154e83e-b8ce-43b6-ab21-a4bfdaf13243" providerId="ADAL" clId="{C6AD371A-FC76-46E2-80BF-518474EB13AF}" dt="2021-05-27T21:58:27.451" v="90" actId="20577"/>
          <ac:graphicFrameMkLst>
            <pc:docMk/>
            <pc:sldMk cId="0" sldId="267"/>
            <ac:graphicFrameMk id="261" creationId="{00000000-0000-0000-0000-000000000000}"/>
          </ac:graphicFrameMkLst>
        </pc:graphicFrameChg>
      </pc:sldChg>
      <pc:sldChg chg="modSp delCm">
        <pc:chgData name="McGinty, Shelby" userId="d154e83e-b8ce-43b6-ab21-a4bfdaf13243" providerId="ADAL" clId="{C6AD371A-FC76-46E2-80BF-518474EB13AF}" dt="2021-05-27T21:24:12.527" v="6" actId="1592"/>
        <pc:sldMkLst>
          <pc:docMk/>
          <pc:sldMk cId="0" sldId="274"/>
        </pc:sldMkLst>
        <pc:spChg chg="mod">
          <ac:chgData name="McGinty, Shelby" userId="d154e83e-b8ce-43b6-ab21-a4bfdaf13243" providerId="ADAL" clId="{C6AD371A-FC76-46E2-80BF-518474EB13AF}" dt="2021-05-27T21:23:57.098" v="4"/>
          <ac:spMkLst>
            <pc:docMk/>
            <pc:sldMk cId="0" sldId="274"/>
            <ac:spMk id="136" creationId="{00000000-0000-0000-0000-000000000000}"/>
          </ac:spMkLst>
        </pc:spChg>
        <pc:spChg chg="mod">
          <ac:chgData name="McGinty, Shelby" userId="d154e83e-b8ce-43b6-ab21-a4bfdaf13243" providerId="ADAL" clId="{C6AD371A-FC76-46E2-80BF-518474EB13AF}" dt="2021-05-27T21:24:10.003" v="5"/>
          <ac:spMkLst>
            <pc:docMk/>
            <pc:sldMk cId="0" sldId="274"/>
            <ac:spMk id="138" creationId="{00000000-0000-0000-0000-000000000000}"/>
          </ac:spMkLst>
        </pc:spChg>
      </pc:sldChg>
    </pc:docChg>
  </pc:docChgLst>
  <pc:docChgLst>
    <pc:chgData name="Lee, Lauren" userId="803a0ef7-bf30-4842-a815-984761874f0b" providerId="ADAL" clId="{8F855EC1-1AE0-49C8-9808-BAD00955E3E3}"/>
    <pc:docChg chg="custSel modSld">
      <pc:chgData name="Lee, Lauren" userId="803a0ef7-bf30-4842-a815-984761874f0b" providerId="ADAL" clId="{8F855EC1-1AE0-49C8-9808-BAD00955E3E3}" dt="2021-06-09T15:05:52.104" v="13" actId="115"/>
      <pc:docMkLst>
        <pc:docMk/>
      </pc:docMkLst>
      <pc:sldChg chg="modSp">
        <pc:chgData name="Lee, Lauren" userId="803a0ef7-bf30-4842-a815-984761874f0b" providerId="ADAL" clId="{8F855EC1-1AE0-49C8-9808-BAD00955E3E3}" dt="2021-06-09T15:05:52.104" v="13" actId="115"/>
        <pc:sldMkLst>
          <pc:docMk/>
          <pc:sldMk cId="0" sldId="259"/>
        </pc:sldMkLst>
        <pc:graphicFrameChg chg="modGraphic">
          <ac:chgData name="Lee, Lauren" userId="803a0ef7-bf30-4842-a815-984761874f0b" providerId="ADAL" clId="{8F855EC1-1AE0-49C8-9808-BAD00955E3E3}" dt="2021-06-09T15:04:59.376" v="1" actId="115"/>
          <ac:graphicFrameMkLst>
            <pc:docMk/>
            <pc:sldMk cId="0" sldId="259"/>
            <ac:graphicFrameMk id="181" creationId="{00000000-0000-0000-0000-000000000000}"/>
          </ac:graphicFrameMkLst>
        </pc:graphicFrameChg>
        <pc:graphicFrameChg chg="modGraphic">
          <ac:chgData name="Lee, Lauren" userId="803a0ef7-bf30-4842-a815-984761874f0b" providerId="ADAL" clId="{8F855EC1-1AE0-49C8-9808-BAD00955E3E3}" dt="2021-06-09T15:05:52.104" v="13" actId="115"/>
          <ac:graphicFrameMkLst>
            <pc:docMk/>
            <pc:sldMk cId="0" sldId="259"/>
            <ac:graphicFrameMk id="183" creationId="{00000000-0000-0000-0000-000000000000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7F36214A-6F7C-E528-0473-45C8F97E2252}"/>
    <pc:docChg chg="modSld">
      <pc:chgData name="McGinty, Shelby" userId="S::shelby.mcginty@us.gt.com::d154e83e-b8ce-43b6-ab21-a4bfdaf13243" providerId="AD" clId="Web-{7F36214A-6F7C-E528-0473-45C8F97E2252}" dt="2021-06-09T16:35:09.981" v="34"/>
      <pc:docMkLst>
        <pc:docMk/>
      </pc:docMkLst>
      <pc:sldChg chg="addSp delSp modSp">
        <pc:chgData name="McGinty, Shelby" userId="S::shelby.mcginty@us.gt.com::d154e83e-b8ce-43b6-ab21-a4bfdaf13243" providerId="AD" clId="Web-{7F36214A-6F7C-E528-0473-45C8F97E2252}" dt="2021-06-09T16:35:09.981" v="34"/>
        <pc:sldMkLst>
          <pc:docMk/>
          <pc:sldMk cId="0" sldId="259"/>
        </pc:sldMkLst>
        <pc:spChg chg="add del mod">
          <ac:chgData name="McGinty, Shelby" userId="S::shelby.mcginty@us.gt.com::d154e83e-b8ce-43b6-ab21-a4bfdaf13243" providerId="AD" clId="Web-{7F36214A-6F7C-E528-0473-45C8F97E2252}" dt="2021-06-09T16:35:09.981" v="33"/>
          <ac:spMkLst>
            <pc:docMk/>
            <pc:sldMk cId="0" sldId="259"/>
            <ac:spMk id="5" creationId="{446654DA-FC61-4B87-BB47-28FD81CC5DE7}"/>
          </ac:spMkLst>
        </pc:spChg>
        <pc:graphicFrameChg chg="add del mod">
          <ac:chgData name="McGinty, Shelby" userId="S::shelby.mcginty@us.gt.com::d154e83e-b8ce-43b6-ab21-a4bfdaf13243" providerId="AD" clId="Web-{7F36214A-6F7C-E528-0473-45C8F97E2252}" dt="2021-06-09T16:35:09.981" v="34"/>
          <ac:graphicFrameMkLst>
            <pc:docMk/>
            <pc:sldMk cId="0" sldId="259"/>
            <ac:graphicFrameMk id="4" creationId="{F6F5E596-6B31-45CE-A7C4-400328BAD22A}"/>
          </ac:graphicFrameMkLst>
        </pc:graphicFrameChg>
        <pc:graphicFrameChg chg="mod modGraphic">
          <ac:chgData name="McGinty, Shelby" userId="S::shelby.mcginty@us.gt.com::d154e83e-b8ce-43b6-ab21-a4bfdaf13243" providerId="AD" clId="Web-{7F36214A-6F7C-E528-0473-45C8F97E2252}" dt="2021-06-09T16:32:41.382" v="7"/>
          <ac:graphicFrameMkLst>
            <pc:docMk/>
            <pc:sldMk cId="0" sldId="259"/>
            <ac:graphicFrameMk id="181" creationId="{00000000-0000-0000-0000-000000000000}"/>
          </ac:graphicFrameMkLst>
        </pc:graphicFrameChg>
        <pc:graphicFrameChg chg="mod modGraphic">
          <ac:chgData name="McGinty, Shelby" userId="S::shelby.mcginty@us.gt.com::d154e83e-b8ce-43b6-ab21-a4bfdaf13243" providerId="AD" clId="Web-{7F36214A-6F7C-E528-0473-45C8F97E2252}" dt="2021-06-09T16:35:06.528" v="28"/>
          <ac:graphicFrameMkLst>
            <pc:docMk/>
            <pc:sldMk cId="0" sldId="259"/>
            <ac:graphicFrameMk id="18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9" y="0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75" y="1162050"/>
            <a:ext cx="4184649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890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09d15c9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4109d15c98_1_105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4109d15c98_1_105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only or primary imag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65760" y="1897602"/>
            <a:ext cx="462895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primary image">
  <p:cSld name="Divider with primary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econdary image">
  <p:cSld name="Divider with secondary imag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65125" y="1818067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 only or primary imag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primary image">
  <p:cSld name="Divider with primary imag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secondary image">
  <p:cSld name="Divider with secondary imag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663439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539496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ctrTitle"/>
          </p:nvPr>
        </p:nvSpPr>
        <p:spPr>
          <a:xfrm>
            <a:off x="365759" y="2536797"/>
            <a:ext cx="745426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Phase 2 Progress Review Discussion Template</a:t>
            </a:r>
            <a:endParaRPr dirty="0"/>
          </a:p>
        </p:txBody>
      </p:sp>
      <p:sp>
        <p:nvSpPr>
          <p:cNvPr id="119" name="Google Shape;119;p39"/>
          <p:cNvSpPr txBox="1">
            <a:spLocks noGrp="1"/>
          </p:cNvSpPr>
          <p:nvPr>
            <p:ph type="subTitle" idx="1"/>
          </p:nvPr>
        </p:nvSpPr>
        <p:spPr>
          <a:xfrm>
            <a:off x="365759" y="3417950"/>
            <a:ext cx="730454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GSA, </a:t>
            </a:r>
            <a:r>
              <a:rPr lang="en-US" dirty="0"/>
              <a:t>Office of Shared Solutions and Performance Improvement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Month, Year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0ABD2-0891-4F93-A0C7-C859D0FC2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Organization Chart an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d indicate required number of </a:t>
            </a:r>
            <a:r>
              <a:rPr lang="en-US"/>
              <a:t>full time equivalents (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FTEs)/resources, existing resource gaps, and plan to fill resource gaps</a:t>
            </a:r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Resource Management Plan Overview (Provider)</a:t>
            </a:r>
            <a:endParaRPr dirty="0"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2"/>
          </p:nvPr>
        </p:nvSpPr>
        <p:spPr>
          <a:xfrm>
            <a:off x="365700" y="1809377"/>
            <a:ext cx="8412600" cy="4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provider migration team for Phase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provider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48"/>
          <p:cNvGraphicFramePr/>
          <p:nvPr>
            <p:extLst>
              <p:ext uri="{D42A27DB-BD31-4B8C-83A1-F6EECF244321}">
                <p14:modId xmlns:p14="http://schemas.microsoft.com/office/powerpoint/2010/main" val="3483183409"/>
              </p:ext>
            </p:extLst>
          </p:nvPr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Resource Management Plan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0C251-A555-4F7F-90AB-A29843138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be which services the organization desires for migration and </a:t>
            </a:r>
            <a:r>
              <a:rPr lang="en-US"/>
              <a:t>Operations and Maintenance (O&amp;M)</a:t>
            </a:r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Scope of Services Overview</a:t>
            </a:r>
            <a:endParaRPr/>
          </a:p>
        </p:txBody>
      </p:sp>
      <p:graphicFrame>
        <p:nvGraphicFramePr>
          <p:cNvPr id="249" name="Google Shape;249;p49"/>
          <p:cNvGraphicFramePr/>
          <p:nvPr>
            <p:extLst>
              <p:ext uri="{D42A27DB-BD31-4B8C-83A1-F6EECF244321}">
                <p14:modId xmlns:p14="http://schemas.microsoft.com/office/powerpoint/2010/main" val="2369908764"/>
              </p:ext>
            </p:extLst>
          </p:nvPr>
        </p:nvGraphicFramePr>
        <p:xfrm>
          <a:off x="6475546" y="59436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5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 Needs Workbook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Draft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Request for Proposal 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(RFP) (Appl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ies to Commercial Only)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0" name="Google Shape;250;p49"/>
          <p:cNvSpPr/>
          <p:nvPr/>
        </p:nvSpPr>
        <p:spPr>
          <a:xfrm>
            <a:off x="1986321" y="1582653"/>
            <a:ext cx="878767" cy="181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Migration</a:t>
            </a:r>
            <a:endParaRPr/>
          </a:p>
        </p:txBody>
      </p:sp>
      <p:sp>
        <p:nvSpPr>
          <p:cNvPr id="251" name="Google Shape;251;p49"/>
          <p:cNvSpPr/>
          <p:nvPr/>
        </p:nvSpPr>
        <p:spPr>
          <a:xfrm>
            <a:off x="6446432" y="1575728"/>
            <a:ext cx="543740" cy="195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O&amp;M</a:t>
            </a:r>
            <a:endParaRPr/>
          </a:p>
        </p:txBody>
      </p:sp>
      <p:sp>
        <p:nvSpPr>
          <p:cNvPr id="252" name="Google Shape;252;p49"/>
          <p:cNvSpPr/>
          <p:nvPr/>
        </p:nvSpPr>
        <p:spPr>
          <a:xfrm>
            <a:off x="4597401" y="2132925"/>
            <a:ext cx="418084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required O&amp;M services, including: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Desired service (e.g., Financial Management, HR, Acquisition)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(e.g., Payable Management)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 of services (i.e., transaction processing, business application support)</a:t>
            </a:r>
            <a:endParaRPr/>
          </a:p>
        </p:txBody>
      </p:sp>
      <p:sp>
        <p:nvSpPr>
          <p:cNvPr id="253" name="Google Shape;253;p49"/>
          <p:cNvSpPr/>
          <p:nvPr/>
        </p:nvSpPr>
        <p:spPr>
          <a:xfrm>
            <a:off x="365759" y="2087226"/>
            <a:ext cx="40792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required migration services (e.g., training, data conversion, systems integration) from the provider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68DA8-BCCE-4E22-93BD-83F32DF9B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details around planned procurements to support the migration</a:t>
            </a:r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dirty="0"/>
              <a:t>Acquisition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Strategy</a:t>
            </a:r>
            <a:endParaRPr dirty="0"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Potential data points could include: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Planned procurements for future phases, including provide</a:t>
            </a:r>
            <a:r>
              <a:rPr lang="en-US" sz="1400" b="0" i="1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400" i="1">
                <a:solidFill>
                  <a:srgbClr val="575757"/>
                </a:solidFill>
              </a:rPr>
              <a:t>Request for Proposals (RFPs) </a:t>
            </a:r>
            <a:r>
              <a:rPr lang="en-US" sz="1400" b="0" i="1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Commercial):</a:t>
            </a:r>
            <a:endParaRPr/>
          </a:p>
        </p:txBody>
      </p:sp>
      <p:graphicFrame>
        <p:nvGraphicFramePr>
          <p:cNvPr id="261" name="Google Shape;261;p50"/>
          <p:cNvGraphicFramePr/>
          <p:nvPr>
            <p:extLst>
              <p:ext uri="{D42A27DB-BD31-4B8C-83A1-F6EECF244321}">
                <p14:modId xmlns:p14="http://schemas.microsoft.com/office/powerpoint/2010/main" val="3447228843"/>
              </p:ext>
            </p:extLst>
          </p:nvPr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Acquisition Strategy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2" name="Google Shape;262;p50"/>
          <p:cNvGraphicFramePr/>
          <p:nvPr/>
        </p:nvGraphicFramePr>
        <p:xfrm>
          <a:off x="300007" y="2712400"/>
          <a:ext cx="8412450" cy="250924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7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Procurement (including Scope)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Acquisition Strategy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Status*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Contract Value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Award Date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r>
                        <a:rPr lang="en-US" sz="11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Period of Performance 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services to extract and translate data from legacy application…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50"/>
          <p:cNvSpPr txBox="1"/>
          <p:nvPr/>
        </p:nvSpPr>
        <p:spPr>
          <a:xfrm rot="-2314511">
            <a:off x="2918884" y="3548835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264" name="Google Shape;264;p50"/>
          <p:cNvSpPr txBox="1"/>
          <p:nvPr/>
        </p:nvSpPr>
        <p:spPr>
          <a:xfrm>
            <a:off x="300007" y="5367212"/>
            <a:ext cx="8899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Char char="‏"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*Statuses may include: Early Planning, Requirements Defined, RFP Released, Award Complete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B0D94-7DD6-4CFD-8332-CD8CDFDD8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approach and strategy for change management, communications, and stakeholder management</a:t>
            </a:r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597369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Change Management and Communications Approach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stakeholders that will be impacted by the migration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change management activities that are planned for the program lifecycle with activity owners for the following: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 Process Re-engineering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Workforce Alignment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51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Communications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0F5EA-A79D-40AF-BA9C-9E8E111A0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expected impact on labor relations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Labor Relations Strategy</a:t>
            </a:r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 information: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the collective bargaining agreements that are impacted?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plan to negotiate with unions?</a:t>
            </a:r>
            <a:endParaRPr/>
          </a:p>
        </p:txBody>
      </p:sp>
      <p:graphicFrame>
        <p:nvGraphicFramePr>
          <p:cNvPr id="281" name="Google Shape;281;p52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Labor Relations Strategy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D4AAA-FDCB-4566-8A97-3D297A3BC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overview of the data management and quality approach including an overview of findings from the initial data assessment</a:t>
            </a:r>
            <a:endParaRPr/>
          </a:p>
        </p:txBody>
      </p:sp>
      <p:sp>
        <p:nvSpPr>
          <p:cNvPr id="287" name="Google Shape;287;p5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Management/Data Quality Approach</a:t>
            </a:r>
            <a:endParaRPr/>
          </a:p>
        </p:txBody>
      </p:sp>
      <p:sp>
        <p:nvSpPr>
          <p:cNvPr id="288" name="Google Shape;288;p5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Considering providing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results of your data quality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cleansing activities that have already begun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timeline for future data cleansing activities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Success criteria used to measure data quality</a:t>
            </a:r>
            <a:endParaRPr/>
          </a:p>
        </p:txBody>
      </p:sp>
      <p:graphicFrame>
        <p:nvGraphicFramePr>
          <p:cNvPr id="289" name="Google Shape;289;p53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Governance Model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Cleansing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843A6-C529-48B5-98A0-F0F6974395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top 5 – 10 risks identified to date and proposed mitigation strategies</a:t>
            </a:r>
            <a:endParaRPr/>
          </a:p>
        </p:txBody>
      </p:sp>
      <p:sp>
        <p:nvSpPr>
          <p:cNvPr id="295" name="Google Shape;295;p5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 Risks</a:t>
            </a:r>
            <a:endParaRPr/>
          </a:p>
        </p:txBody>
      </p:sp>
      <p:graphicFrame>
        <p:nvGraphicFramePr>
          <p:cNvPr id="296" name="Google Shape;296;p54"/>
          <p:cNvGraphicFramePr/>
          <p:nvPr/>
        </p:nvGraphicFramePr>
        <p:xfrm>
          <a:off x="383343" y="1557320"/>
          <a:ext cx="8376775" cy="31528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83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Risk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Mitigation </a:t>
                      </a: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&lt;Risk 1: If adequate resources are not dedicated to data cleansing, then cleansing activities will be delayed and the quality of the conversion will be reduced&gt;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&lt;Dedicate additional resources to support data cleansing efforts no later than 5/5&gt;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97" name="Google Shape;297;p54"/>
          <p:cNvGraphicFramePr/>
          <p:nvPr/>
        </p:nvGraphicFramePr>
        <p:xfrm>
          <a:off x="6464571" y="59649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Risks, Actions, Issues, and Decisions (RAID) </a:t>
                      </a: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 Log</a:t>
                      </a:r>
                      <a:r>
                        <a:rPr lang="en-US" sz="1000" u="none" strike="noStrike" cap="none"/>
                        <a:t> 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Risk Management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47893-C862-420A-AB82-BE852DE93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Please describe the activities planned for the next 30, 60, and 90 days</a:t>
            </a:r>
            <a:endParaRPr/>
          </a:p>
        </p:txBody>
      </p:sp>
      <p:sp>
        <p:nvSpPr>
          <p:cNvPr id="303" name="Google Shape;303;p5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08DE4-E686-4B87-9FCB-CF4646EEF6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This template is intended to guide a Progress Review discussion between a Customer, Provider and Key Stakeholders.</a:t>
            </a:r>
          </a:p>
        </p:txBody>
      </p:sp>
      <p:sp>
        <p:nvSpPr>
          <p:cNvPr id="163" name="Google Shape;163;p4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Questions to be Answered</a:t>
            </a:r>
            <a:endParaRPr/>
          </a:p>
        </p:txBody>
      </p:sp>
      <p:sp>
        <p:nvSpPr>
          <p:cNvPr id="164" name="Google Shape;164;p40"/>
          <p:cNvSpPr/>
          <p:nvPr/>
        </p:nvSpPr>
        <p:spPr>
          <a:xfrm rot="-5400000" flipH="1">
            <a:off x="-1766325" y="3760753"/>
            <a:ext cx="4476000" cy="456600"/>
          </a:xfrm>
          <a:prstGeom prst="chevron">
            <a:avLst>
              <a:gd name="adj" fmla="val 325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"/>
              <a:buFont typeface="Arial Narrow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2. Selection</a:t>
            </a:r>
            <a:endParaRPr/>
          </a:p>
        </p:txBody>
      </p:sp>
      <p:graphicFrame>
        <p:nvGraphicFramePr>
          <p:cNvPr id="165" name="Google Shape;165;p40"/>
          <p:cNvGraphicFramePr/>
          <p:nvPr>
            <p:extLst>
              <p:ext uri="{D42A27DB-BD31-4B8C-83A1-F6EECF244321}">
                <p14:modId xmlns:p14="http://schemas.microsoft.com/office/powerpoint/2010/main" val="3193729063"/>
              </p:ext>
            </p:extLst>
          </p:nvPr>
        </p:nvGraphicFramePr>
        <p:xfrm>
          <a:off x="828711" y="1434061"/>
          <a:ext cx="7571009" cy="4792992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8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73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 dirty="0">
                          <a:solidFill>
                            <a:schemeClr val="lt1"/>
                          </a:solidFill>
                        </a:rPr>
                        <a:t>Questions to Be Answered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4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Does the proposed solution offered by the provider meet standard requirements identified by the</a:t>
                      </a: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Service Area Managing Partner</a:t>
                      </a: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including federal requirements, and OSSPI approved mission-specific requirements needed by the agency?  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Has there been sufficient market research conducted on providers?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How inclusive is the risk analysis?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migration schedule realistic and achievable?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selected provider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adequately resourced and prepared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to support the new customer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the migration planning and migration phases?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customer adequately resourced and is the organization ready to begin the migration planning Phase?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 scope of services and migration planning phase roles and responsibilities adequately defined and understood between customer and provider?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the program have adequate plans to mitigate key risks and issues, and have contingency plans?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Has the LCCE been updated to reflect business requirements, and is it reasonable?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Do the customer and provider efforts align with each office initiative? 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1C1D1-A3CA-42D2-8CD4-50490817C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This template is intended to guide a Progress Review discussion between a Customer, Provider and Key Stakeholders.</a:t>
            </a:r>
          </a:p>
        </p:txBody>
      </p:sp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Instructions for Completing This Template </a:t>
            </a:r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use this template:</a:t>
            </a:r>
          </a:p>
          <a:p>
            <a:pPr marL="342900" lvl="0" indent="-342900">
              <a:buSzPts val="1800"/>
              <a:buFont typeface="Arial"/>
              <a:buChar char="•"/>
            </a:pPr>
            <a:r>
              <a:rPr lang="en-US" dirty="0"/>
              <a:t>Use the source documents included within each slide to develop summary-level information that will help guide the Progress Review</a:t>
            </a:r>
          </a:p>
          <a:p>
            <a:pPr marL="342900" lvl="0" indent="-342900">
              <a:buSzPts val="1800"/>
              <a:buFont typeface="Arial"/>
              <a:buChar char="•"/>
            </a:pPr>
            <a:r>
              <a:rPr lang="en-US" dirty="0"/>
              <a:t>Be prepared to discuss specific questions/content included on each slide before or during the Progress Review</a:t>
            </a:r>
          </a:p>
          <a:p>
            <a:pPr marL="342900" lvl="0" indent="-342900">
              <a:buSzPts val="1800"/>
              <a:buFont typeface="Arial"/>
              <a:buChar char="•"/>
            </a:pPr>
            <a:r>
              <a:rPr lang="en-US" dirty="0"/>
              <a:t>Once complete, schedule a Progress Review meeting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Documentation Required for Phase 2 Progress Review</a:t>
            </a:r>
            <a:endParaRPr dirty="0"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The following documentation is required in guiding a discussion to demonstrate readiness and gain approval for Phase 2. Agencies purchasing transaction processing services only will identify relevant activities and artifacts for their project using the </a:t>
            </a:r>
            <a:r>
              <a:rPr lang="en-US" sz="1600" u="sng" dirty="0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M3 Services </a:t>
            </a:r>
            <a:r>
              <a:rPr lang="en-US" sz="1600" u="sng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T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ailoring Guide.</a:t>
            </a:r>
            <a:endParaRPr sz="1600" b="0" i="0" u="none" strike="noStrike" cap="none" dirty="0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81" name="Google Shape;181;p42"/>
          <p:cNvGraphicFramePr/>
          <p:nvPr>
            <p:extLst>
              <p:ext uri="{D42A27DB-BD31-4B8C-83A1-F6EECF244321}">
                <p14:modId xmlns:p14="http://schemas.microsoft.com/office/powerpoint/2010/main" val="4018905255"/>
              </p:ext>
            </p:extLst>
          </p:nvPr>
        </p:nvGraphicFramePr>
        <p:xfrm>
          <a:off x="4632007" y="1370816"/>
          <a:ext cx="4141200" cy="3761715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35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Information Contained in </a:t>
                      </a:r>
                      <a:r>
                        <a:rPr lang="en-US" sz="1100" b="1" u="sng" strike="noStrike" cap="none">
                          <a:solidFill>
                            <a:srgbClr val="11A5DD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Progress Review Discussion</a:t>
                      </a:r>
                      <a:endParaRPr u="sng" dirty="0">
                        <a:solidFill>
                          <a:srgbClr val="11A5DD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425">
                <a:tc>
                  <a:txBody>
                    <a:bodyPr/>
                    <a:lstStyle/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Acquisition Strategy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Business Needs Workbook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Change Management and Communication Approach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Data Management/Data Quality Approach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Decommission Plan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Initial Master Schedule Overview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Labor Relations Strategy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LCCE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M3 Risk Assessment Tool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Provider Agreement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Provider Selection Summary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Request for Proposal (RFP) (Commercial Only)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Arial Narrow"/>
                        <a:cs typeface="Arial"/>
                        <a:sym typeface="Arial Narrow"/>
                      </a:endParaRP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Resource Management Plan Overview (Provider)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Resource Management Plan Update (Customer)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Scope of Services Overview</a:t>
                      </a:r>
                    </a:p>
                    <a:p>
                      <a:pPr marL="176213" marR="0" lvl="0" indent="-1762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"/>
                          <a:sym typeface="Arial Narrow"/>
                        </a:rPr>
                        <a:t>Top Risks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 dirty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 dirty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2" name="Google Shape;182;p42"/>
          <p:cNvGraphicFramePr/>
          <p:nvPr>
            <p:extLst>
              <p:ext uri="{D42A27DB-BD31-4B8C-83A1-F6EECF244321}">
                <p14:modId xmlns:p14="http://schemas.microsoft.com/office/powerpoint/2010/main" val="2257034771"/>
              </p:ext>
            </p:extLst>
          </p:nvPr>
        </p:nvGraphicFramePr>
        <p:xfrm>
          <a:off x="365760" y="5214848"/>
          <a:ext cx="8412500" cy="1219340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42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Exit Criteria (to move into Phase 3)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Business Needs Workbook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Communications to Stakeholder Delivered</a:t>
                      </a:r>
                      <a:endParaRPr lang="en-US" sz="100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Data Cleansing Commenced</a:t>
                      </a:r>
                      <a:endParaRPr lang="en-US" sz="100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Initial Master Schedule Updated</a:t>
                      </a:r>
                      <a:endParaRPr lang="en-US" sz="100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LCCE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Mitigation Plans in Place for Major Risks/Issues</a:t>
                      </a:r>
                      <a:endParaRPr lang="en-US" sz="1000" u="none" strike="noStrike" cap="none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Provider Agreement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Provider Selected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Staffing Plan Ready for Execution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3" name="Google Shape;183;p42"/>
          <p:cNvGraphicFramePr/>
          <p:nvPr>
            <p:extLst>
              <p:ext uri="{D42A27DB-BD31-4B8C-83A1-F6EECF244321}">
                <p14:modId xmlns:p14="http://schemas.microsoft.com/office/powerpoint/2010/main" val="888148556"/>
              </p:ext>
            </p:extLst>
          </p:nvPr>
        </p:nvGraphicFramePr>
        <p:xfrm>
          <a:off x="360712" y="1370816"/>
          <a:ext cx="4141200" cy="3761715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20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Phase 2 Documentation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42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Acquisition Strategy</a:t>
                      </a:r>
                      <a:endParaRPr lang="en-US" sz="100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Business Needs Workbook </a:t>
                      </a:r>
                      <a:endParaRPr lang="en-US" sz="10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Business Process Reengineering Strategy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Change Management Plan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Change Readiness Assessment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Communications Plan </a:t>
                      </a:r>
                      <a:endParaRPr lang="en-US" sz="10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Cost Estimates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Data Cleansing Plan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Data Cleansing Scripts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Decommission Plan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Governance Plan</a:t>
                      </a:r>
                      <a:endParaRPr lang="en-US" sz="10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Implementation Approach/Schedule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Independent Verification and Validation (IV&amp;V) Plan </a:t>
                      </a: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Initial Master Schedule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Labor Relations Strategy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Life Cycle Cost Estimate (LCCE) </a:t>
                      </a:r>
                      <a:endParaRPr lang="en-US" sz="1000" b="0" i="0" u="none" strike="sngStrike" cap="none" noProof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M3 Risk Assessment Tool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Program Management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Provider Agreement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Provider Assessment Report (Federal Only)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Request for Proposal (RFP) (Commercial Only)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Resource Management Plan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Risk Management Plan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Risks, Actions, Issues, and Decisions  (RAID) Log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Stakeholder Analysis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Status Reports/Dashboards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Target State Concept of Operations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Validated As-Is Process Maps </a:t>
                      </a: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08900-6B67-44B0-8AF0-B0802EA78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71600"/>
            <a:ext cx="8839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Determine the risk rating at the end of Phase 2 using the </a:t>
            </a:r>
            <a:r>
              <a:rPr lang="en-US" sz="1800" b="0" i="0" u="sng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M3 </a:t>
            </a:r>
            <a:r>
              <a:rPr lang="en-US" sz="1800" u="sng" dirty="0">
                <a:solidFill>
                  <a:schemeClr val="hlink"/>
                </a:solidFill>
              </a:rPr>
              <a:t>R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isk Assessment Tool </a:t>
            </a:r>
            <a:r>
              <a:rPr lang="en-US" sz="18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and submit with Progress </a:t>
            </a:r>
            <a:r>
              <a:rPr lang="en-US" sz="1800" dirty="0"/>
              <a:t>R</a:t>
            </a:r>
            <a:r>
              <a:rPr lang="en-US" sz="18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eview material.</a:t>
            </a:r>
            <a:endParaRPr dirty="0"/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/>
              <a:t>M3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Risk Assessment Tool</a:t>
            </a:r>
            <a:endParaRPr/>
          </a:p>
        </p:txBody>
      </p:sp>
      <p:sp>
        <p:nvSpPr>
          <p:cNvPr id="191" name="Google Shape;191;p43"/>
          <p:cNvSpPr txBox="1"/>
          <p:nvPr/>
        </p:nvSpPr>
        <p:spPr>
          <a:xfrm rot="-1152150">
            <a:off x="2125487" y="3606613"/>
            <a:ext cx="3566583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‏"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4125F-0563-4536-8E9D-709611C846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overview of the Initial Master Schedule as of Phase 2 </a:t>
            </a:r>
            <a:endParaRPr dirty="0"/>
          </a:p>
        </p:txBody>
      </p:sp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Master Schedule Overview</a:t>
            </a:r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updated Master Schedule, which should include in addition: 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Estimated migration schedule from Provider Selection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Estimated RFP release and award timeline (Commercial Only)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**Provide information by month and year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44"/>
          <p:cNvGraphicFramePr/>
          <p:nvPr>
            <p:extLst>
              <p:ext uri="{D42A27DB-BD31-4B8C-83A1-F6EECF244321}">
                <p14:modId xmlns:p14="http://schemas.microsoft.com/office/powerpoint/2010/main" val="3196949391"/>
              </p:ext>
            </p:extLst>
          </p:nvPr>
        </p:nvGraphicFramePr>
        <p:xfrm>
          <a:off x="6475546" y="6129475"/>
          <a:ext cx="2578450" cy="4877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7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Source Documentation from Playbook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Master Schedule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1" name="Google Shape;20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198" y="3757087"/>
            <a:ext cx="4550428" cy="24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4"/>
          <p:cNvSpPr txBox="1"/>
          <p:nvPr/>
        </p:nvSpPr>
        <p:spPr>
          <a:xfrm rot="-2314511">
            <a:off x="2763976" y="4889491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99837-8744-4759-88F8-683D30C1A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45"/>
          <p:cNvGraphicFramePr/>
          <p:nvPr/>
        </p:nvGraphicFramePr>
        <p:xfrm>
          <a:off x="365760" y="1849188"/>
          <a:ext cx="8512250" cy="4275705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93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0950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Costs for Migration  and Operations and Maintenance (O&amp;M)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 Party (Provider, Agency, Other)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Migration Cost Category / Work stream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N+1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N+2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N+3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CPM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Calculation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Required FTEs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Notes/Assumptions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50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Management Support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Conversion Support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Mgmt./Train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Process Reengineering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Systems Engineering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&lt;Project or Organization Determined&gt;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Migration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125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&lt;Service Layer 1&gt;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&lt;Service Layer 2&gt;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&lt;Agency Cost&gt;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O&amp;M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 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09" name="Google Shape;209;p45"/>
          <p:cNvSpPr txBox="1">
            <a:spLocks noGrp="1"/>
          </p:cNvSpPr>
          <p:nvPr>
            <p:ph type="body" idx="1"/>
          </p:nvPr>
        </p:nvSpPr>
        <p:spPr>
          <a:xfrm>
            <a:off x="365760" y="689753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estimated cost based on the LCCE*.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Life</a:t>
            </a:r>
            <a:r>
              <a:rPr lang="en-US"/>
              <a:t> C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ycle Cost Estimate</a:t>
            </a:r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body" idx="2"/>
          </p:nvPr>
        </p:nvSpPr>
        <p:spPr>
          <a:xfrm>
            <a:off x="358983" y="96469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 the life</a:t>
            </a:r>
            <a:r>
              <a:rPr lang="en-US" sz="1400" i="1" dirty="0"/>
              <a:t> c</a:t>
            </a: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ycle cost information for Phase 2 based on any changes or refinement in scope of the program from when the Project Business Case was developed</a:t>
            </a: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 rot="-2314511">
            <a:off x="2853269" y="4170483"/>
            <a:ext cx="3269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 sz="2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45"/>
          <p:cNvGraphicFramePr/>
          <p:nvPr/>
        </p:nvGraphicFramePr>
        <p:xfrm>
          <a:off x="6317690" y="6283334"/>
          <a:ext cx="2560325" cy="4877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LCCE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" name="Google Shape;214;p45"/>
          <p:cNvSpPr txBox="1"/>
          <p:nvPr/>
        </p:nvSpPr>
        <p:spPr>
          <a:xfrm>
            <a:off x="373711" y="6297433"/>
            <a:ext cx="57567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74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Char char="‏"/>
            </a:pP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*To avoid duplication of effort, agencies are encouraged to use their existing budgetary documentation, when available, to provide cost estimates.</a:t>
            </a:r>
            <a:endParaRPr sz="1100" b="0" i="0" u="none" strike="noStrike" cap="non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442DF-A10F-48C4-BD13-DEA86DE1F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Provider Selection Summary</a:t>
            </a:r>
            <a:endParaRPr/>
          </a:p>
        </p:txBody>
      </p:sp>
      <p:sp>
        <p:nvSpPr>
          <p:cNvPr id="220" name="Google Shape;220;p4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overview of how a provider was selected or will be selected based on decision to use a commercial or federal provider</a:t>
            </a:r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body" idx="2"/>
          </p:nvPr>
        </p:nvSpPr>
        <p:spPr>
          <a:xfrm>
            <a:off x="365760" y="1849768"/>
            <a:ext cx="4114800" cy="439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results of your market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Federal provider was selected, criteria used for selection, and the rationale for selecting the provider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body" idx="3"/>
          </p:nvPr>
        </p:nvSpPr>
        <p:spPr>
          <a:xfrm>
            <a:off x="4663439" y="1849768"/>
            <a:ext cx="4114800" cy="439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overview of: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results of your market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justification for using a commercial provider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scope of services you will be requesting within the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>
                <a:solidFill>
                  <a:srgbClr val="000000"/>
                </a:solidFill>
              </a:rPr>
              <a:t>Request for Proposal (RFP)</a:t>
            </a:r>
            <a:endParaRPr>
              <a:solidFill>
                <a:srgbClr val="0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timeline and plan for issuing the RFP</a:t>
            </a:r>
            <a:endParaRPr/>
          </a:p>
        </p:txBody>
      </p:sp>
      <p:sp>
        <p:nvSpPr>
          <p:cNvPr id="223" name="Google Shape;223;p46"/>
          <p:cNvSpPr/>
          <p:nvPr/>
        </p:nvSpPr>
        <p:spPr>
          <a:xfrm>
            <a:off x="1726633" y="1562976"/>
            <a:ext cx="1398139" cy="195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Federal Provider</a:t>
            </a:r>
            <a:endParaRPr/>
          </a:p>
        </p:txBody>
      </p:sp>
      <p:sp>
        <p:nvSpPr>
          <p:cNvPr id="224" name="Google Shape;224;p46"/>
          <p:cNvSpPr/>
          <p:nvPr/>
        </p:nvSpPr>
        <p:spPr>
          <a:xfrm>
            <a:off x="5853321" y="1569901"/>
            <a:ext cx="1729962" cy="181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Provider</a:t>
            </a:r>
            <a:endParaRPr/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6475546" y="6129475"/>
          <a:ext cx="2578450" cy="4877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7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 Assessment Report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6C5D2-DF55-4F3C-AB78-CD94EC260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Organization Chart and indicate required number of full time equivalents (FTEs)/resources, existing resource gaps, and plan to fill resource gaps</a:t>
            </a:r>
            <a:endParaRPr/>
          </a:p>
        </p:txBody>
      </p:sp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Resource Management Plan Update (Customer)</a:t>
            </a:r>
            <a:endParaRPr dirty="0"/>
          </a:p>
        </p:txBody>
      </p:sp>
      <p:sp>
        <p:nvSpPr>
          <p:cNvPr id="232" name="Google Shape;232;p47"/>
          <p:cNvSpPr txBox="1">
            <a:spLocks noGrp="1"/>
          </p:cNvSpPr>
          <p:nvPr>
            <p:ph type="body" idx="2"/>
          </p:nvPr>
        </p:nvSpPr>
        <p:spPr>
          <a:xfrm>
            <a:off x="365760" y="1756786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customer migration team for Phase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customer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47"/>
          <p:cNvGraphicFramePr/>
          <p:nvPr>
            <p:extLst>
              <p:ext uri="{D42A27DB-BD31-4B8C-83A1-F6EECF244321}">
                <p14:modId xmlns:p14="http://schemas.microsoft.com/office/powerpoint/2010/main" val="2390273828"/>
              </p:ext>
            </p:extLst>
          </p:nvPr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Resource Management Plan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4510F-5872-46BE-BEE4-87E3DA40A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18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F7F4B96AD0A40B1B838A293BDFF99" ma:contentTypeVersion="10" ma:contentTypeDescription="Create a new document." ma:contentTypeScope="" ma:versionID="599375ded8528ba3fe5c16c233fe1e8c">
  <xsd:schema xmlns:xsd="http://www.w3.org/2001/XMLSchema" xmlns:xs="http://www.w3.org/2001/XMLSchema" xmlns:p="http://schemas.microsoft.com/office/2006/metadata/properties" xmlns:ns2="e060d27a-5161-4296-b561-dd0197b40dbe" xmlns:ns3="d38f0a99-75fa-4a74-962a-27f662799a1f" targetNamespace="http://schemas.microsoft.com/office/2006/metadata/properties" ma:root="true" ma:fieldsID="f96cd62eae24cfa17d66aae213cf508f" ns2:_="" ns3:_="">
    <xsd:import namespace="e060d27a-5161-4296-b561-dd0197b40dbe"/>
    <xsd:import namespace="d38f0a99-75fa-4a74-962a-27f662799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0d27a-5161-4296-b561-dd0197b40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f0a99-75fa-4a74-962a-27f662799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0A146F-892D-4146-AAB1-48A89ADB3BCC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d38f0a99-75fa-4a74-962a-27f662799a1f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060d27a-5161-4296-b561-dd0197b40db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A27F775-109B-4E7F-9FF8-9BD0D39BB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0d27a-5161-4296-b561-dd0197b40dbe"/>
    <ds:schemaRef ds:uri="d38f0a99-75fa-4a74-962a-27f662799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28F1AD-5C07-4B32-BD97-F612AF3E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1557</Words>
  <Application>Microsoft Office PowerPoint</Application>
  <PresentationFormat>On-screen Show (4:3)</PresentationFormat>
  <Paragraphs>305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Noto Sans Symbols</vt:lpstr>
      <vt:lpstr>2018</vt:lpstr>
      <vt:lpstr>1_Deloitte Brand</vt:lpstr>
      <vt:lpstr>   Phase 2 Progress Review Discussion Template</vt:lpstr>
      <vt:lpstr>Questions to be Answered</vt:lpstr>
      <vt:lpstr>Instructions for Completing This Template </vt:lpstr>
      <vt:lpstr>Documentation Required for Phase 2 Progress Review</vt:lpstr>
      <vt:lpstr>M3 Risk Assessment Tool</vt:lpstr>
      <vt:lpstr>Initial Master Schedule Overview</vt:lpstr>
      <vt:lpstr>Life Cycle Cost Estimate</vt:lpstr>
      <vt:lpstr>Provider Selection Summary</vt:lpstr>
      <vt:lpstr>Resource Management Plan Update (Customer)</vt:lpstr>
      <vt:lpstr>Resource Management Plan Overview (Provider)</vt:lpstr>
      <vt:lpstr>Scope of Services Overview</vt:lpstr>
      <vt:lpstr>Acquisition Strategy</vt:lpstr>
      <vt:lpstr>Change Management and Communications Approach</vt:lpstr>
      <vt:lpstr>Labor Relations Strategy</vt:lpstr>
      <vt:lpstr>Data Management/Data Quality Approach</vt:lpstr>
      <vt:lpstr>Top Risks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Tollgate Review Discussion Template</dc:title>
  <dc:creator>ElaineCRieman</dc:creator>
  <cp:lastModifiedBy>McGinty, Shelby</cp:lastModifiedBy>
  <cp:revision>13</cp:revision>
  <dcterms:modified xsi:type="dcterms:W3CDTF">2021-06-09T16:44:56Z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0x010100D11F7F4B96AD0A40B1B838A293BDFF99</vt:lpwstr>
  </property>
</Properties>
</file>