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EtfOjqbuIxQWBidPMVeD85G7M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18157-45A8-476C-BFA8-5D1C9E37AC6B}">
  <a:tblStyle styleId="{E7918157-45A8-476C-BFA8-5D1C9E37AC6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6E8"/>
          </a:solidFill>
        </a:fill>
      </a:tcStyle>
    </a:wholeTbl>
    <a:band1H>
      <a:tcTxStyle/>
      <a:tcStyle>
        <a:tcBdr/>
        <a:fill>
          <a:solidFill>
            <a:srgbClr val="DBEECF"/>
          </a:solidFill>
        </a:fill>
      </a:tcStyle>
    </a:band1H>
    <a:band2H>
      <a:tcTxStyle/>
      <a:tcStyle>
        <a:tcBdr/>
      </a:tcStyle>
    </a:band2H>
    <a:band1V>
      <a:tcTxStyle/>
      <a:tcStyle>
        <a:tcBdr/>
        <a:fill>
          <a:solidFill>
            <a:srgbClr val="DBEEC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A99FC05-CF84-401F-AE3B-180C569D3E64}" styleName="Table_1">
    <a:wholeTbl>
      <a:tcTxStyle b="off" i="off">
        <a:font>
          <a:latin typeface="Arial"/>
          <a:ea typeface="Arial"/>
          <a:cs typeface="Arial"/>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TxStyle/>
      <a:tcStyle>
        <a:tcBdr/>
      </a:tcStyle>
    </a:band2H>
    <a:band1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dk1"/>
          </a:solidFill>
        </a:fill>
      </a:tcStyle>
    </a:firstRow>
    <a:neCell>
      <a:tcTxStyle/>
      <a:tcStyle>
        <a:tcBdr/>
      </a:tcStyle>
    </a:neCell>
    <a:nwCell>
      <a:tcTxStyle/>
      <a:tcStyle>
        <a:tcBdr/>
      </a:tcStyle>
    </a:nwCell>
  </a:tblStyle>
  <a:tblStyle styleId="{91A66262-659B-451B-AD6A-F836FA2FED83}" styleName="Table_2">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4672"/>
  </p:normalViewPr>
  <p:slideViewPr>
    <p:cSldViewPr snapToGrid="0">
      <p:cViewPr varScale="1">
        <p:scale>
          <a:sx n="134" d="100"/>
          <a:sy n="134" d="100"/>
        </p:scale>
        <p:origin x="27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f2c15744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f2c15744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11"/>
        <p:cNvGrpSpPr/>
        <p:nvPr/>
      </p:nvGrpSpPr>
      <p:grpSpPr>
        <a:xfrm>
          <a:off x="0" y="0"/>
          <a:ext cx="0" cy="0"/>
          <a:chOff x="0" y="0"/>
          <a:chExt cx="0" cy="0"/>
        </a:xfrm>
      </p:grpSpPr>
      <p:sp>
        <p:nvSpPr>
          <p:cNvPr id="12" name="Google Shape;12;p33"/>
          <p:cNvSpPr/>
          <p:nvPr/>
        </p:nvSpPr>
        <p:spPr>
          <a:xfrm>
            <a:off x="340822" y="120769"/>
            <a:ext cx="1600121" cy="156212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 name="Google Shape;13;p33"/>
          <p:cNvSpPr/>
          <p:nvPr/>
        </p:nvSpPr>
        <p:spPr>
          <a:xfrm>
            <a:off x="340822" y="1852577"/>
            <a:ext cx="1600121" cy="488465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 name="Google Shape;14;p33"/>
          <p:cNvSpPr txBox="1">
            <a:spLocks noGrp="1"/>
          </p:cNvSpPr>
          <p:nvPr>
            <p:ph type="title"/>
          </p:nvPr>
        </p:nvSpPr>
        <p:spPr>
          <a:xfrm>
            <a:off x="2147709" y="1700886"/>
            <a:ext cx="872993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 name="Google Shape;15;p33"/>
          <p:cNvPicPr preferRelativeResize="0"/>
          <p:nvPr/>
        </p:nvPicPr>
        <p:blipFill rotWithShape="1">
          <a:blip r:embed="rId2">
            <a:alphaModFix/>
          </a:blip>
          <a:srcRect l="7767" t="12415" r="7485" b="14573"/>
          <a:stretch/>
        </p:blipFill>
        <p:spPr>
          <a:xfrm>
            <a:off x="615352" y="6220195"/>
            <a:ext cx="1015040" cy="526939"/>
          </a:xfrm>
          <a:prstGeom prst="rect">
            <a:avLst/>
          </a:prstGeom>
          <a:noFill/>
          <a:ln>
            <a:noFill/>
          </a:ln>
        </p:spPr>
      </p:pic>
      <p:sp>
        <p:nvSpPr>
          <p:cNvPr id="16" name="Google Shape;16;p33"/>
          <p:cNvSpPr txBox="1">
            <a:spLocks noGrp="1"/>
          </p:cNvSpPr>
          <p:nvPr>
            <p:ph type="body" idx="1"/>
          </p:nvPr>
        </p:nvSpPr>
        <p:spPr>
          <a:xfrm>
            <a:off x="2147709" y="3651985"/>
            <a:ext cx="8705569" cy="15410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lt1"/>
              </a:buClr>
              <a:buSzPts val="2400"/>
              <a:buNone/>
              <a:defRPr sz="2400" i="1">
                <a:solidFill>
                  <a:schemeClr val="lt1"/>
                </a:solidFill>
              </a:defRPr>
            </a:lvl1pPr>
            <a:lvl2pPr marL="914400" lvl="1" indent="-228600" algn="l">
              <a:lnSpc>
                <a:spcPct val="90000"/>
              </a:lnSpc>
              <a:spcBef>
                <a:spcPts val="600"/>
              </a:spcBef>
              <a:spcAft>
                <a:spcPts val="0"/>
              </a:spcAft>
              <a:buClr>
                <a:schemeClr val="lt1"/>
              </a:buClr>
              <a:buSzPts val="1800"/>
              <a:buNone/>
              <a:defRPr sz="1800" i="1">
                <a:solidFill>
                  <a:schemeClr val="lt1"/>
                </a:solidFill>
              </a:defRPr>
            </a:lvl2pPr>
            <a:lvl3pPr marL="1371600" lvl="2" indent="-330200" algn="l">
              <a:lnSpc>
                <a:spcPct val="90000"/>
              </a:lnSpc>
              <a:spcBef>
                <a:spcPts val="600"/>
              </a:spcBef>
              <a:spcAft>
                <a:spcPts val="0"/>
              </a:spcAft>
              <a:buClr>
                <a:srgbClr val="005087"/>
              </a:buClr>
              <a:buSzPts val="1600"/>
              <a:buChar char="❑"/>
              <a:defRPr sz="1600">
                <a:solidFill>
                  <a:srgbClr val="005087"/>
                </a:solidFill>
              </a:defRPr>
            </a:lvl3pPr>
            <a:lvl4pPr marL="1828800" lvl="3" indent="-330200" algn="l">
              <a:lnSpc>
                <a:spcPct val="90000"/>
              </a:lnSpc>
              <a:spcBef>
                <a:spcPts val="600"/>
              </a:spcBef>
              <a:spcAft>
                <a:spcPts val="0"/>
              </a:spcAft>
              <a:buClr>
                <a:srgbClr val="005087"/>
              </a:buClr>
              <a:buSzPts val="1600"/>
              <a:buChar char="❑"/>
              <a:defRPr sz="1600">
                <a:solidFill>
                  <a:srgbClr val="005087"/>
                </a:solidFill>
              </a:defRPr>
            </a:lvl4pPr>
            <a:lvl5pPr marL="2286000" lvl="4" indent="-317500" algn="l">
              <a:lnSpc>
                <a:spcPct val="90000"/>
              </a:lnSpc>
              <a:spcBef>
                <a:spcPts val="600"/>
              </a:spcBef>
              <a:spcAft>
                <a:spcPts val="0"/>
              </a:spcAft>
              <a:buClr>
                <a:srgbClr val="005087"/>
              </a:buClr>
              <a:buSzPts val="1400"/>
              <a:buChar char="❑"/>
              <a:defRPr sz="1400">
                <a:solidFill>
                  <a:srgbClr val="005087"/>
                </a:solidFill>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23"/>
        <p:cNvGrpSpPr/>
        <p:nvPr/>
      </p:nvGrpSpPr>
      <p:grpSpPr>
        <a:xfrm>
          <a:off x="0" y="0"/>
          <a:ext cx="0" cy="0"/>
          <a:chOff x="0" y="0"/>
          <a:chExt cx="0" cy="0"/>
        </a:xfrm>
      </p:grpSpPr>
      <p:cxnSp>
        <p:nvCxnSpPr>
          <p:cNvPr id="24" name="Google Shape;24;p34"/>
          <p:cNvCxnSpPr/>
          <p:nvPr/>
        </p:nvCxnSpPr>
        <p:spPr>
          <a:xfrm>
            <a:off x="638355" y="726294"/>
            <a:ext cx="11553645" cy="0"/>
          </a:xfrm>
          <a:prstGeom prst="straightConnector1">
            <a:avLst/>
          </a:prstGeom>
          <a:noFill/>
          <a:ln w="9525" cap="flat" cmpd="sng">
            <a:solidFill>
              <a:schemeClr val="accent1"/>
            </a:solidFill>
            <a:prstDash val="solid"/>
            <a:round/>
            <a:headEnd type="none" w="sm" len="sm"/>
            <a:tailEnd type="none" w="sm" len="sm"/>
          </a:ln>
        </p:spPr>
      </p:cxnSp>
      <p:sp>
        <p:nvSpPr>
          <p:cNvPr id="25" name="Google Shape;25;p34"/>
          <p:cNvSpPr txBox="1">
            <a:spLocks noGrp="1"/>
          </p:cNvSpPr>
          <p:nvPr>
            <p:ph type="title"/>
          </p:nvPr>
        </p:nvSpPr>
        <p:spPr>
          <a:xfrm>
            <a:off x="638355" y="135632"/>
            <a:ext cx="10938293" cy="85569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34"/>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4"/>
          <p:cNvSpPr txBox="1">
            <a:spLocks noGrp="1"/>
          </p:cNvSpPr>
          <p:nvPr>
            <p:ph type="body" idx="1"/>
          </p:nvPr>
        </p:nvSpPr>
        <p:spPr>
          <a:xfrm>
            <a:off x="638355" y="1587267"/>
            <a:ext cx="10938292" cy="4343634"/>
          </a:xfrm>
          <a:prstGeom prst="rect">
            <a:avLst/>
          </a:prstGeom>
          <a:noFill/>
          <a:ln>
            <a:noFill/>
          </a:ln>
        </p:spPr>
        <p:txBody>
          <a:bodyPr spcFirstLastPara="1" wrap="square" lIns="91425" tIns="45700" rIns="91425" bIns="45700" anchor="t" anchorCtr="0">
            <a:normAutofit/>
          </a:bodyPr>
          <a:lstStyle>
            <a:lvl1pPr marL="457200" marR="0" lvl="0" indent="-317500" algn="l">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p:cSld name="1_Title and body">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002060"/>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35"/>
          <p:cNvSpPr txBox="1"/>
          <p:nvPr/>
        </p:nvSpPr>
        <p:spPr>
          <a:xfrm>
            <a:off x="415600" y="1719471"/>
            <a:ext cx="11360800" cy="276999"/>
          </a:xfrm>
          <a:prstGeom prst="rect">
            <a:avLst/>
          </a:prstGeom>
          <a:noFill/>
          <a:ln>
            <a:noFill/>
          </a:ln>
        </p:spPr>
        <p:txBody>
          <a:bodyPr spcFirstLastPara="1" wrap="square" lIns="91425" tIns="45700" rIns="91425" bIns="45700" anchor="t" anchorCtr="0">
            <a:spAutoFit/>
          </a:bodyPr>
          <a:lstStyle/>
          <a:p>
            <a:pPr marL="214313" marR="0" lvl="0" indent="-138113" algn="l" rtl="0">
              <a:lnSpc>
                <a:spcPct val="100000"/>
              </a:lnSpc>
              <a:spcBef>
                <a:spcPts val="0"/>
              </a:spcBef>
              <a:spcAft>
                <a:spcPts val="0"/>
              </a:spcAft>
              <a:buClr>
                <a:srgbClr val="000000"/>
              </a:buClr>
              <a:buSzPts val="1200"/>
              <a:buFont typeface="Arial"/>
              <a:buNone/>
            </a:pPr>
            <a:endParaRPr sz="1200" b="0" i="0" u="none" strike="noStrike" cap="none">
              <a:solidFill>
                <a:srgbClr val="1C4587"/>
              </a:solidFill>
              <a:latin typeface="Arial"/>
              <a:ea typeface="Arial"/>
              <a:cs typeface="Arial"/>
              <a:sym typeface="Arial"/>
            </a:endParaRPr>
          </a:p>
        </p:txBody>
      </p:sp>
      <p:sp>
        <p:nvSpPr>
          <p:cNvPr id="32" name="Google Shape;32;p35"/>
          <p:cNvSpPr txBox="1">
            <a:spLocks noGrp="1"/>
          </p:cNvSpPr>
          <p:nvPr>
            <p:ph type="sldNum" idx="12"/>
          </p:nvPr>
        </p:nvSpPr>
        <p:spPr>
          <a:xfrm>
            <a:off x="11410600" y="6333300"/>
            <a:ext cx="731600" cy="524700"/>
          </a:xfrm>
          <a:prstGeom prst="rect">
            <a:avLst/>
          </a:prstGeom>
          <a:noFill/>
          <a:ln>
            <a:noFill/>
          </a:ln>
        </p:spPr>
        <p:txBody>
          <a:bodyPr spcFirstLastPara="1" wrap="square" lIns="91425" tIns="91425" rIns="91425" bIns="91425" anchor="b"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33"/>
        <p:cNvGrpSpPr/>
        <p:nvPr/>
      </p:nvGrpSpPr>
      <p:grpSpPr>
        <a:xfrm>
          <a:off x="0" y="0"/>
          <a:ext cx="0" cy="0"/>
          <a:chOff x="0" y="0"/>
          <a:chExt cx="0" cy="0"/>
        </a:xfrm>
      </p:grpSpPr>
      <p:sp>
        <p:nvSpPr>
          <p:cNvPr id="34" name="Google Shape;34;p32"/>
          <p:cNvSpPr/>
          <p:nvPr/>
        </p:nvSpPr>
        <p:spPr>
          <a:xfrm>
            <a:off x="340822" y="120769"/>
            <a:ext cx="1600121" cy="156212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 name="Google Shape;35;p32"/>
          <p:cNvSpPr/>
          <p:nvPr/>
        </p:nvSpPr>
        <p:spPr>
          <a:xfrm>
            <a:off x="340822" y="1852577"/>
            <a:ext cx="1600121" cy="488465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 name="Google Shape;36;p32"/>
          <p:cNvSpPr txBox="1">
            <a:spLocks noGrp="1"/>
          </p:cNvSpPr>
          <p:nvPr>
            <p:ph type="title"/>
          </p:nvPr>
        </p:nvSpPr>
        <p:spPr>
          <a:xfrm>
            <a:off x="2147709" y="1700886"/>
            <a:ext cx="872993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7" name="Google Shape;37;p32"/>
          <p:cNvPicPr preferRelativeResize="0"/>
          <p:nvPr/>
        </p:nvPicPr>
        <p:blipFill rotWithShape="1">
          <a:blip r:embed="rId2">
            <a:alphaModFix/>
          </a:blip>
          <a:srcRect l="7767" t="12415" r="7485" b="14573"/>
          <a:stretch/>
        </p:blipFill>
        <p:spPr>
          <a:xfrm>
            <a:off x="615352" y="6220195"/>
            <a:ext cx="1015040" cy="526939"/>
          </a:xfrm>
          <a:prstGeom prst="rect">
            <a:avLst/>
          </a:prstGeom>
          <a:noFill/>
          <a:ln>
            <a:noFill/>
          </a:ln>
        </p:spPr>
      </p:pic>
      <p:sp>
        <p:nvSpPr>
          <p:cNvPr id="38" name="Google Shape;38;p32"/>
          <p:cNvSpPr txBox="1">
            <a:spLocks noGrp="1"/>
          </p:cNvSpPr>
          <p:nvPr>
            <p:ph type="body" idx="1"/>
          </p:nvPr>
        </p:nvSpPr>
        <p:spPr>
          <a:xfrm>
            <a:off x="2147709" y="3651985"/>
            <a:ext cx="8705569" cy="15410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lt1"/>
              </a:buClr>
              <a:buSzPts val="2400"/>
              <a:buNone/>
              <a:defRPr sz="2400" i="1">
                <a:solidFill>
                  <a:schemeClr val="lt1"/>
                </a:solidFill>
              </a:defRPr>
            </a:lvl1pPr>
            <a:lvl2pPr marL="914400" lvl="1" indent="-228600" algn="l">
              <a:lnSpc>
                <a:spcPct val="90000"/>
              </a:lnSpc>
              <a:spcBef>
                <a:spcPts val="600"/>
              </a:spcBef>
              <a:spcAft>
                <a:spcPts val="0"/>
              </a:spcAft>
              <a:buClr>
                <a:schemeClr val="lt1"/>
              </a:buClr>
              <a:buSzPts val="1800"/>
              <a:buNone/>
              <a:defRPr sz="1800" i="1">
                <a:solidFill>
                  <a:schemeClr val="lt1"/>
                </a:solidFill>
              </a:defRPr>
            </a:lvl2pPr>
            <a:lvl3pPr marL="1371600" lvl="2" indent="-330200" algn="l">
              <a:lnSpc>
                <a:spcPct val="90000"/>
              </a:lnSpc>
              <a:spcBef>
                <a:spcPts val="600"/>
              </a:spcBef>
              <a:spcAft>
                <a:spcPts val="0"/>
              </a:spcAft>
              <a:buClr>
                <a:srgbClr val="005087"/>
              </a:buClr>
              <a:buSzPts val="1600"/>
              <a:buChar char="❑"/>
              <a:defRPr sz="1600">
                <a:solidFill>
                  <a:srgbClr val="005087"/>
                </a:solidFill>
              </a:defRPr>
            </a:lvl3pPr>
            <a:lvl4pPr marL="1828800" lvl="3" indent="-330200" algn="l">
              <a:lnSpc>
                <a:spcPct val="90000"/>
              </a:lnSpc>
              <a:spcBef>
                <a:spcPts val="600"/>
              </a:spcBef>
              <a:spcAft>
                <a:spcPts val="0"/>
              </a:spcAft>
              <a:buClr>
                <a:srgbClr val="005087"/>
              </a:buClr>
              <a:buSzPts val="1600"/>
              <a:buChar char="❑"/>
              <a:defRPr sz="1600">
                <a:solidFill>
                  <a:srgbClr val="005087"/>
                </a:solidFill>
              </a:defRPr>
            </a:lvl4pPr>
            <a:lvl5pPr marL="2286000" lvl="4" indent="-317500" algn="l">
              <a:lnSpc>
                <a:spcPct val="90000"/>
              </a:lnSpc>
              <a:spcBef>
                <a:spcPts val="600"/>
              </a:spcBef>
              <a:spcAft>
                <a:spcPts val="0"/>
              </a:spcAft>
              <a:buClr>
                <a:srgbClr val="005087"/>
              </a:buClr>
              <a:buSzPts val="1400"/>
              <a:buChar char="❑"/>
              <a:defRPr sz="1400">
                <a:solidFill>
                  <a:srgbClr val="005087"/>
                </a:solidFill>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39"/>
        <p:cNvGrpSpPr/>
        <p:nvPr/>
      </p:nvGrpSpPr>
      <p:grpSpPr>
        <a:xfrm>
          <a:off x="0" y="0"/>
          <a:ext cx="0" cy="0"/>
          <a:chOff x="0" y="0"/>
          <a:chExt cx="0" cy="0"/>
        </a:xfrm>
      </p:grpSpPr>
      <p:sp>
        <p:nvSpPr>
          <p:cNvPr id="40" name="Google Shape;40;p36"/>
          <p:cNvSpPr/>
          <p:nvPr/>
        </p:nvSpPr>
        <p:spPr>
          <a:xfrm>
            <a:off x="340822" y="1852577"/>
            <a:ext cx="1600121" cy="488465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 name="Google Shape;41;p36"/>
          <p:cNvSpPr/>
          <p:nvPr/>
        </p:nvSpPr>
        <p:spPr>
          <a:xfrm>
            <a:off x="340822" y="120769"/>
            <a:ext cx="1600121" cy="156212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2" name="Google Shape;42;p36"/>
          <p:cNvPicPr preferRelativeResize="0"/>
          <p:nvPr/>
        </p:nvPicPr>
        <p:blipFill rotWithShape="1">
          <a:blip r:embed="rId2">
            <a:alphaModFix/>
          </a:blip>
          <a:srcRect l="7767" t="12415" r="7485" b="14573"/>
          <a:stretch/>
        </p:blipFill>
        <p:spPr>
          <a:xfrm>
            <a:off x="615352" y="6220195"/>
            <a:ext cx="1015040" cy="526939"/>
          </a:xfrm>
          <a:prstGeom prst="rect">
            <a:avLst/>
          </a:prstGeom>
          <a:noFill/>
          <a:ln>
            <a:noFill/>
          </a:ln>
        </p:spPr>
      </p:pic>
      <p:sp>
        <p:nvSpPr>
          <p:cNvPr id="43" name="Google Shape;43;p36"/>
          <p:cNvSpPr txBox="1">
            <a:spLocks noGrp="1"/>
          </p:cNvSpPr>
          <p:nvPr>
            <p:ph type="title"/>
          </p:nvPr>
        </p:nvSpPr>
        <p:spPr>
          <a:xfrm>
            <a:off x="2147709" y="1700886"/>
            <a:ext cx="8729932"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44"/>
        <p:cNvGrpSpPr/>
        <p:nvPr/>
      </p:nvGrpSpPr>
      <p:grpSpPr>
        <a:xfrm>
          <a:off x="0" y="0"/>
          <a:ext cx="0" cy="0"/>
          <a:chOff x="0" y="0"/>
          <a:chExt cx="0" cy="0"/>
        </a:xfrm>
      </p:grpSpPr>
      <p:cxnSp>
        <p:nvCxnSpPr>
          <p:cNvPr id="45" name="Google Shape;45;p37"/>
          <p:cNvCxnSpPr/>
          <p:nvPr/>
        </p:nvCxnSpPr>
        <p:spPr>
          <a:xfrm>
            <a:off x="638355" y="1302764"/>
            <a:ext cx="11553645" cy="0"/>
          </a:xfrm>
          <a:prstGeom prst="straightConnector1">
            <a:avLst/>
          </a:prstGeom>
          <a:noFill/>
          <a:ln w="9525" cap="flat" cmpd="sng">
            <a:solidFill>
              <a:srgbClr val="92D050"/>
            </a:solidFill>
            <a:prstDash val="solid"/>
            <a:round/>
            <a:headEnd type="none" w="sm" len="sm"/>
            <a:tailEnd type="none" w="sm" len="sm"/>
          </a:ln>
        </p:spPr>
      </p:cxnSp>
      <p:sp>
        <p:nvSpPr>
          <p:cNvPr id="46" name="Google Shape;46;p37"/>
          <p:cNvSpPr/>
          <p:nvPr/>
        </p:nvSpPr>
        <p:spPr>
          <a:xfrm>
            <a:off x="0" y="1447026"/>
            <a:ext cx="2176670" cy="496957"/>
          </a:xfrm>
          <a:prstGeom prst="rect">
            <a:avLst/>
          </a:prstGeom>
          <a:solidFill>
            <a:srgbClr val="92D05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Contents</a:t>
            </a:r>
            <a:endParaRPr sz="1600" b="0" i="0" u="none" strike="noStrike" cap="none">
              <a:solidFill>
                <a:schemeClr val="lt1"/>
              </a:solidFill>
              <a:latin typeface="Arial"/>
              <a:ea typeface="Arial"/>
              <a:cs typeface="Arial"/>
              <a:sym typeface="Arial"/>
            </a:endParaRPr>
          </a:p>
        </p:txBody>
      </p:sp>
      <p:sp>
        <p:nvSpPr>
          <p:cNvPr id="47" name="Google Shape;47;p37"/>
          <p:cNvSpPr txBox="1">
            <a:spLocks noGrp="1"/>
          </p:cNvSpPr>
          <p:nvPr>
            <p:ph type="title"/>
          </p:nvPr>
        </p:nvSpPr>
        <p:spPr>
          <a:xfrm>
            <a:off x="638355" y="412392"/>
            <a:ext cx="10938293" cy="85569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37"/>
          <p:cNvSpPr txBox="1">
            <a:spLocks noGrp="1"/>
          </p:cNvSpPr>
          <p:nvPr>
            <p:ph type="body" idx="1"/>
          </p:nvPr>
        </p:nvSpPr>
        <p:spPr>
          <a:xfrm>
            <a:off x="638355" y="2088244"/>
            <a:ext cx="10937695" cy="384673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dk1"/>
              </a:buClr>
              <a:buSzPts val="1800"/>
              <a:buNone/>
              <a:defRPr sz="1800">
                <a:solidFill>
                  <a:schemeClr val="dk1"/>
                </a:solidFill>
              </a:defRPr>
            </a:lvl1pPr>
            <a:lvl2pPr marL="914400" lvl="1" indent="-228600" algn="l">
              <a:lnSpc>
                <a:spcPct val="90000"/>
              </a:lnSpc>
              <a:spcBef>
                <a:spcPts val="1200"/>
              </a:spcBef>
              <a:spcAft>
                <a:spcPts val="0"/>
              </a:spcAft>
              <a:buClr>
                <a:schemeClr val="dk1"/>
              </a:buClr>
              <a:buSzPts val="1800"/>
              <a:buNone/>
              <a:defRPr sz="1800">
                <a:solidFill>
                  <a:schemeClr val="dk1"/>
                </a:solidFill>
              </a:defRPr>
            </a:lvl2pPr>
            <a:lvl3pPr marL="1371600" lvl="2" indent="-228600" algn="l">
              <a:lnSpc>
                <a:spcPct val="90000"/>
              </a:lnSpc>
              <a:spcBef>
                <a:spcPts val="1200"/>
              </a:spcBef>
              <a:spcAft>
                <a:spcPts val="0"/>
              </a:spcAft>
              <a:buClr>
                <a:schemeClr val="dk1"/>
              </a:buClr>
              <a:buSzPts val="1800"/>
              <a:buNone/>
              <a:defRPr sz="1800">
                <a:solidFill>
                  <a:schemeClr val="dk1"/>
                </a:solidFill>
              </a:defRPr>
            </a:lvl3pPr>
            <a:lvl4pPr marL="1828800" lvl="3" indent="-228600" algn="l">
              <a:lnSpc>
                <a:spcPct val="90000"/>
              </a:lnSpc>
              <a:spcBef>
                <a:spcPts val="1200"/>
              </a:spcBef>
              <a:spcAft>
                <a:spcPts val="0"/>
              </a:spcAft>
              <a:buClr>
                <a:schemeClr val="dk1"/>
              </a:buClr>
              <a:buSzPts val="1800"/>
              <a:buNone/>
              <a:defRPr sz="1800">
                <a:solidFill>
                  <a:schemeClr val="dk1"/>
                </a:solidFill>
              </a:defRPr>
            </a:lvl4pPr>
            <a:lvl5pPr marL="2286000" lvl="4" indent="-228600" algn="l">
              <a:lnSpc>
                <a:spcPct val="90000"/>
              </a:lnSpc>
              <a:spcBef>
                <a:spcPts val="1200"/>
              </a:spcBef>
              <a:spcAft>
                <a:spcPts val="0"/>
              </a:spcAft>
              <a:buClr>
                <a:schemeClr val="dk1"/>
              </a:buClr>
              <a:buSzPts val="1800"/>
              <a:buNone/>
              <a:defRPr sz="1800">
                <a:solidFill>
                  <a:schemeClr val="dk1"/>
                </a:solidFill>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ep Slide">
  <p:cSld name="Step Slide">
    <p:spTree>
      <p:nvGrpSpPr>
        <p:cNvPr id="1" name="Shape 51"/>
        <p:cNvGrpSpPr/>
        <p:nvPr/>
      </p:nvGrpSpPr>
      <p:grpSpPr>
        <a:xfrm>
          <a:off x="0" y="0"/>
          <a:ext cx="0" cy="0"/>
          <a:chOff x="0" y="0"/>
          <a:chExt cx="0" cy="0"/>
        </a:xfrm>
      </p:grpSpPr>
      <p:sp>
        <p:nvSpPr>
          <p:cNvPr id="52" name="Google Shape;52;p38"/>
          <p:cNvSpPr txBox="1">
            <a:spLocks noGrp="1"/>
          </p:cNvSpPr>
          <p:nvPr>
            <p:ph type="body" idx="1"/>
          </p:nvPr>
        </p:nvSpPr>
        <p:spPr>
          <a:xfrm>
            <a:off x="638355" y="1406107"/>
            <a:ext cx="6514920" cy="13284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rgbClr val="005087"/>
              </a:buClr>
              <a:buSzPts val="1400"/>
              <a:buNone/>
              <a:defRPr sz="1400">
                <a:solidFill>
                  <a:srgbClr val="005087"/>
                </a:solidFill>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38"/>
          <p:cNvSpPr txBox="1">
            <a:spLocks noGrp="1"/>
          </p:cNvSpPr>
          <p:nvPr>
            <p:ph type="body" idx="2"/>
          </p:nvPr>
        </p:nvSpPr>
        <p:spPr>
          <a:xfrm>
            <a:off x="638354" y="2856779"/>
            <a:ext cx="10938293" cy="323850"/>
          </a:xfrm>
          <a:prstGeom prst="rect">
            <a:avLst/>
          </a:prstGeom>
          <a:solidFill>
            <a:srgbClr val="005087"/>
          </a:solidFill>
          <a:ln w="9525" cap="flat" cmpd="sng">
            <a:solidFill>
              <a:srgbClr val="005087"/>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ctr">
              <a:lnSpc>
                <a:spcPct val="90000"/>
              </a:lnSpc>
              <a:spcBef>
                <a:spcPts val="600"/>
              </a:spcBef>
              <a:spcAft>
                <a:spcPts val="0"/>
              </a:spcAft>
              <a:buClr>
                <a:schemeClr val="lt1"/>
              </a:buClr>
              <a:buSzPts val="1400"/>
              <a:buNone/>
              <a:defRPr sz="1400">
                <a:solidFill>
                  <a:schemeClr val="lt1"/>
                </a:solidFill>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38"/>
          <p:cNvSpPr txBox="1">
            <a:spLocks noGrp="1"/>
          </p:cNvSpPr>
          <p:nvPr>
            <p:ph type="body" idx="3"/>
          </p:nvPr>
        </p:nvSpPr>
        <p:spPr>
          <a:xfrm>
            <a:off x="7581901" y="1406107"/>
            <a:ext cx="3994747" cy="1328461"/>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t" anchorCtr="0">
            <a:normAutofit/>
          </a:bodyPr>
          <a:lstStyle>
            <a:lvl1pPr marL="457200" lvl="0" indent="-228600" algn="ctr">
              <a:lnSpc>
                <a:spcPct val="90000"/>
              </a:lnSpc>
              <a:spcBef>
                <a:spcPts val="600"/>
              </a:spcBef>
              <a:spcAft>
                <a:spcPts val="0"/>
              </a:spcAft>
              <a:buClr>
                <a:srgbClr val="005087"/>
              </a:buClr>
              <a:buSzPts val="1400"/>
              <a:buNone/>
              <a:defRPr sz="1400" b="1">
                <a:solidFill>
                  <a:srgbClr val="005087"/>
                </a:solidFill>
              </a:defRPr>
            </a:lvl1pPr>
            <a:lvl2pPr marL="914400" lvl="1" indent="-228600" algn="l">
              <a:lnSpc>
                <a:spcPct val="90000"/>
              </a:lnSpc>
              <a:spcBef>
                <a:spcPts val="600"/>
              </a:spcBef>
              <a:spcAft>
                <a:spcPts val="0"/>
              </a:spcAft>
              <a:buClr>
                <a:srgbClr val="005087"/>
              </a:buClr>
              <a:buSzPts val="1400"/>
              <a:buNone/>
              <a:defRPr sz="1400">
                <a:solidFill>
                  <a:srgbClr val="005087"/>
                </a:solidFill>
              </a:defRPr>
            </a:lvl2pPr>
            <a:lvl3pPr marL="1371600" lvl="2" indent="-228600" algn="l">
              <a:lnSpc>
                <a:spcPct val="90000"/>
              </a:lnSpc>
              <a:spcBef>
                <a:spcPts val="600"/>
              </a:spcBef>
              <a:spcAft>
                <a:spcPts val="0"/>
              </a:spcAft>
              <a:buClr>
                <a:srgbClr val="005087"/>
              </a:buClr>
              <a:buSzPts val="1400"/>
              <a:buNone/>
              <a:defRPr sz="1400">
                <a:solidFill>
                  <a:srgbClr val="005087"/>
                </a:solidFill>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cxnSp>
        <p:nvCxnSpPr>
          <p:cNvPr id="55" name="Google Shape;55;p38"/>
          <p:cNvCxnSpPr/>
          <p:nvPr/>
        </p:nvCxnSpPr>
        <p:spPr>
          <a:xfrm>
            <a:off x="638355" y="1302764"/>
            <a:ext cx="11553645" cy="0"/>
          </a:xfrm>
          <a:prstGeom prst="straightConnector1">
            <a:avLst/>
          </a:prstGeom>
          <a:noFill/>
          <a:ln w="9525" cap="flat" cmpd="sng">
            <a:solidFill>
              <a:srgbClr val="92D050"/>
            </a:solidFill>
            <a:prstDash val="solid"/>
            <a:round/>
            <a:headEnd type="none" w="sm" len="sm"/>
            <a:tailEnd type="none" w="sm" len="sm"/>
          </a:ln>
        </p:spPr>
      </p:cxnSp>
      <p:sp>
        <p:nvSpPr>
          <p:cNvPr id="56" name="Google Shape;56;p38"/>
          <p:cNvSpPr txBox="1">
            <a:spLocks noGrp="1"/>
          </p:cNvSpPr>
          <p:nvPr>
            <p:ph type="title"/>
          </p:nvPr>
        </p:nvSpPr>
        <p:spPr>
          <a:xfrm>
            <a:off x="638355" y="412392"/>
            <a:ext cx="10938293" cy="85569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7" name="Google Shape;57;p38"/>
          <p:cNvCxnSpPr/>
          <p:nvPr/>
        </p:nvCxnSpPr>
        <p:spPr>
          <a:xfrm>
            <a:off x="0" y="373548"/>
            <a:ext cx="12181332" cy="0"/>
          </a:xfrm>
          <a:prstGeom prst="straightConnector1">
            <a:avLst/>
          </a:prstGeom>
          <a:noFill/>
          <a:ln w="15875" cap="flat" cmpd="sng">
            <a:solidFill>
              <a:srgbClr val="92D050"/>
            </a:solidFill>
            <a:prstDash val="solid"/>
            <a:round/>
            <a:headEnd type="none" w="sm" len="sm"/>
            <a:tailEnd type="none" w="sm" len="sm"/>
          </a:ln>
        </p:spPr>
      </p:cxnSp>
      <p:sp>
        <p:nvSpPr>
          <p:cNvPr id="58" name="Google Shape;58;p38"/>
          <p:cNvSpPr/>
          <p:nvPr/>
        </p:nvSpPr>
        <p:spPr>
          <a:xfrm>
            <a:off x="2168" y="1501"/>
            <a:ext cx="991518" cy="372043"/>
          </a:xfrm>
          <a:prstGeom prst="rect">
            <a:avLst/>
          </a:prstGeom>
          <a:solidFill>
            <a:srgbClr val="00508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Step</a:t>
            </a:r>
            <a:endParaRPr sz="1400" b="0" i="0" u="none" strike="noStrike" cap="none">
              <a:solidFill>
                <a:schemeClr val="lt1"/>
              </a:solidFill>
              <a:latin typeface="Arial"/>
              <a:ea typeface="Arial"/>
              <a:cs typeface="Arial"/>
              <a:sym typeface="Arial"/>
            </a:endParaRPr>
          </a:p>
        </p:txBody>
      </p:sp>
      <p:sp>
        <p:nvSpPr>
          <p:cNvPr id="59" name="Google Shape;59;p38"/>
          <p:cNvSpPr/>
          <p:nvPr/>
        </p:nvSpPr>
        <p:spPr>
          <a:xfrm flipH="1">
            <a:off x="888521" y="0"/>
            <a:ext cx="653864" cy="373545"/>
          </a:xfrm>
          <a:prstGeom prst="parallelogram">
            <a:avLst>
              <a:gd name="adj" fmla="val 25000"/>
            </a:avLst>
          </a:prstGeom>
          <a:solidFill>
            <a:srgbClr val="92D050"/>
          </a:solid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a:t>
            </a:r>
            <a:endParaRPr/>
          </a:p>
        </p:txBody>
      </p:sp>
      <p:sp>
        <p:nvSpPr>
          <p:cNvPr id="60" name="Google Shape;60;p38"/>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38"/>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8"/>
          <p:cNvSpPr txBox="1">
            <a:spLocks noGrp="1"/>
          </p:cNvSpPr>
          <p:nvPr>
            <p:ph type="body" idx="4"/>
          </p:nvPr>
        </p:nvSpPr>
        <p:spPr>
          <a:xfrm>
            <a:off x="638175" y="3302835"/>
            <a:ext cx="10938293" cy="263213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6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_2 ">
  <p:cSld name="Content _2 ">
    <p:spTree>
      <p:nvGrpSpPr>
        <p:cNvPr id="1" name="Shape 63"/>
        <p:cNvGrpSpPr/>
        <p:nvPr/>
      </p:nvGrpSpPr>
      <p:grpSpPr>
        <a:xfrm>
          <a:off x="0" y="0"/>
          <a:ext cx="0" cy="0"/>
          <a:chOff x="0" y="0"/>
          <a:chExt cx="0" cy="0"/>
        </a:xfrm>
      </p:grpSpPr>
      <p:sp>
        <p:nvSpPr>
          <p:cNvPr id="64" name="Google Shape;64;p39"/>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39"/>
          <p:cNvCxnSpPr/>
          <p:nvPr/>
        </p:nvCxnSpPr>
        <p:spPr>
          <a:xfrm>
            <a:off x="638355" y="1302764"/>
            <a:ext cx="11553645" cy="0"/>
          </a:xfrm>
          <a:prstGeom prst="straightConnector1">
            <a:avLst/>
          </a:prstGeom>
          <a:noFill/>
          <a:ln w="9525" cap="flat" cmpd="sng">
            <a:solidFill>
              <a:srgbClr val="92D050"/>
            </a:solidFill>
            <a:prstDash val="solid"/>
            <a:round/>
            <a:headEnd type="none" w="sm" len="sm"/>
            <a:tailEnd type="none" w="sm" len="sm"/>
          </a:ln>
        </p:spPr>
      </p:cxnSp>
      <p:sp>
        <p:nvSpPr>
          <p:cNvPr id="66" name="Google Shape;66;p39"/>
          <p:cNvSpPr txBox="1">
            <a:spLocks noGrp="1"/>
          </p:cNvSpPr>
          <p:nvPr>
            <p:ph type="title"/>
          </p:nvPr>
        </p:nvSpPr>
        <p:spPr>
          <a:xfrm>
            <a:off x="638355" y="412392"/>
            <a:ext cx="10938293" cy="85569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638355" y="1595886"/>
            <a:ext cx="5457645" cy="4339077"/>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500"/>
              </a:spcBef>
              <a:spcAft>
                <a:spcPts val="0"/>
              </a:spcAft>
              <a:buClr>
                <a:srgbClr val="005087"/>
              </a:buClr>
              <a:buSzPts val="1400"/>
              <a:buChar char="❑"/>
              <a:defRPr sz="1400">
                <a:solidFill>
                  <a:srgbClr val="005087"/>
                </a:solidFill>
              </a:defRPr>
            </a:lvl1pPr>
            <a:lvl2pPr marL="914400" lvl="1" indent="-304800" algn="l">
              <a:lnSpc>
                <a:spcPct val="90000"/>
              </a:lnSpc>
              <a:spcBef>
                <a:spcPts val="600"/>
              </a:spcBef>
              <a:spcAft>
                <a:spcPts val="0"/>
              </a:spcAft>
              <a:buClr>
                <a:srgbClr val="005087"/>
              </a:buClr>
              <a:buSzPts val="1200"/>
              <a:buChar char="❑"/>
              <a:defRPr sz="1200">
                <a:solidFill>
                  <a:srgbClr val="005087"/>
                </a:solidFill>
              </a:defRPr>
            </a:lvl2pPr>
            <a:lvl3pPr marL="1371600" lvl="2" indent="-304800" algn="l">
              <a:lnSpc>
                <a:spcPct val="90000"/>
              </a:lnSpc>
              <a:spcBef>
                <a:spcPts val="600"/>
              </a:spcBef>
              <a:spcAft>
                <a:spcPts val="0"/>
              </a:spcAft>
              <a:buClr>
                <a:srgbClr val="005087"/>
              </a:buClr>
              <a:buSzPts val="1200"/>
              <a:buChar char="❑"/>
              <a:defRPr sz="1200">
                <a:solidFill>
                  <a:srgbClr val="005087"/>
                </a:solidFill>
              </a:defRPr>
            </a:lvl3pPr>
            <a:lvl4pPr marL="1828800" lvl="3" indent="-304800" algn="l">
              <a:lnSpc>
                <a:spcPct val="90000"/>
              </a:lnSpc>
              <a:spcBef>
                <a:spcPts val="600"/>
              </a:spcBef>
              <a:spcAft>
                <a:spcPts val="0"/>
              </a:spcAft>
              <a:buClr>
                <a:srgbClr val="005087"/>
              </a:buClr>
              <a:buSzPts val="1200"/>
              <a:buChar char="❑"/>
              <a:defRPr sz="1200">
                <a:solidFill>
                  <a:srgbClr val="005087"/>
                </a:solidFill>
              </a:defRPr>
            </a:lvl4pPr>
            <a:lvl5pPr marL="2286000" lvl="4" indent="-304800" algn="l">
              <a:lnSpc>
                <a:spcPct val="90000"/>
              </a:lnSpc>
              <a:spcBef>
                <a:spcPts val="600"/>
              </a:spcBef>
              <a:spcAft>
                <a:spcPts val="0"/>
              </a:spcAft>
              <a:buClr>
                <a:srgbClr val="005087"/>
              </a:buClr>
              <a:buSzPts val="1200"/>
              <a:buChar char="❑"/>
              <a:defRPr sz="1200">
                <a:solidFill>
                  <a:srgbClr val="005087"/>
                </a:solidFill>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8" name="Google Shape;68;p39"/>
          <p:cNvSpPr txBox="1">
            <a:spLocks noGrp="1"/>
          </p:cNvSpPr>
          <p:nvPr>
            <p:ph type="body" idx="2"/>
          </p:nvPr>
        </p:nvSpPr>
        <p:spPr>
          <a:xfrm>
            <a:off x="6305550" y="1578633"/>
            <a:ext cx="5271098" cy="4356329"/>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500"/>
              </a:spcBef>
              <a:spcAft>
                <a:spcPts val="0"/>
              </a:spcAft>
              <a:buClr>
                <a:srgbClr val="005087"/>
              </a:buClr>
              <a:buSzPts val="1400"/>
              <a:buChar char="❑"/>
              <a:defRPr sz="1400">
                <a:solidFill>
                  <a:srgbClr val="005087"/>
                </a:solidFill>
              </a:defRPr>
            </a:lvl1pPr>
            <a:lvl2pPr marL="914400" lvl="1" indent="-304800" algn="l">
              <a:lnSpc>
                <a:spcPct val="90000"/>
              </a:lnSpc>
              <a:spcBef>
                <a:spcPts val="600"/>
              </a:spcBef>
              <a:spcAft>
                <a:spcPts val="0"/>
              </a:spcAft>
              <a:buClr>
                <a:srgbClr val="005087"/>
              </a:buClr>
              <a:buSzPts val="1200"/>
              <a:buChar char="❑"/>
              <a:defRPr sz="1200">
                <a:solidFill>
                  <a:srgbClr val="005087"/>
                </a:solidFill>
              </a:defRPr>
            </a:lvl2pPr>
            <a:lvl3pPr marL="1371600" lvl="2" indent="-304800" algn="l">
              <a:lnSpc>
                <a:spcPct val="90000"/>
              </a:lnSpc>
              <a:spcBef>
                <a:spcPts val="600"/>
              </a:spcBef>
              <a:spcAft>
                <a:spcPts val="0"/>
              </a:spcAft>
              <a:buClr>
                <a:srgbClr val="005087"/>
              </a:buClr>
              <a:buSzPts val="1200"/>
              <a:buChar char="❑"/>
              <a:defRPr sz="1200">
                <a:solidFill>
                  <a:srgbClr val="005087"/>
                </a:solidFill>
              </a:defRPr>
            </a:lvl3pPr>
            <a:lvl4pPr marL="1828800" lvl="3" indent="-304800" algn="l">
              <a:lnSpc>
                <a:spcPct val="90000"/>
              </a:lnSpc>
              <a:spcBef>
                <a:spcPts val="600"/>
              </a:spcBef>
              <a:spcAft>
                <a:spcPts val="0"/>
              </a:spcAft>
              <a:buClr>
                <a:srgbClr val="005087"/>
              </a:buClr>
              <a:buSzPts val="1200"/>
              <a:buChar char="❑"/>
              <a:defRPr sz="1200">
                <a:solidFill>
                  <a:srgbClr val="005087"/>
                </a:solidFill>
              </a:defRPr>
            </a:lvl4pPr>
            <a:lvl5pPr marL="2286000" lvl="4" indent="-304800" algn="l">
              <a:lnSpc>
                <a:spcPct val="90000"/>
              </a:lnSpc>
              <a:spcBef>
                <a:spcPts val="600"/>
              </a:spcBef>
              <a:spcAft>
                <a:spcPts val="0"/>
              </a:spcAft>
              <a:buClr>
                <a:srgbClr val="005087"/>
              </a:buClr>
              <a:buSzPts val="1200"/>
              <a:buChar char="❑"/>
              <a:defRPr sz="1200">
                <a:solidFill>
                  <a:srgbClr val="005087"/>
                </a:solidFill>
              </a:defRPr>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ody Slide_ No bullets">
  <p:cSld name="Body Slide_ No bullets">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640424" y="416884"/>
            <a:ext cx="10936224" cy="85953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0"/>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40"/>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639764" y="1587264"/>
            <a:ext cx="10936884" cy="43563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dk1"/>
              </a:buClr>
              <a:buSzPts val="1400"/>
              <a:buNone/>
              <a:defRPr sz="14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400"/>
              <a:buNone/>
              <a:defRPr sz="1400"/>
            </a:lvl3pPr>
            <a:lvl4pPr marL="1828800" lvl="3" indent="-228600" algn="l">
              <a:lnSpc>
                <a:spcPct val="90000"/>
              </a:lnSpc>
              <a:spcBef>
                <a:spcPts val="600"/>
              </a:spcBef>
              <a:spcAft>
                <a:spcPts val="0"/>
              </a:spcAft>
              <a:buClr>
                <a:schemeClr val="dk1"/>
              </a:buClr>
              <a:buSzPts val="1400"/>
              <a:buNone/>
              <a:defRPr sz="1400"/>
            </a:lvl4pPr>
            <a:lvl5pPr marL="2286000" lvl="4" indent="-228600" algn="l">
              <a:lnSpc>
                <a:spcPct val="90000"/>
              </a:lnSpc>
              <a:spcBef>
                <a:spcPts val="600"/>
              </a:spcBef>
              <a:spcAft>
                <a:spcPts val="0"/>
              </a:spcAft>
              <a:buClr>
                <a:schemeClr val="dk1"/>
              </a:buClr>
              <a:buSzPts val="1400"/>
              <a:buNone/>
              <a:defRPr sz="1400"/>
            </a:lvl5pPr>
            <a:lvl6pPr marL="2743200" lvl="5" indent="-228600" algn="l">
              <a:lnSpc>
                <a:spcPct val="100000"/>
              </a:lnSpc>
              <a:spcBef>
                <a:spcPts val="60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cxnSp>
        <p:nvCxnSpPr>
          <p:cNvPr id="75" name="Google Shape;75;p40"/>
          <p:cNvCxnSpPr/>
          <p:nvPr/>
        </p:nvCxnSpPr>
        <p:spPr>
          <a:xfrm>
            <a:off x="638355" y="1302764"/>
            <a:ext cx="11553645" cy="0"/>
          </a:xfrm>
          <a:prstGeom prst="straightConnector1">
            <a:avLst/>
          </a:prstGeom>
          <a:noFill/>
          <a:ln w="9525" cap="flat" cmpd="sng">
            <a:solidFill>
              <a:srgbClr val="92D05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 name="Google Shape;7;p31"/>
          <p:cNvPicPr preferRelativeResize="0"/>
          <p:nvPr/>
        </p:nvPicPr>
        <p:blipFill rotWithShape="1">
          <a:blip r:embed="rId3">
            <a:alphaModFix/>
          </a:blip>
          <a:srcRect l="7767" t="12415" r="7485" b="14573"/>
          <a:stretch/>
        </p:blipFill>
        <p:spPr>
          <a:xfrm>
            <a:off x="615352" y="6220195"/>
            <a:ext cx="1015040" cy="526939"/>
          </a:xfrm>
          <a:prstGeom prst="rect">
            <a:avLst/>
          </a:prstGeom>
          <a:noFill/>
          <a:ln>
            <a:noFill/>
          </a:ln>
        </p:spPr>
      </p:pic>
      <p:sp>
        <p:nvSpPr>
          <p:cNvPr id="8" name="Google Shape;8;p31"/>
          <p:cNvSpPr txBox="1">
            <a:spLocks noGrp="1"/>
          </p:cNvSpPr>
          <p:nvPr>
            <p:ph type="title"/>
          </p:nvPr>
        </p:nvSpPr>
        <p:spPr>
          <a:xfrm>
            <a:off x="640424" y="416884"/>
            <a:ext cx="10936224" cy="859536"/>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SzPts val="1400"/>
              <a:buNone/>
              <a:defRPr sz="3000" b="0" i="0" u="none" strike="noStrike" cap="none">
                <a:solidFill>
                  <a:srgbClr val="015089"/>
                </a:solidFill>
                <a:latin typeface="Arial"/>
                <a:ea typeface="Arial"/>
                <a:cs typeface="Arial"/>
                <a:sym typeface="Arial"/>
              </a:defRPr>
            </a:lvl1pPr>
            <a:lvl2pPr marR="0" lvl="1"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sp>
        <p:nvSpPr>
          <p:cNvPr id="9" name="Google Shape;9;p31"/>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1" u="none" strike="noStrike" cap="none">
                <a:solidFill>
                  <a:srgbClr val="005087"/>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1"/>
          <p:cNvSpPr txBox="1">
            <a:spLocks noGrp="1"/>
          </p:cNvSpPr>
          <p:nvPr>
            <p:ph type="body" idx="1"/>
          </p:nvPr>
        </p:nvSpPr>
        <p:spPr>
          <a:xfrm>
            <a:off x="640424" y="1587260"/>
            <a:ext cx="10896276" cy="4344224"/>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90000"/>
              </a:lnSpc>
              <a:spcBef>
                <a:spcPts val="600"/>
              </a:spcBef>
              <a:spcAft>
                <a:spcPts val="0"/>
              </a:spcAft>
              <a:buClr>
                <a:schemeClr val="lt1"/>
              </a:buClr>
              <a:buSzPts val="1400"/>
              <a:buFont typeface="Noto Sans Symbols"/>
              <a:buChar char="❑"/>
              <a:defRPr sz="1400" b="0" i="0" u="none" strike="noStrike" cap="none">
                <a:solidFill>
                  <a:schemeClr val="lt1"/>
                </a:solidFill>
                <a:latin typeface="Arial"/>
                <a:ea typeface="Arial"/>
                <a:cs typeface="Arial"/>
                <a:sym typeface="Arial"/>
              </a:defRPr>
            </a:lvl1pPr>
            <a:lvl2pPr marL="914400" marR="0" lvl="1" indent="-304800" algn="l" rtl="0">
              <a:lnSpc>
                <a:spcPct val="90000"/>
              </a:lnSpc>
              <a:spcBef>
                <a:spcPts val="600"/>
              </a:spcBef>
              <a:spcAft>
                <a:spcPts val="0"/>
              </a:spcAft>
              <a:buClr>
                <a:schemeClr val="lt1"/>
              </a:buClr>
              <a:buSzPts val="1200"/>
              <a:buFont typeface="Noto Sans Symbols"/>
              <a:buChar char="❑"/>
              <a:defRPr sz="1200" b="0" i="0" u="none" strike="noStrike" cap="none">
                <a:solidFill>
                  <a:schemeClr val="lt1"/>
                </a:solidFill>
                <a:latin typeface="Arial"/>
                <a:ea typeface="Arial"/>
                <a:cs typeface="Arial"/>
                <a:sym typeface="Arial"/>
              </a:defRPr>
            </a:lvl2pPr>
            <a:lvl3pPr marL="1371600" marR="0" lvl="2" indent="-304800" algn="l" rtl="0">
              <a:lnSpc>
                <a:spcPct val="90000"/>
              </a:lnSpc>
              <a:spcBef>
                <a:spcPts val="600"/>
              </a:spcBef>
              <a:spcAft>
                <a:spcPts val="0"/>
              </a:spcAft>
              <a:buClr>
                <a:schemeClr val="lt1"/>
              </a:buClr>
              <a:buSzPts val="1200"/>
              <a:buFont typeface="Noto Sans Symbols"/>
              <a:buChar char="❑"/>
              <a:defRPr sz="1200" b="0" i="0" u="none" strike="noStrike" cap="none">
                <a:solidFill>
                  <a:schemeClr val="lt1"/>
                </a:solidFill>
                <a:latin typeface="Arial"/>
                <a:ea typeface="Arial"/>
                <a:cs typeface="Arial"/>
                <a:sym typeface="Arial"/>
              </a:defRPr>
            </a:lvl3pPr>
            <a:lvl4pPr marL="1828800" marR="0" lvl="3" indent="-304800" algn="l" rtl="0">
              <a:lnSpc>
                <a:spcPct val="90000"/>
              </a:lnSpc>
              <a:spcBef>
                <a:spcPts val="600"/>
              </a:spcBef>
              <a:spcAft>
                <a:spcPts val="0"/>
              </a:spcAft>
              <a:buClr>
                <a:schemeClr val="lt1"/>
              </a:buClr>
              <a:buSzPts val="1200"/>
              <a:buFont typeface="Noto Sans Symbols"/>
              <a:buChar char="❑"/>
              <a:defRPr sz="1200" b="0" i="0" u="none" strike="noStrike" cap="none">
                <a:solidFill>
                  <a:schemeClr val="lt1"/>
                </a:solidFill>
                <a:latin typeface="Arial"/>
                <a:ea typeface="Arial"/>
                <a:cs typeface="Arial"/>
                <a:sym typeface="Arial"/>
              </a:defRPr>
            </a:lvl4pPr>
            <a:lvl5pPr marL="2286000" marR="0" lvl="4" indent="-304800" algn="l" rtl="0">
              <a:lnSpc>
                <a:spcPct val="90000"/>
              </a:lnSpc>
              <a:spcBef>
                <a:spcPts val="600"/>
              </a:spcBef>
              <a:spcAft>
                <a:spcPts val="0"/>
              </a:spcAft>
              <a:buClr>
                <a:schemeClr val="lt1"/>
              </a:buClr>
              <a:buSzPts val="1200"/>
              <a:buFont typeface="Noto Sans Symbols"/>
              <a:buChar char="❑"/>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600"/>
              </a:spcBef>
              <a:spcAft>
                <a:spcPts val="0"/>
              </a:spcAft>
              <a:buSzPts val="1400"/>
              <a:buNone/>
              <a:defRPr sz="105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7"/>
        <p:cNvGrpSpPr/>
        <p:nvPr/>
      </p:nvGrpSpPr>
      <p:grpSpPr>
        <a:xfrm>
          <a:off x="0" y="0"/>
          <a:ext cx="0" cy="0"/>
          <a:chOff x="0" y="0"/>
          <a:chExt cx="0" cy="0"/>
        </a:xfrm>
      </p:grpSpPr>
      <p:sp>
        <p:nvSpPr>
          <p:cNvPr id="18" name="Google Shape;18;p30"/>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50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30"/>
          <p:cNvPicPr preferRelativeResize="0"/>
          <p:nvPr/>
        </p:nvPicPr>
        <p:blipFill rotWithShape="1">
          <a:blip r:embed="rId10">
            <a:alphaModFix/>
          </a:blip>
          <a:srcRect l="7767" t="12415" r="7485" b="14573"/>
          <a:stretch/>
        </p:blipFill>
        <p:spPr>
          <a:xfrm>
            <a:off x="615352" y="6220195"/>
            <a:ext cx="1015040" cy="526939"/>
          </a:xfrm>
          <a:prstGeom prst="rect">
            <a:avLst/>
          </a:prstGeom>
          <a:noFill/>
          <a:ln>
            <a:noFill/>
          </a:ln>
        </p:spPr>
      </p:pic>
      <p:sp>
        <p:nvSpPr>
          <p:cNvPr id="20" name="Google Shape;20;p30"/>
          <p:cNvSpPr txBox="1">
            <a:spLocks noGrp="1"/>
          </p:cNvSpPr>
          <p:nvPr>
            <p:ph type="title"/>
          </p:nvPr>
        </p:nvSpPr>
        <p:spPr>
          <a:xfrm>
            <a:off x="640424" y="416884"/>
            <a:ext cx="10936224" cy="859536"/>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SzPts val="1400"/>
              <a:buNone/>
              <a:defRPr sz="3000" b="0" i="0" u="none" strike="noStrike" cap="none">
                <a:solidFill>
                  <a:srgbClr val="015089"/>
                </a:solidFill>
                <a:latin typeface="Arial"/>
                <a:ea typeface="Arial"/>
                <a:cs typeface="Arial"/>
                <a:sym typeface="Arial"/>
              </a:defRPr>
            </a:lvl1pPr>
            <a:lvl2pPr marR="0" lvl="1"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sp>
        <p:nvSpPr>
          <p:cNvPr id="21" name="Google Shape;21;p30"/>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1" u="none" strike="noStrike" cap="none">
                <a:solidFill>
                  <a:srgbClr val="005087"/>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 name="Google Shape;22;p30"/>
          <p:cNvSpPr txBox="1">
            <a:spLocks noGrp="1"/>
          </p:cNvSpPr>
          <p:nvPr>
            <p:ph type="body" idx="1"/>
          </p:nvPr>
        </p:nvSpPr>
        <p:spPr>
          <a:xfrm>
            <a:off x="640424" y="1587260"/>
            <a:ext cx="10896276" cy="4344224"/>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SzPts val="1400"/>
              <a:buNone/>
              <a:defRPr sz="105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ssm.gsa.gov/assets/files/Investment-Planning-Guidance-March%20202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whitehouse.gov/wp-content/uploads/2019/04/M-19-16.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ssm.gsa.gov/fib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p:nvPr/>
        </p:nvSpPr>
        <p:spPr>
          <a:xfrm>
            <a:off x="2147709" y="1700886"/>
            <a:ext cx="9272766" cy="13255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1" u="none" strike="noStrike" cap="none">
                <a:solidFill>
                  <a:srgbClr val="FFFFFF"/>
                </a:solidFill>
                <a:latin typeface="Arial"/>
                <a:ea typeface="Arial"/>
                <a:cs typeface="Arial"/>
                <a:sym typeface="Arial"/>
              </a:rPr>
              <a:t>Marketplace </a:t>
            </a:r>
            <a:r>
              <a:rPr lang="en-US" sz="3600" b="1" i="1" u="none" strike="noStrike" cap="none" dirty="0">
                <a:solidFill>
                  <a:srgbClr val="FFFFFF"/>
                </a:solidFill>
                <a:latin typeface="Arial"/>
                <a:ea typeface="Arial"/>
                <a:cs typeface="Arial"/>
                <a:sym typeface="Arial"/>
              </a:rPr>
              <a:t>Capability Framework</a:t>
            </a:r>
            <a:endParaRPr dirty="0"/>
          </a:p>
          <a:p>
            <a:pPr marL="0" marR="0" lvl="0" indent="0" algn="l" rtl="0">
              <a:lnSpc>
                <a:spcPct val="100000"/>
              </a:lnSpc>
              <a:spcBef>
                <a:spcPts val="0"/>
              </a:spcBef>
              <a:spcAft>
                <a:spcPts val="0"/>
              </a:spcAft>
              <a:buClr>
                <a:srgbClr val="000000"/>
              </a:buClr>
              <a:buSzPts val="1900"/>
              <a:buFont typeface="Arial"/>
              <a:buNone/>
            </a:pPr>
            <a:r>
              <a:rPr lang="en-US" sz="1900" b="1" i="1" u="none" strike="noStrike" cap="none" dirty="0">
                <a:solidFill>
                  <a:srgbClr val="FFFFFF"/>
                </a:solidFill>
                <a:latin typeface="Arial"/>
                <a:ea typeface="Arial"/>
                <a:cs typeface="Arial"/>
                <a:sym typeface="Arial"/>
              </a:rPr>
              <a:t>for Quality Service Management Offices</a:t>
            </a:r>
            <a:br>
              <a:rPr lang="en-US" sz="2400" b="0" i="0" u="none" strike="noStrike" cap="none" dirty="0">
                <a:solidFill>
                  <a:srgbClr val="FFFFFF"/>
                </a:solidFill>
                <a:latin typeface="Arial"/>
                <a:ea typeface="Arial"/>
                <a:cs typeface="Arial"/>
                <a:sym typeface="Arial"/>
              </a:rPr>
            </a:br>
            <a:endParaRPr sz="2400" b="1" i="0" u="none" strike="noStrike" cap="none" dirty="0">
              <a:solidFill>
                <a:srgbClr val="FFFFFF"/>
              </a:solidFill>
              <a:latin typeface="Arial"/>
              <a:ea typeface="Arial"/>
              <a:cs typeface="Arial"/>
              <a:sym typeface="Arial"/>
            </a:endParaRPr>
          </a:p>
        </p:txBody>
      </p:sp>
      <p:sp>
        <p:nvSpPr>
          <p:cNvPr id="81" name="Google Shape;81;p1"/>
          <p:cNvSpPr txBox="1"/>
          <p:nvPr/>
        </p:nvSpPr>
        <p:spPr>
          <a:xfrm>
            <a:off x="2071509" y="3356710"/>
            <a:ext cx="8705569" cy="154105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2060"/>
              </a:buClr>
              <a:buSzPts val="1800"/>
              <a:buFont typeface="Arial"/>
              <a:buNone/>
            </a:pPr>
            <a:r>
              <a:rPr lang="en-US" sz="2000" b="0" i="1" u="none" strike="noStrike" cap="none" dirty="0">
                <a:solidFill>
                  <a:srgbClr val="FFFFFF"/>
                </a:solidFill>
                <a:latin typeface="Arial"/>
                <a:ea typeface="Arial"/>
                <a:cs typeface="Arial"/>
                <a:sym typeface="Arial"/>
              </a:rPr>
              <a:t>Initial Baseline – July 2021</a:t>
            </a:r>
            <a:endParaRPr dirty="0"/>
          </a:p>
          <a:p>
            <a:pPr marL="0" marR="0" lvl="0" indent="0" algn="l" rtl="0">
              <a:lnSpc>
                <a:spcPct val="115000"/>
              </a:lnSpc>
              <a:spcBef>
                <a:spcPts val="0"/>
              </a:spcBef>
              <a:spcAft>
                <a:spcPts val="0"/>
              </a:spcAft>
              <a:buClr>
                <a:srgbClr val="002060"/>
              </a:buClr>
              <a:buSzPts val="1800"/>
              <a:buFont typeface="Arial"/>
              <a:buNone/>
            </a:pPr>
            <a:r>
              <a:rPr lang="en-US" sz="2400" b="0" i="1" u="none" strike="noStrike" cap="none" dirty="0">
                <a:solidFill>
                  <a:srgbClr val="FFFFFF"/>
                </a:solidFill>
                <a:latin typeface="Arial"/>
                <a:ea typeface="Arial"/>
                <a:cs typeface="Arial"/>
                <a:sym typeface="Arial"/>
              </a:rPr>
              <a:t> </a:t>
            </a:r>
            <a:endParaRPr dirty="0"/>
          </a:p>
          <a:p>
            <a:pPr marL="0" marR="0" lvl="0" indent="0" algn="l" rtl="0">
              <a:lnSpc>
                <a:spcPct val="115000"/>
              </a:lnSpc>
              <a:spcBef>
                <a:spcPts val="0"/>
              </a:spcBef>
              <a:spcAft>
                <a:spcPts val="0"/>
              </a:spcAft>
              <a:buClr>
                <a:srgbClr val="002060"/>
              </a:buClr>
              <a:buSzPts val="1800"/>
              <a:buFont typeface="Arial"/>
              <a:buNone/>
            </a:pPr>
            <a:endParaRPr sz="2400" b="0" i="1" u="none" strike="noStrike" cap="none" dirty="0">
              <a:solidFill>
                <a:srgbClr val="FFFFFF"/>
              </a:solidFill>
              <a:latin typeface="Arial"/>
              <a:ea typeface="Arial"/>
              <a:cs typeface="Arial"/>
              <a:sym typeface="Arial"/>
            </a:endParaRPr>
          </a:p>
        </p:txBody>
      </p:sp>
      <p:sp>
        <p:nvSpPr>
          <p:cNvPr id="82" name="Google Shape;82;p1"/>
          <p:cNvSpPr txBox="1"/>
          <p:nvPr/>
        </p:nvSpPr>
        <p:spPr>
          <a:xfrm>
            <a:off x="5874707" y="6281100"/>
            <a:ext cx="6317293" cy="73866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1400" b="0" i="1" u="none" strike="noStrike" cap="none">
                <a:solidFill>
                  <a:srgbClr val="FFFFFF"/>
                </a:solidFill>
                <a:latin typeface="Arial"/>
                <a:ea typeface="Arial"/>
                <a:cs typeface="Arial"/>
                <a:sym typeface="Arial"/>
              </a:rPr>
              <a:t>GSA Office of Shared Solutions and Performance Improvement </a:t>
            </a:r>
            <a:endParaRPr/>
          </a:p>
          <a:p>
            <a:pPr marL="0" marR="0" lvl="0" indent="0" algn="r" rtl="0">
              <a:lnSpc>
                <a:spcPct val="100000"/>
              </a:lnSpc>
              <a:spcBef>
                <a:spcPts val="0"/>
              </a:spcBef>
              <a:spcAft>
                <a:spcPts val="0"/>
              </a:spcAft>
              <a:buNone/>
            </a:pPr>
            <a:r>
              <a:rPr lang="en-US" sz="1400" b="0" i="1" u="none" strike="noStrike" cap="none">
                <a:solidFill>
                  <a:srgbClr val="FFFFFF"/>
                </a:solidFill>
                <a:latin typeface="Arial"/>
                <a:ea typeface="Arial"/>
                <a:cs typeface="Arial"/>
                <a:sym typeface="Arial"/>
              </a:rPr>
              <a:t>&amp; Quality Service Management Offices</a:t>
            </a:r>
            <a:endParaRPr sz="4000" b="0" i="1"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14" name="Google Shape;214;p10"/>
          <p:cNvSpPr txBox="1">
            <a:spLocks noGrp="1"/>
          </p:cNvSpPr>
          <p:nvPr>
            <p:ph type="title"/>
          </p:nvPr>
        </p:nvSpPr>
        <p:spPr>
          <a:xfrm>
            <a:off x="626853" y="151088"/>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Demand Management</a:t>
            </a:r>
            <a:endParaRPr/>
          </a:p>
        </p:txBody>
      </p:sp>
      <p:sp>
        <p:nvSpPr>
          <p:cNvPr id="215" name="Google Shape;215;p10"/>
          <p:cNvSpPr/>
          <p:nvPr/>
        </p:nvSpPr>
        <p:spPr>
          <a:xfrm>
            <a:off x="9473465" y="1347353"/>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are customers asking for? What functionality or support do they need?</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How urgent or time sensitive is the customer need?</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(new) policies may influence demand in the future?</a:t>
            </a:r>
            <a:endParaRPr/>
          </a:p>
        </p:txBody>
      </p:sp>
      <p:sp>
        <p:nvSpPr>
          <p:cNvPr id="216" name="Google Shape;216;p10"/>
          <p:cNvSpPr/>
          <p:nvPr/>
        </p:nvSpPr>
        <p:spPr>
          <a:xfrm>
            <a:off x="3042709" y="1347353"/>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Demand management is the process an organization puts in place to internally collect new ideas, projects, and needs during the creation of a strategically aligned portfolio. It reflects an understanding of the customers' desire for QSMO solutions. It considers customer needs and pain points, as well as how the agency plans to prioritize investments.</a:t>
            </a:r>
            <a:endParaRPr/>
          </a:p>
        </p:txBody>
      </p:sp>
      <p:sp>
        <p:nvSpPr>
          <p:cNvPr id="217" name="Google Shape;217;p10"/>
          <p:cNvSpPr/>
          <p:nvPr/>
        </p:nvSpPr>
        <p:spPr>
          <a:xfrm>
            <a:off x="6981088" y="1347353"/>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Understanding of customer demand will influence the supply made available through the marketplace</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to influence or shape customers' expectations and desire</a:t>
            </a:r>
            <a:endParaRPr/>
          </a:p>
        </p:txBody>
      </p:sp>
      <p:sp>
        <p:nvSpPr>
          <p:cNvPr id="218" name="Google Shape;218;p10"/>
          <p:cNvSpPr/>
          <p:nvPr/>
        </p:nvSpPr>
        <p:spPr>
          <a:xfrm>
            <a:off x="550332" y="1347353"/>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 Analyze customer needs and policy requirements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1B: Analyze environment</a:t>
            </a:r>
            <a:endParaRPr/>
          </a:p>
        </p:txBody>
      </p:sp>
      <p:graphicFrame>
        <p:nvGraphicFramePr>
          <p:cNvPr id="219" name="Google Shape;219;p10"/>
          <p:cNvGraphicFramePr/>
          <p:nvPr/>
        </p:nvGraphicFramePr>
        <p:xfrm>
          <a:off x="550333" y="4316172"/>
          <a:ext cx="11226050" cy="1594315"/>
        </p:xfrm>
        <a:graphic>
          <a:graphicData uri="http://schemas.openxmlformats.org/drawingml/2006/table">
            <a:tbl>
              <a:tblPr firstRow="1" bandRow="1">
                <a:noFill/>
                <a:tableStyleId>{DA99FC05-CF84-401F-AE3B-180C569D3E64}</a:tableStyleId>
              </a:tblPr>
              <a:tblGrid>
                <a:gridCol w="8680225">
                  <a:extLst>
                    <a:ext uri="{9D8B030D-6E8A-4147-A177-3AD203B41FA5}">
                      <a16:colId xmlns:a16="http://schemas.microsoft.com/office/drawing/2014/main" val="20000"/>
                    </a:ext>
                  </a:extLst>
                </a:gridCol>
                <a:gridCol w="25458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64475">
                <a:tc>
                  <a:txBody>
                    <a:bodyPr/>
                    <a:lstStyle/>
                    <a:p>
                      <a:pPr marL="0" marR="0" lvl="0" indent="0" algn="l" rtl="0">
                        <a:lnSpc>
                          <a:spcPct val="100000"/>
                        </a:lnSpc>
                        <a:spcBef>
                          <a:spcPts val="0"/>
                        </a:spcBef>
                        <a:spcAft>
                          <a:spcPts val="0"/>
                        </a:spcAft>
                        <a:buNone/>
                      </a:pPr>
                      <a:r>
                        <a:rPr lang="en-US" sz="1050" i="1" u="none" strike="noStrike" cap="none"/>
                        <a:t>Plan demand</a:t>
                      </a:r>
                      <a:r>
                        <a:rPr lang="en-US" sz="1050" u="none" strike="noStrike" cap="none"/>
                        <a:t>: Use data analytics to forecast / map out anticipated demand for QSMO solutions; consider engaging OSSPI for support in measuring demand and determining investment areas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67850">
                <a:tc>
                  <a:txBody>
                    <a:bodyPr/>
                    <a:lstStyle/>
                    <a:p>
                      <a:pPr marL="0" marR="0" lvl="0" indent="0" algn="l" rtl="0">
                        <a:lnSpc>
                          <a:spcPct val="100000"/>
                        </a:lnSpc>
                        <a:spcBef>
                          <a:spcPts val="0"/>
                        </a:spcBef>
                        <a:spcAft>
                          <a:spcPts val="0"/>
                        </a:spcAft>
                        <a:buNone/>
                      </a:pPr>
                      <a:r>
                        <a:rPr lang="en-US" sz="1050" i="1" u="none" strike="noStrike" cap="none"/>
                        <a:t>Communicate demand:</a:t>
                      </a:r>
                      <a:r>
                        <a:rPr lang="en-US" sz="1050" i="0" u="none" strike="noStrike" cap="none"/>
                        <a:t> Share internally and among other QSMOs via the monthly QSMO roundtable</a:t>
                      </a:r>
                      <a:endParaRPr sz="1050" i="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86325">
                <a:tc>
                  <a:txBody>
                    <a:bodyPr/>
                    <a:lstStyle/>
                    <a:p>
                      <a:pPr marL="0" marR="0" lvl="0" indent="0" algn="l" rtl="0">
                        <a:lnSpc>
                          <a:spcPct val="100000"/>
                        </a:lnSpc>
                        <a:spcBef>
                          <a:spcPts val="0"/>
                        </a:spcBef>
                        <a:spcAft>
                          <a:spcPts val="0"/>
                        </a:spcAft>
                        <a:buNone/>
                      </a:pPr>
                      <a:r>
                        <a:rPr lang="en-US" sz="1050" i="1" u="none" strike="noStrike" cap="none"/>
                        <a:t>Influence demand</a:t>
                      </a:r>
                      <a:r>
                        <a:rPr lang="en-US" sz="1050" u="none" strike="noStrike" cap="none"/>
                        <a:t>: Execute strategic communications and marketing to shape future demand</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257800">
                <a:tc>
                  <a:txBody>
                    <a:bodyPr/>
                    <a:lstStyle/>
                    <a:p>
                      <a:pPr marL="0" marR="0" lvl="0" indent="0" algn="l" rtl="0">
                        <a:lnSpc>
                          <a:spcPct val="100000"/>
                        </a:lnSpc>
                        <a:spcBef>
                          <a:spcPts val="0"/>
                        </a:spcBef>
                        <a:spcAft>
                          <a:spcPts val="0"/>
                        </a:spcAft>
                        <a:buNone/>
                      </a:pPr>
                      <a:r>
                        <a:rPr lang="en-US" sz="1050" i="1" u="none" strike="noStrike" cap="none"/>
                        <a:t>Prioritize demand</a:t>
                      </a:r>
                      <a:r>
                        <a:rPr lang="en-US" sz="1050" u="none" strike="noStrike" cap="none"/>
                        <a:t>: If there is an imbalance in supply and demand, prioritize demand to determine how the available supply will be distributed</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220" name="Google Shape;220;p10"/>
          <p:cNvSpPr txBox="1"/>
          <p:nvPr/>
        </p:nvSpPr>
        <p:spPr>
          <a:xfrm>
            <a:off x="467207" y="3854507"/>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221" name="Google Shape;221;p10"/>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1"/>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28" name="Google Shape;228;p11"/>
          <p:cNvSpPr txBox="1">
            <a:spLocks noGrp="1"/>
          </p:cNvSpPr>
          <p:nvPr>
            <p:ph type="title"/>
          </p:nvPr>
        </p:nvSpPr>
        <p:spPr>
          <a:xfrm>
            <a:off x="626853" y="146737"/>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Joint Business Case for Legacy Providers</a:t>
            </a:r>
            <a:endParaRPr/>
          </a:p>
        </p:txBody>
      </p:sp>
      <p:sp>
        <p:nvSpPr>
          <p:cNvPr id="229" name="Google Shape;229;p11"/>
          <p:cNvSpPr/>
          <p:nvPr/>
        </p:nvSpPr>
        <p:spPr>
          <a:xfrm>
            <a:off x="9473465" y="1347351"/>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100"/>
              <a:buFont typeface="Arial"/>
              <a:buChar char="•"/>
            </a:pPr>
            <a:r>
              <a:rPr lang="en-US" sz="1100" b="0" i="0" u="none" strike="noStrike" cap="none">
                <a:solidFill>
                  <a:schemeClr val="dk2"/>
                </a:solidFill>
                <a:latin typeface="Arial"/>
                <a:ea typeface="Arial"/>
                <a:cs typeface="Arial"/>
                <a:sym typeface="Arial"/>
              </a:rPr>
              <a:t>What role will the legacy SSP have in the future Marketplace as a provider? Does the role align with the strategic direction of the Department/Agency the SSP is in? Is the SSP committed to being an early adopter?</a:t>
            </a:r>
            <a:endParaRPr/>
          </a:p>
          <a:p>
            <a:pPr marL="0" marR="0" lvl="0" indent="0" algn="l" rtl="0">
              <a:lnSpc>
                <a:spcPct val="100000"/>
              </a:lnSpc>
              <a:spcBef>
                <a:spcPts val="300"/>
              </a:spcBef>
              <a:spcAft>
                <a:spcPts val="0"/>
              </a:spcAft>
              <a:buNone/>
            </a:pPr>
            <a:r>
              <a:rPr lang="en-US" sz="1100" b="0" i="0" u="none" strike="noStrike" cap="none">
                <a:solidFill>
                  <a:schemeClr val="dk2"/>
                </a:solidFill>
                <a:latin typeface="Arial"/>
                <a:ea typeface="Arial"/>
                <a:cs typeface="Arial"/>
                <a:sym typeface="Arial"/>
              </a:rPr>
              <a:t>Resources</a:t>
            </a:r>
            <a:endParaRPr/>
          </a:p>
          <a:p>
            <a:pPr marL="171450" marR="0" lvl="0" indent="-171450" algn="l" rtl="0">
              <a:lnSpc>
                <a:spcPct val="100000"/>
              </a:lnSpc>
              <a:spcBef>
                <a:spcPts val="300"/>
              </a:spcBef>
              <a:spcAft>
                <a:spcPts val="0"/>
              </a:spcAft>
              <a:buClr>
                <a:schemeClr val="dk2"/>
              </a:buClr>
              <a:buSzPts val="1100"/>
              <a:buFont typeface="Arial"/>
              <a:buChar char="•"/>
            </a:pPr>
            <a:r>
              <a:rPr lang="en-US" sz="1100" b="0" i="0" u="sng" strike="noStrike" cap="none">
                <a:solidFill>
                  <a:schemeClr val="dk2"/>
                </a:solidFill>
                <a:latin typeface="Arial"/>
                <a:ea typeface="Arial"/>
                <a:cs typeface="Arial"/>
                <a:sym typeface="Arial"/>
                <a:hlinkClick r:id="rId3">
                  <a:extLst>
                    <a:ext uri="{A12FA001-AC4F-418D-AE19-62706E023703}">
                      <ahyp:hlinkClr xmlns:ahyp="http://schemas.microsoft.com/office/drawing/2018/hyperlinkcolor" val="tx"/>
                    </a:ext>
                  </a:extLst>
                </a:hlinkClick>
              </a:rPr>
              <a:t>Investment Planning Guide </a:t>
            </a:r>
            <a:r>
              <a:rPr lang="en-US" sz="1100" b="0" i="0" u="none" strike="noStrike" cap="none">
                <a:solidFill>
                  <a:schemeClr val="dk2"/>
                </a:solidFill>
                <a:latin typeface="Arial"/>
                <a:ea typeface="Arial"/>
                <a:cs typeface="Arial"/>
                <a:sym typeface="Arial"/>
              </a:rPr>
              <a:t>(See page 18, Appendix B)</a:t>
            </a:r>
            <a:endParaRPr/>
          </a:p>
        </p:txBody>
      </p:sp>
      <p:sp>
        <p:nvSpPr>
          <p:cNvPr id="230" name="Google Shape;230;p11"/>
          <p:cNvSpPr/>
          <p:nvPr/>
        </p:nvSpPr>
        <p:spPr>
          <a:xfrm>
            <a:off x="3042709" y="1347351"/>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300" b="0" i="0" u="sng" strike="noStrike" cap="none">
                <a:solidFill>
                  <a:schemeClr val="dk2"/>
                </a:solidFill>
                <a:latin typeface="Arial"/>
                <a:ea typeface="Arial"/>
                <a:cs typeface="Arial"/>
                <a:sym typeface="Arial"/>
                <a:hlinkClick r:id="rId4">
                  <a:extLst>
                    <a:ext uri="{A12FA001-AC4F-418D-AE19-62706E023703}">
                      <ahyp:hlinkClr xmlns:ahyp="http://schemas.microsoft.com/office/drawing/2018/hyperlinkcolor" val="tx"/>
                    </a:ext>
                  </a:extLst>
                </a:hlinkClick>
              </a:rPr>
              <a:t>OMB Memo 19-16 </a:t>
            </a:r>
            <a:r>
              <a:rPr lang="en-US" sz="1300" b="0" i="0" u="none" strike="noStrike" cap="none">
                <a:solidFill>
                  <a:schemeClr val="dk2"/>
                </a:solidFill>
                <a:latin typeface="Arial"/>
                <a:ea typeface="Arial"/>
                <a:cs typeface="Arial"/>
                <a:sym typeface="Arial"/>
              </a:rPr>
              <a:t>directs legacy shared services providers (SSPs) offering services covered by a pre-designated or designated QSMO to propose a joint business case with the QSMO to accept any new customers, expand services to existing customers, or make investments in technology or services for these functions. These joint business cases must be approved by OMB in consultation with the SSGB. Not all QSMOs will have applicable legacy SSPs to engage.</a:t>
            </a:r>
            <a:endParaRPr/>
          </a:p>
          <a:p>
            <a:pPr marL="0" marR="0" lvl="0" indent="0" algn="l" rtl="0">
              <a:lnSpc>
                <a:spcPct val="100000"/>
              </a:lnSpc>
              <a:spcBef>
                <a:spcPts val="0"/>
              </a:spcBef>
              <a:spcAft>
                <a:spcPts val="0"/>
              </a:spcAft>
              <a:buNone/>
            </a:pPr>
            <a:br>
              <a:rPr lang="en-US" sz="1400" b="0" i="0" u="none" strike="noStrike" cap="none">
                <a:solidFill>
                  <a:schemeClr val="lt1"/>
                </a:solidFill>
                <a:latin typeface="Arial"/>
                <a:ea typeface="Arial"/>
                <a:cs typeface="Arial"/>
                <a:sym typeface="Arial"/>
              </a:rPr>
            </a:b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231" name="Google Shape;231;p11"/>
          <p:cNvSpPr/>
          <p:nvPr/>
        </p:nvSpPr>
        <p:spPr>
          <a:xfrm>
            <a:off x="6981088" y="1347351"/>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for legacy SSPs to affirm desire to be included in the marketplace</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Explains how legacy SSPs plan to participate in the marketplace</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Identifies exceptions to the marketplace</a:t>
            </a:r>
            <a:endParaRPr/>
          </a:p>
        </p:txBody>
      </p:sp>
      <p:sp>
        <p:nvSpPr>
          <p:cNvPr id="232" name="Google Shape;232;p11"/>
          <p:cNvSpPr/>
          <p:nvPr/>
        </p:nvSpPr>
        <p:spPr>
          <a:xfrm>
            <a:off x="550332" y="1347351"/>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 Analyze customer needs and policy requirements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1B: Analyze environment</a:t>
            </a:r>
            <a:endParaRPr/>
          </a:p>
        </p:txBody>
      </p:sp>
      <p:graphicFrame>
        <p:nvGraphicFramePr>
          <p:cNvPr id="233" name="Google Shape;233;p11"/>
          <p:cNvGraphicFramePr/>
          <p:nvPr/>
        </p:nvGraphicFramePr>
        <p:xfrm>
          <a:off x="550333" y="4259947"/>
          <a:ext cx="11226075" cy="2081000"/>
        </p:xfrm>
        <a:graphic>
          <a:graphicData uri="http://schemas.openxmlformats.org/drawingml/2006/table">
            <a:tbl>
              <a:tblPr firstRow="1" bandRow="1">
                <a:noFill/>
                <a:tableStyleId>{DA99FC05-CF84-401F-AE3B-180C569D3E64}</a:tableStyleId>
              </a:tblPr>
              <a:tblGrid>
                <a:gridCol w="8259200">
                  <a:extLst>
                    <a:ext uri="{9D8B030D-6E8A-4147-A177-3AD203B41FA5}">
                      <a16:colId xmlns:a16="http://schemas.microsoft.com/office/drawing/2014/main" val="20000"/>
                    </a:ext>
                  </a:extLst>
                </a:gridCol>
                <a:gridCol w="2966875">
                  <a:extLst>
                    <a:ext uri="{9D8B030D-6E8A-4147-A177-3AD203B41FA5}">
                      <a16:colId xmlns:a16="http://schemas.microsoft.com/office/drawing/2014/main" val="20001"/>
                    </a:ext>
                  </a:extLst>
                </a:gridCol>
              </a:tblGrid>
              <a:tr h="32840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44625">
                <a:tc>
                  <a:txBody>
                    <a:bodyPr/>
                    <a:lstStyle/>
                    <a:p>
                      <a:pPr marL="0" marR="0" lvl="0" indent="0" algn="l" rtl="0">
                        <a:lnSpc>
                          <a:spcPct val="100000"/>
                        </a:lnSpc>
                        <a:spcBef>
                          <a:spcPts val="0"/>
                        </a:spcBef>
                        <a:spcAft>
                          <a:spcPts val="0"/>
                        </a:spcAft>
                        <a:buNone/>
                      </a:pPr>
                      <a:r>
                        <a:rPr lang="en-US" sz="1050" u="none" strike="noStrike" cap="none"/>
                        <a:t>Collaborate with legacy SSP on joint business case</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Legacy SSP and QSMO</a:t>
                      </a:r>
                      <a:endParaRPr/>
                    </a:p>
                  </a:txBody>
                  <a:tcPr marL="91450" marR="91450" marT="45725" marB="45725"/>
                </a:tc>
                <a:extLst>
                  <a:ext uri="{0D108BD9-81ED-4DB2-BD59-A6C34878D82A}">
                    <a16:rowId xmlns:a16="http://schemas.microsoft.com/office/drawing/2014/main" val="10001"/>
                  </a:ext>
                </a:extLst>
              </a:tr>
              <a:tr h="447225">
                <a:tc>
                  <a:txBody>
                    <a:bodyPr/>
                    <a:lstStyle/>
                    <a:p>
                      <a:pPr marL="0" marR="0" lvl="0" indent="0" algn="l" rtl="0">
                        <a:lnSpc>
                          <a:spcPct val="100000"/>
                        </a:lnSpc>
                        <a:spcBef>
                          <a:spcPts val="0"/>
                        </a:spcBef>
                        <a:spcAft>
                          <a:spcPts val="0"/>
                        </a:spcAft>
                        <a:buNone/>
                      </a:pPr>
                      <a:r>
                        <a:rPr lang="en-US" sz="1050" u="none" strike="noStrike" cap="none"/>
                        <a:t>Share initial thoughts on future marketplace role, accepting new customers, expanding services to existing customers, or making investments in technology or services based on the legacy SSP's existing solution(s) and solution early adoption</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Legacy SSP and QSMO</a:t>
                      </a:r>
                      <a:endParaRPr/>
                    </a:p>
                  </a:txBody>
                  <a:tcPr marL="91450" marR="91450" marT="45725" marB="45725"/>
                </a:tc>
                <a:extLst>
                  <a:ext uri="{0D108BD9-81ED-4DB2-BD59-A6C34878D82A}">
                    <a16:rowId xmlns:a16="http://schemas.microsoft.com/office/drawing/2014/main" val="10002"/>
                  </a:ext>
                </a:extLst>
              </a:tr>
              <a:tr h="257150">
                <a:tc>
                  <a:txBody>
                    <a:bodyPr/>
                    <a:lstStyle/>
                    <a:p>
                      <a:pPr marL="0" marR="0" lvl="0" indent="0" algn="l" rtl="0">
                        <a:lnSpc>
                          <a:spcPct val="100000"/>
                        </a:lnSpc>
                        <a:spcBef>
                          <a:spcPts val="0"/>
                        </a:spcBef>
                        <a:spcAft>
                          <a:spcPts val="0"/>
                        </a:spcAft>
                        <a:buNone/>
                      </a:pPr>
                      <a:r>
                        <a:rPr lang="en-US" sz="1050" u="none" strike="noStrike" cap="none"/>
                        <a:t>Develop initial business case to justify requested action and submit to QSMO</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Legacy SSP</a:t>
                      </a:r>
                      <a:endParaRPr/>
                    </a:p>
                  </a:txBody>
                  <a:tcPr marL="91450" marR="91450" marT="45725" marB="45725"/>
                </a:tc>
                <a:extLst>
                  <a:ext uri="{0D108BD9-81ED-4DB2-BD59-A6C34878D82A}">
                    <a16:rowId xmlns:a16="http://schemas.microsoft.com/office/drawing/2014/main" val="10003"/>
                  </a:ext>
                </a:extLst>
              </a:tr>
              <a:tr h="210350">
                <a:tc>
                  <a:txBody>
                    <a:bodyPr/>
                    <a:lstStyle/>
                    <a:p>
                      <a:pPr marL="0" marR="0" lvl="0" indent="0" algn="l" rtl="0">
                        <a:lnSpc>
                          <a:spcPct val="100000"/>
                        </a:lnSpc>
                        <a:spcBef>
                          <a:spcPts val="0"/>
                        </a:spcBef>
                        <a:spcAft>
                          <a:spcPts val="0"/>
                        </a:spcAft>
                        <a:buNone/>
                      </a:pPr>
                      <a:r>
                        <a:rPr lang="en-US" sz="1050" u="none" strike="noStrike" cap="none"/>
                        <a:t>Review and edit initial business case as needed</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r h="246700">
                <a:tc>
                  <a:txBody>
                    <a:bodyPr/>
                    <a:lstStyle/>
                    <a:p>
                      <a:pPr marL="0" marR="0" lvl="0" indent="0" algn="l" rtl="0">
                        <a:lnSpc>
                          <a:spcPct val="100000"/>
                        </a:lnSpc>
                        <a:spcBef>
                          <a:spcPts val="0"/>
                        </a:spcBef>
                        <a:spcAft>
                          <a:spcPts val="0"/>
                        </a:spcAft>
                        <a:buNone/>
                      </a:pPr>
                      <a:r>
                        <a:rPr lang="en-US" sz="1050" u="none" strike="noStrike" cap="none"/>
                        <a:t>Submit the joint business case and supporting documentation to OMB</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Legacy SSP and QSMO</a:t>
                      </a:r>
                      <a:endParaRPr/>
                    </a:p>
                  </a:txBody>
                  <a:tcPr marL="91450" marR="91450" marT="45725" marB="45725"/>
                </a:tc>
                <a:extLst>
                  <a:ext uri="{0D108BD9-81ED-4DB2-BD59-A6C34878D82A}">
                    <a16:rowId xmlns:a16="http://schemas.microsoft.com/office/drawing/2014/main" val="10005"/>
                  </a:ext>
                </a:extLst>
              </a:tr>
              <a:tr h="286925">
                <a:tc>
                  <a:txBody>
                    <a:bodyPr/>
                    <a:lstStyle/>
                    <a:p>
                      <a:pPr marL="0" marR="0" lvl="0" indent="0" algn="l" rtl="0">
                        <a:lnSpc>
                          <a:spcPct val="100000"/>
                        </a:lnSpc>
                        <a:spcBef>
                          <a:spcPts val="0"/>
                        </a:spcBef>
                        <a:spcAft>
                          <a:spcPts val="0"/>
                        </a:spcAft>
                        <a:buNone/>
                      </a:pPr>
                      <a:r>
                        <a:rPr lang="en-US" sz="1050" u="none" strike="noStrike" cap="none"/>
                        <a:t>Inform the Investment Review Board (IRB) for legacy SSP's involvement in the marketplace</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Legacy SSP and QSMO</a:t>
                      </a:r>
                      <a:endParaRPr/>
                    </a:p>
                  </a:txBody>
                  <a:tcPr marL="91450" marR="91450" marT="45725" marB="45725"/>
                </a:tc>
                <a:extLst>
                  <a:ext uri="{0D108BD9-81ED-4DB2-BD59-A6C34878D82A}">
                    <a16:rowId xmlns:a16="http://schemas.microsoft.com/office/drawing/2014/main" val="10006"/>
                  </a:ext>
                </a:extLst>
              </a:tr>
            </a:tbl>
          </a:graphicData>
        </a:graphic>
      </p:graphicFrame>
      <p:sp>
        <p:nvSpPr>
          <p:cNvPr id="234" name="Google Shape;234;p11"/>
          <p:cNvSpPr txBox="1"/>
          <p:nvPr/>
        </p:nvSpPr>
        <p:spPr>
          <a:xfrm>
            <a:off x="467207" y="3854505"/>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235" name="Google Shape;235;p11"/>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2"/>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42" name="Google Shape;242;p12"/>
          <p:cNvSpPr txBox="1">
            <a:spLocks noGrp="1"/>
          </p:cNvSpPr>
          <p:nvPr>
            <p:ph type="title"/>
          </p:nvPr>
        </p:nvSpPr>
        <p:spPr>
          <a:xfrm>
            <a:off x="638355" y="144821"/>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Strategic Planning</a:t>
            </a:r>
            <a:endParaRPr/>
          </a:p>
        </p:txBody>
      </p:sp>
      <p:sp>
        <p:nvSpPr>
          <p:cNvPr id="243" name="Google Shape;243;p12"/>
          <p:cNvSpPr/>
          <p:nvPr/>
        </p:nvSpPr>
        <p:spPr>
          <a:xfrm>
            <a:off x="9473465" y="135659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are your marketplace maturity goals?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business architecture capabilities drive your business forward?</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do customers expect?</a:t>
            </a:r>
            <a:endParaRPr/>
          </a:p>
        </p:txBody>
      </p:sp>
      <p:sp>
        <p:nvSpPr>
          <p:cNvPr id="244" name="Google Shape;244;p12"/>
          <p:cNvSpPr/>
          <p:nvPr/>
        </p:nvSpPr>
        <p:spPr>
          <a:xfrm>
            <a:off x="3042709" y="1356592"/>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Strategic planning helps organizations chart a long term vision and actionable plan for achieving business goals. QSMOs should develop an annual strategic plan, conferring with other QSMOs and the Office of Shared Solutions and Performance Improvement (OSSPI) for input.</a:t>
            </a:r>
            <a:endParaRPr/>
          </a:p>
        </p:txBody>
      </p:sp>
      <p:sp>
        <p:nvSpPr>
          <p:cNvPr id="245" name="Google Shape;245;p12"/>
          <p:cNvSpPr/>
          <p:nvPr/>
        </p:nvSpPr>
        <p:spPr>
          <a:xfrm>
            <a:off x="6981088" y="135659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for QSMOs to align long term plans and garner requisite support from OSSPI </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Enables QSMOs to remain competitive</a:t>
            </a:r>
            <a:endParaRPr/>
          </a:p>
        </p:txBody>
      </p:sp>
      <p:sp>
        <p:nvSpPr>
          <p:cNvPr id="246" name="Google Shape;246;p12"/>
          <p:cNvSpPr/>
          <p:nvPr/>
        </p:nvSpPr>
        <p:spPr>
          <a:xfrm>
            <a:off x="550332" y="135659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 Analyze customer needs and policy requirements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1C: Identify customer needs</a:t>
            </a:r>
            <a:endParaRPr/>
          </a:p>
        </p:txBody>
      </p:sp>
      <p:graphicFrame>
        <p:nvGraphicFramePr>
          <p:cNvPr id="247" name="Google Shape;247;p12"/>
          <p:cNvGraphicFramePr/>
          <p:nvPr/>
        </p:nvGraphicFramePr>
        <p:xfrm>
          <a:off x="550332" y="4348081"/>
          <a:ext cx="11226075" cy="1541895"/>
        </p:xfrm>
        <a:graphic>
          <a:graphicData uri="http://schemas.openxmlformats.org/drawingml/2006/table">
            <a:tbl>
              <a:tblPr firstRow="1" bandRow="1">
                <a:noFill/>
                <a:tableStyleId>{DA99FC05-CF84-401F-AE3B-180C569D3E64}</a:tableStyleId>
              </a:tblPr>
              <a:tblGrid>
                <a:gridCol w="9395350">
                  <a:extLst>
                    <a:ext uri="{9D8B030D-6E8A-4147-A177-3AD203B41FA5}">
                      <a16:colId xmlns:a16="http://schemas.microsoft.com/office/drawing/2014/main" val="20000"/>
                    </a:ext>
                  </a:extLst>
                </a:gridCol>
                <a:gridCol w="18307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82950">
                <a:tc>
                  <a:txBody>
                    <a:bodyPr/>
                    <a:lstStyle/>
                    <a:p>
                      <a:pPr marL="0" marR="0" lvl="0" indent="0" algn="l" rtl="0">
                        <a:lnSpc>
                          <a:spcPct val="100000"/>
                        </a:lnSpc>
                        <a:spcBef>
                          <a:spcPts val="0"/>
                        </a:spcBef>
                        <a:spcAft>
                          <a:spcPts val="0"/>
                        </a:spcAft>
                        <a:buNone/>
                      </a:pPr>
                      <a:r>
                        <a:rPr lang="en-US" sz="1050" u="none" strike="noStrike" cap="none"/>
                        <a:t>Establish or reconfirm a mission, vision, and guiding principles for your QSMO</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40150">
                <a:tc>
                  <a:txBody>
                    <a:bodyPr/>
                    <a:lstStyle/>
                    <a:p>
                      <a:pPr marL="0" marR="0" lvl="0" indent="0" algn="l" rtl="0">
                        <a:lnSpc>
                          <a:spcPct val="100000"/>
                        </a:lnSpc>
                        <a:spcBef>
                          <a:spcPts val="0"/>
                        </a:spcBef>
                        <a:spcAft>
                          <a:spcPts val="0"/>
                        </a:spcAft>
                        <a:buNone/>
                      </a:pPr>
                      <a:r>
                        <a:rPr lang="en-US" sz="1050" u="none" strike="noStrike" cap="none"/>
                        <a:t>Leverage customer data, market analysis, and other research to conduct an analysis or equivalent and understand current position in the market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65775">
                <a:tc>
                  <a:txBody>
                    <a:bodyPr/>
                    <a:lstStyle/>
                    <a:p>
                      <a:pPr marL="0" marR="0" lvl="0" indent="0" algn="l" rtl="0">
                        <a:lnSpc>
                          <a:spcPct val="100000"/>
                        </a:lnSpc>
                        <a:spcBef>
                          <a:spcPts val="0"/>
                        </a:spcBef>
                        <a:spcAft>
                          <a:spcPts val="0"/>
                        </a:spcAft>
                        <a:buNone/>
                      </a:pPr>
                      <a:r>
                        <a:rPr lang="en-US" sz="1050" u="none" strike="noStrike" cap="none"/>
                        <a:t>Use analysis to identify business goals and accompanying actions for achieving goals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050" u="none" strike="noStrike" cap="none"/>
                        <a:t>Share strategic plan with other QSMOs and OSSPI for feedback and support</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248" name="Google Shape;248;p12"/>
          <p:cNvSpPr txBox="1"/>
          <p:nvPr/>
        </p:nvSpPr>
        <p:spPr>
          <a:xfrm>
            <a:off x="467207" y="3863746"/>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249" name="Google Shape;249;p12"/>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cxnSp>
        <p:nvCxnSpPr>
          <p:cNvPr id="255" name="Google Shape;255;p13"/>
          <p:cNvCxnSpPr/>
          <p:nvPr/>
        </p:nvCxnSpPr>
        <p:spPr>
          <a:xfrm>
            <a:off x="478456" y="3384493"/>
            <a:ext cx="11713544" cy="21784"/>
          </a:xfrm>
          <a:prstGeom prst="straightConnector1">
            <a:avLst/>
          </a:prstGeom>
          <a:noFill/>
          <a:ln w="9525" cap="flat" cmpd="sng">
            <a:solidFill>
              <a:srgbClr val="92D050"/>
            </a:solidFill>
            <a:prstDash val="solid"/>
            <a:round/>
            <a:headEnd type="none" w="sm" len="sm"/>
            <a:tailEnd type="none" w="sm" len="sm"/>
          </a:ln>
        </p:spPr>
      </p:cxnSp>
      <p:sp>
        <p:nvSpPr>
          <p:cNvPr id="256" name="Google Shape;256;p13"/>
          <p:cNvSpPr txBox="1"/>
          <p:nvPr/>
        </p:nvSpPr>
        <p:spPr>
          <a:xfrm>
            <a:off x="5643769" y="2971801"/>
            <a:ext cx="914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7" name="Google Shape;257;p13"/>
          <p:cNvSpPr/>
          <p:nvPr/>
        </p:nvSpPr>
        <p:spPr>
          <a:xfrm>
            <a:off x="508001" y="562133"/>
            <a:ext cx="1460500" cy="1469867"/>
          </a:xfrm>
          <a:prstGeom prst="ellipse">
            <a:avLst/>
          </a:prstGeom>
          <a:noFill/>
          <a:ln w="381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600" b="0" i="0" u="none" strike="noStrike" cap="none">
                <a:solidFill>
                  <a:srgbClr val="002843"/>
                </a:solidFill>
                <a:latin typeface="Arial"/>
                <a:ea typeface="Arial"/>
                <a:cs typeface="Arial"/>
                <a:sym typeface="Arial"/>
              </a:rPr>
              <a:t>2</a:t>
            </a:r>
            <a:endParaRPr/>
          </a:p>
        </p:txBody>
      </p:sp>
      <p:sp>
        <p:nvSpPr>
          <p:cNvPr id="258" name="Google Shape;258;p13"/>
          <p:cNvSpPr/>
          <p:nvPr/>
        </p:nvSpPr>
        <p:spPr>
          <a:xfrm>
            <a:off x="368299" y="424895"/>
            <a:ext cx="1739901" cy="1784905"/>
          </a:xfrm>
          <a:prstGeom prst="ellipse">
            <a:avLst/>
          </a:prstGeom>
          <a:noFill/>
          <a:ln w="254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59" name="Google Shape;259;p13"/>
          <p:cNvSpPr txBox="1"/>
          <p:nvPr/>
        </p:nvSpPr>
        <p:spPr>
          <a:xfrm>
            <a:off x="478456" y="2971801"/>
            <a:ext cx="4556761" cy="32455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4000" b="1" i="0" u="none" strike="noStrike" cap="none">
                <a:solidFill>
                  <a:srgbClr val="002060"/>
                </a:solidFill>
                <a:latin typeface="Arial"/>
                <a:ea typeface="Arial"/>
                <a:cs typeface="Arial"/>
                <a:sym typeface="Arial"/>
              </a:rPr>
              <a:t>Design Solutions and Engage with Providers</a:t>
            </a:r>
            <a:endParaRPr/>
          </a:p>
        </p:txBody>
      </p:sp>
      <p:sp>
        <p:nvSpPr>
          <p:cNvPr id="260" name="Google Shape;260;p13"/>
          <p:cNvSpPr txBox="1">
            <a:spLocks noGrp="1"/>
          </p:cNvSpPr>
          <p:nvPr>
            <p:ph type="sldNum" idx="12"/>
          </p:nvPr>
        </p:nvSpPr>
        <p:spPr>
          <a:xfrm>
            <a:off x="11410600" y="6333300"/>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61" name="Google Shape;261;p13"/>
          <p:cNvSpPr txBox="1"/>
          <p:nvPr/>
        </p:nvSpPr>
        <p:spPr>
          <a:xfrm>
            <a:off x="5449451" y="107990"/>
            <a:ext cx="6404497" cy="33085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a:solidFill>
                  <a:srgbClr val="000000"/>
                </a:solidFill>
                <a:latin typeface="Arial"/>
                <a:ea typeface="Arial"/>
                <a:cs typeface="Arial"/>
                <a:sym typeface="Arial"/>
              </a:rPr>
              <a:t>2A: Design potential solutions and operating model</a:t>
            </a:r>
            <a:endParaRPr sz="19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Solution design</a:t>
            </a:r>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Portfolio management</a:t>
            </a:r>
            <a:endParaRPr/>
          </a:p>
          <a:p>
            <a:pPr marL="285750" marR="0" lvl="0" indent="-1651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1" i="0" u="none" strike="noStrike" cap="none">
                <a:solidFill>
                  <a:srgbClr val="000000"/>
                </a:solidFill>
                <a:latin typeface="Arial"/>
                <a:ea typeface="Arial"/>
                <a:cs typeface="Arial"/>
                <a:sym typeface="Arial"/>
              </a:rPr>
              <a:t>2D: Design solutions against business standards</a:t>
            </a:r>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Project management</a:t>
            </a:r>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Marketplace catalog</a:t>
            </a:r>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Baseline configuration and integration</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a:p>
            <a:pPr marL="285750" marR="0" lvl="0" indent="-1651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 name="Google Shape;262;p13"/>
          <p:cNvSpPr/>
          <p:nvPr/>
        </p:nvSpPr>
        <p:spPr>
          <a:xfrm>
            <a:off x="5266552" y="4255525"/>
            <a:ext cx="6770296" cy="2255937"/>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OUTCOMES</a:t>
            </a:r>
            <a:endParaRPr sz="1600" b="1"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Access to innovative solutions that meet business standards and requirements</a:t>
            </a:r>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Leverage preferred contract vehicles for customer agency ease of use and quick delivery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Align QSMOs and customer agencies on acquisition strategies</a:t>
            </a:r>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Validation that services and solution are performing as designed</a:t>
            </a:r>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Accelerate adoption through appropriate configuration and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4"/>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69" name="Google Shape;269;p14"/>
          <p:cNvSpPr txBox="1">
            <a:spLocks noGrp="1"/>
          </p:cNvSpPr>
          <p:nvPr>
            <p:ph type="title"/>
          </p:nvPr>
        </p:nvSpPr>
        <p:spPr>
          <a:xfrm>
            <a:off x="626853" y="144818"/>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Solution Design</a:t>
            </a:r>
            <a:endParaRPr/>
          </a:p>
        </p:txBody>
      </p:sp>
      <p:sp>
        <p:nvSpPr>
          <p:cNvPr id="270" name="Google Shape;270;p14"/>
          <p:cNvSpPr/>
          <p:nvPr/>
        </p:nvSpPr>
        <p:spPr>
          <a:xfrm>
            <a:off x="9473465" y="135658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Who should be involved in solution design?</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is makes the QSMO marketplace the first choice for customers seeking solutions?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do your customers need/expect?</a:t>
            </a:r>
            <a:endParaRPr/>
          </a:p>
        </p:txBody>
      </p:sp>
      <p:sp>
        <p:nvSpPr>
          <p:cNvPr id="271" name="Google Shape;271;p14"/>
          <p:cNvSpPr/>
          <p:nvPr/>
        </p:nvSpPr>
        <p:spPr>
          <a:xfrm>
            <a:off x="3042709" y="1379256"/>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Use ideation techniques to translate customer needs, system requirements, and policy/compliance mandates to design solutions that offer customers greatest value </a:t>
            </a:r>
            <a:endParaRPr/>
          </a:p>
        </p:txBody>
      </p:sp>
      <p:sp>
        <p:nvSpPr>
          <p:cNvPr id="272" name="Google Shape;272;p14"/>
          <p:cNvSpPr/>
          <p:nvPr/>
        </p:nvSpPr>
        <p:spPr>
          <a:xfrm>
            <a:off x="6981088" y="137925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Produces innovative solutions that meet customer requirements and work in government settings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Enables QSMOs to remain competitive</a:t>
            </a:r>
            <a:endParaRPr/>
          </a:p>
        </p:txBody>
      </p:sp>
      <p:sp>
        <p:nvSpPr>
          <p:cNvPr id="273" name="Google Shape;273;p14"/>
          <p:cNvSpPr/>
          <p:nvPr/>
        </p:nvSpPr>
        <p:spPr>
          <a:xfrm>
            <a:off x="550332" y="137925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 Design solutions and engage with providers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2A: Design possible solutions and operating model</a:t>
            </a:r>
            <a:endParaRPr/>
          </a:p>
        </p:txBody>
      </p:sp>
      <p:graphicFrame>
        <p:nvGraphicFramePr>
          <p:cNvPr id="274" name="Google Shape;274;p14"/>
          <p:cNvGraphicFramePr/>
          <p:nvPr/>
        </p:nvGraphicFramePr>
        <p:xfrm>
          <a:off x="550333" y="4367030"/>
          <a:ext cx="11226075" cy="1329450"/>
        </p:xfrm>
        <a:graphic>
          <a:graphicData uri="http://schemas.openxmlformats.org/drawingml/2006/table">
            <a:tbl>
              <a:tblPr firstRow="1" bandRow="1">
                <a:noFill/>
                <a:tableStyleId>{DA99FC05-CF84-401F-AE3B-180C569D3E64}</a:tableStyleId>
              </a:tblPr>
              <a:tblGrid>
                <a:gridCol w="9395350">
                  <a:extLst>
                    <a:ext uri="{9D8B030D-6E8A-4147-A177-3AD203B41FA5}">
                      <a16:colId xmlns:a16="http://schemas.microsoft.com/office/drawing/2014/main" val="20000"/>
                    </a:ext>
                  </a:extLst>
                </a:gridCol>
                <a:gridCol w="18307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301425">
                <a:tc>
                  <a:txBody>
                    <a:bodyPr/>
                    <a:lstStyle/>
                    <a:p>
                      <a:pPr marL="0" marR="0" lvl="0" indent="0" algn="l" rtl="0">
                        <a:lnSpc>
                          <a:spcPct val="100000"/>
                        </a:lnSpc>
                        <a:spcBef>
                          <a:spcPts val="0"/>
                        </a:spcBef>
                        <a:spcAft>
                          <a:spcPts val="0"/>
                        </a:spcAft>
                        <a:buNone/>
                      </a:pPr>
                      <a:r>
                        <a:rPr lang="en-US" sz="1050" u="none" strike="noStrike" cap="none"/>
                        <a:t>Organize data on customer needs, policy mandates, </a:t>
                      </a:r>
                      <a:r>
                        <a:rPr lang="en-US" sz="1050" b="0" i="0" u="none" strike="noStrike" cap="none">
                          <a:solidFill>
                            <a:schemeClr val="dk1"/>
                          </a:solidFill>
                          <a:latin typeface="Arial"/>
                          <a:ea typeface="Arial"/>
                          <a:cs typeface="Arial"/>
                          <a:sym typeface="Arial"/>
                        </a:rPr>
                        <a:t>and system requirements </a:t>
                      </a:r>
                      <a:r>
                        <a:rPr lang="en-US" sz="1050" u="none" strike="noStrike" cap="none"/>
                        <a:t>into a cohesive report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86325">
                <a:tc>
                  <a:txBody>
                    <a:bodyPr/>
                    <a:lstStyle/>
                    <a:p>
                      <a:pPr marL="0" marR="0" lvl="0" indent="0" algn="l" rtl="0">
                        <a:lnSpc>
                          <a:spcPct val="100000"/>
                        </a:lnSpc>
                        <a:spcBef>
                          <a:spcPts val="0"/>
                        </a:spcBef>
                        <a:spcAft>
                          <a:spcPts val="0"/>
                        </a:spcAft>
                        <a:buNone/>
                      </a:pPr>
                      <a:r>
                        <a:rPr lang="en-US" sz="1050" u="none" strike="noStrike" cap="none"/>
                        <a:t>Use human centered design (or equivalent) ideation techniques to develop creative solutions that meet customer needs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050" u="none" strike="noStrike" cap="none"/>
                        <a:t>Identify key use cases for the solution and validate market demand</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bl>
          </a:graphicData>
        </a:graphic>
      </p:graphicFrame>
      <p:sp>
        <p:nvSpPr>
          <p:cNvPr id="275" name="Google Shape;275;p14"/>
          <p:cNvSpPr txBox="1"/>
          <p:nvPr/>
        </p:nvSpPr>
        <p:spPr>
          <a:xfrm>
            <a:off x="467207" y="3863740"/>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276" name="Google Shape;276;p14"/>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5"/>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83" name="Google Shape;283;p15"/>
          <p:cNvSpPr txBox="1">
            <a:spLocks noGrp="1"/>
          </p:cNvSpPr>
          <p:nvPr>
            <p:ph type="title"/>
          </p:nvPr>
        </p:nvSpPr>
        <p:spPr>
          <a:xfrm>
            <a:off x="638355" y="145285"/>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Portfolio Management</a:t>
            </a:r>
            <a:endParaRPr/>
          </a:p>
        </p:txBody>
      </p:sp>
      <p:sp>
        <p:nvSpPr>
          <p:cNvPr id="284" name="Google Shape;284;p15"/>
          <p:cNvSpPr/>
          <p:nvPr/>
        </p:nvSpPr>
        <p:spPr>
          <a:xfrm>
            <a:off x="9473465" y="1375061"/>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is the expected value and impact of each QSMO solution?</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How will we manage potential risks and issues for QSMO solutions?</a:t>
            </a:r>
            <a:endParaRPr/>
          </a:p>
        </p:txBody>
      </p:sp>
      <p:sp>
        <p:nvSpPr>
          <p:cNvPr id="285" name="Google Shape;285;p15"/>
          <p:cNvSpPr/>
          <p:nvPr/>
        </p:nvSpPr>
        <p:spPr>
          <a:xfrm>
            <a:off x="3042709" y="1375061"/>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Centralized management of processes, methods, and technologies to analyze and collectively manage current or proposed QSMO solutions. </a:t>
            </a:r>
            <a:endParaRPr/>
          </a:p>
        </p:txBody>
      </p:sp>
      <p:sp>
        <p:nvSpPr>
          <p:cNvPr id="286" name="Google Shape;286;p15"/>
          <p:cNvSpPr/>
          <p:nvPr/>
        </p:nvSpPr>
        <p:spPr>
          <a:xfrm>
            <a:off x="6981088" y="1375061"/>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Provides data and analysis required for decision making and adequate oversight of the QSMO solution portfolio</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Contributes to customer experience; ability to retain customers and attract new ones</a:t>
            </a:r>
            <a:endParaRPr/>
          </a:p>
        </p:txBody>
      </p:sp>
      <p:sp>
        <p:nvSpPr>
          <p:cNvPr id="287" name="Google Shape;287;p15"/>
          <p:cNvSpPr/>
          <p:nvPr/>
        </p:nvSpPr>
        <p:spPr>
          <a:xfrm>
            <a:off x="550332" y="1375061"/>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3: Deploy and market solutions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3A: Market solutions to agencies</a:t>
            </a:r>
            <a:endParaRPr/>
          </a:p>
        </p:txBody>
      </p:sp>
      <p:graphicFrame>
        <p:nvGraphicFramePr>
          <p:cNvPr id="288" name="Google Shape;288;p15"/>
          <p:cNvGraphicFramePr/>
          <p:nvPr/>
        </p:nvGraphicFramePr>
        <p:xfrm>
          <a:off x="550333" y="4366550"/>
          <a:ext cx="11226075" cy="1828225"/>
        </p:xfrm>
        <a:graphic>
          <a:graphicData uri="http://schemas.openxmlformats.org/drawingml/2006/table">
            <a:tbl>
              <a:tblPr firstRow="1" bandRow="1">
                <a:noFill/>
                <a:tableStyleId>{DA99FC05-CF84-401F-AE3B-180C569D3E64}</a:tableStyleId>
              </a:tblPr>
              <a:tblGrid>
                <a:gridCol w="9395350">
                  <a:extLst>
                    <a:ext uri="{9D8B030D-6E8A-4147-A177-3AD203B41FA5}">
                      <a16:colId xmlns:a16="http://schemas.microsoft.com/office/drawing/2014/main" val="20000"/>
                    </a:ext>
                  </a:extLst>
                </a:gridCol>
                <a:gridCol w="18307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73725">
                <a:tc>
                  <a:txBody>
                    <a:bodyPr/>
                    <a:lstStyle/>
                    <a:p>
                      <a:pPr marL="0" marR="0" lvl="0" indent="0" algn="l" rtl="0">
                        <a:lnSpc>
                          <a:spcPct val="100000"/>
                        </a:lnSpc>
                        <a:spcBef>
                          <a:spcPts val="0"/>
                        </a:spcBef>
                        <a:spcAft>
                          <a:spcPts val="0"/>
                        </a:spcAft>
                        <a:buNone/>
                      </a:pPr>
                      <a:r>
                        <a:rPr lang="en-US" sz="1050" u="none" strike="noStrike" cap="none"/>
                        <a:t>Identify a Portfolio Manager to manage current and proposed QSMO solutions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67850">
                <a:tc>
                  <a:txBody>
                    <a:bodyPr/>
                    <a:lstStyle/>
                    <a:p>
                      <a:pPr marL="0" marR="0" lvl="0" indent="0" algn="l" rtl="0">
                        <a:lnSpc>
                          <a:spcPct val="100000"/>
                        </a:lnSpc>
                        <a:spcBef>
                          <a:spcPts val="0"/>
                        </a:spcBef>
                        <a:spcAft>
                          <a:spcPts val="0"/>
                        </a:spcAft>
                        <a:buNone/>
                      </a:pPr>
                      <a:r>
                        <a:rPr lang="en-US" sz="1050" u="none" strike="noStrike" cap="none"/>
                        <a:t>Establish a strategy, inclusive of a vision and/or guiding principles, for managing QSMO solutions</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67850">
                <a:tc>
                  <a:txBody>
                    <a:bodyPr/>
                    <a:lstStyle/>
                    <a:p>
                      <a:pPr marL="0" marR="0" lvl="0" indent="0" algn="l" rtl="0">
                        <a:lnSpc>
                          <a:spcPct val="100000"/>
                        </a:lnSpc>
                        <a:spcBef>
                          <a:spcPts val="0"/>
                        </a:spcBef>
                        <a:spcAft>
                          <a:spcPts val="0"/>
                        </a:spcAft>
                        <a:buNone/>
                      </a:pPr>
                      <a:r>
                        <a:rPr lang="en-US" sz="1050" u="none" strike="noStrike" cap="none"/>
                        <a:t>Manage solutions that align with vision and guiding principles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277100">
                <a:tc>
                  <a:txBody>
                    <a:bodyPr/>
                    <a:lstStyle/>
                    <a:p>
                      <a:pPr marL="0" marR="0" lvl="0" indent="0" algn="l" rtl="0">
                        <a:lnSpc>
                          <a:spcPct val="100000"/>
                        </a:lnSpc>
                        <a:spcBef>
                          <a:spcPts val="0"/>
                        </a:spcBef>
                        <a:spcAft>
                          <a:spcPts val="0"/>
                        </a:spcAft>
                        <a:buNone/>
                      </a:pPr>
                      <a:r>
                        <a:rPr lang="en-US" sz="1050" u="none" strike="noStrike" cap="none"/>
                        <a:t>Monitor and analyze evaluate solution and provider based on performance management framework to ensure high quality service and customer experience</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050" u="none" strike="noStrike" cap="none"/>
                        <a:t>Make recommendations for on-boarding, amending, and off-boarding solutions and providers as needed</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5"/>
                  </a:ext>
                </a:extLst>
              </a:tr>
            </a:tbl>
          </a:graphicData>
        </a:graphic>
      </p:graphicFrame>
      <p:sp>
        <p:nvSpPr>
          <p:cNvPr id="289" name="Google Shape;289;p15"/>
          <p:cNvSpPr txBox="1"/>
          <p:nvPr/>
        </p:nvSpPr>
        <p:spPr>
          <a:xfrm>
            <a:off x="467207" y="3882215"/>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290" name="Google Shape;290;p15"/>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91" name="Google Shape;291;p15"/>
          <p:cNvSpPr txBox="1"/>
          <p:nvPr/>
        </p:nvSpPr>
        <p:spPr>
          <a:xfrm>
            <a:off x="3847176" y="6630168"/>
            <a:ext cx="3435927"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Arial"/>
                <a:ea typeface="Arial"/>
                <a:cs typeface="Arial"/>
                <a:sym typeface="Arial"/>
              </a:rPr>
              <a:t>Pre-decisional. For discussion purposes – do not distribute.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97" name="Google Shape;297;p16"/>
          <p:cNvSpPr txBox="1">
            <a:spLocks noGrp="1"/>
          </p:cNvSpPr>
          <p:nvPr>
            <p:ph type="title"/>
          </p:nvPr>
        </p:nvSpPr>
        <p:spPr>
          <a:xfrm>
            <a:off x="638355" y="133531"/>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Project Management</a:t>
            </a:r>
            <a:endParaRPr/>
          </a:p>
        </p:txBody>
      </p:sp>
      <p:sp>
        <p:nvSpPr>
          <p:cNvPr id="298" name="Google Shape;298;p16"/>
          <p:cNvSpPr/>
          <p:nvPr/>
        </p:nvSpPr>
        <p:spPr>
          <a:xfrm>
            <a:off x="9473465" y="136583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resources are available for prototype development and managing the project?</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agile framework makes the most sense for your organization? Scrum? Kanban?</a:t>
            </a:r>
            <a:endParaRPr/>
          </a:p>
        </p:txBody>
      </p:sp>
      <p:sp>
        <p:nvSpPr>
          <p:cNvPr id="299" name="Google Shape;299;p16"/>
          <p:cNvSpPr/>
          <p:nvPr/>
        </p:nvSpPr>
        <p:spPr>
          <a:xfrm>
            <a:off x="3042709" y="1365832"/>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Employ agile project management techniques to establish a cohesive marketplace that includes shared solutions that are compliant with business standards and meets functional requirements.</a:t>
            </a:r>
            <a:endParaRPr/>
          </a:p>
        </p:txBody>
      </p:sp>
      <p:sp>
        <p:nvSpPr>
          <p:cNvPr id="300" name="Google Shape;300;p16"/>
          <p:cNvSpPr/>
          <p:nvPr/>
        </p:nvSpPr>
        <p:spPr>
          <a:xfrm>
            <a:off x="6981088" y="136583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Supports timely and fiscally responsible prototype development</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Agile development enables speedy delivery of value to the end user</a:t>
            </a:r>
            <a:endParaRPr/>
          </a:p>
          <a:p>
            <a:pPr marL="0" marR="0" lvl="0" indent="0" algn="l" rtl="0">
              <a:lnSpc>
                <a:spcPct val="100000"/>
              </a:lnSpc>
              <a:spcBef>
                <a:spcPts val="300"/>
              </a:spcBef>
              <a:spcAft>
                <a:spcPts val="0"/>
              </a:spcAft>
              <a:buNone/>
            </a:pPr>
            <a:endParaRPr sz="1400" b="0" i="0" u="none" strike="noStrike" cap="none">
              <a:solidFill>
                <a:schemeClr val="dk2"/>
              </a:solidFill>
              <a:latin typeface="Arial"/>
              <a:ea typeface="Arial"/>
              <a:cs typeface="Arial"/>
              <a:sym typeface="Arial"/>
            </a:endParaRPr>
          </a:p>
        </p:txBody>
      </p:sp>
      <p:sp>
        <p:nvSpPr>
          <p:cNvPr id="301" name="Google Shape;301;p16"/>
          <p:cNvSpPr/>
          <p:nvPr/>
        </p:nvSpPr>
        <p:spPr>
          <a:xfrm>
            <a:off x="550332" y="136583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 Design solutions and engage with providers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2D: Design solutions against business standards</a:t>
            </a:r>
            <a:endParaRPr/>
          </a:p>
        </p:txBody>
      </p:sp>
      <p:graphicFrame>
        <p:nvGraphicFramePr>
          <p:cNvPr id="302" name="Google Shape;302;p16"/>
          <p:cNvGraphicFramePr/>
          <p:nvPr/>
        </p:nvGraphicFramePr>
        <p:xfrm>
          <a:off x="540285" y="4371600"/>
          <a:ext cx="11236100" cy="1531850"/>
        </p:xfrm>
        <a:graphic>
          <a:graphicData uri="http://schemas.openxmlformats.org/drawingml/2006/table">
            <a:tbl>
              <a:tblPr firstRow="1" bandRow="1">
                <a:noFill/>
                <a:tableStyleId>{DA99FC05-CF84-401F-AE3B-180C569D3E64}</a:tableStyleId>
              </a:tblPr>
              <a:tblGrid>
                <a:gridCol w="8842775">
                  <a:extLst>
                    <a:ext uri="{9D8B030D-6E8A-4147-A177-3AD203B41FA5}">
                      <a16:colId xmlns:a16="http://schemas.microsoft.com/office/drawing/2014/main" val="20000"/>
                    </a:ext>
                  </a:extLst>
                </a:gridCol>
                <a:gridCol w="23933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54425">
                <a:tc>
                  <a:txBody>
                    <a:bodyPr/>
                    <a:lstStyle/>
                    <a:p>
                      <a:pPr marL="0" marR="0" lvl="0" indent="0" algn="l" rtl="0">
                        <a:lnSpc>
                          <a:spcPct val="100000"/>
                        </a:lnSpc>
                        <a:spcBef>
                          <a:spcPts val="0"/>
                        </a:spcBef>
                        <a:spcAft>
                          <a:spcPts val="0"/>
                        </a:spcAft>
                        <a:buNone/>
                      </a:pPr>
                      <a:r>
                        <a:rPr lang="en-US" sz="1050" u="none" strike="noStrike" cap="none"/>
                        <a:t>Define project vision/objectives and initiate project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58625">
                <a:tc>
                  <a:txBody>
                    <a:bodyPr/>
                    <a:lstStyle/>
                    <a:p>
                      <a:pPr marL="0" marR="0" lvl="0" indent="0" algn="l" rtl="0">
                        <a:lnSpc>
                          <a:spcPct val="100000"/>
                        </a:lnSpc>
                        <a:spcBef>
                          <a:spcPts val="0"/>
                        </a:spcBef>
                        <a:spcAft>
                          <a:spcPts val="0"/>
                        </a:spcAft>
                        <a:buNone/>
                      </a:pPr>
                      <a:r>
                        <a:rPr lang="en-US" sz="1050" u="none" strike="noStrike" cap="none"/>
                        <a:t>Develop the product roadmap, backlog, and release plan</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77100">
                <a:tc>
                  <a:txBody>
                    <a:bodyPr/>
                    <a:lstStyle/>
                    <a:p>
                      <a:pPr marL="0" marR="0" lvl="0" indent="0" algn="l" rtl="0">
                        <a:lnSpc>
                          <a:spcPct val="100000"/>
                        </a:lnSpc>
                        <a:spcBef>
                          <a:spcPts val="0"/>
                        </a:spcBef>
                        <a:spcAft>
                          <a:spcPts val="0"/>
                        </a:spcAft>
                        <a:buNone/>
                      </a:pPr>
                      <a:r>
                        <a:rPr lang="en-US" sz="1050" u="none" strike="noStrike" cap="none"/>
                        <a:t>Conduct sprint planning, kick off sprint cycle, and accompanying ceremonies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050" u="none" strike="noStrike" cap="none"/>
                        <a:t>Test and iterate on potentially usable product increment or minimum viable product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303" name="Google Shape;303;p16"/>
          <p:cNvSpPr txBox="1"/>
          <p:nvPr/>
        </p:nvSpPr>
        <p:spPr>
          <a:xfrm>
            <a:off x="467207" y="3872986"/>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304" name="Google Shape;304;p16"/>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7"/>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311" name="Google Shape;311;p17"/>
          <p:cNvSpPr txBox="1">
            <a:spLocks noGrp="1"/>
          </p:cNvSpPr>
          <p:nvPr>
            <p:ph type="title"/>
          </p:nvPr>
        </p:nvSpPr>
        <p:spPr>
          <a:xfrm>
            <a:off x="638355" y="149439"/>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Marketplace Catalog</a:t>
            </a:r>
            <a:endParaRPr/>
          </a:p>
        </p:txBody>
      </p:sp>
      <p:sp>
        <p:nvSpPr>
          <p:cNvPr id="312" name="Google Shape;312;p17"/>
          <p:cNvSpPr/>
          <p:nvPr/>
        </p:nvSpPr>
        <p:spPr>
          <a:xfrm>
            <a:off x="9473465" y="1365824"/>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data/information will customers need?</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How much will customers know when they visit the catalog?</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is the best way to format and organize information?</a:t>
            </a:r>
            <a:endParaRPr/>
          </a:p>
        </p:txBody>
      </p:sp>
      <p:sp>
        <p:nvSpPr>
          <p:cNvPr id="313" name="Google Shape;313;p17"/>
          <p:cNvSpPr/>
          <p:nvPr/>
        </p:nvSpPr>
        <p:spPr>
          <a:xfrm>
            <a:off x="3042709" y="1365824"/>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The marketplace catalog is an online resource that allows customers to retrieve product information required to make a buying decision. The marketplace catalog is a communication vehicle that enables QSMOs to share content that supports a customers' decision to procure QSMO products and services.  </a:t>
            </a:r>
            <a:endParaRPr/>
          </a:p>
        </p:txBody>
      </p:sp>
      <p:sp>
        <p:nvSpPr>
          <p:cNvPr id="314" name="Google Shape;314;p17"/>
          <p:cNvSpPr/>
          <p:nvPr/>
        </p:nvSpPr>
        <p:spPr>
          <a:xfrm>
            <a:off x="6981088" y="1365824"/>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Primary point of customer engagement</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Provides customers with information required to procure QSMO products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to improve customer experience through automated functionality</a:t>
            </a:r>
            <a:endParaRPr/>
          </a:p>
        </p:txBody>
      </p:sp>
      <p:sp>
        <p:nvSpPr>
          <p:cNvPr id="315" name="Google Shape;315;p17"/>
          <p:cNvSpPr/>
          <p:nvPr/>
        </p:nvSpPr>
        <p:spPr>
          <a:xfrm>
            <a:off x="550332" y="1365824"/>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activity</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 Design solutions and engage with providers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2D: Design solutions against business standards</a:t>
            </a:r>
            <a:endParaRPr/>
          </a:p>
        </p:txBody>
      </p:sp>
      <p:graphicFrame>
        <p:nvGraphicFramePr>
          <p:cNvPr id="316" name="Google Shape;316;p17"/>
          <p:cNvGraphicFramePr/>
          <p:nvPr/>
        </p:nvGraphicFramePr>
        <p:xfrm>
          <a:off x="550333" y="4361544"/>
          <a:ext cx="11226075" cy="1542610"/>
        </p:xfrm>
        <a:graphic>
          <a:graphicData uri="http://schemas.openxmlformats.org/drawingml/2006/table">
            <a:tbl>
              <a:tblPr firstRow="1" bandRow="1">
                <a:noFill/>
                <a:tableStyleId>{DA99FC05-CF84-401F-AE3B-180C569D3E64}</a:tableStyleId>
              </a:tblPr>
              <a:tblGrid>
                <a:gridCol w="8524825">
                  <a:extLst>
                    <a:ext uri="{9D8B030D-6E8A-4147-A177-3AD203B41FA5}">
                      <a16:colId xmlns:a16="http://schemas.microsoft.com/office/drawing/2014/main" val="20000"/>
                    </a:ext>
                  </a:extLst>
                </a:gridCol>
                <a:gridCol w="27012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55250">
                <a:tc>
                  <a:txBody>
                    <a:bodyPr/>
                    <a:lstStyle/>
                    <a:p>
                      <a:pPr marL="0" marR="0" lvl="0" indent="0" algn="l" rtl="0">
                        <a:lnSpc>
                          <a:spcPct val="100000"/>
                        </a:lnSpc>
                        <a:spcBef>
                          <a:spcPts val="0"/>
                        </a:spcBef>
                        <a:spcAft>
                          <a:spcPts val="0"/>
                        </a:spcAft>
                        <a:buNone/>
                      </a:pPr>
                      <a:r>
                        <a:rPr lang="en-US" sz="1050" u="none" strike="noStrike" cap="none"/>
                        <a:t>Conduct research to understand customer needs and expectations and align with QSMO customer experience strategy</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050" u="none" strike="noStrike" cap="none"/>
                        <a:t>Document functionality requirements; align with </a:t>
                      </a:r>
                      <a:r>
                        <a:rPr lang="en-US" sz="1050" i="1" u="none" strike="noStrike" cap="none"/>
                        <a:t>key catalog elements </a:t>
                      </a:r>
                      <a:r>
                        <a:rPr lang="en-US" sz="1050" u="none" strike="noStrike" cap="none"/>
                        <a:t>and </a:t>
                      </a:r>
                      <a:r>
                        <a:rPr lang="en-US" sz="1050" i="1" u="none" strike="noStrike" cap="none"/>
                        <a:t>marketplace maturity framework </a:t>
                      </a:r>
                      <a:r>
                        <a:rPr lang="en-US" sz="1050" i="0" u="none" strike="noStrike" cap="none"/>
                        <a:t>within the Marketplace Implementation Guidebook</a:t>
                      </a:r>
                      <a:endParaRPr sz="1050" i="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53550">
                <a:tc>
                  <a:txBody>
                    <a:bodyPr/>
                    <a:lstStyle/>
                    <a:p>
                      <a:pPr marL="0" marR="0" lvl="0" indent="0" algn="l" rtl="0">
                        <a:lnSpc>
                          <a:spcPct val="100000"/>
                        </a:lnSpc>
                        <a:spcBef>
                          <a:spcPts val="0"/>
                        </a:spcBef>
                        <a:spcAft>
                          <a:spcPts val="0"/>
                        </a:spcAft>
                        <a:buNone/>
                      </a:pPr>
                      <a:r>
                        <a:rPr lang="en-US" sz="1050" u="none" strike="noStrike" cap="none"/>
                        <a:t>Document content requirements and align with QSMO communication strategy</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212425">
                <a:tc>
                  <a:txBody>
                    <a:bodyPr/>
                    <a:lstStyle/>
                    <a:p>
                      <a:pPr marL="0" marR="0" lvl="0" indent="0" algn="l" rtl="0">
                        <a:lnSpc>
                          <a:spcPct val="100000"/>
                        </a:lnSpc>
                        <a:spcBef>
                          <a:spcPts val="0"/>
                        </a:spcBef>
                        <a:spcAft>
                          <a:spcPts val="0"/>
                        </a:spcAft>
                        <a:buNone/>
                      </a:pPr>
                      <a:r>
                        <a:rPr lang="en-US" sz="1050" u="none" strike="noStrike" cap="none"/>
                        <a:t>Develop wireframe or prototype and test with users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317" name="Google Shape;317;p17"/>
          <p:cNvSpPr txBox="1"/>
          <p:nvPr/>
        </p:nvSpPr>
        <p:spPr>
          <a:xfrm>
            <a:off x="467207" y="3872978"/>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318" name="Google Shape;318;p17"/>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8"/>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325" name="Google Shape;325;p18"/>
          <p:cNvSpPr txBox="1">
            <a:spLocks noGrp="1"/>
          </p:cNvSpPr>
          <p:nvPr>
            <p:ph type="title"/>
          </p:nvPr>
        </p:nvSpPr>
        <p:spPr>
          <a:xfrm>
            <a:off x="638355" y="153452"/>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Baseline Configuration and Integration</a:t>
            </a:r>
            <a:endParaRPr/>
          </a:p>
        </p:txBody>
      </p:sp>
      <p:sp>
        <p:nvSpPr>
          <p:cNvPr id="326" name="Google Shape;326;p18"/>
          <p:cNvSpPr/>
          <p:nvPr/>
        </p:nvSpPr>
        <p:spPr>
          <a:xfrm>
            <a:off x="9473465" y="1347354"/>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sz="1400" b="0"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resources are available within the QSMO to support adequate customer engagement and research?</a:t>
            </a:r>
            <a:endParaRPr/>
          </a:p>
        </p:txBody>
      </p:sp>
      <p:sp>
        <p:nvSpPr>
          <p:cNvPr id="327" name="Google Shape;327;p18"/>
          <p:cNvSpPr/>
          <p:nvPr/>
        </p:nvSpPr>
        <p:spPr>
          <a:xfrm>
            <a:off x="3042709" y="1347354"/>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Configure solutions to meet business standards. The baseline configuration should be based on the business standards and government-wide customer needs for the solution.</a:t>
            </a:r>
            <a:endParaRPr/>
          </a:p>
        </p:txBody>
      </p:sp>
      <p:sp>
        <p:nvSpPr>
          <p:cNvPr id="328" name="Google Shape;328;p18"/>
          <p:cNvSpPr/>
          <p:nvPr/>
        </p:nvSpPr>
        <p:spPr>
          <a:xfrm>
            <a:off x="6981088" y="1347354"/>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Supports development of a minimum viable product that broadly meet customer requirements and aligns with business standards</a:t>
            </a:r>
            <a:endParaRPr/>
          </a:p>
          <a:p>
            <a:pPr marL="0" marR="0" lvl="0" indent="0" algn="l" rtl="0">
              <a:lnSpc>
                <a:spcPct val="100000"/>
              </a:lnSpc>
              <a:spcBef>
                <a:spcPts val="300"/>
              </a:spcBef>
              <a:spcAft>
                <a:spcPts val="0"/>
              </a:spcAft>
              <a:buNone/>
            </a:pPr>
            <a:endParaRPr sz="1400" b="0" i="0" u="none" strike="noStrike" cap="none">
              <a:solidFill>
                <a:schemeClr val="dk2"/>
              </a:solidFill>
              <a:latin typeface="Arial"/>
              <a:ea typeface="Arial"/>
              <a:cs typeface="Arial"/>
              <a:sym typeface="Arial"/>
            </a:endParaRPr>
          </a:p>
        </p:txBody>
      </p:sp>
      <p:sp>
        <p:nvSpPr>
          <p:cNvPr id="329" name="Google Shape;329;p18"/>
          <p:cNvSpPr/>
          <p:nvPr/>
        </p:nvSpPr>
        <p:spPr>
          <a:xfrm>
            <a:off x="550332" y="1347354"/>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 Design solutions and engage with providers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2D: Design solutions against business standards</a:t>
            </a:r>
            <a:endParaRPr/>
          </a:p>
        </p:txBody>
      </p:sp>
      <p:graphicFrame>
        <p:nvGraphicFramePr>
          <p:cNvPr id="330" name="Google Shape;330;p18"/>
          <p:cNvGraphicFramePr/>
          <p:nvPr/>
        </p:nvGraphicFramePr>
        <p:xfrm>
          <a:off x="550333" y="4343074"/>
          <a:ext cx="11226075" cy="1509115"/>
        </p:xfrm>
        <a:graphic>
          <a:graphicData uri="http://schemas.openxmlformats.org/drawingml/2006/table">
            <a:tbl>
              <a:tblPr firstRow="1" bandRow="1">
                <a:noFill/>
                <a:tableStyleId>{DA99FC05-CF84-401F-AE3B-180C569D3E64}</a:tableStyleId>
              </a:tblPr>
              <a:tblGrid>
                <a:gridCol w="9395350">
                  <a:extLst>
                    <a:ext uri="{9D8B030D-6E8A-4147-A177-3AD203B41FA5}">
                      <a16:colId xmlns:a16="http://schemas.microsoft.com/office/drawing/2014/main" val="20000"/>
                    </a:ext>
                  </a:extLst>
                </a:gridCol>
                <a:gridCol w="18307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64475">
                <a:tc>
                  <a:txBody>
                    <a:bodyPr/>
                    <a:lstStyle/>
                    <a:p>
                      <a:pPr marL="0" marR="0" lvl="0" indent="0" algn="l" rtl="0">
                        <a:lnSpc>
                          <a:spcPct val="100000"/>
                        </a:lnSpc>
                        <a:spcBef>
                          <a:spcPts val="0"/>
                        </a:spcBef>
                        <a:spcAft>
                          <a:spcPts val="0"/>
                        </a:spcAft>
                        <a:buNone/>
                      </a:pPr>
                      <a:r>
                        <a:rPr lang="en-US" sz="1050" u="none" strike="noStrike" cap="none"/>
                        <a:t>Leverage business standards to identify initial requirements for baseline configuration </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49375">
                <a:tc>
                  <a:txBody>
                    <a:bodyPr/>
                    <a:lstStyle/>
                    <a:p>
                      <a:pPr marL="0" marR="0" lvl="0" indent="0" algn="l" rtl="0">
                        <a:lnSpc>
                          <a:spcPct val="100000"/>
                        </a:lnSpc>
                        <a:spcBef>
                          <a:spcPts val="0"/>
                        </a:spcBef>
                        <a:spcAft>
                          <a:spcPts val="0"/>
                        </a:spcAft>
                        <a:buNone/>
                      </a:pPr>
                      <a:r>
                        <a:rPr lang="en-US" sz="1050" u="none" strike="noStrike" cap="none"/>
                        <a:t>Engage potential customers to understand needs for government-wide configuration and augment configuration requirements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47300">
                <a:tc>
                  <a:txBody>
                    <a:bodyPr/>
                    <a:lstStyle/>
                    <a:p>
                      <a:pPr marL="0" marR="0" lvl="0" indent="0" algn="l" rtl="0">
                        <a:lnSpc>
                          <a:spcPct val="100000"/>
                        </a:lnSpc>
                        <a:spcBef>
                          <a:spcPts val="0"/>
                        </a:spcBef>
                        <a:spcAft>
                          <a:spcPts val="0"/>
                        </a:spcAft>
                        <a:buNone/>
                      </a:pPr>
                      <a:r>
                        <a:rPr lang="en-US" sz="1050" u="none" strike="noStrike" cap="none"/>
                        <a:t>Validate baseline configuration requirements with potential solution providers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050" u="none" strike="noStrike" cap="none"/>
                        <a:t>Finalize baseline configuration requirements and integrate into solution design</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331" name="Google Shape;331;p18"/>
          <p:cNvSpPr txBox="1"/>
          <p:nvPr/>
        </p:nvSpPr>
        <p:spPr>
          <a:xfrm>
            <a:off x="467207" y="3854508"/>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332" name="Google Shape;332;p18"/>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cxnSp>
        <p:nvCxnSpPr>
          <p:cNvPr id="338" name="Google Shape;338;p19"/>
          <p:cNvCxnSpPr/>
          <p:nvPr/>
        </p:nvCxnSpPr>
        <p:spPr>
          <a:xfrm>
            <a:off x="478456" y="3384493"/>
            <a:ext cx="11713544" cy="21784"/>
          </a:xfrm>
          <a:prstGeom prst="straightConnector1">
            <a:avLst/>
          </a:prstGeom>
          <a:noFill/>
          <a:ln w="9525" cap="flat" cmpd="sng">
            <a:solidFill>
              <a:srgbClr val="92D050"/>
            </a:solidFill>
            <a:prstDash val="solid"/>
            <a:round/>
            <a:headEnd type="none" w="sm" len="sm"/>
            <a:tailEnd type="none" w="sm" len="sm"/>
          </a:ln>
        </p:spPr>
      </p:cxnSp>
      <p:sp>
        <p:nvSpPr>
          <p:cNvPr id="339" name="Google Shape;339;p19"/>
          <p:cNvSpPr txBox="1"/>
          <p:nvPr/>
        </p:nvSpPr>
        <p:spPr>
          <a:xfrm>
            <a:off x="5643769" y="2971801"/>
            <a:ext cx="914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0" name="Google Shape;340;p19"/>
          <p:cNvSpPr/>
          <p:nvPr/>
        </p:nvSpPr>
        <p:spPr>
          <a:xfrm>
            <a:off x="508001" y="562133"/>
            <a:ext cx="1460500" cy="1469867"/>
          </a:xfrm>
          <a:prstGeom prst="ellipse">
            <a:avLst/>
          </a:prstGeom>
          <a:noFill/>
          <a:ln w="381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600" b="0" i="0" u="none" strike="noStrike" cap="none">
                <a:solidFill>
                  <a:srgbClr val="002843"/>
                </a:solidFill>
                <a:latin typeface="Arial"/>
                <a:ea typeface="Arial"/>
                <a:cs typeface="Arial"/>
                <a:sym typeface="Arial"/>
              </a:rPr>
              <a:t>3</a:t>
            </a:r>
            <a:endParaRPr/>
          </a:p>
        </p:txBody>
      </p:sp>
      <p:sp>
        <p:nvSpPr>
          <p:cNvPr id="341" name="Google Shape;341;p19"/>
          <p:cNvSpPr/>
          <p:nvPr/>
        </p:nvSpPr>
        <p:spPr>
          <a:xfrm>
            <a:off x="368299" y="424895"/>
            <a:ext cx="1739901" cy="1784905"/>
          </a:xfrm>
          <a:prstGeom prst="ellipse">
            <a:avLst/>
          </a:prstGeom>
          <a:noFill/>
          <a:ln w="254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42" name="Google Shape;342;p19"/>
          <p:cNvSpPr txBox="1"/>
          <p:nvPr/>
        </p:nvSpPr>
        <p:spPr>
          <a:xfrm>
            <a:off x="478456" y="2971801"/>
            <a:ext cx="4556761" cy="32455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4000" b="1" i="0" u="none" strike="noStrike" cap="none">
                <a:solidFill>
                  <a:srgbClr val="002060"/>
                </a:solidFill>
                <a:latin typeface="Arial"/>
                <a:ea typeface="Arial"/>
                <a:cs typeface="Arial"/>
                <a:sym typeface="Arial"/>
              </a:rPr>
              <a:t>Deploy and Market Solutions</a:t>
            </a:r>
            <a:endParaRPr/>
          </a:p>
        </p:txBody>
      </p:sp>
      <p:sp>
        <p:nvSpPr>
          <p:cNvPr id="343" name="Google Shape;343;p19"/>
          <p:cNvSpPr txBox="1">
            <a:spLocks noGrp="1"/>
          </p:cNvSpPr>
          <p:nvPr>
            <p:ph type="sldNum" idx="12"/>
          </p:nvPr>
        </p:nvSpPr>
        <p:spPr>
          <a:xfrm>
            <a:off x="11410600" y="6333300"/>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344" name="Google Shape;344;p19"/>
          <p:cNvSpPr txBox="1"/>
          <p:nvPr/>
        </p:nvSpPr>
        <p:spPr>
          <a:xfrm>
            <a:off x="5449451" y="412790"/>
            <a:ext cx="6404497" cy="15542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a:solidFill>
                  <a:srgbClr val="000000"/>
                </a:solidFill>
                <a:latin typeface="Arial"/>
                <a:ea typeface="Arial"/>
                <a:cs typeface="Arial"/>
                <a:sym typeface="Arial"/>
              </a:rPr>
              <a:t>3B: Conduct marketplace discovery</a:t>
            </a:r>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Provider assessment</a:t>
            </a:r>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Provider selection</a:t>
            </a:r>
            <a:endParaRPr/>
          </a:p>
          <a:p>
            <a:pPr marL="285750" marR="0" lvl="0" indent="-1651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45" name="Google Shape;345;p19"/>
          <p:cNvSpPr/>
          <p:nvPr/>
        </p:nvSpPr>
        <p:spPr>
          <a:xfrm>
            <a:off x="5266552" y="4560325"/>
            <a:ext cx="6770296" cy="1370588"/>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OUTCOMES</a:t>
            </a:r>
            <a:endParaRPr sz="1600" b="1"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Market awareness of solutions and success stories to increase adoption</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Secured funding to invest in shared solutions</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Signed agreements with customers (if applicable)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Interoperability across QSMO solutions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638355" y="135632"/>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Purpose, Value, and Intended Use</a:t>
            </a:r>
            <a:endParaRPr/>
          </a:p>
        </p:txBody>
      </p:sp>
      <p:sp>
        <p:nvSpPr>
          <p:cNvPr id="88" name="Google Shape;88;p2"/>
          <p:cNvSpPr txBox="1">
            <a:spLocks noGrp="1"/>
          </p:cNvSpPr>
          <p:nvPr>
            <p:ph type="sldNum" idx="12"/>
          </p:nvPr>
        </p:nvSpPr>
        <p:spPr>
          <a:xfrm>
            <a:off x="10845048" y="6222434"/>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89" name="Google Shape;89;p2"/>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graphicFrame>
        <p:nvGraphicFramePr>
          <p:cNvPr id="90" name="Google Shape;90;p2"/>
          <p:cNvGraphicFramePr/>
          <p:nvPr/>
        </p:nvGraphicFramePr>
        <p:xfrm>
          <a:off x="419264" y="1583616"/>
          <a:ext cx="11572250" cy="4530650"/>
        </p:xfrm>
        <a:graphic>
          <a:graphicData uri="http://schemas.openxmlformats.org/drawingml/2006/table">
            <a:tbl>
              <a:tblPr firstRow="1" bandRow="1">
                <a:noFill/>
                <a:tableStyleId>{E7918157-45A8-476C-BFA8-5D1C9E37AC6B}</a:tableStyleId>
              </a:tblPr>
              <a:tblGrid>
                <a:gridCol w="1739900">
                  <a:extLst>
                    <a:ext uri="{9D8B030D-6E8A-4147-A177-3AD203B41FA5}">
                      <a16:colId xmlns:a16="http://schemas.microsoft.com/office/drawing/2014/main" val="20000"/>
                    </a:ext>
                  </a:extLst>
                </a:gridCol>
                <a:gridCol w="9832350">
                  <a:extLst>
                    <a:ext uri="{9D8B030D-6E8A-4147-A177-3AD203B41FA5}">
                      <a16:colId xmlns:a16="http://schemas.microsoft.com/office/drawing/2014/main" val="20001"/>
                    </a:ext>
                  </a:extLst>
                </a:gridCol>
              </a:tblGrid>
              <a:tr h="1446550">
                <a:tc>
                  <a:txBody>
                    <a:bodyPr/>
                    <a:lstStyle/>
                    <a:p>
                      <a:pPr marL="0" marR="0" lvl="0" indent="0" algn="l" rtl="0">
                        <a:lnSpc>
                          <a:spcPct val="80000"/>
                        </a:lnSpc>
                        <a:spcBef>
                          <a:spcPts val="0"/>
                        </a:spcBef>
                        <a:spcAft>
                          <a:spcPts val="0"/>
                        </a:spcAft>
                        <a:buClr>
                          <a:srgbClr val="000000"/>
                        </a:buClr>
                        <a:buSzPts val="1600"/>
                        <a:buFont typeface="Arial"/>
                        <a:buNone/>
                      </a:pPr>
                      <a:r>
                        <a:rPr lang="en-US" sz="1600" b="0" u="none" strike="noStrike" cap="none">
                          <a:solidFill>
                            <a:srgbClr val="015089"/>
                          </a:solidFill>
                          <a:latin typeface="Arial"/>
                          <a:ea typeface="Arial"/>
                          <a:cs typeface="Arial"/>
                          <a:sym typeface="Arial"/>
                        </a:rPr>
                        <a:t>Purpose of the Marketplace Capability Framework</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 Marketplace Capability Framework explains the description, impact, key considerations, and key roles and responsibilities for each of the marketplace capabilities as identified in the QSMO Business Architecture. This framework is intended to explain the common elements of each capability so that QSMOs establish their marketplaces in a similar manner.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637550">
                <a:tc>
                  <a:txBody>
                    <a:bodyPr/>
                    <a:lstStyle/>
                    <a:p>
                      <a:pPr marL="0" marR="0" lvl="0" indent="0" algn="l" rtl="0">
                        <a:lnSpc>
                          <a:spcPct val="80000"/>
                        </a:lnSpc>
                        <a:spcBef>
                          <a:spcPts val="0"/>
                        </a:spcBef>
                        <a:spcAft>
                          <a:spcPts val="0"/>
                        </a:spcAft>
                        <a:buClr>
                          <a:srgbClr val="000000"/>
                        </a:buClr>
                        <a:buSzPts val="1600"/>
                        <a:buFont typeface="Arial"/>
                        <a:buNone/>
                      </a:pPr>
                      <a:r>
                        <a:rPr lang="en-US" sz="1600" b="0" u="none" strike="noStrike" cap="none">
                          <a:solidFill>
                            <a:srgbClr val="015089"/>
                          </a:solidFill>
                          <a:latin typeface="Arial"/>
                          <a:ea typeface="Arial"/>
                          <a:cs typeface="Arial"/>
                          <a:sym typeface="Arial"/>
                        </a:rPr>
                        <a:t>Value of the Marketplace Capability Framework</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The Marketplace Capability Framework can help QSMOs that are in the beginning stages of standing up their marketplace and are unsure where to begin. QSMOs will need to add functional area specifications relevant to their marketplace, but this framework is a starting point so that QSMOs know where to begin so that customers have a common experience when engaging with different QSMO marketplaces.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46550">
                <a:tc>
                  <a:txBody>
                    <a:bodyPr/>
                    <a:lstStyle/>
                    <a:p>
                      <a:pPr marL="0" marR="0" lvl="0" indent="0" algn="l" rtl="0">
                        <a:lnSpc>
                          <a:spcPct val="80000"/>
                        </a:lnSpc>
                        <a:spcBef>
                          <a:spcPts val="0"/>
                        </a:spcBef>
                        <a:spcAft>
                          <a:spcPts val="0"/>
                        </a:spcAft>
                        <a:buClr>
                          <a:srgbClr val="000000"/>
                        </a:buClr>
                        <a:buSzPts val="1600"/>
                        <a:buFont typeface="Arial"/>
                        <a:buNone/>
                      </a:pPr>
                      <a:r>
                        <a:rPr lang="en-US" sz="1600" b="0" u="none" strike="noStrike" cap="none">
                          <a:solidFill>
                            <a:srgbClr val="015089"/>
                          </a:solidFill>
                          <a:latin typeface="Arial"/>
                          <a:ea typeface="Arial"/>
                          <a:cs typeface="Arial"/>
                          <a:sym typeface="Arial"/>
                        </a:rPr>
                        <a:t>How to Use the Marketplace Capability Framework</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QSMOs can use the Marketplace Capability Framework when standing up their marketplaces so they are aware of what steps to take and who to engage in the process. </a:t>
                      </a:r>
                      <a:endParaRPr/>
                    </a:p>
                    <a:p>
                      <a:pPr marL="285750" marR="0" lvl="0" indent="-285750" algn="l" rtl="0">
                        <a:lnSpc>
                          <a:spcPct val="90000"/>
                        </a:lnSpc>
                        <a:spcBef>
                          <a:spcPts val="100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OSSPI can use the Marketplace Capability Framework as they are advising QSMOs by taking note that each QSMO marketplace has the same basic capabilities.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0"/>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352" name="Google Shape;352;p20"/>
          <p:cNvSpPr txBox="1">
            <a:spLocks noGrp="1"/>
          </p:cNvSpPr>
          <p:nvPr>
            <p:ph type="title"/>
          </p:nvPr>
        </p:nvSpPr>
        <p:spPr>
          <a:xfrm>
            <a:off x="577646" y="145408"/>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Provider Assessment</a:t>
            </a:r>
            <a:endParaRPr/>
          </a:p>
        </p:txBody>
      </p:sp>
      <p:sp>
        <p:nvSpPr>
          <p:cNvPr id="353" name="Google Shape;353;p20"/>
          <p:cNvSpPr/>
          <p:nvPr/>
        </p:nvSpPr>
        <p:spPr>
          <a:xfrm>
            <a:off x="9473465" y="1365825"/>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factors contribute to a potential provider's suitability for your marketplace?</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gaps/risks are acceptable?</a:t>
            </a:r>
            <a:endParaRPr/>
          </a:p>
        </p:txBody>
      </p:sp>
      <p:sp>
        <p:nvSpPr>
          <p:cNvPr id="354" name="Google Shape;354;p20"/>
          <p:cNvSpPr/>
          <p:nvPr/>
        </p:nvSpPr>
        <p:spPr>
          <a:xfrm>
            <a:off x="3042709" y="1365825"/>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QSMOs evaluate both providers and their solutions to determine if the solution is suitable for inclusion in the QSMO marketplace. This includes ensuring capabilities align with customer needs/demand, compliance regulations, and industry best practices. </a:t>
            </a:r>
            <a:endParaRPr/>
          </a:p>
        </p:txBody>
      </p:sp>
      <p:sp>
        <p:nvSpPr>
          <p:cNvPr id="355" name="Google Shape;355;p20"/>
          <p:cNvSpPr/>
          <p:nvPr/>
        </p:nvSpPr>
        <p:spPr>
          <a:xfrm>
            <a:off x="6981088" y="1365825"/>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Supports supply of competitive solutions in the marketplace</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to create consistency in provider requirements across QSMOs</a:t>
            </a:r>
            <a:endParaRPr/>
          </a:p>
        </p:txBody>
      </p:sp>
      <p:sp>
        <p:nvSpPr>
          <p:cNvPr id="356" name="Google Shape;356;p20"/>
          <p:cNvSpPr/>
          <p:nvPr/>
        </p:nvSpPr>
        <p:spPr>
          <a:xfrm>
            <a:off x="550332" y="1365825"/>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activity</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3: Deploy and market solutions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3B: Conduct marketplace discovery</a:t>
            </a:r>
            <a:endParaRPr/>
          </a:p>
        </p:txBody>
      </p:sp>
      <p:graphicFrame>
        <p:nvGraphicFramePr>
          <p:cNvPr id="357" name="Google Shape;357;p20"/>
          <p:cNvGraphicFramePr/>
          <p:nvPr/>
        </p:nvGraphicFramePr>
        <p:xfrm>
          <a:off x="550332" y="4357314"/>
          <a:ext cx="11226075" cy="1496110"/>
        </p:xfrm>
        <a:graphic>
          <a:graphicData uri="http://schemas.openxmlformats.org/drawingml/2006/table">
            <a:tbl>
              <a:tblPr firstRow="1" bandRow="1">
                <a:noFill/>
                <a:tableStyleId>{DA99FC05-CF84-401F-AE3B-180C569D3E64}</a:tableStyleId>
              </a:tblPr>
              <a:tblGrid>
                <a:gridCol w="8884050">
                  <a:extLst>
                    <a:ext uri="{9D8B030D-6E8A-4147-A177-3AD203B41FA5}">
                      <a16:colId xmlns:a16="http://schemas.microsoft.com/office/drawing/2014/main" val="20000"/>
                    </a:ext>
                  </a:extLst>
                </a:gridCol>
                <a:gridCol w="23420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46000">
                <a:tc>
                  <a:txBody>
                    <a:bodyPr/>
                    <a:lstStyle/>
                    <a:p>
                      <a:pPr marL="0" marR="0" lvl="0" indent="0" algn="l" rtl="0">
                        <a:lnSpc>
                          <a:spcPct val="100000"/>
                        </a:lnSpc>
                        <a:spcBef>
                          <a:spcPts val="0"/>
                        </a:spcBef>
                        <a:spcAft>
                          <a:spcPts val="0"/>
                        </a:spcAft>
                        <a:buNone/>
                      </a:pPr>
                      <a:r>
                        <a:rPr lang="en-US" sz="1050" u="none" strike="noStrike" cap="none"/>
                        <a:t>Develop an evaluation process to assess a potential provider's alignment with customer needs and QSMO priorities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43925">
                <a:tc>
                  <a:txBody>
                    <a:bodyPr/>
                    <a:lstStyle/>
                    <a:p>
                      <a:pPr marL="0" marR="0" lvl="0" indent="0" algn="l" rtl="0">
                        <a:lnSpc>
                          <a:spcPct val="100000"/>
                        </a:lnSpc>
                        <a:spcBef>
                          <a:spcPts val="0"/>
                        </a:spcBef>
                        <a:spcAft>
                          <a:spcPts val="0"/>
                        </a:spcAft>
                        <a:buNone/>
                      </a:pPr>
                      <a:r>
                        <a:rPr lang="en-US" sz="1050" u="none" strike="noStrike" cap="none"/>
                        <a:t>Conduct assessment to determine provider suitability for inclusion in the QSMO marketplace; this may include provider demos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51100">
                <a:tc>
                  <a:txBody>
                    <a:bodyPr/>
                    <a:lstStyle/>
                    <a:p>
                      <a:pPr marL="0" marR="0" lvl="0" indent="0" algn="l" rtl="0">
                        <a:lnSpc>
                          <a:spcPct val="100000"/>
                        </a:lnSpc>
                        <a:spcBef>
                          <a:spcPts val="0"/>
                        </a:spcBef>
                        <a:spcAft>
                          <a:spcPts val="0"/>
                        </a:spcAft>
                        <a:buNone/>
                      </a:pPr>
                      <a:r>
                        <a:rPr lang="en-US" sz="1050" u="none" strike="noStrike" cap="none"/>
                        <a:t>Identify gaps in provider alignment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050" u="none" strike="noStrike" cap="none"/>
                        <a:t>Collaborate with the potential provider to identify potential impacts and mitigation strategies for gaps in alignment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358" name="Google Shape;358;p20"/>
          <p:cNvSpPr txBox="1"/>
          <p:nvPr/>
        </p:nvSpPr>
        <p:spPr>
          <a:xfrm>
            <a:off x="467207" y="3872979"/>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359" name="Google Shape;359;p20"/>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1"/>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366" name="Google Shape;366;p21"/>
          <p:cNvSpPr txBox="1">
            <a:spLocks noGrp="1"/>
          </p:cNvSpPr>
          <p:nvPr>
            <p:ph type="title"/>
          </p:nvPr>
        </p:nvSpPr>
        <p:spPr>
          <a:xfrm>
            <a:off x="626853" y="146260"/>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Provider Selection</a:t>
            </a:r>
            <a:endParaRPr/>
          </a:p>
        </p:txBody>
      </p:sp>
      <p:sp>
        <p:nvSpPr>
          <p:cNvPr id="367" name="Google Shape;367;p21"/>
          <p:cNvSpPr/>
          <p:nvPr/>
        </p:nvSpPr>
        <p:spPr>
          <a:xfrm>
            <a:off x="9473465" y="1356590"/>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Who should be involved in the selection process?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Who needs to approve the final selection?</a:t>
            </a:r>
            <a:endParaRPr/>
          </a:p>
        </p:txBody>
      </p:sp>
      <p:sp>
        <p:nvSpPr>
          <p:cNvPr id="368" name="Google Shape;368;p21"/>
          <p:cNvSpPr/>
          <p:nvPr/>
        </p:nvSpPr>
        <p:spPr>
          <a:xfrm>
            <a:off x="3042709" y="1356590"/>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A consistent approach for assessing solution providers and solutions and admitting new solutions to the marketplace.</a:t>
            </a:r>
            <a:endParaRPr/>
          </a:p>
        </p:txBody>
      </p:sp>
      <p:sp>
        <p:nvSpPr>
          <p:cNvPr id="369" name="Google Shape;369;p21"/>
          <p:cNvSpPr/>
          <p:nvPr/>
        </p:nvSpPr>
        <p:spPr>
          <a:xfrm>
            <a:off x="6981088" y="1356590"/>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Efficiency of selection process will impact ability to maintain a competitive selection of providers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Onboarding will impact provider experience and speed to market for new solutions</a:t>
            </a:r>
            <a:endParaRPr/>
          </a:p>
        </p:txBody>
      </p:sp>
      <p:sp>
        <p:nvSpPr>
          <p:cNvPr id="370" name="Google Shape;370;p21"/>
          <p:cNvSpPr/>
          <p:nvPr/>
        </p:nvSpPr>
        <p:spPr>
          <a:xfrm>
            <a:off x="550332" y="1356590"/>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activity</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3: Deploy and market solutions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3B: Conduct marketplace discovery</a:t>
            </a:r>
            <a:endParaRPr/>
          </a:p>
        </p:txBody>
      </p:sp>
      <p:graphicFrame>
        <p:nvGraphicFramePr>
          <p:cNvPr id="371" name="Google Shape;371;p21"/>
          <p:cNvGraphicFramePr/>
          <p:nvPr/>
        </p:nvGraphicFramePr>
        <p:xfrm>
          <a:off x="550333" y="4352310"/>
          <a:ext cx="11226050" cy="1791295"/>
        </p:xfrm>
        <a:graphic>
          <a:graphicData uri="http://schemas.openxmlformats.org/drawingml/2006/table">
            <a:tbl>
              <a:tblPr firstRow="1" bandRow="1">
                <a:noFill/>
                <a:tableStyleId>{DA99FC05-CF84-401F-AE3B-180C569D3E64}</a:tableStyleId>
              </a:tblPr>
              <a:tblGrid>
                <a:gridCol w="8498900">
                  <a:extLst>
                    <a:ext uri="{9D8B030D-6E8A-4147-A177-3AD203B41FA5}">
                      <a16:colId xmlns:a16="http://schemas.microsoft.com/office/drawing/2014/main" val="20000"/>
                    </a:ext>
                  </a:extLst>
                </a:gridCol>
                <a:gridCol w="27271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36775">
                <a:tc>
                  <a:txBody>
                    <a:bodyPr/>
                    <a:lstStyle/>
                    <a:p>
                      <a:pPr marL="0" marR="0" lvl="0" indent="0" algn="l" rtl="0">
                        <a:lnSpc>
                          <a:spcPct val="100000"/>
                        </a:lnSpc>
                        <a:spcBef>
                          <a:spcPts val="0"/>
                        </a:spcBef>
                        <a:spcAft>
                          <a:spcPts val="0"/>
                        </a:spcAft>
                        <a:buNone/>
                      </a:pPr>
                      <a:r>
                        <a:rPr lang="en-US" sz="1050" u="none" strike="noStrike" cap="none"/>
                        <a:t>Develop a governance process for reviewing and finalizing the provider assessment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80875">
                <a:tc>
                  <a:txBody>
                    <a:bodyPr/>
                    <a:lstStyle/>
                    <a:p>
                      <a:pPr marL="0" marR="0" lvl="0" indent="0" algn="l" rtl="0">
                        <a:lnSpc>
                          <a:spcPct val="100000"/>
                        </a:lnSpc>
                        <a:spcBef>
                          <a:spcPts val="0"/>
                        </a:spcBef>
                        <a:spcAft>
                          <a:spcPts val="0"/>
                        </a:spcAft>
                        <a:buNone/>
                      </a:pPr>
                      <a:r>
                        <a:rPr lang="en-US" sz="1050" u="none" strike="noStrike" cap="none"/>
                        <a:t>Identify key stakeholders (individuals and organizations) who need to be involved in the final selection process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58625">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Conduct provider selection that will comprise of the commercial vendors in the marketplace</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258625">
                <a:tc>
                  <a:txBody>
                    <a:bodyPr/>
                    <a:lstStyle/>
                    <a:p>
                      <a:pPr marL="0" marR="0" lvl="0" indent="0" algn="l" rtl="0">
                        <a:lnSpc>
                          <a:spcPct val="100000"/>
                        </a:lnSpc>
                        <a:spcBef>
                          <a:spcPts val="0"/>
                        </a:spcBef>
                        <a:spcAft>
                          <a:spcPts val="0"/>
                        </a:spcAft>
                        <a:buNone/>
                      </a:pPr>
                      <a:r>
                        <a:rPr lang="en-US" sz="1050" u="none" strike="noStrike" cap="none"/>
                        <a:t>Gather requisite feedback and approvals to admit provider to the marketplace</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050" u="none" strike="noStrike" cap="none"/>
                        <a:t>Conduct provider onboarding</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5"/>
                  </a:ext>
                </a:extLst>
              </a:tr>
            </a:tbl>
          </a:graphicData>
        </a:graphic>
      </p:graphicFrame>
      <p:sp>
        <p:nvSpPr>
          <p:cNvPr id="372" name="Google Shape;372;p21"/>
          <p:cNvSpPr txBox="1"/>
          <p:nvPr/>
        </p:nvSpPr>
        <p:spPr>
          <a:xfrm>
            <a:off x="467207" y="3863744"/>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373" name="Google Shape;373;p21"/>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cxnSp>
        <p:nvCxnSpPr>
          <p:cNvPr id="379" name="Google Shape;379;p22"/>
          <p:cNvCxnSpPr/>
          <p:nvPr/>
        </p:nvCxnSpPr>
        <p:spPr>
          <a:xfrm>
            <a:off x="478456" y="3384493"/>
            <a:ext cx="11713544" cy="21784"/>
          </a:xfrm>
          <a:prstGeom prst="straightConnector1">
            <a:avLst/>
          </a:prstGeom>
          <a:noFill/>
          <a:ln w="9525" cap="flat" cmpd="sng">
            <a:solidFill>
              <a:srgbClr val="92D050"/>
            </a:solidFill>
            <a:prstDash val="solid"/>
            <a:round/>
            <a:headEnd type="none" w="sm" len="sm"/>
            <a:tailEnd type="none" w="sm" len="sm"/>
          </a:ln>
        </p:spPr>
      </p:cxnSp>
      <p:sp>
        <p:nvSpPr>
          <p:cNvPr id="380" name="Google Shape;380;p22"/>
          <p:cNvSpPr txBox="1"/>
          <p:nvPr/>
        </p:nvSpPr>
        <p:spPr>
          <a:xfrm>
            <a:off x="5643769" y="2971801"/>
            <a:ext cx="914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a:off x="508001" y="562133"/>
            <a:ext cx="1460500" cy="1469867"/>
          </a:xfrm>
          <a:prstGeom prst="ellipse">
            <a:avLst/>
          </a:prstGeom>
          <a:noFill/>
          <a:ln w="381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600" b="0" i="0" u="none" strike="noStrike" cap="none">
                <a:solidFill>
                  <a:srgbClr val="002843"/>
                </a:solidFill>
                <a:latin typeface="Arial"/>
                <a:ea typeface="Arial"/>
                <a:cs typeface="Arial"/>
                <a:sym typeface="Arial"/>
              </a:rPr>
              <a:t>4</a:t>
            </a:r>
            <a:endParaRPr/>
          </a:p>
        </p:txBody>
      </p:sp>
      <p:sp>
        <p:nvSpPr>
          <p:cNvPr id="382" name="Google Shape;382;p22"/>
          <p:cNvSpPr/>
          <p:nvPr/>
        </p:nvSpPr>
        <p:spPr>
          <a:xfrm>
            <a:off x="368299" y="424895"/>
            <a:ext cx="1739901" cy="1784905"/>
          </a:xfrm>
          <a:prstGeom prst="ellipse">
            <a:avLst/>
          </a:prstGeom>
          <a:noFill/>
          <a:ln w="254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83" name="Google Shape;383;p22"/>
          <p:cNvSpPr txBox="1"/>
          <p:nvPr/>
        </p:nvSpPr>
        <p:spPr>
          <a:xfrm>
            <a:off x="478456" y="2971801"/>
            <a:ext cx="4556761" cy="32455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4000" b="1" i="0" u="none" strike="noStrike" cap="none">
                <a:solidFill>
                  <a:srgbClr val="002060"/>
                </a:solidFill>
                <a:latin typeface="Arial"/>
                <a:ea typeface="Arial"/>
                <a:cs typeface="Arial"/>
                <a:sym typeface="Arial"/>
              </a:rPr>
              <a:t>Facilitate Delivery of Solutions to Customers</a:t>
            </a:r>
            <a:endParaRPr/>
          </a:p>
        </p:txBody>
      </p:sp>
      <p:sp>
        <p:nvSpPr>
          <p:cNvPr id="384" name="Google Shape;384;p22"/>
          <p:cNvSpPr txBox="1">
            <a:spLocks noGrp="1"/>
          </p:cNvSpPr>
          <p:nvPr>
            <p:ph type="sldNum" idx="12"/>
          </p:nvPr>
        </p:nvSpPr>
        <p:spPr>
          <a:xfrm>
            <a:off x="11410600" y="6333300"/>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385" name="Google Shape;385;p22"/>
          <p:cNvSpPr txBox="1"/>
          <p:nvPr/>
        </p:nvSpPr>
        <p:spPr>
          <a:xfrm>
            <a:off x="5449451" y="412790"/>
            <a:ext cx="6404497"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a:solidFill>
                  <a:srgbClr val="000000"/>
                </a:solidFill>
                <a:latin typeface="Arial"/>
                <a:ea typeface="Arial"/>
                <a:cs typeface="Arial"/>
                <a:sym typeface="Arial"/>
              </a:rPr>
              <a:t>4A: Configure solutions for customers</a:t>
            </a:r>
            <a:endParaRPr sz="19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Domain expertise</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86" name="Google Shape;386;p22"/>
          <p:cNvSpPr/>
          <p:nvPr/>
        </p:nvSpPr>
        <p:spPr>
          <a:xfrm>
            <a:off x="5266552" y="4560325"/>
            <a:ext cx="6770296" cy="160895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OUTCOMES</a:t>
            </a:r>
            <a:endParaRPr sz="1600" b="1"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Customer migration to shared solutions</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Customer satisfaction with provider performance and QSMO support services</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Improved agency performance</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Successful solution implementation through effective program, risk and change management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3"/>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393" name="Google Shape;393;p23"/>
          <p:cNvSpPr txBox="1">
            <a:spLocks noGrp="1"/>
          </p:cNvSpPr>
          <p:nvPr>
            <p:ph type="title"/>
          </p:nvPr>
        </p:nvSpPr>
        <p:spPr>
          <a:xfrm>
            <a:off x="626853" y="154383"/>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Domain Expertise</a:t>
            </a:r>
            <a:endParaRPr/>
          </a:p>
        </p:txBody>
      </p:sp>
      <p:sp>
        <p:nvSpPr>
          <p:cNvPr id="394" name="Google Shape;394;p23"/>
          <p:cNvSpPr/>
          <p:nvPr/>
        </p:nvSpPr>
        <p:spPr>
          <a:xfrm>
            <a:off x="9473465" y="136501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environmental nuances or policy requirements must the provider consider during configuration?</a:t>
            </a:r>
            <a:endParaRPr/>
          </a:p>
        </p:txBody>
      </p:sp>
      <p:sp>
        <p:nvSpPr>
          <p:cNvPr id="395" name="Google Shape;395;p23"/>
          <p:cNvSpPr/>
          <p:nvPr/>
        </p:nvSpPr>
        <p:spPr>
          <a:xfrm>
            <a:off x="3042709" y="1365016"/>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The QSMO will be uniquely positioned to offer expert guidance on its functional domain. To prepare the solution for delivery to customers, the QSMO should collaborate with providers to configure the solution per business standards and customer needs. The QSMO supports this process by providing domain expertise.</a:t>
            </a:r>
            <a:endParaRPr/>
          </a:p>
        </p:txBody>
      </p:sp>
      <p:sp>
        <p:nvSpPr>
          <p:cNvPr id="396" name="Google Shape;396;p23"/>
          <p:cNvSpPr/>
          <p:nvPr/>
        </p:nvSpPr>
        <p:spPr>
          <a:xfrm>
            <a:off x="6981088" y="136501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The QSMO's expert domain guidance supports delivery of solutions that meet business needs and are appropriate for use in government settings</a:t>
            </a:r>
            <a:endParaRPr/>
          </a:p>
          <a:p>
            <a:pPr marL="0" marR="0" lvl="0" indent="0" algn="l" rtl="0">
              <a:lnSpc>
                <a:spcPct val="100000"/>
              </a:lnSpc>
              <a:spcBef>
                <a:spcPts val="300"/>
              </a:spcBef>
              <a:spcAft>
                <a:spcPts val="0"/>
              </a:spcAft>
              <a:buNone/>
            </a:pPr>
            <a:endParaRPr sz="1400" b="0" i="0" u="none" strike="noStrike" cap="none">
              <a:solidFill>
                <a:schemeClr val="dk2"/>
              </a:solidFill>
              <a:latin typeface="Arial"/>
              <a:ea typeface="Arial"/>
              <a:cs typeface="Arial"/>
              <a:sym typeface="Arial"/>
            </a:endParaRPr>
          </a:p>
        </p:txBody>
      </p:sp>
      <p:sp>
        <p:nvSpPr>
          <p:cNvPr id="397" name="Google Shape;397;p23"/>
          <p:cNvSpPr/>
          <p:nvPr/>
        </p:nvSpPr>
        <p:spPr>
          <a:xfrm>
            <a:off x="550332" y="136501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4: Facilitate delivery of solutions to customers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4A: Configure solutions for customers</a:t>
            </a:r>
            <a:endParaRPr/>
          </a:p>
        </p:txBody>
      </p:sp>
      <p:graphicFrame>
        <p:nvGraphicFramePr>
          <p:cNvPr id="398" name="Google Shape;398;p23"/>
          <p:cNvGraphicFramePr/>
          <p:nvPr/>
        </p:nvGraphicFramePr>
        <p:xfrm>
          <a:off x="550333" y="4333835"/>
          <a:ext cx="11226075" cy="1527590"/>
        </p:xfrm>
        <a:graphic>
          <a:graphicData uri="http://schemas.openxmlformats.org/drawingml/2006/table">
            <a:tbl>
              <a:tblPr firstRow="1" bandRow="1">
                <a:noFill/>
                <a:tableStyleId>{DA99FC05-CF84-401F-AE3B-180C569D3E64}</a:tableStyleId>
              </a:tblPr>
              <a:tblGrid>
                <a:gridCol w="9395350">
                  <a:extLst>
                    <a:ext uri="{9D8B030D-6E8A-4147-A177-3AD203B41FA5}">
                      <a16:colId xmlns:a16="http://schemas.microsoft.com/office/drawing/2014/main" val="20000"/>
                    </a:ext>
                  </a:extLst>
                </a:gridCol>
                <a:gridCol w="18307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82950">
                <a:tc>
                  <a:txBody>
                    <a:bodyPr/>
                    <a:lstStyle/>
                    <a:p>
                      <a:pPr marL="0" marR="0" lvl="0" indent="0" algn="l" rtl="0">
                        <a:lnSpc>
                          <a:spcPct val="100000"/>
                        </a:lnSpc>
                        <a:spcBef>
                          <a:spcPts val="0"/>
                        </a:spcBef>
                        <a:spcAft>
                          <a:spcPts val="0"/>
                        </a:spcAft>
                        <a:buNone/>
                      </a:pPr>
                      <a:r>
                        <a:rPr lang="en-US" sz="1050" u="none" strike="noStrike" cap="none"/>
                        <a:t>Collaborate with customers to determine how to support solution configuration in a consultative capacity</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249375">
                <a:tc>
                  <a:txBody>
                    <a:bodyPr/>
                    <a:lstStyle/>
                    <a:p>
                      <a:pPr marL="0" marR="0" lvl="0" indent="0" algn="l" rtl="0">
                        <a:lnSpc>
                          <a:spcPct val="100000"/>
                        </a:lnSpc>
                        <a:spcBef>
                          <a:spcPts val="0"/>
                        </a:spcBef>
                        <a:spcAft>
                          <a:spcPts val="0"/>
                        </a:spcAft>
                        <a:buNone/>
                      </a:pPr>
                      <a:r>
                        <a:rPr lang="en-US" sz="1050" u="none" strike="noStrike" cap="none"/>
                        <a:t>Provide ongoing insight and guidance throughout configuration to ensure solutions are in line with business standards and customer needs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247300">
                <a:tc>
                  <a:txBody>
                    <a:bodyPr/>
                    <a:lstStyle/>
                    <a:p>
                      <a:pPr marL="0" marR="0" lvl="0" indent="0" algn="l" rtl="0">
                        <a:lnSpc>
                          <a:spcPct val="100000"/>
                        </a:lnSpc>
                        <a:spcBef>
                          <a:spcPts val="0"/>
                        </a:spcBef>
                        <a:spcAft>
                          <a:spcPts val="0"/>
                        </a:spcAft>
                        <a:buNone/>
                      </a:pPr>
                      <a:r>
                        <a:rPr lang="en-US" sz="1050" u="none" strike="noStrike" cap="none"/>
                        <a:t>Identify new requirements for baseline configuration (based on new/emerging customer needs and policy requirements)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050" u="none" strike="noStrike" cap="none"/>
                        <a:t>Document lessons learned and best practices for shared services integration and share with customers, the QSMO community, and OSSPI</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bl>
          </a:graphicData>
        </a:graphic>
      </p:graphicFrame>
      <p:sp>
        <p:nvSpPr>
          <p:cNvPr id="399" name="Google Shape;399;p23"/>
          <p:cNvSpPr txBox="1"/>
          <p:nvPr/>
        </p:nvSpPr>
        <p:spPr>
          <a:xfrm>
            <a:off x="467207" y="3872170"/>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400" name="Google Shape;400;p23"/>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cxnSp>
        <p:nvCxnSpPr>
          <p:cNvPr id="406" name="Google Shape;406;p24"/>
          <p:cNvCxnSpPr/>
          <p:nvPr/>
        </p:nvCxnSpPr>
        <p:spPr>
          <a:xfrm>
            <a:off x="478456" y="3384493"/>
            <a:ext cx="11713544" cy="21784"/>
          </a:xfrm>
          <a:prstGeom prst="straightConnector1">
            <a:avLst/>
          </a:prstGeom>
          <a:noFill/>
          <a:ln w="9525" cap="flat" cmpd="sng">
            <a:solidFill>
              <a:srgbClr val="92D050"/>
            </a:solidFill>
            <a:prstDash val="solid"/>
            <a:round/>
            <a:headEnd type="none" w="sm" len="sm"/>
            <a:tailEnd type="none" w="sm" len="sm"/>
          </a:ln>
        </p:spPr>
      </p:cxnSp>
      <p:sp>
        <p:nvSpPr>
          <p:cNvPr id="407" name="Google Shape;407;p24"/>
          <p:cNvSpPr txBox="1"/>
          <p:nvPr/>
        </p:nvSpPr>
        <p:spPr>
          <a:xfrm>
            <a:off x="5643769" y="2971801"/>
            <a:ext cx="914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8" name="Google Shape;408;p24"/>
          <p:cNvSpPr/>
          <p:nvPr/>
        </p:nvSpPr>
        <p:spPr>
          <a:xfrm>
            <a:off x="508001" y="562133"/>
            <a:ext cx="1460500" cy="1469867"/>
          </a:xfrm>
          <a:prstGeom prst="ellipse">
            <a:avLst/>
          </a:prstGeom>
          <a:noFill/>
          <a:ln w="381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600" b="0" i="0" u="none" strike="noStrike" cap="none">
                <a:solidFill>
                  <a:srgbClr val="002843"/>
                </a:solidFill>
                <a:latin typeface="Arial"/>
                <a:ea typeface="Arial"/>
                <a:cs typeface="Arial"/>
                <a:sym typeface="Arial"/>
              </a:rPr>
              <a:t>5</a:t>
            </a:r>
            <a:endParaRPr/>
          </a:p>
        </p:txBody>
      </p:sp>
      <p:sp>
        <p:nvSpPr>
          <p:cNvPr id="409" name="Google Shape;409;p24"/>
          <p:cNvSpPr/>
          <p:nvPr/>
        </p:nvSpPr>
        <p:spPr>
          <a:xfrm>
            <a:off x="368299" y="424895"/>
            <a:ext cx="1739901" cy="1784905"/>
          </a:xfrm>
          <a:prstGeom prst="ellipse">
            <a:avLst/>
          </a:prstGeom>
          <a:noFill/>
          <a:ln w="254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10" name="Google Shape;410;p24"/>
          <p:cNvSpPr txBox="1"/>
          <p:nvPr/>
        </p:nvSpPr>
        <p:spPr>
          <a:xfrm>
            <a:off x="478456" y="2971801"/>
            <a:ext cx="4556761" cy="32455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4000" b="1" i="0" u="none" strike="noStrike" cap="none">
                <a:solidFill>
                  <a:srgbClr val="002060"/>
                </a:solidFill>
                <a:latin typeface="Arial"/>
                <a:ea typeface="Arial"/>
                <a:cs typeface="Arial"/>
                <a:sym typeface="Arial"/>
              </a:rPr>
              <a:t>Monitor and Improve Solutions</a:t>
            </a:r>
            <a:endParaRPr/>
          </a:p>
        </p:txBody>
      </p:sp>
      <p:sp>
        <p:nvSpPr>
          <p:cNvPr id="411" name="Google Shape;411;p24"/>
          <p:cNvSpPr txBox="1">
            <a:spLocks noGrp="1"/>
          </p:cNvSpPr>
          <p:nvPr>
            <p:ph type="sldNum" idx="12"/>
          </p:nvPr>
        </p:nvSpPr>
        <p:spPr>
          <a:xfrm>
            <a:off x="11410600" y="6333300"/>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412" name="Google Shape;412;p24"/>
          <p:cNvSpPr txBox="1"/>
          <p:nvPr/>
        </p:nvSpPr>
        <p:spPr>
          <a:xfrm>
            <a:off x="5449451" y="412790"/>
            <a:ext cx="6404497"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a:solidFill>
                  <a:srgbClr val="000000"/>
                </a:solidFill>
                <a:latin typeface="Arial"/>
                <a:ea typeface="Arial"/>
                <a:cs typeface="Arial"/>
                <a:sym typeface="Arial"/>
              </a:rPr>
              <a:t>5B: Manage marketplace providers</a:t>
            </a:r>
            <a:endParaRPr sz="19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Provider management</a:t>
            </a:r>
            <a:endParaRPr/>
          </a:p>
          <a:p>
            <a:pPr marL="285750" marR="0" lvl="0" indent="-1651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1" i="0" u="none" strike="noStrike" cap="none">
                <a:solidFill>
                  <a:srgbClr val="000000"/>
                </a:solidFill>
                <a:latin typeface="Arial"/>
                <a:ea typeface="Arial"/>
                <a:cs typeface="Arial"/>
                <a:sym typeface="Arial"/>
              </a:rPr>
              <a:t>5C: Continuous performance monitoring and improvement</a:t>
            </a:r>
            <a:endParaRPr/>
          </a:p>
          <a:p>
            <a:pPr marL="342900" marR="0" lvl="0" indent="-342900" algn="l" rtl="0">
              <a:lnSpc>
                <a:spcPct val="100000"/>
              </a:lnSpc>
              <a:spcBef>
                <a:spcPts val="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Shared solution management</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413" name="Google Shape;413;p24"/>
          <p:cNvSpPr/>
          <p:nvPr/>
        </p:nvSpPr>
        <p:spPr>
          <a:xfrm>
            <a:off x="5266552" y="4560325"/>
            <a:ext cx="6770296" cy="1370588"/>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OUTCOMES</a:t>
            </a:r>
            <a:endParaRPr sz="1600" b="1"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Customer solutions advance with market dynamics</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QSMO Marketplace evolves in alignment with customer demand</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Supplier performance is effectively monitored and adjusted, if needed, to maintain customer satisfaction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5"/>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420" name="Google Shape;420;p25"/>
          <p:cNvSpPr txBox="1">
            <a:spLocks noGrp="1"/>
          </p:cNvSpPr>
          <p:nvPr>
            <p:ph type="title"/>
          </p:nvPr>
        </p:nvSpPr>
        <p:spPr>
          <a:xfrm>
            <a:off x="638355" y="149062"/>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Provider Management</a:t>
            </a:r>
            <a:endParaRPr/>
          </a:p>
        </p:txBody>
      </p:sp>
      <p:sp>
        <p:nvSpPr>
          <p:cNvPr id="421" name="Google Shape;421;p25"/>
          <p:cNvSpPr/>
          <p:nvPr/>
        </p:nvSpPr>
        <p:spPr>
          <a:xfrm>
            <a:off x="9473465" y="1356588"/>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systems, processes, or tools can be leveraged to support provider management?</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Is there an opportunity to create consistency across the QSMOs?</a:t>
            </a:r>
            <a:endParaRPr/>
          </a:p>
          <a:p>
            <a:pPr marL="171450" marR="0" lvl="0" indent="-82550" algn="l" rtl="0">
              <a:lnSpc>
                <a:spcPct val="100000"/>
              </a:lnSpc>
              <a:spcBef>
                <a:spcPts val="3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
        <p:nvSpPr>
          <p:cNvPr id="422" name="Google Shape;422;p25"/>
          <p:cNvSpPr/>
          <p:nvPr/>
        </p:nvSpPr>
        <p:spPr>
          <a:xfrm>
            <a:off x="3042709" y="1356588"/>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The QSMOs exist to support consistent delivery of high quality shared services across the government. Managing providers entails tracking performance, facilitating customer relationships, and providing feedback to support quality and compliance.</a:t>
            </a:r>
            <a:endParaRPr/>
          </a:p>
        </p:txBody>
      </p:sp>
      <p:sp>
        <p:nvSpPr>
          <p:cNvPr id="423" name="Google Shape;423;p25"/>
          <p:cNvSpPr/>
          <p:nvPr/>
        </p:nvSpPr>
        <p:spPr>
          <a:xfrm>
            <a:off x="6981088" y="1356588"/>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to support consistent service quality and customer experience</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Reduces administrative burden on customers</a:t>
            </a:r>
            <a:endParaRPr/>
          </a:p>
        </p:txBody>
      </p:sp>
      <p:sp>
        <p:nvSpPr>
          <p:cNvPr id="424" name="Google Shape;424;p25"/>
          <p:cNvSpPr/>
          <p:nvPr/>
        </p:nvSpPr>
        <p:spPr>
          <a:xfrm>
            <a:off x="550332" y="1356588"/>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activity</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5: Monitor and improve solutions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5B: Manage marketplace providers</a:t>
            </a:r>
            <a:endParaRPr/>
          </a:p>
        </p:txBody>
      </p:sp>
      <p:graphicFrame>
        <p:nvGraphicFramePr>
          <p:cNvPr id="425" name="Google Shape;425;p25"/>
          <p:cNvGraphicFramePr/>
          <p:nvPr/>
        </p:nvGraphicFramePr>
        <p:xfrm>
          <a:off x="550333" y="4352308"/>
          <a:ext cx="11226075" cy="1907600"/>
        </p:xfrm>
        <a:graphic>
          <a:graphicData uri="http://schemas.openxmlformats.org/drawingml/2006/table">
            <a:tbl>
              <a:tblPr firstRow="1" bandRow="1">
                <a:noFill/>
                <a:tableStyleId>{DA99FC05-CF84-401F-AE3B-180C569D3E64}</a:tableStyleId>
              </a:tblPr>
              <a:tblGrid>
                <a:gridCol w="8334650">
                  <a:extLst>
                    <a:ext uri="{9D8B030D-6E8A-4147-A177-3AD203B41FA5}">
                      <a16:colId xmlns:a16="http://schemas.microsoft.com/office/drawing/2014/main" val="20000"/>
                    </a:ext>
                  </a:extLst>
                </a:gridCol>
                <a:gridCol w="28914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050" u="none" strike="noStrike" cap="none"/>
                        <a:t>Develop and implement repeatable approach/methodology for monitoring provider performance and identifying opportunities for improvement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QSMOs</a:t>
                      </a:r>
                      <a:endParaRPr sz="1050" u="none" strike="sngStrike" cap="none"/>
                    </a:p>
                  </a:txBody>
                  <a:tcPr marL="91450" marR="91450" marT="45725" marB="45725"/>
                </a:tc>
                <a:extLst>
                  <a:ext uri="{0D108BD9-81ED-4DB2-BD59-A6C34878D82A}">
                    <a16:rowId xmlns:a16="http://schemas.microsoft.com/office/drawing/2014/main" val="10001"/>
                  </a:ext>
                </a:extLst>
              </a:tr>
              <a:tr h="240925">
                <a:tc>
                  <a:txBody>
                    <a:bodyPr/>
                    <a:lstStyle/>
                    <a:p>
                      <a:pPr marL="0" marR="0" lvl="0" indent="0" algn="l" rtl="0">
                        <a:lnSpc>
                          <a:spcPct val="100000"/>
                        </a:lnSpc>
                        <a:spcBef>
                          <a:spcPts val="0"/>
                        </a:spcBef>
                        <a:spcAft>
                          <a:spcPts val="0"/>
                        </a:spcAft>
                        <a:buNone/>
                      </a:pPr>
                      <a:r>
                        <a:rPr lang="en-US" sz="1050" u="none" strike="noStrike" cap="none"/>
                        <a:t>Provide feedback on solicitations/RFPs and other QSMO business interactions </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Providers</a:t>
                      </a:r>
                      <a:endParaRPr/>
                    </a:p>
                  </a:txBody>
                  <a:tcPr marL="91450" marR="91450" marT="45725" marB="45725"/>
                </a:tc>
                <a:extLst>
                  <a:ext uri="{0D108BD9-81ED-4DB2-BD59-A6C34878D82A}">
                    <a16:rowId xmlns:a16="http://schemas.microsoft.com/office/drawing/2014/main" val="10002"/>
                  </a:ext>
                </a:extLst>
              </a:tr>
              <a:tr h="220375">
                <a:tc>
                  <a:txBody>
                    <a:bodyPr/>
                    <a:lstStyle/>
                    <a:p>
                      <a:pPr marL="0" marR="0" lvl="0" indent="0" algn="l" rtl="0">
                        <a:lnSpc>
                          <a:spcPct val="100000"/>
                        </a:lnSpc>
                        <a:spcBef>
                          <a:spcPts val="0"/>
                        </a:spcBef>
                        <a:spcAft>
                          <a:spcPts val="0"/>
                        </a:spcAft>
                        <a:buNone/>
                      </a:pPr>
                      <a:r>
                        <a:rPr lang="en-US" sz="1050" u="none" strike="noStrike" cap="none"/>
                        <a:t>Continuously conduct market analysis to remain abreast of best in class providers and industry leaders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246000">
                <a:tc>
                  <a:txBody>
                    <a:bodyPr/>
                    <a:lstStyle/>
                    <a:p>
                      <a:pPr marL="0" marR="0" lvl="0" indent="0" algn="l" rtl="0">
                        <a:lnSpc>
                          <a:spcPct val="100000"/>
                        </a:lnSpc>
                        <a:spcBef>
                          <a:spcPts val="0"/>
                        </a:spcBef>
                        <a:spcAft>
                          <a:spcPts val="0"/>
                        </a:spcAft>
                        <a:buNone/>
                      </a:pPr>
                      <a:r>
                        <a:rPr lang="en-US" sz="1050" u="none" strike="noStrike" cap="none"/>
                        <a:t>Conduct analysis to determine whether we need additional providers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050" u="none" strike="noStrike" cap="none"/>
                        <a:t>Complete CPARS assessment(s) and provider satisfaction surveys if applicable to evaluate provider performance</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 Customer</a:t>
                      </a:r>
                      <a:endParaRPr/>
                    </a:p>
                  </a:txBody>
                  <a:tcPr marL="91450" marR="91450" marT="45725" marB="45725"/>
                </a:tc>
                <a:extLst>
                  <a:ext uri="{0D108BD9-81ED-4DB2-BD59-A6C34878D82A}">
                    <a16:rowId xmlns:a16="http://schemas.microsoft.com/office/drawing/2014/main" val="10005"/>
                  </a:ext>
                </a:extLst>
              </a:tr>
            </a:tbl>
          </a:graphicData>
        </a:graphic>
      </p:graphicFrame>
      <p:sp>
        <p:nvSpPr>
          <p:cNvPr id="426" name="Google Shape;426;p25"/>
          <p:cNvSpPr txBox="1"/>
          <p:nvPr/>
        </p:nvSpPr>
        <p:spPr>
          <a:xfrm>
            <a:off x="467207" y="3863742"/>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427" name="Google Shape;427;p25"/>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6"/>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434" name="Google Shape;434;p26"/>
          <p:cNvSpPr txBox="1">
            <a:spLocks noGrp="1"/>
          </p:cNvSpPr>
          <p:nvPr>
            <p:ph type="title"/>
          </p:nvPr>
        </p:nvSpPr>
        <p:spPr>
          <a:xfrm>
            <a:off x="626853" y="149437"/>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Shared Solution Management</a:t>
            </a:r>
            <a:endParaRPr/>
          </a:p>
        </p:txBody>
      </p:sp>
      <p:sp>
        <p:nvSpPr>
          <p:cNvPr id="435" name="Google Shape;435;p26"/>
          <p:cNvSpPr/>
          <p:nvPr/>
        </p:nvSpPr>
        <p:spPr>
          <a:xfrm>
            <a:off x="9473465" y="136582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Align approach with performance management framework</a:t>
            </a:r>
            <a:endParaRPr/>
          </a:p>
        </p:txBody>
      </p:sp>
      <p:sp>
        <p:nvSpPr>
          <p:cNvPr id="436" name="Google Shape;436;p26"/>
          <p:cNvSpPr/>
          <p:nvPr/>
        </p:nvSpPr>
        <p:spPr>
          <a:xfrm>
            <a:off x="3042709" y="1365826"/>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Conduct ongoing portfolio management and shared solution management. Identify opportunities to integrate new solutions, update existing solution functionality, or sunset aging solutions.</a:t>
            </a:r>
            <a:endParaRPr/>
          </a:p>
        </p:txBody>
      </p:sp>
      <p:sp>
        <p:nvSpPr>
          <p:cNvPr id="437" name="Google Shape;437;p26"/>
          <p:cNvSpPr/>
          <p:nvPr/>
        </p:nvSpPr>
        <p:spPr>
          <a:xfrm>
            <a:off x="6981088" y="136582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Contributes to customer experience; ability to retain customers and attract new ones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Requires ongoing monitoring, which support performance management </a:t>
            </a:r>
            <a:endParaRPr/>
          </a:p>
        </p:txBody>
      </p:sp>
      <p:sp>
        <p:nvSpPr>
          <p:cNvPr id="438" name="Google Shape;438;p26"/>
          <p:cNvSpPr/>
          <p:nvPr/>
        </p:nvSpPr>
        <p:spPr>
          <a:xfrm>
            <a:off x="550332" y="1365826"/>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activity</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5: Monitor and improve solutions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5C: Continuous performance monitoring and improvement</a:t>
            </a:r>
            <a:endParaRPr/>
          </a:p>
        </p:txBody>
      </p:sp>
      <p:graphicFrame>
        <p:nvGraphicFramePr>
          <p:cNvPr id="439" name="Google Shape;439;p26"/>
          <p:cNvGraphicFramePr/>
          <p:nvPr/>
        </p:nvGraphicFramePr>
        <p:xfrm>
          <a:off x="550333" y="4361546"/>
          <a:ext cx="11226050" cy="1445300"/>
        </p:xfrm>
        <a:graphic>
          <a:graphicData uri="http://schemas.openxmlformats.org/drawingml/2006/table">
            <a:tbl>
              <a:tblPr firstRow="1" bandRow="1">
                <a:noFill/>
                <a:tableStyleId>{DA99FC05-CF84-401F-AE3B-180C569D3E64}</a:tableStyleId>
              </a:tblPr>
              <a:tblGrid>
                <a:gridCol w="8571525">
                  <a:extLst>
                    <a:ext uri="{9D8B030D-6E8A-4147-A177-3AD203B41FA5}">
                      <a16:colId xmlns:a16="http://schemas.microsoft.com/office/drawing/2014/main" val="20000"/>
                    </a:ext>
                  </a:extLst>
                </a:gridCol>
                <a:gridCol w="2654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227550">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Continuously monitor market alternatives to remain abreast of best in class solutions and industry best standards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050" u="none" strike="noStrike" cap="none"/>
                        <a:t>Establish an ongoing cadence for evaluating solution performance, customer satisfaction, and customer performance based on the QSMO performance management framework</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050" u="none" strike="noStrike" cap="none"/>
                        <a:t>Incorporate customer feedback to make recommendations for new solutions, updates to existing solution functionality, or sunset aging solutions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bl>
          </a:graphicData>
        </a:graphic>
      </p:graphicFrame>
      <p:sp>
        <p:nvSpPr>
          <p:cNvPr id="440" name="Google Shape;440;p26"/>
          <p:cNvSpPr txBox="1"/>
          <p:nvPr/>
        </p:nvSpPr>
        <p:spPr>
          <a:xfrm>
            <a:off x="467207" y="3872980"/>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441" name="Google Shape;441;p26"/>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55" name="Google Shape;455;gf2c1574420_0_0"/>
          <p:cNvCxnSpPr/>
          <p:nvPr/>
        </p:nvCxnSpPr>
        <p:spPr>
          <a:xfrm>
            <a:off x="478456" y="3429000"/>
            <a:ext cx="11713500" cy="21900"/>
          </a:xfrm>
          <a:prstGeom prst="straightConnector1">
            <a:avLst/>
          </a:prstGeom>
          <a:noFill/>
          <a:ln w="9525" cap="flat" cmpd="sng">
            <a:solidFill>
              <a:srgbClr val="92D050"/>
            </a:solidFill>
            <a:prstDash val="solid"/>
            <a:round/>
            <a:headEnd type="none" w="sm" len="sm"/>
            <a:tailEnd type="none" w="sm" len="sm"/>
          </a:ln>
        </p:spPr>
      </p:cxnSp>
      <p:sp>
        <p:nvSpPr>
          <p:cNvPr id="456" name="Google Shape;456;gf2c1574420_0_0"/>
          <p:cNvSpPr txBox="1"/>
          <p:nvPr/>
        </p:nvSpPr>
        <p:spPr>
          <a:xfrm>
            <a:off x="5643769" y="2971801"/>
            <a:ext cx="914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7" name="Google Shape;457;gf2c1574420_0_0"/>
          <p:cNvSpPr txBox="1"/>
          <p:nvPr/>
        </p:nvSpPr>
        <p:spPr>
          <a:xfrm>
            <a:off x="478456" y="1656808"/>
            <a:ext cx="4556700" cy="3245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3200" b="1" i="0" u="none" strike="noStrike" cap="none">
                <a:solidFill>
                  <a:srgbClr val="002060"/>
                </a:solidFill>
                <a:latin typeface="Arial"/>
                <a:ea typeface="Arial"/>
                <a:cs typeface="Arial"/>
                <a:sym typeface="Arial"/>
              </a:rPr>
              <a:t>Appendix</a:t>
            </a:r>
            <a:endParaRPr/>
          </a:p>
        </p:txBody>
      </p:sp>
      <p:sp>
        <p:nvSpPr>
          <p:cNvPr id="458" name="Google Shape;458;gf2c1574420_0_0"/>
          <p:cNvSpPr txBox="1">
            <a:spLocks noGrp="1"/>
          </p:cNvSpPr>
          <p:nvPr>
            <p:ph type="sldNum" idx="12"/>
          </p:nvPr>
        </p:nvSpPr>
        <p:spPr>
          <a:xfrm>
            <a:off x="11410600" y="6333300"/>
            <a:ext cx="7317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8"/>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465" name="Google Shape;465;p28"/>
          <p:cNvSpPr txBox="1">
            <a:spLocks noGrp="1"/>
          </p:cNvSpPr>
          <p:nvPr>
            <p:ph type="title"/>
          </p:nvPr>
        </p:nvSpPr>
        <p:spPr>
          <a:xfrm>
            <a:off x="626853" y="149437"/>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Notes</a:t>
            </a:r>
            <a:endParaRPr/>
          </a:p>
        </p:txBody>
      </p:sp>
      <p:graphicFrame>
        <p:nvGraphicFramePr>
          <p:cNvPr id="466" name="Google Shape;466;p28"/>
          <p:cNvGraphicFramePr/>
          <p:nvPr/>
        </p:nvGraphicFramePr>
        <p:xfrm>
          <a:off x="1006764" y="1468047"/>
          <a:ext cx="10569875" cy="3617020"/>
        </p:xfrm>
        <a:graphic>
          <a:graphicData uri="http://schemas.openxmlformats.org/drawingml/2006/table">
            <a:tbl>
              <a:tblPr firstRow="1" bandRow="1">
                <a:noFill/>
                <a:tableStyleId>{91A66262-659B-451B-AD6A-F836FA2FED83}</a:tableStyleId>
              </a:tblPr>
              <a:tblGrid>
                <a:gridCol w="2558475">
                  <a:extLst>
                    <a:ext uri="{9D8B030D-6E8A-4147-A177-3AD203B41FA5}">
                      <a16:colId xmlns:a16="http://schemas.microsoft.com/office/drawing/2014/main" val="20000"/>
                    </a:ext>
                  </a:extLst>
                </a:gridCol>
                <a:gridCol w="80114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b="1" u="none" strike="noStrike" cap="none">
                          <a:solidFill>
                            <a:schemeClr val="lt1"/>
                          </a:solidFill>
                        </a:rPr>
                        <a:t>Capability</a:t>
                      </a:r>
                      <a:endParaRPr/>
                    </a:p>
                  </a:txBody>
                  <a:tcPr marL="91450" marR="91450" marT="45725" marB="45725">
                    <a:solidFill>
                      <a:srgbClr val="005087"/>
                    </a:solidFill>
                  </a:tcPr>
                </a:tc>
                <a:tc>
                  <a:txBody>
                    <a:bodyPr/>
                    <a:lstStyle/>
                    <a:p>
                      <a:pPr marL="0" marR="0" lvl="0" indent="0" algn="l" rtl="0">
                        <a:lnSpc>
                          <a:spcPct val="100000"/>
                        </a:lnSpc>
                        <a:spcBef>
                          <a:spcPts val="0"/>
                        </a:spcBef>
                        <a:spcAft>
                          <a:spcPts val="0"/>
                        </a:spcAft>
                        <a:buNone/>
                      </a:pPr>
                      <a:r>
                        <a:rPr lang="en-US" sz="1600" b="1" u="none" strike="noStrike" cap="none">
                          <a:solidFill>
                            <a:schemeClr val="lt1"/>
                          </a:solidFill>
                        </a:rPr>
                        <a:t>Notes</a:t>
                      </a:r>
                      <a:endParaRPr/>
                    </a:p>
                  </a:txBody>
                  <a:tcPr marL="91450" marR="91450" marT="45725" marB="45725">
                    <a:solidFill>
                      <a:srgbClr val="005087"/>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600" b="1" u="none" strike="noStrike" cap="none"/>
                        <a:t>Business Standards</a:t>
                      </a:r>
                      <a:endParaRPr/>
                    </a:p>
                  </a:txBody>
                  <a:tcPr marL="91450" marR="91450" marT="45725" marB="45725">
                    <a:solidFill>
                      <a:srgbClr val="F2F2F2"/>
                    </a:solidFill>
                  </a:tcPr>
                </a:tc>
                <a:tc>
                  <a:txBody>
                    <a:bodyPr/>
                    <a:lstStyle/>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Data standards fall within the FIBF</a:t>
                      </a:r>
                      <a:endParaRPr sz="1600" u="none" strike="noStrike" cap="none"/>
                    </a:p>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Each QSMO has a different set of standards for their functional area, but may also include touchpoints to other functional areas when relevant</a:t>
                      </a:r>
                      <a:endParaRPr sz="1600" u="none" strike="noStrike" cap="none"/>
                    </a:p>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Communicate across QSMOs as applicable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600" b="1" u="none" strike="noStrike" cap="none"/>
                        <a:t>Market Analysis</a:t>
                      </a:r>
                      <a:endParaRPr/>
                    </a:p>
                  </a:txBody>
                  <a:tcPr marL="91450" marR="91450" marT="45725" marB="45725">
                    <a:solidFill>
                      <a:srgbClr val="F2F2F2"/>
                    </a:solidFill>
                  </a:tcPr>
                </a:tc>
                <a:tc>
                  <a:txBody>
                    <a:bodyPr/>
                    <a:lstStyle/>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Consider developing a guiding principle to conduct market analysis annually </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600" b="1" u="none" strike="noStrike" cap="none"/>
                        <a:t>Strategic Planning</a:t>
                      </a:r>
                      <a:endParaRPr/>
                    </a:p>
                  </a:txBody>
                  <a:tcPr marL="91450" marR="91450" marT="45725" marB="45725">
                    <a:solidFill>
                      <a:srgbClr val="F2F2F2"/>
                    </a:solidFill>
                  </a:tcPr>
                </a:tc>
                <a:tc>
                  <a:txBody>
                    <a:bodyPr/>
                    <a:lstStyle/>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Who do we want to be?</a:t>
                      </a:r>
                      <a:endParaRPr sz="1600" u="none" strike="noStrike" cap="none"/>
                    </a:p>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Who are we now?</a:t>
                      </a:r>
                      <a:endParaRPr/>
                    </a:p>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How do we get closer to our ideal?</a:t>
                      </a:r>
                      <a:endParaRPr/>
                    </a:p>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How can we work together to achieve these goals?</a:t>
                      </a:r>
                      <a:endParaRPr sz="16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600" b="1" u="none" strike="noStrike" cap="none"/>
                        <a:t>Provider Assessment</a:t>
                      </a:r>
                      <a:endParaRPr/>
                    </a:p>
                  </a:txBody>
                  <a:tcPr marL="91450" marR="91450" marT="45725" marB="45725">
                    <a:solidFill>
                      <a:srgbClr val="F2F2F2"/>
                    </a:solidFill>
                  </a:tcPr>
                </a:tc>
                <a:tc>
                  <a:txBody>
                    <a:bodyPr/>
                    <a:lstStyle/>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Review FAR 15.1 for source selection and techniques </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600" b="1" u="none" strike="noStrike" cap="none"/>
                        <a:t>Provider Management</a:t>
                      </a:r>
                      <a:endParaRPr/>
                    </a:p>
                  </a:txBody>
                  <a:tcPr marL="91450" marR="91450" marT="45725" marB="45725">
                    <a:solidFill>
                      <a:srgbClr val="F2F2F2"/>
                    </a:solidFill>
                  </a:tcPr>
                </a:tc>
                <a:tc>
                  <a:txBody>
                    <a:bodyPr/>
                    <a:lstStyle/>
                    <a:p>
                      <a:pPr marL="171450" marR="0" lvl="0" indent="-171450" algn="l" rtl="0">
                        <a:lnSpc>
                          <a:spcPct val="100000"/>
                        </a:lnSpc>
                        <a:spcBef>
                          <a:spcPts val="0"/>
                        </a:spcBef>
                        <a:spcAft>
                          <a:spcPts val="0"/>
                        </a:spcAft>
                        <a:buClr>
                          <a:srgbClr val="000000"/>
                        </a:buClr>
                        <a:buSzPts val="1600"/>
                        <a:buFont typeface="Arial"/>
                        <a:buChar char="•"/>
                      </a:pPr>
                      <a:r>
                        <a:rPr lang="en-US" sz="1600" u="none" strike="noStrike" cap="none"/>
                        <a:t>Reference </a:t>
                      </a:r>
                      <a:r>
                        <a:rPr lang="en-US" sz="1600" i="1" u="none" strike="noStrike" cap="none"/>
                        <a:t>Provider Selection </a:t>
                      </a:r>
                      <a:r>
                        <a:rPr lang="en-US" sz="1600" i="0" u="none" strike="noStrike" cap="none"/>
                        <a:t>as needed</a:t>
                      </a:r>
                      <a:endParaRPr sz="16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467" name="Google Shape;467;p28"/>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9"/>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474" name="Google Shape;474;p29"/>
          <p:cNvSpPr txBox="1">
            <a:spLocks noGrp="1"/>
          </p:cNvSpPr>
          <p:nvPr>
            <p:ph type="title"/>
          </p:nvPr>
        </p:nvSpPr>
        <p:spPr>
          <a:xfrm>
            <a:off x="626853" y="149437"/>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Glossary of Terms</a:t>
            </a:r>
            <a:endParaRPr/>
          </a:p>
        </p:txBody>
      </p:sp>
      <p:graphicFrame>
        <p:nvGraphicFramePr>
          <p:cNvPr id="475" name="Google Shape;475;p29"/>
          <p:cNvGraphicFramePr/>
          <p:nvPr/>
        </p:nvGraphicFramePr>
        <p:xfrm>
          <a:off x="811057" y="1270494"/>
          <a:ext cx="10569875" cy="3337650"/>
        </p:xfrm>
        <a:graphic>
          <a:graphicData uri="http://schemas.openxmlformats.org/drawingml/2006/table">
            <a:tbl>
              <a:tblPr firstRow="1" bandRow="1">
                <a:noFill/>
                <a:tableStyleId>{91A66262-659B-451B-AD6A-F836FA2FED83}</a:tableStyleId>
              </a:tblPr>
              <a:tblGrid>
                <a:gridCol w="2558475">
                  <a:extLst>
                    <a:ext uri="{9D8B030D-6E8A-4147-A177-3AD203B41FA5}">
                      <a16:colId xmlns:a16="http://schemas.microsoft.com/office/drawing/2014/main" val="20000"/>
                    </a:ext>
                  </a:extLst>
                </a:gridCol>
                <a:gridCol w="8011400">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None/>
                      </a:pPr>
                      <a:r>
                        <a:rPr lang="en-US" sz="1600" b="1" u="none" strike="noStrike" cap="none">
                          <a:solidFill>
                            <a:schemeClr val="lt1"/>
                          </a:solidFill>
                        </a:rPr>
                        <a:t>Acronym</a:t>
                      </a:r>
                      <a:endParaRPr/>
                    </a:p>
                  </a:txBody>
                  <a:tcPr marL="91450" marR="91450" marT="45725" marB="45725">
                    <a:solidFill>
                      <a:srgbClr val="005087"/>
                    </a:solidFill>
                  </a:tcPr>
                </a:tc>
                <a:tc>
                  <a:txBody>
                    <a:bodyPr/>
                    <a:lstStyle/>
                    <a:p>
                      <a:pPr marL="0" marR="0" lvl="0" indent="0" algn="ctr" rtl="0">
                        <a:lnSpc>
                          <a:spcPct val="100000"/>
                        </a:lnSpc>
                        <a:spcBef>
                          <a:spcPts val="0"/>
                        </a:spcBef>
                        <a:spcAft>
                          <a:spcPts val="0"/>
                        </a:spcAft>
                        <a:buNone/>
                      </a:pPr>
                      <a:r>
                        <a:rPr lang="en-US" sz="1600" b="1" u="none" strike="noStrike" cap="none">
                          <a:solidFill>
                            <a:schemeClr val="lt1"/>
                          </a:solidFill>
                        </a:rPr>
                        <a:t>Term</a:t>
                      </a:r>
                      <a:endParaRPr/>
                    </a:p>
                  </a:txBody>
                  <a:tcPr marL="91450" marR="91450" marT="45725" marB="45725">
                    <a:solidFill>
                      <a:srgbClr val="005087"/>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600" b="1" i="0" u="none" strike="noStrike" cap="none"/>
                        <a:t>QSMO</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Quality Service Management Office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600" b="1" i="0" u="none" strike="noStrike" cap="none"/>
                        <a:t>FIBF</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Federal Integrated Business Framework</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600" b="1" i="0" u="none" strike="noStrike" cap="none"/>
                        <a:t>OSSPI</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Office of Shared Solutions and Performance Improvement</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600" b="1" i="0" u="none" strike="noStrike" cap="none"/>
                        <a:t>SSP</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Shared Service Provider</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600" b="1" i="0" u="none" strike="noStrike" cap="none"/>
                        <a:t>OMB</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Office of Management and Budget</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n-US" sz="1600" b="1" i="0" u="none" strike="noStrike" cap="none"/>
                        <a:t>SSGB</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Shared Services Governance Board</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n-US" sz="1600" b="1" i="0" u="none" strike="noStrike" cap="none"/>
                        <a:t>IRB</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Investment Review Board</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None/>
                      </a:pPr>
                      <a:r>
                        <a:rPr lang="en-US" sz="1600" b="1" i="0" u="none" strike="noStrike" cap="none"/>
                        <a:t>CPARS</a:t>
                      </a:r>
                      <a:endParaRPr/>
                    </a:p>
                  </a:txBody>
                  <a:tcPr marL="91450" marR="91450" marT="45725" marB="45725">
                    <a:solidFill>
                      <a:srgbClr val="F2F2F2"/>
                    </a:solidFill>
                  </a:tcPr>
                </a:tc>
                <a:tc>
                  <a:txBody>
                    <a:bodyPr/>
                    <a:lstStyle/>
                    <a:p>
                      <a:pPr marL="0" marR="0" lvl="0" indent="0" algn="l" rtl="0">
                        <a:lnSpc>
                          <a:spcPct val="100000"/>
                        </a:lnSpc>
                        <a:spcBef>
                          <a:spcPts val="0"/>
                        </a:spcBef>
                        <a:spcAft>
                          <a:spcPts val="0"/>
                        </a:spcAft>
                        <a:buNone/>
                      </a:pPr>
                      <a:r>
                        <a:rPr lang="en-US" sz="1600" b="0" u="none" strike="noStrike" cap="none"/>
                        <a:t>Contractor Performance Assessment Reporting System</a:t>
                      </a:r>
                      <a:endParaRPr/>
                    </a:p>
                  </a:txBody>
                  <a:tcPr marL="91450" marR="91450" marT="45725" marB="45725"/>
                </a:tc>
                <a:extLst>
                  <a:ext uri="{0D108BD9-81ED-4DB2-BD59-A6C34878D82A}">
                    <a16:rowId xmlns:a16="http://schemas.microsoft.com/office/drawing/2014/main" val="10008"/>
                  </a:ext>
                </a:extLst>
              </a:tr>
            </a:tbl>
          </a:graphicData>
        </a:graphic>
      </p:graphicFrame>
      <p:sp>
        <p:nvSpPr>
          <p:cNvPr id="476" name="Google Shape;476;p29"/>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626853" y="153153"/>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Table of Contents</a:t>
            </a:r>
            <a:endParaRPr/>
          </a:p>
        </p:txBody>
      </p:sp>
      <p:sp>
        <p:nvSpPr>
          <p:cNvPr id="96" name="Google Shape;96;p3"/>
          <p:cNvSpPr txBox="1">
            <a:spLocks noGrp="1"/>
          </p:cNvSpPr>
          <p:nvPr>
            <p:ph type="sldNum" idx="12"/>
          </p:nvPr>
        </p:nvSpPr>
        <p:spPr>
          <a:xfrm>
            <a:off x="11378448" y="6333300"/>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97" name="Google Shape;97;p3"/>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graphicFrame>
        <p:nvGraphicFramePr>
          <p:cNvPr id="98" name="Google Shape;98;p3"/>
          <p:cNvGraphicFramePr/>
          <p:nvPr/>
        </p:nvGraphicFramePr>
        <p:xfrm>
          <a:off x="920153" y="1085635"/>
          <a:ext cx="10271700" cy="5059425"/>
        </p:xfrm>
        <a:graphic>
          <a:graphicData uri="http://schemas.openxmlformats.org/drawingml/2006/table">
            <a:tbl>
              <a:tblPr firstRow="1" bandRow="1">
                <a:noFill/>
                <a:tableStyleId>{DA99FC05-CF84-401F-AE3B-180C569D3E64}</a:tableStyleId>
              </a:tblPr>
              <a:tblGrid>
                <a:gridCol w="1762700">
                  <a:extLst>
                    <a:ext uri="{9D8B030D-6E8A-4147-A177-3AD203B41FA5}">
                      <a16:colId xmlns:a16="http://schemas.microsoft.com/office/drawing/2014/main" val="20000"/>
                    </a:ext>
                  </a:extLst>
                </a:gridCol>
                <a:gridCol w="5085100">
                  <a:extLst>
                    <a:ext uri="{9D8B030D-6E8A-4147-A177-3AD203B41FA5}">
                      <a16:colId xmlns:a16="http://schemas.microsoft.com/office/drawing/2014/main" val="20001"/>
                    </a:ext>
                  </a:extLst>
                </a:gridCol>
                <a:gridCol w="3423900">
                  <a:extLst>
                    <a:ext uri="{9D8B030D-6E8A-4147-A177-3AD203B41FA5}">
                      <a16:colId xmlns:a16="http://schemas.microsoft.com/office/drawing/2014/main" val="20002"/>
                    </a:ext>
                  </a:extLst>
                </a:gridCol>
              </a:tblGrid>
              <a:tr h="474425">
                <a:tc>
                  <a:txBody>
                    <a:bodyPr/>
                    <a:lstStyle/>
                    <a:p>
                      <a:pPr marL="0" marR="0" lvl="0" indent="0" algn="l" rtl="0">
                        <a:lnSpc>
                          <a:spcPct val="100000"/>
                        </a:lnSpc>
                        <a:spcBef>
                          <a:spcPts val="0"/>
                        </a:spcBef>
                        <a:spcAft>
                          <a:spcPts val="0"/>
                        </a:spcAft>
                        <a:buNone/>
                      </a:pPr>
                      <a:r>
                        <a:rPr lang="en-US" sz="1400" u="none" strike="noStrike" cap="none"/>
                        <a:t>Component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Description</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Depiction</a:t>
                      </a:r>
                      <a:endParaRPr/>
                    </a:p>
                  </a:txBody>
                  <a:tcPr marL="91450" marR="91450" marT="45725" marB="45725"/>
                </a:tc>
                <a:extLst>
                  <a:ext uri="{0D108BD9-81ED-4DB2-BD59-A6C34878D82A}">
                    <a16:rowId xmlns:a16="http://schemas.microsoft.com/office/drawing/2014/main" val="10000"/>
                  </a:ext>
                </a:extLst>
              </a:tr>
              <a:tr h="1218050">
                <a:tc>
                  <a:txBody>
                    <a:bodyPr/>
                    <a:lstStyle/>
                    <a:p>
                      <a:pPr marL="0" marR="0" lvl="0" indent="0" algn="l" rtl="0">
                        <a:lnSpc>
                          <a:spcPct val="100000"/>
                        </a:lnSpc>
                        <a:spcBef>
                          <a:spcPts val="0"/>
                        </a:spcBef>
                        <a:spcAft>
                          <a:spcPts val="0"/>
                        </a:spcAft>
                        <a:buNone/>
                      </a:pPr>
                      <a:r>
                        <a:rPr lang="en-US" sz="1400" u="none" strike="noStrike" cap="none"/>
                        <a:t>Value Chain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Value Chain provides the QSMOs and relevant stakeholders the high-level sequence of activities needed to bring a solution to customers, as well as insight into how resources are consumed to support the primary activities.</a:t>
                      </a:r>
                      <a:endParaRPr/>
                    </a:p>
                  </a:txBody>
                  <a:tcPr marL="91450" marR="91450" marT="45725" marB="45725"/>
                </a:tc>
                <a:tc>
                  <a:txBody>
                    <a:bodyPr/>
                    <a:lstStyle/>
                    <a:p>
                      <a:pPr marL="0" marR="0" lvl="0" indent="0" algn="l" rtl="0">
                        <a:lnSpc>
                          <a:spcPct val="100000"/>
                        </a:lnSpc>
                        <a:spcBef>
                          <a:spcPts val="0"/>
                        </a:spcBef>
                        <a:spcAft>
                          <a:spcPts val="0"/>
                        </a:spcAft>
                        <a:buNone/>
                      </a:pPr>
                      <a:endParaRPr sz="1050" u="none" strike="noStrike" cap="none"/>
                    </a:p>
                  </a:txBody>
                  <a:tcPr marL="91450" marR="91450" marT="45725" marB="45725"/>
                </a:tc>
                <a:extLst>
                  <a:ext uri="{0D108BD9-81ED-4DB2-BD59-A6C34878D82A}">
                    <a16:rowId xmlns:a16="http://schemas.microsoft.com/office/drawing/2014/main" val="10001"/>
                  </a:ext>
                </a:extLst>
              </a:tr>
              <a:tr h="1032000">
                <a:tc>
                  <a:txBody>
                    <a:bodyPr/>
                    <a:lstStyle/>
                    <a:p>
                      <a:pPr marL="0" marR="0" lvl="0" indent="0" algn="l" rtl="0">
                        <a:lnSpc>
                          <a:spcPct val="100000"/>
                        </a:lnSpc>
                        <a:spcBef>
                          <a:spcPts val="0"/>
                        </a:spcBef>
                        <a:spcAft>
                          <a:spcPts val="0"/>
                        </a:spcAft>
                        <a:buNone/>
                      </a:pPr>
                      <a:r>
                        <a:rPr lang="en-US" sz="1400" u="none" strike="noStrike" cap="none"/>
                        <a:t>Capability View</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The Capability View provides a common framework by which each designated and future QSMO identifies, develops, and delivers solutions to customers. </a:t>
                      </a:r>
                      <a:endParaRPr/>
                    </a:p>
                  </a:txBody>
                  <a:tcPr marL="91450" marR="91450" marT="45725" marB="45725"/>
                </a:tc>
                <a:tc>
                  <a:txBody>
                    <a:bodyPr/>
                    <a:lstStyle/>
                    <a:p>
                      <a:pPr marL="0" marR="0" lvl="0" indent="0" algn="l" rtl="0">
                        <a:lnSpc>
                          <a:spcPct val="100000"/>
                        </a:lnSpc>
                        <a:spcBef>
                          <a:spcPts val="0"/>
                        </a:spcBef>
                        <a:spcAft>
                          <a:spcPts val="0"/>
                        </a:spcAft>
                        <a:buNone/>
                      </a:pPr>
                      <a:endParaRPr sz="1050" u="none" strike="noStrike" cap="none"/>
                    </a:p>
                  </a:txBody>
                  <a:tcPr marL="91450" marR="91450" marT="45725" marB="45725"/>
                </a:tc>
                <a:extLst>
                  <a:ext uri="{0D108BD9-81ED-4DB2-BD59-A6C34878D82A}">
                    <a16:rowId xmlns:a16="http://schemas.microsoft.com/office/drawing/2014/main" val="10002"/>
                  </a:ext>
                </a:extLst>
              </a:tr>
              <a:tr h="1094050">
                <a:tc>
                  <a:txBody>
                    <a:bodyPr/>
                    <a:lstStyle/>
                    <a:p>
                      <a:pPr marL="0" marR="0" lvl="0" indent="0" algn="l" rtl="0">
                        <a:lnSpc>
                          <a:spcPct val="100000"/>
                        </a:lnSpc>
                        <a:spcBef>
                          <a:spcPts val="0"/>
                        </a:spcBef>
                        <a:spcAft>
                          <a:spcPts val="0"/>
                        </a:spcAft>
                        <a:buNone/>
                      </a:pPr>
                      <a:r>
                        <a:rPr lang="en-US" sz="1400" u="none" strike="noStrike" cap="none"/>
                        <a:t>Primary Activity Divider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The Primary Activity Divider lists the Marketplace specific capabilities (identified in the Capability View) and the overall outcomes of the Primary Activity.</a:t>
                      </a:r>
                      <a:endParaRPr/>
                    </a:p>
                  </a:txBody>
                  <a:tcPr marL="91450" marR="91450" marT="45725" marB="45725"/>
                </a:tc>
                <a:tc>
                  <a:txBody>
                    <a:bodyPr/>
                    <a:lstStyle/>
                    <a:p>
                      <a:pPr marL="0" marR="0" lvl="0" indent="0" algn="l" rtl="0">
                        <a:lnSpc>
                          <a:spcPct val="100000"/>
                        </a:lnSpc>
                        <a:spcBef>
                          <a:spcPts val="0"/>
                        </a:spcBef>
                        <a:spcAft>
                          <a:spcPts val="0"/>
                        </a:spcAft>
                        <a:buNone/>
                      </a:pPr>
                      <a:endParaRPr sz="1050" u="none" strike="noStrike" cap="none"/>
                    </a:p>
                  </a:txBody>
                  <a:tcPr marL="91450" marR="91450" marT="45725" marB="45725"/>
                </a:tc>
                <a:extLst>
                  <a:ext uri="{0D108BD9-81ED-4DB2-BD59-A6C34878D82A}">
                    <a16:rowId xmlns:a16="http://schemas.microsoft.com/office/drawing/2014/main" val="10003"/>
                  </a:ext>
                </a:extLst>
              </a:tr>
              <a:tr h="1240900">
                <a:tc>
                  <a:txBody>
                    <a:bodyPr/>
                    <a:lstStyle/>
                    <a:p>
                      <a:pPr marL="0" marR="0" lvl="0" indent="0" algn="l" rtl="0">
                        <a:lnSpc>
                          <a:spcPct val="100000"/>
                        </a:lnSpc>
                        <a:spcBef>
                          <a:spcPts val="0"/>
                        </a:spcBef>
                        <a:spcAft>
                          <a:spcPts val="0"/>
                        </a:spcAft>
                        <a:buNone/>
                      </a:pPr>
                      <a:r>
                        <a:rPr lang="en-US" sz="1400" u="none" strike="noStrike" cap="none"/>
                        <a:t>Marketplace Capabilities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The Marketplace Capabilities provide a description of each capability, as well as the impact, key considerations, and roles and responsibilities within the Marketplace Capability. QSMOs can use these capabilities to ensure marketplaces are developed in a common manner.</a:t>
                      </a:r>
                      <a:endParaRPr/>
                    </a:p>
                  </a:txBody>
                  <a:tcPr marL="91450" marR="91450" marT="45725" marB="45725"/>
                </a:tc>
                <a:tc>
                  <a:txBody>
                    <a:bodyPr/>
                    <a:lstStyle/>
                    <a:p>
                      <a:pPr marL="0" marR="0" lvl="0" indent="0" algn="l" rtl="0">
                        <a:lnSpc>
                          <a:spcPct val="100000"/>
                        </a:lnSpc>
                        <a:spcBef>
                          <a:spcPts val="0"/>
                        </a:spcBef>
                        <a:spcAft>
                          <a:spcPts val="0"/>
                        </a:spcAft>
                        <a:buNone/>
                      </a:pPr>
                      <a:endParaRPr sz="1050" u="none" strike="noStrike" cap="none"/>
                    </a:p>
                  </a:txBody>
                  <a:tcPr marL="91450" marR="91450" marT="45725" marB="45725"/>
                </a:tc>
                <a:extLst>
                  <a:ext uri="{0D108BD9-81ED-4DB2-BD59-A6C34878D82A}">
                    <a16:rowId xmlns:a16="http://schemas.microsoft.com/office/drawing/2014/main" val="10004"/>
                  </a:ext>
                </a:extLst>
              </a:tr>
            </a:tbl>
          </a:graphicData>
        </a:graphic>
      </p:graphicFrame>
      <p:pic>
        <p:nvPicPr>
          <p:cNvPr id="99" name="Google Shape;99;p3"/>
          <p:cNvPicPr preferRelativeResize="0"/>
          <p:nvPr/>
        </p:nvPicPr>
        <p:blipFill rotWithShape="1">
          <a:blip r:embed="rId3">
            <a:alphaModFix/>
          </a:blip>
          <a:srcRect/>
          <a:stretch/>
        </p:blipFill>
        <p:spPr>
          <a:xfrm>
            <a:off x="8667847" y="1630280"/>
            <a:ext cx="1728216" cy="1081061"/>
          </a:xfrm>
          <a:prstGeom prst="rect">
            <a:avLst/>
          </a:prstGeom>
          <a:noFill/>
          <a:ln w="9525" cap="flat" cmpd="sng">
            <a:solidFill>
              <a:schemeClr val="dk2"/>
            </a:solidFill>
            <a:prstDash val="solid"/>
            <a:round/>
            <a:headEnd type="none" w="sm" len="sm"/>
            <a:tailEnd type="none" w="sm" len="sm"/>
          </a:ln>
        </p:spPr>
      </p:pic>
      <p:pic>
        <p:nvPicPr>
          <p:cNvPr id="100" name="Google Shape;100;p3"/>
          <p:cNvPicPr preferRelativeResize="0"/>
          <p:nvPr/>
        </p:nvPicPr>
        <p:blipFill rotWithShape="1">
          <a:blip r:embed="rId4">
            <a:alphaModFix/>
          </a:blip>
          <a:srcRect/>
          <a:stretch/>
        </p:blipFill>
        <p:spPr>
          <a:xfrm>
            <a:off x="8667846" y="2845441"/>
            <a:ext cx="1728216" cy="914400"/>
          </a:xfrm>
          <a:prstGeom prst="rect">
            <a:avLst/>
          </a:prstGeom>
          <a:noFill/>
          <a:ln w="9525" cap="flat" cmpd="sng">
            <a:solidFill>
              <a:srgbClr val="39393B"/>
            </a:solidFill>
            <a:prstDash val="solid"/>
            <a:round/>
            <a:headEnd type="none" w="sm" len="sm"/>
            <a:tailEnd type="none" w="sm" len="sm"/>
          </a:ln>
        </p:spPr>
      </p:pic>
      <p:pic>
        <p:nvPicPr>
          <p:cNvPr id="101" name="Google Shape;101;p3"/>
          <p:cNvPicPr preferRelativeResize="0"/>
          <p:nvPr/>
        </p:nvPicPr>
        <p:blipFill rotWithShape="1">
          <a:blip r:embed="rId5">
            <a:alphaModFix/>
          </a:blip>
          <a:srcRect/>
          <a:stretch/>
        </p:blipFill>
        <p:spPr>
          <a:xfrm>
            <a:off x="8667847" y="3893941"/>
            <a:ext cx="1699518" cy="914400"/>
          </a:xfrm>
          <a:prstGeom prst="rect">
            <a:avLst/>
          </a:prstGeom>
          <a:noFill/>
          <a:ln w="9525" cap="flat" cmpd="sng">
            <a:solidFill>
              <a:schemeClr val="dk2"/>
            </a:solidFill>
            <a:prstDash val="solid"/>
            <a:round/>
            <a:headEnd type="none" w="sm" len="sm"/>
            <a:tailEnd type="none" w="sm" len="sm"/>
          </a:ln>
        </p:spPr>
      </p:pic>
      <p:pic>
        <p:nvPicPr>
          <p:cNvPr id="102" name="Google Shape;102;p3"/>
          <p:cNvPicPr preferRelativeResize="0"/>
          <p:nvPr/>
        </p:nvPicPr>
        <p:blipFill rotWithShape="1">
          <a:blip r:embed="rId6">
            <a:alphaModFix/>
          </a:blip>
          <a:srcRect/>
          <a:stretch/>
        </p:blipFill>
        <p:spPr>
          <a:xfrm>
            <a:off x="8667847" y="4996361"/>
            <a:ext cx="1699518" cy="104959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09" name="Google Shape;109;p4"/>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110" name="Google Shape;110;p4"/>
          <p:cNvSpPr txBox="1">
            <a:spLocks noGrp="1"/>
          </p:cNvSpPr>
          <p:nvPr>
            <p:ph type="title"/>
          </p:nvPr>
        </p:nvSpPr>
        <p:spPr>
          <a:xfrm>
            <a:off x="638355" y="143962"/>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Value Chain</a:t>
            </a:r>
            <a:endParaRPr/>
          </a:p>
        </p:txBody>
      </p:sp>
      <p:sp>
        <p:nvSpPr>
          <p:cNvPr id="111" name="Google Shape;111;p4"/>
          <p:cNvSpPr txBox="1">
            <a:spLocks noGrp="1"/>
          </p:cNvSpPr>
          <p:nvPr>
            <p:ph type="body" idx="1"/>
          </p:nvPr>
        </p:nvSpPr>
        <p:spPr>
          <a:xfrm>
            <a:off x="638356" y="1067253"/>
            <a:ext cx="10938292" cy="434363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r>
              <a:rPr lang="en-US"/>
              <a:t>The Value Chain below is the premise of the QSMO Business Architecture. The following slides detail the capabilities within Marketplace Management.</a:t>
            </a:r>
            <a:endParaRPr/>
          </a:p>
        </p:txBody>
      </p:sp>
      <p:grpSp>
        <p:nvGrpSpPr>
          <p:cNvPr id="112" name="Google Shape;112;p4"/>
          <p:cNvGrpSpPr/>
          <p:nvPr/>
        </p:nvGrpSpPr>
        <p:grpSpPr>
          <a:xfrm>
            <a:off x="-1" y="1569974"/>
            <a:ext cx="12124012" cy="4414502"/>
            <a:chOff x="113474" y="1429861"/>
            <a:chExt cx="12139340" cy="5125916"/>
          </a:xfrm>
        </p:grpSpPr>
        <p:sp>
          <p:nvSpPr>
            <p:cNvPr id="113" name="Google Shape;113;p4"/>
            <p:cNvSpPr/>
            <p:nvPr/>
          </p:nvSpPr>
          <p:spPr>
            <a:xfrm>
              <a:off x="6721641" y="1493819"/>
              <a:ext cx="1731075" cy="2750912"/>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Calibri"/>
                  <a:ea typeface="Calibri"/>
                  <a:cs typeface="Calibri"/>
                  <a:sym typeface="Calibri"/>
                </a:rPr>
                <a:t>MONITOR </a:t>
              </a:r>
              <a:endParaRPr/>
            </a:p>
            <a:p>
              <a:pPr marL="0" marR="0" lvl="0" indent="0" algn="l"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Calibri"/>
                  <a:ea typeface="Calibri"/>
                  <a:cs typeface="Calibri"/>
                  <a:sym typeface="Calibri"/>
                </a:rPr>
                <a:t>IMPROVE &amp; SOLUTIONS</a:t>
              </a:r>
              <a:endParaRPr/>
            </a:p>
          </p:txBody>
        </p:sp>
        <p:sp>
          <p:nvSpPr>
            <p:cNvPr id="114" name="Google Shape;114;p4"/>
            <p:cNvSpPr/>
            <p:nvPr/>
          </p:nvSpPr>
          <p:spPr>
            <a:xfrm>
              <a:off x="1080035" y="4364968"/>
              <a:ext cx="7394211" cy="275398"/>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CUSTOMER &amp; STAKEHOLDER EXPERIENCE (Outreach, Relationship Management)</a:t>
              </a:r>
              <a:endParaRPr/>
            </a:p>
          </p:txBody>
        </p:sp>
        <p:sp>
          <p:nvSpPr>
            <p:cNvPr id="115" name="Google Shape;115;p4"/>
            <p:cNvSpPr/>
            <p:nvPr/>
          </p:nvSpPr>
          <p:spPr>
            <a:xfrm>
              <a:off x="1071841" y="4688222"/>
              <a:ext cx="7424673" cy="278133"/>
            </a:xfrm>
            <a:prstGeom prst="rect">
              <a:avLst/>
            </a:prstGeom>
            <a:solidFill>
              <a:srgbClr val="D3D3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highlight>
                    <a:srgbClr val="FFFF00"/>
                  </a:highlight>
                  <a:latin typeface="Calibri"/>
                  <a:ea typeface="Calibri"/>
                  <a:cs typeface="Calibri"/>
                  <a:sym typeface="Calibri"/>
                </a:rPr>
                <a:t>MARKETPLACE MANAGEMENT (Market Analysis, Portfolio Management)                                           )  </a:t>
              </a:r>
              <a:endParaRPr>
                <a:highlight>
                  <a:srgbClr val="FFFF00"/>
                </a:highlight>
              </a:endParaRPr>
            </a:p>
          </p:txBody>
        </p:sp>
        <p:sp>
          <p:nvSpPr>
            <p:cNvPr id="116" name="Google Shape;116;p4"/>
            <p:cNvSpPr/>
            <p:nvPr/>
          </p:nvSpPr>
          <p:spPr>
            <a:xfrm>
              <a:off x="1080035" y="5650083"/>
              <a:ext cx="7027558" cy="280787"/>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WORKFORCE DEVELOPMENT (HR Management, Talent Development, Transition Support)</a:t>
              </a:r>
              <a:endParaRPr/>
            </a:p>
          </p:txBody>
        </p:sp>
        <p:sp>
          <p:nvSpPr>
            <p:cNvPr id="117" name="Google Shape;117;p4"/>
            <p:cNvSpPr/>
            <p:nvPr/>
          </p:nvSpPr>
          <p:spPr>
            <a:xfrm>
              <a:off x="1080035" y="5327048"/>
              <a:ext cx="7011248" cy="284854"/>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DATA STRATEGY &amp; MANAGEMENT (Data Standards, Data Integration)</a:t>
              </a:r>
              <a:endParaRPr/>
            </a:p>
          </p:txBody>
        </p:sp>
        <p:sp>
          <p:nvSpPr>
            <p:cNvPr id="118" name="Google Shape;118;p4"/>
            <p:cNvSpPr/>
            <p:nvPr/>
          </p:nvSpPr>
          <p:spPr>
            <a:xfrm>
              <a:off x="1065958" y="5009442"/>
              <a:ext cx="7281176" cy="2699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ACQUISITION SUPPORT (Contract Administration, Vendor Management)</a:t>
              </a:r>
              <a:endParaRPr/>
            </a:p>
          </p:txBody>
        </p:sp>
        <p:sp>
          <p:nvSpPr>
            <p:cNvPr id="119" name="Google Shape;119;p4"/>
            <p:cNvSpPr/>
            <p:nvPr/>
          </p:nvSpPr>
          <p:spPr>
            <a:xfrm>
              <a:off x="1080035" y="5982642"/>
              <a:ext cx="6949114" cy="255741"/>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PERFORMANCE MANAGEMENT (Performance Tracking &amp; Reporting, Benchmarking)</a:t>
              </a:r>
              <a:endParaRPr/>
            </a:p>
          </p:txBody>
        </p:sp>
        <p:sp>
          <p:nvSpPr>
            <p:cNvPr id="120" name="Google Shape;120;p4"/>
            <p:cNvSpPr/>
            <p:nvPr/>
          </p:nvSpPr>
          <p:spPr>
            <a:xfrm>
              <a:off x="1080035" y="6283739"/>
              <a:ext cx="6764044" cy="2449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FINANCIAL MANAGEMENT (Budgeting, Financial Planning, Cost Management) </a:t>
              </a:r>
              <a:endParaRPr/>
            </a:p>
          </p:txBody>
        </p:sp>
        <p:sp>
          <p:nvSpPr>
            <p:cNvPr id="121" name="Google Shape;121;p4"/>
            <p:cNvSpPr/>
            <p:nvPr/>
          </p:nvSpPr>
          <p:spPr>
            <a:xfrm>
              <a:off x="7440544" y="1476593"/>
              <a:ext cx="1377971" cy="5079182"/>
            </a:xfrm>
            <a:prstGeom prst="chevron">
              <a:avLst>
                <a:gd name="adj" fmla="val 57604"/>
              </a:avLst>
            </a:prstGeom>
            <a:solidFill>
              <a:srgbClr val="BFBFBF"/>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rot="10553604" flipH="1">
              <a:off x="8091762" y="1451851"/>
              <a:ext cx="685997" cy="2004298"/>
            </a:xfrm>
            <a:prstGeom prst="triangle">
              <a:avLst>
                <a:gd name="adj" fmla="val 70426"/>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Arial"/>
                <a:buNone/>
              </a:pPr>
              <a:endParaRPr sz="2800" b="0" i="0" u="none" strike="noStrike" cap="none">
                <a:solidFill>
                  <a:srgbClr val="FFFFFF"/>
                </a:solidFill>
                <a:latin typeface="Arial"/>
                <a:ea typeface="Arial"/>
                <a:cs typeface="Arial"/>
                <a:sym typeface="Arial"/>
              </a:endParaRPr>
            </a:p>
          </p:txBody>
        </p:sp>
        <p:cxnSp>
          <p:nvCxnSpPr>
            <p:cNvPr id="123" name="Google Shape;123;p4"/>
            <p:cNvCxnSpPr/>
            <p:nvPr/>
          </p:nvCxnSpPr>
          <p:spPr>
            <a:xfrm flipH="1">
              <a:off x="931311" y="1476594"/>
              <a:ext cx="6540" cy="2757815"/>
            </a:xfrm>
            <a:prstGeom prst="straightConnector1">
              <a:avLst/>
            </a:prstGeom>
            <a:noFill/>
            <a:ln w="9525" cap="flat" cmpd="sng">
              <a:solidFill>
                <a:srgbClr val="002060"/>
              </a:solidFill>
              <a:prstDash val="solid"/>
              <a:round/>
              <a:headEnd type="triangle" w="med" len="med"/>
              <a:tailEnd type="triangle" w="med" len="med"/>
            </a:ln>
          </p:spPr>
        </p:cxnSp>
        <p:cxnSp>
          <p:nvCxnSpPr>
            <p:cNvPr id="124" name="Google Shape;124;p4"/>
            <p:cNvCxnSpPr/>
            <p:nvPr/>
          </p:nvCxnSpPr>
          <p:spPr>
            <a:xfrm>
              <a:off x="932160" y="4374179"/>
              <a:ext cx="11382" cy="2181598"/>
            </a:xfrm>
            <a:prstGeom prst="straightConnector1">
              <a:avLst/>
            </a:prstGeom>
            <a:noFill/>
            <a:ln w="9525" cap="flat" cmpd="sng">
              <a:solidFill>
                <a:srgbClr val="002060"/>
              </a:solidFill>
              <a:prstDash val="solid"/>
              <a:round/>
              <a:headEnd type="triangle" w="med" len="med"/>
              <a:tailEnd type="triangle" w="med" len="med"/>
            </a:ln>
          </p:spPr>
        </p:cxnSp>
        <p:sp>
          <p:nvSpPr>
            <p:cNvPr id="125" name="Google Shape;125;p4"/>
            <p:cNvSpPr/>
            <p:nvPr/>
          </p:nvSpPr>
          <p:spPr>
            <a:xfrm>
              <a:off x="139704" y="2635949"/>
              <a:ext cx="79060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Primary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Activities </a:t>
              </a:r>
              <a:endParaRPr/>
            </a:p>
          </p:txBody>
        </p:sp>
        <p:sp>
          <p:nvSpPr>
            <p:cNvPr id="126" name="Google Shape;126;p4"/>
            <p:cNvSpPr/>
            <p:nvPr/>
          </p:nvSpPr>
          <p:spPr>
            <a:xfrm>
              <a:off x="113474" y="5319005"/>
              <a:ext cx="790601"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Support</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Activities</a:t>
              </a:r>
              <a:endParaRPr/>
            </a:p>
          </p:txBody>
        </p:sp>
        <p:sp>
          <p:nvSpPr>
            <p:cNvPr id="127" name="Google Shape;127;p4"/>
            <p:cNvSpPr/>
            <p:nvPr/>
          </p:nvSpPr>
          <p:spPr>
            <a:xfrm>
              <a:off x="1079953" y="1493819"/>
              <a:ext cx="1418693" cy="274371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Calibri"/>
                  <a:ea typeface="Calibri"/>
                  <a:cs typeface="Calibri"/>
                  <a:sym typeface="Calibri"/>
                </a:rPr>
                <a:t>ANALYZE CUSTOMER NEEDS &amp; POLICY REQUIREMENTS</a:t>
              </a:r>
              <a:endParaRPr/>
            </a:p>
          </p:txBody>
        </p:sp>
        <p:sp>
          <p:nvSpPr>
            <p:cNvPr id="128" name="Google Shape;128;p4"/>
            <p:cNvSpPr/>
            <p:nvPr/>
          </p:nvSpPr>
          <p:spPr>
            <a:xfrm>
              <a:off x="5318436" y="1493819"/>
              <a:ext cx="1373139" cy="275091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Calibri"/>
                  <a:ea typeface="Calibri"/>
                  <a:cs typeface="Calibri"/>
                  <a:sym typeface="Calibri"/>
                </a:rPr>
                <a:t>FACILITATE DELIVERY OF SOLUTIONS TO CUSTOMERS</a:t>
              </a:r>
              <a:endParaRPr/>
            </a:p>
          </p:txBody>
        </p:sp>
        <p:sp>
          <p:nvSpPr>
            <p:cNvPr id="129" name="Google Shape;129;p4"/>
            <p:cNvSpPr/>
            <p:nvPr/>
          </p:nvSpPr>
          <p:spPr>
            <a:xfrm>
              <a:off x="3936043" y="1493819"/>
              <a:ext cx="1346354" cy="275091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Calibri"/>
                  <a:ea typeface="Calibri"/>
                  <a:cs typeface="Calibri"/>
                  <a:sym typeface="Calibri"/>
                </a:rPr>
                <a:t>DEPLOY &amp; MARKET SOLUTIONS  </a:t>
              </a:r>
              <a:endParaRPr/>
            </a:p>
          </p:txBody>
        </p:sp>
        <p:sp>
          <p:nvSpPr>
            <p:cNvPr id="130" name="Google Shape;130;p4"/>
            <p:cNvSpPr/>
            <p:nvPr/>
          </p:nvSpPr>
          <p:spPr>
            <a:xfrm>
              <a:off x="2526865" y="1493819"/>
              <a:ext cx="1373139" cy="275091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Arial"/>
                <a:buNone/>
              </a:pPr>
              <a:r>
                <a:rPr lang="en-US" sz="1400" b="0" i="0" u="none" strike="noStrike" cap="none">
                  <a:solidFill>
                    <a:srgbClr val="FFFFFF"/>
                  </a:solidFill>
                  <a:latin typeface="Calibri"/>
                  <a:ea typeface="Calibri"/>
                  <a:cs typeface="Calibri"/>
                  <a:sym typeface="Calibri"/>
                </a:rPr>
                <a:t>DESIGN SOLUTIONS &amp; ENGAGE WITH PROVIDERS</a:t>
              </a:r>
              <a:endParaRPr/>
            </a:p>
          </p:txBody>
        </p:sp>
        <p:pic>
          <p:nvPicPr>
            <p:cNvPr id="131" name="Google Shape;131;p4"/>
            <p:cNvPicPr preferRelativeResize="0"/>
            <p:nvPr/>
          </p:nvPicPr>
          <p:blipFill rotWithShape="1">
            <a:blip r:embed="rId3">
              <a:alphaModFix/>
            </a:blip>
            <a:srcRect l="6248" t="-1005" r="87354" b="93909"/>
            <a:stretch/>
          </p:blipFill>
          <p:spPr>
            <a:xfrm>
              <a:off x="1137076" y="1656324"/>
              <a:ext cx="1204975" cy="737161"/>
            </a:xfrm>
            <a:prstGeom prst="rect">
              <a:avLst/>
            </a:prstGeom>
            <a:noFill/>
            <a:ln>
              <a:noFill/>
            </a:ln>
          </p:spPr>
        </p:pic>
        <p:pic>
          <p:nvPicPr>
            <p:cNvPr id="132" name="Google Shape;132;p4"/>
            <p:cNvPicPr preferRelativeResize="0"/>
            <p:nvPr/>
          </p:nvPicPr>
          <p:blipFill rotWithShape="1">
            <a:blip r:embed="rId3">
              <a:alphaModFix/>
            </a:blip>
            <a:srcRect l="88654" t="-1005" r="5891" b="93909"/>
            <a:stretch/>
          </p:blipFill>
          <p:spPr>
            <a:xfrm>
              <a:off x="6627450" y="1656324"/>
              <a:ext cx="1027612" cy="737161"/>
            </a:xfrm>
            <a:prstGeom prst="rect">
              <a:avLst/>
            </a:prstGeom>
            <a:noFill/>
            <a:ln>
              <a:noFill/>
            </a:ln>
          </p:spPr>
        </p:pic>
        <p:pic>
          <p:nvPicPr>
            <p:cNvPr id="133" name="Google Shape;133;p4"/>
            <p:cNvPicPr preferRelativeResize="0"/>
            <p:nvPr/>
          </p:nvPicPr>
          <p:blipFill rotWithShape="1">
            <a:blip r:embed="rId3">
              <a:alphaModFix/>
            </a:blip>
            <a:srcRect l="27152" t="-1005" r="66236" b="93909"/>
            <a:stretch/>
          </p:blipFill>
          <p:spPr>
            <a:xfrm>
              <a:off x="2648529" y="1656324"/>
              <a:ext cx="1245326" cy="737161"/>
            </a:xfrm>
            <a:prstGeom prst="rect">
              <a:avLst/>
            </a:prstGeom>
            <a:noFill/>
            <a:ln>
              <a:noFill/>
            </a:ln>
          </p:spPr>
        </p:pic>
        <p:pic>
          <p:nvPicPr>
            <p:cNvPr id="134" name="Google Shape;134;p4"/>
            <p:cNvPicPr preferRelativeResize="0"/>
            <p:nvPr/>
          </p:nvPicPr>
          <p:blipFill rotWithShape="1">
            <a:blip r:embed="rId3">
              <a:alphaModFix/>
            </a:blip>
            <a:srcRect l="47728" t="-1005" r="46584" b="93909"/>
            <a:stretch/>
          </p:blipFill>
          <p:spPr>
            <a:xfrm>
              <a:off x="4052634" y="1656324"/>
              <a:ext cx="1071154" cy="737161"/>
            </a:xfrm>
            <a:prstGeom prst="rect">
              <a:avLst/>
            </a:prstGeom>
            <a:noFill/>
            <a:ln>
              <a:noFill/>
            </a:ln>
          </p:spPr>
        </p:pic>
        <p:pic>
          <p:nvPicPr>
            <p:cNvPr id="135" name="Google Shape;135;p4"/>
            <p:cNvPicPr preferRelativeResize="0"/>
            <p:nvPr/>
          </p:nvPicPr>
          <p:blipFill rotWithShape="1">
            <a:blip r:embed="rId3">
              <a:alphaModFix/>
            </a:blip>
            <a:srcRect l="67894" t="-1005" r="25910" b="93909"/>
            <a:stretch/>
          </p:blipFill>
          <p:spPr>
            <a:xfrm>
              <a:off x="5352181" y="1656324"/>
              <a:ext cx="1166948" cy="737161"/>
            </a:xfrm>
            <a:prstGeom prst="rect">
              <a:avLst/>
            </a:prstGeom>
            <a:noFill/>
            <a:ln>
              <a:noFill/>
            </a:ln>
          </p:spPr>
        </p:pic>
        <p:sp>
          <p:nvSpPr>
            <p:cNvPr id="136" name="Google Shape;136;p4"/>
            <p:cNvSpPr txBox="1"/>
            <p:nvPr/>
          </p:nvSpPr>
          <p:spPr>
            <a:xfrm>
              <a:off x="8681499" y="1639926"/>
              <a:ext cx="357131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9393B"/>
                </a:buClr>
                <a:buSzPts val="1600"/>
                <a:buFont typeface="Arial"/>
                <a:buNone/>
              </a:pPr>
              <a:r>
                <a:rPr lang="en-US" sz="1600" b="1" i="0" u="none" strike="noStrike" cap="none">
                  <a:solidFill>
                    <a:srgbClr val="39393B"/>
                  </a:solidFill>
                  <a:latin typeface="Calibri"/>
                  <a:ea typeface="Calibri"/>
                  <a:cs typeface="Calibri"/>
                  <a:sym typeface="Calibri"/>
                </a:rPr>
                <a:t>STAKEHOLDER VALUE PROPOSITION</a:t>
              </a:r>
              <a:endParaRPr sz="1400" b="0" i="0" u="none" strike="noStrike" cap="none">
                <a:solidFill>
                  <a:srgbClr val="39393B"/>
                </a:solidFill>
                <a:latin typeface="Calibri"/>
                <a:ea typeface="Calibri"/>
                <a:cs typeface="Calibri"/>
                <a:sym typeface="Calibri"/>
              </a:endParaRPr>
            </a:p>
          </p:txBody>
        </p:sp>
        <p:sp>
          <p:nvSpPr>
            <p:cNvPr id="137" name="Google Shape;137;p4"/>
            <p:cNvSpPr txBox="1"/>
            <p:nvPr/>
          </p:nvSpPr>
          <p:spPr>
            <a:xfrm>
              <a:off x="8851823" y="2191226"/>
              <a:ext cx="3006529"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Increased Customer Adoption</a:t>
              </a:r>
              <a:endParaRPr/>
            </a:p>
          </p:txBody>
        </p:sp>
        <p:sp>
          <p:nvSpPr>
            <p:cNvPr id="138" name="Google Shape;138;p4"/>
            <p:cNvSpPr txBox="1"/>
            <p:nvPr/>
          </p:nvSpPr>
          <p:spPr>
            <a:xfrm>
              <a:off x="8851823" y="2742526"/>
              <a:ext cx="2789290"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Greater Economies of Scale</a:t>
              </a:r>
              <a:endParaRPr/>
            </a:p>
          </p:txBody>
        </p:sp>
        <p:sp>
          <p:nvSpPr>
            <p:cNvPr id="139" name="Google Shape;139;p4"/>
            <p:cNvSpPr txBox="1"/>
            <p:nvPr/>
          </p:nvSpPr>
          <p:spPr>
            <a:xfrm>
              <a:off x="8851823" y="3293826"/>
              <a:ext cx="3142527"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Improved Customer Experience</a:t>
              </a:r>
              <a:endParaRPr/>
            </a:p>
          </p:txBody>
        </p:sp>
        <p:sp>
          <p:nvSpPr>
            <p:cNvPr id="140" name="Google Shape;140;p4"/>
            <p:cNvSpPr txBox="1"/>
            <p:nvPr/>
          </p:nvSpPr>
          <p:spPr>
            <a:xfrm>
              <a:off x="8851823" y="3845126"/>
              <a:ext cx="1922001"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Ease of Adoption</a:t>
              </a:r>
              <a:endParaRPr/>
            </a:p>
          </p:txBody>
        </p:sp>
        <p:sp>
          <p:nvSpPr>
            <p:cNvPr id="141" name="Google Shape;141;p4"/>
            <p:cNvSpPr txBox="1"/>
            <p:nvPr/>
          </p:nvSpPr>
          <p:spPr>
            <a:xfrm>
              <a:off x="8851823" y="4396426"/>
              <a:ext cx="3209725"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Increased Operational Efficiency</a:t>
              </a:r>
              <a:endParaRPr/>
            </a:p>
          </p:txBody>
        </p:sp>
        <p:sp>
          <p:nvSpPr>
            <p:cNvPr id="142" name="Google Shape;142;p4"/>
            <p:cNvSpPr txBox="1"/>
            <p:nvPr/>
          </p:nvSpPr>
          <p:spPr>
            <a:xfrm>
              <a:off x="8851823" y="4947726"/>
              <a:ext cx="2231958"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Reduced Duplication</a:t>
              </a:r>
              <a:endParaRPr/>
            </a:p>
          </p:txBody>
        </p:sp>
        <p:sp>
          <p:nvSpPr>
            <p:cNvPr id="143" name="Google Shape;143;p4"/>
            <p:cNvSpPr txBox="1"/>
            <p:nvPr/>
          </p:nvSpPr>
          <p:spPr>
            <a:xfrm>
              <a:off x="8851823" y="5499024"/>
              <a:ext cx="2458173"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9393B"/>
                </a:buClr>
                <a:buSzPts val="1600"/>
                <a:buFont typeface="Noto Sans Symbols"/>
                <a:buChar char="✔"/>
              </a:pPr>
              <a:r>
                <a:rPr lang="en-US" sz="1600" b="1" i="0" u="none" strike="noStrike" cap="none">
                  <a:solidFill>
                    <a:srgbClr val="39393B"/>
                  </a:solidFill>
                  <a:latin typeface="Calibri"/>
                  <a:ea typeface="Calibri"/>
                  <a:cs typeface="Calibri"/>
                  <a:sym typeface="Calibri"/>
                </a:rPr>
                <a:t>Standardized Approach</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150" name="Google Shape;150;p5"/>
          <p:cNvSpPr txBox="1">
            <a:spLocks noGrp="1"/>
          </p:cNvSpPr>
          <p:nvPr>
            <p:ph type="title"/>
          </p:nvPr>
        </p:nvSpPr>
        <p:spPr>
          <a:xfrm>
            <a:off x="638355" y="149063"/>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QSMO Business Architecture – Capability View</a:t>
            </a:r>
            <a:endParaRPr/>
          </a:p>
        </p:txBody>
      </p:sp>
      <p:pic>
        <p:nvPicPr>
          <p:cNvPr id="151" name="Google Shape;151;p5" descr="A picture containing diagram&#10;&#10;Description automatically generated"/>
          <p:cNvPicPr preferRelativeResize="0"/>
          <p:nvPr/>
        </p:nvPicPr>
        <p:blipFill rotWithShape="1">
          <a:blip r:embed="rId3">
            <a:alphaModFix/>
          </a:blip>
          <a:srcRect/>
          <a:stretch/>
        </p:blipFill>
        <p:spPr>
          <a:xfrm>
            <a:off x="1522400" y="842000"/>
            <a:ext cx="9937996" cy="5677299"/>
          </a:xfrm>
          <a:prstGeom prst="rect">
            <a:avLst/>
          </a:prstGeom>
          <a:noFill/>
          <a:ln>
            <a:noFill/>
          </a:ln>
        </p:spPr>
      </p:pic>
      <p:sp>
        <p:nvSpPr>
          <p:cNvPr id="152" name="Google Shape;152;p5"/>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cxnSp>
        <p:nvCxnSpPr>
          <p:cNvPr id="158" name="Google Shape;158;p6"/>
          <p:cNvCxnSpPr/>
          <p:nvPr/>
        </p:nvCxnSpPr>
        <p:spPr>
          <a:xfrm>
            <a:off x="478456" y="3384493"/>
            <a:ext cx="11713544" cy="21784"/>
          </a:xfrm>
          <a:prstGeom prst="straightConnector1">
            <a:avLst/>
          </a:prstGeom>
          <a:noFill/>
          <a:ln w="9525" cap="flat" cmpd="sng">
            <a:solidFill>
              <a:srgbClr val="92D050"/>
            </a:solidFill>
            <a:prstDash val="solid"/>
            <a:round/>
            <a:headEnd type="none" w="sm" len="sm"/>
            <a:tailEnd type="none" w="sm" len="sm"/>
          </a:ln>
        </p:spPr>
      </p:cxnSp>
      <p:sp>
        <p:nvSpPr>
          <p:cNvPr id="159" name="Google Shape;159;p6"/>
          <p:cNvSpPr txBox="1"/>
          <p:nvPr/>
        </p:nvSpPr>
        <p:spPr>
          <a:xfrm>
            <a:off x="5643769" y="2971801"/>
            <a:ext cx="9144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6"/>
          <p:cNvSpPr/>
          <p:nvPr/>
        </p:nvSpPr>
        <p:spPr>
          <a:xfrm>
            <a:off x="508001" y="562133"/>
            <a:ext cx="1460500" cy="1469867"/>
          </a:xfrm>
          <a:prstGeom prst="ellipse">
            <a:avLst/>
          </a:prstGeom>
          <a:noFill/>
          <a:ln w="381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9600" b="0" i="0" u="none" strike="noStrike" cap="none">
                <a:solidFill>
                  <a:srgbClr val="002843"/>
                </a:solidFill>
                <a:latin typeface="Arial"/>
                <a:ea typeface="Arial"/>
                <a:cs typeface="Arial"/>
                <a:sym typeface="Arial"/>
              </a:rPr>
              <a:t>1</a:t>
            </a:r>
            <a:endParaRPr/>
          </a:p>
        </p:txBody>
      </p:sp>
      <p:sp>
        <p:nvSpPr>
          <p:cNvPr id="161" name="Google Shape;161;p6"/>
          <p:cNvSpPr/>
          <p:nvPr/>
        </p:nvSpPr>
        <p:spPr>
          <a:xfrm>
            <a:off x="368299" y="424895"/>
            <a:ext cx="1739901" cy="1784905"/>
          </a:xfrm>
          <a:prstGeom prst="ellipse">
            <a:avLst/>
          </a:prstGeom>
          <a:noFill/>
          <a:ln w="25400" cap="flat" cmpd="sng">
            <a:solidFill>
              <a:srgbClr val="0028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62" name="Google Shape;162;p6"/>
          <p:cNvSpPr txBox="1"/>
          <p:nvPr/>
        </p:nvSpPr>
        <p:spPr>
          <a:xfrm>
            <a:off x="478456" y="2971801"/>
            <a:ext cx="4556761" cy="32455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4000" b="1" i="0" u="none" strike="noStrike" cap="none">
                <a:solidFill>
                  <a:srgbClr val="002060"/>
                </a:solidFill>
                <a:latin typeface="Arial"/>
                <a:ea typeface="Arial"/>
                <a:cs typeface="Arial"/>
                <a:sym typeface="Arial"/>
              </a:rPr>
              <a:t>Analyze Customer Needs and Policy Requirements</a:t>
            </a:r>
            <a:endParaRPr/>
          </a:p>
        </p:txBody>
      </p:sp>
      <p:sp>
        <p:nvSpPr>
          <p:cNvPr id="163" name="Google Shape;163;p6"/>
          <p:cNvSpPr txBox="1"/>
          <p:nvPr/>
        </p:nvSpPr>
        <p:spPr>
          <a:xfrm>
            <a:off x="5508446" y="245172"/>
            <a:ext cx="6404497" cy="31393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1A: Evaluate policies and requirements</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Business Standards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1B: Analyze environment</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Market analysis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Data analysis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Demand management</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Joint business case development</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1C: Identify customer needs</a:t>
            </a:r>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Strategic planning</a:t>
            </a:r>
            <a:endParaRPr/>
          </a:p>
        </p:txBody>
      </p:sp>
      <p:sp>
        <p:nvSpPr>
          <p:cNvPr id="164" name="Google Shape;164;p6"/>
          <p:cNvSpPr/>
          <p:nvPr/>
        </p:nvSpPr>
        <p:spPr>
          <a:xfrm>
            <a:off x="5508446" y="4131664"/>
            <a:ext cx="6404496" cy="2085677"/>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OUTCOMES</a:t>
            </a:r>
            <a:endParaRPr sz="1800" b="1" i="0" u="none" strike="noStrike" cap="none">
              <a:solidFill>
                <a:srgbClr val="000000"/>
              </a:solidFill>
              <a:latin typeface="Arial"/>
              <a:ea typeface="Arial"/>
              <a:cs typeface="Arial"/>
              <a:sym typeface="Arial"/>
            </a:endParaRPr>
          </a:p>
          <a:p>
            <a:pPr marL="285750" marR="0" lvl="0" indent="-285750" algn="l" rtl="0">
              <a:lnSpc>
                <a:spcPct val="100000"/>
              </a:lnSpc>
              <a:spcBef>
                <a:spcPts val="30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Thorough understanding of customer demand justified through data and information</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Identification of pertinent federal requirements for incorporation into QSMO solution design</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Alignment with cross-QSMO requirements</a:t>
            </a:r>
            <a:endParaRPr/>
          </a:p>
          <a:p>
            <a:pPr marL="285750" marR="0" lvl="0" indent="-285750" algn="l" rtl="0">
              <a:lnSpc>
                <a:spcPct val="10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Arial"/>
                <a:ea typeface="Arial"/>
                <a:cs typeface="Arial"/>
                <a:sym typeface="Arial"/>
              </a:rPr>
              <a:t>Identify early adopters</a:t>
            </a:r>
            <a:endParaRPr sz="1600" b="0" i="0" u="none" strike="noStrike" cap="none">
              <a:solidFill>
                <a:srgbClr val="000000"/>
              </a:solidFill>
              <a:latin typeface="Arial"/>
              <a:ea typeface="Arial"/>
              <a:cs typeface="Arial"/>
              <a:sym typeface="Arial"/>
            </a:endParaRPr>
          </a:p>
        </p:txBody>
      </p:sp>
      <p:sp>
        <p:nvSpPr>
          <p:cNvPr id="165" name="Google Shape;165;p6"/>
          <p:cNvSpPr txBox="1">
            <a:spLocks noGrp="1"/>
          </p:cNvSpPr>
          <p:nvPr>
            <p:ph type="sldNum" idx="12"/>
          </p:nvPr>
        </p:nvSpPr>
        <p:spPr>
          <a:xfrm>
            <a:off x="11460400" y="628324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172" name="Google Shape;172;p7"/>
          <p:cNvSpPr txBox="1">
            <a:spLocks noGrp="1"/>
          </p:cNvSpPr>
          <p:nvPr>
            <p:ph type="title"/>
          </p:nvPr>
        </p:nvSpPr>
        <p:spPr>
          <a:xfrm>
            <a:off x="638355" y="145190"/>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Business Standards</a:t>
            </a:r>
            <a:endParaRPr/>
          </a:p>
        </p:txBody>
      </p:sp>
      <p:sp>
        <p:nvSpPr>
          <p:cNvPr id="173" name="Google Shape;173;p7"/>
          <p:cNvSpPr/>
          <p:nvPr/>
        </p:nvSpPr>
        <p:spPr>
          <a:xfrm>
            <a:off x="9473465" y="1386504"/>
            <a:ext cx="2302934" cy="2473925"/>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QSMOs need to produce solutions that align with business standards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Business Standards are maintained by standards leads</a:t>
            </a:r>
            <a:endParaRPr/>
          </a:p>
          <a:p>
            <a:pPr marL="0" marR="0" lvl="0" indent="0" algn="l" rtl="0">
              <a:lnSpc>
                <a:spcPct val="100000"/>
              </a:lnSpc>
              <a:spcBef>
                <a:spcPts val="1500"/>
              </a:spcBef>
              <a:spcAft>
                <a:spcPts val="0"/>
              </a:spcAft>
              <a:buNone/>
            </a:pPr>
            <a:r>
              <a:rPr lang="en-US" sz="1400" b="1" i="0" u="none" strike="noStrike" cap="none">
                <a:solidFill>
                  <a:schemeClr val="dk2"/>
                </a:solidFill>
                <a:latin typeface="Arial"/>
                <a:ea typeface="Arial"/>
                <a:cs typeface="Arial"/>
                <a:sym typeface="Arial"/>
              </a:rPr>
              <a:t>Resources</a:t>
            </a:r>
            <a:endParaRPr sz="1400" b="0" i="0" u="none" strike="noStrike" cap="none">
              <a:solidFill>
                <a:schemeClr val="dk2"/>
              </a:solidFill>
              <a:latin typeface="Arial"/>
              <a:ea typeface="Arial"/>
              <a:cs typeface="Arial"/>
              <a:sym typeface="Arial"/>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sng" strike="noStrike" cap="none">
                <a:solidFill>
                  <a:schemeClr val="dk2"/>
                </a:solidFill>
                <a:latin typeface="Arial"/>
                <a:ea typeface="Arial"/>
                <a:cs typeface="Arial"/>
                <a:sym typeface="Arial"/>
                <a:hlinkClick r:id="rId3">
                  <a:extLst>
                    <a:ext uri="{A12FA001-AC4F-418D-AE19-62706E023703}">
                      <ahyp:hlinkClr xmlns:ahyp="http://schemas.microsoft.com/office/drawing/2018/hyperlinkcolor" val="tx"/>
                    </a:ext>
                  </a:extLst>
                </a:hlinkClick>
              </a:rPr>
              <a:t>FIBF</a:t>
            </a:r>
            <a:endParaRPr sz="1400" b="0" i="0" u="none" strike="noStrike" cap="none">
              <a:solidFill>
                <a:schemeClr val="dk2"/>
              </a:solidFill>
              <a:latin typeface="Arial"/>
              <a:ea typeface="Arial"/>
              <a:cs typeface="Arial"/>
              <a:sym typeface="Arial"/>
            </a:endParaRPr>
          </a:p>
        </p:txBody>
      </p:sp>
      <p:sp>
        <p:nvSpPr>
          <p:cNvPr id="174" name="Google Shape;174;p7"/>
          <p:cNvSpPr/>
          <p:nvPr/>
        </p:nvSpPr>
        <p:spPr>
          <a:xfrm>
            <a:off x="3042709" y="1386504"/>
            <a:ext cx="3748936" cy="2473925"/>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The Federal Integrated Business Framework (FIBF) is used to develop business standards that enables the federal government to coordinate and document common business needs across agencies. The business standards are vetted government-wide and focus on outcomes, data, and cross-functional end-to-end business processes.</a:t>
            </a:r>
            <a:endParaRPr/>
          </a:p>
        </p:txBody>
      </p:sp>
      <p:sp>
        <p:nvSpPr>
          <p:cNvPr id="175" name="Google Shape;175;p7"/>
          <p:cNvSpPr/>
          <p:nvPr/>
        </p:nvSpPr>
        <p:spPr>
          <a:xfrm>
            <a:off x="6981088" y="1386504"/>
            <a:ext cx="2302934" cy="2473925"/>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Business standards are requirements for mission support functions and shall be included in QSMO solicitations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Enables coordination across mission support functions</a:t>
            </a:r>
            <a:endParaRPr/>
          </a:p>
        </p:txBody>
      </p:sp>
      <p:sp>
        <p:nvSpPr>
          <p:cNvPr id="176" name="Google Shape;176;p7"/>
          <p:cNvSpPr/>
          <p:nvPr/>
        </p:nvSpPr>
        <p:spPr>
          <a:xfrm>
            <a:off x="550332" y="1386504"/>
            <a:ext cx="2302934" cy="2473925"/>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 Analyze customer needs and policy requirements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1A: Evaluate policies and requirements</a:t>
            </a:r>
            <a:endParaRPr/>
          </a:p>
        </p:txBody>
      </p:sp>
      <p:graphicFrame>
        <p:nvGraphicFramePr>
          <p:cNvPr id="177" name="Google Shape;177;p7"/>
          <p:cNvGraphicFramePr/>
          <p:nvPr/>
        </p:nvGraphicFramePr>
        <p:xfrm>
          <a:off x="550332" y="4269450"/>
          <a:ext cx="11174450" cy="1953665"/>
        </p:xfrm>
        <a:graphic>
          <a:graphicData uri="http://schemas.openxmlformats.org/drawingml/2006/table">
            <a:tbl>
              <a:tblPr firstRow="1" bandRow="1">
                <a:noFill/>
                <a:tableStyleId>{DA99FC05-CF84-401F-AE3B-180C569D3E64}</a:tableStyleId>
              </a:tblPr>
              <a:tblGrid>
                <a:gridCol w="8423925">
                  <a:extLst>
                    <a:ext uri="{9D8B030D-6E8A-4147-A177-3AD203B41FA5}">
                      <a16:colId xmlns:a16="http://schemas.microsoft.com/office/drawing/2014/main" val="20000"/>
                    </a:ext>
                  </a:extLst>
                </a:gridCol>
                <a:gridCol w="2750525">
                  <a:extLst>
                    <a:ext uri="{9D8B030D-6E8A-4147-A177-3AD203B41FA5}">
                      <a16:colId xmlns:a16="http://schemas.microsoft.com/office/drawing/2014/main" val="20001"/>
                    </a:ext>
                  </a:extLst>
                </a:gridCol>
              </a:tblGrid>
              <a:tr h="308275">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Stakeholder</a:t>
                      </a:r>
                      <a:endParaRPr/>
                    </a:p>
                  </a:txBody>
                  <a:tcPr marL="91450" marR="91450" marT="45725" marB="45725">
                    <a:solidFill>
                      <a:schemeClr val="lt2"/>
                    </a:solidFill>
                  </a:tcPr>
                </a:tc>
                <a:extLst>
                  <a:ext uri="{0D108BD9-81ED-4DB2-BD59-A6C34878D82A}">
                    <a16:rowId xmlns:a16="http://schemas.microsoft.com/office/drawing/2014/main" val="10000"/>
                  </a:ext>
                </a:extLst>
              </a:tr>
              <a:tr h="308275">
                <a:tc>
                  <a:txBody>
                    <a:bodyPr/>
                    <a:lstStyle/>
                    <a:p>
                      <a:pPr marL="0" marR="0" lvl="0" indent="0" algn="l" rtl="0">
                        <a:lnSpc>
                          <a:spcPct val="100000"/>
                        </a:lnSpc>
                        <a:spcBef>
                          <a:spcPts val="0"/>
                        </a:spcBef>
                        <a:spcAft>
                          <a:spcPts val="0"/>
                        </a:spcAft>
                        <a:buNone/>
                      </a:pPr>
                      <a:r>
                        <a:rPr lang="en-US" sz="1050" u="none" strike="noStrike" cap="none"/>
                        <a:t>Develop and maintain business standards</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Standards leads</a:t>
                      </a:r>
                      <a:endParaRPr/>
                    </a:p>
                  </a:txBody>
                  <a:tcPr marL="91450" marR="91450" marT="45725" marB="45725"/>
                </a:tc>
                <a:extLst>
                  <a:ext uri="{0D108BD9-81ED-4DB2-BD59-A6C34878D82A}">
                    <a16:rowId xmlns:a16="http://schemas.microsoft.com/office/drawing/2014/main" val="10001"/>
                  </a:ext>
                </a:extLst>
              </a:tr>
              <a:tr h="262800">
                <a:tc>
                  <a:txBody>
                    <a:bodyPr/>
                    <a:lstStyle/>
                    <a:p>
                      <a:pPr marL="0" marR="0" lvl="0" indent="0" algn="l" rtl="0">
                        <a:lnSpc>
                          <a:spcPct val="100000"/>
                        </a:lnSpc>
                        <a:spcBef>
                          <a:spcPts val="0"/>
                        </a:spcBef>
                        <a:spcAft>
                          <a:spcPts val="0"/>
                        </a:spcAft>
                        <a:buNone/>
                      </a:pPr>
                      <a:r>
                        <a:rPr lang="en-US" sz="1050" u="none" strike="noStrike" cap="none"/>
                        <a:t>Understand the business standards and implications for their solutions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308275">
                <a:tc>
                  <a:txBody>
                    <a:bodyPr/>
                    <a:lstStyle/>
                    <a:p>
                      <a:pPr marL="0" marR="0" lvl="0" indent="0" algn="l" rtl="0">
                        <a:lnSpc>
                          <a:spcPct val="100000"/>
                        </a:lnSpc>
                        <a:spcBef>
                          <a:spcPts val="0"/>
                        </a:spcBef>
                        <a:spcAft>
                          <a:spcPts val="0"/>
                        </a:spcAft>
                        <a:buNone/>
                      </a:pPr>
                      <a:r>
                        <a:rPr lang="en-US" sz="1050" u="none" strike="noStrike" cap="none"/>
                        <a:t>Identify gaps in business standards and share with standards lead</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08275">
                <a:tc>
                  <a:txBody>
                    <a:bodyPr/>
                    <a:lstStyle/>
                    <a:p>
                      <a:pPr marL="0" marR="0" lvl="0" indent="0" algn="l" rtl="0">
                        <a:lnSpc>
                          <a:spcPct val="100000"/>
                        </a:lnSpc>
                        <a:spcBef>
                          <a:spcPts val="0"/>
                        </a:spcBef>
                        <a:spcAft>
                          <a:spcPts val="0"/>
                        </a:spcAft>
                        <a:buNone/>
                      </a:pPr>
                      <a:r>
                        <a:rPr lang="en-US" sz="1050" u="none" strike="noStrike" cap="none"/>
                        <a:t>Update business standards based on feedback and gaps identified</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Standards lead</a:t>
                      </a:r>
                      <a:endParaRPr/>
                    </a:p>
                  </a:txBody>
                  <a:tcPr marL="91450" marR="91450" marT="45725" marB="45725"/>
                </a:tc>
                <a:extLst>
                  <a:ext uri="{0D108BD9-81ED-4DB2-BD59-A6C34878D82A}">
                    <a16:rowId xmlns:a16="http://schemas.microsoft.com/office/drawing/2014/main" val="10004"/>
                  </a:ext>
                </a:extLst>
              </a:tr>
              <a:tr h="430750">
                <a:tc>
                  <a:txBody>
                    <a:bodyPr/>
                    <a:lstStyle/>
                    <a:p>
                      <a:pPr marL="0" marR="0" lvl="0" indent="0" algn="l" rtl="0">
                        <a:lnSpc>
                          <a:spcPct val="100000"/>
                        </a:lnSpc>
                        <a:spcBef>
                          <a:spcPts val="0"/>
                        </a:spcBef>
                        <a:spcAft>
                          <a:spcPts val="0"/>
                        </a:spcAft>
                        <a:buNone/>
                      </a:pPr>
                      <a:r>
                        <a:rPr lang="en-US" sz="1050" u="none" strike="noStrike" cap="none"/>
                        <a:t>Communicate relevant business standards to shared services providers (SSPs) and enforce compliance via provider contracts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5"/>
                  </a:ext>
                </a:extLst>
              </a:tr>
            </a:tbl>
          </a:graphicData>
        </a:graphic>
      </p:graphicFrame>
      <p:sp>
        <p:nvSpPr>
          <p:cNvPr id="178" name="Google Shape;178;p7"/>
          <p:cNvSpPr txBox="1"/>
          <p:nvPr/>
        </p:nvSpPr>
        <p:spPr>
          <a:xfrm>
            <a:off x="467207" y="3827411"/>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179" name="Google Shape;179;p7"/>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186" name="Google Shape;186;p8"/>
          <p:cNvSpPr txBox="1">
            <a:spLocks noGrp="1"/>
          </p:cNvSpPr>
          <p:nvPr>
            <p:ph type="title"/>
          </p:nvPr>
        </p:nvSpPr>
        <p:spPr>
          <a:xfrm>
            <a:off x="626853" y="152411"/>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Market Analysis</a:t>
            </a:r>
            <a:endParaRPr/>
          </a:p>
        </p:txBody>
      </p:sp>
      <p:sp>
        <p:nvSpPr>
          <p:cNvPr id="187" name="Google Shape;187;p8"/>
          <p:cNvSpPr/>
          <p:nvPr/>
        </p:nvSpPr>
        <p:spPr>
          <a:xfrm>
            <a:off x="9473465" y="139354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questions do you need to ask/answer about each solution?</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factors are critical to your QSMOs decision to engage a provider for inclusion in the marketplace?</a:t>
            </a:r>
            <a:endParaRPr/>
          </a:p>
        </p:txBody>
      </p:sp>
      <p:sp>
        <p:nvSpPr>
          <p:cNvPr id="188" name="Google Shape;188;p8"/>
          <p:cNvSpPr/>
          <p:nvPr/>
        </p:nvSpPr>
        <p:spPr>
          <a:xfrm>
            <a:off x="3042710" y="1393542"/>
            <a:ext cx="3748936"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Market analysis captures information and insights about the current solutions available in the market. Through this ongoing activity, QSMOs gain a greater understanding of new, innovative, and best in class solutions to ensure that their marketplace considers and includes solutions that are at pace with the private/commercial sector.</a:t>
            </a:r>
            <a:endParaRPr/>
          </a:p>
        </p:txBody>
      </p:sp>
      <p:sp>
        <p:nvSpPr>
          <p:cNvPr id="189" name="Google Shape;189;p8"/>
          <p:cNvSpPr/>
          <p:nvPr/>
        </p:nvSpPr>
        <p:spPr>
          <a:xfrm>
            <a:off x="6981089" y="139354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Enables QSMOs to identify and engage best in class solution providers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Critical to QSMOs' competitive advantage over other solutions in the market</a:t>
            </a:r>
            <a:endParaRPr/>
          </a:p>
        </p:txBody>
      </p:sp>
      <p:sp>
        <p:nvSpPr>
          <p:cNvPr id="190" name="Google Shape;190;p8"/>
          <p:cNvSpPr/>
          <p:nvPr/>
        </p:nvSpPr>
        <p:spPr>
          <a:xfrm>
            <a:off x="550333" y="1393542"/>
            <a:ext cx="2302934" cy="2484484"/>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 Analyze customer needs and policy requirements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1B: Analyze environment</a:t>
            </a:r>
            <a:endParaRPr/>
          </a:p>
        </p:txBody>
      </p:sp>
      <p:graphicFrame>
        <p:nvGraphicFramePr>
          <p:cNvPr id="191" name="Google Shape;191;p8"/>
          <p:cNvGraphicFramePr/>
          <p:nvPr/>
        </p:nvGraphicFramePr>
        <p:xfrm>
          <a:off x="550333" y="4389262"/>
          <a:ext cx="11226075" cy="1483400"/>
        </p:xfrm>
        <a:graphic>
          <a:graphicData uri="http://schemas.openxmlformats.org/drawingml/2006/table">
            <a:tbl>
              <a:tblPr firstRow="1" bandRow="1">
                <a:noFill/>
                <a:tableStyleId>{DA99FC05-CF84-401F-AE3B-180C569D3E64}</a:tableStyleId>
              </a:tblPr>
              <a:tblGrid>
                <a:gridCol w="8513050">
                  <a:extLst>
                    <a:ext uri="{9D8B030D-6E8A-4147-A177-3AD203B41FA5}">
                      <a16:colId xmlns:a16="http://schemas.microsoft.com/office/drawing/2014/main" val="20000"/>
                    </a:ext>
                  </a:extLst>
                </a:gridCol>
                <a:gridCol w="27130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050" u="none" strike="noStrike" cap="none"/>
                        <a:t>Develop analytical framework to guide market analysis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050" u="none" strike="noStrike" cap="none"/>
                        <a:t>Conduct research to identify solutions in the market that align with customer needs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050" u="none" strike="noStrike" cap="none"/>
                        <a:t>Engage with solution provider or conduct secondary research to navigate through the analytical framework</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bl>
          </a:graphicData>
        </a:graphic>
      </p:graphicFrame>
      <p:sp>
        <p:nvSpPr>
          <p:cNvPr id="192" name="Google Shape;192;p8"/>
          <p:cNvSpPr txBox="1"/>
          <p:nvPr/>
        </p:nvSpPr>
        <p:spPr>
          <a:xfrm>
            <a:off x="467207" y="3900696"/>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193" name="Google Shape;193;p8"/>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ftr" idx="11"/>
          </p:nvPr>
        </p:nvSpPr>
        <p:spPr>
          <a:xfrm>
            <a:off x="8077200" y="76362"/>
            <a:ext cx="3499448" cy="25425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en-US"/>
              <a:t>Marketplace Capability Framework</a:t>
            </a:r>
            <a:endParaRPr/>
          </a:p>
        </p:txBody>
      </p:sp>
      <p:sp>
        <p:nvSpPr>
          <p:cNvPr id="200" name="Google Shape;200;p9"/>
          <p:cNvSpPr txBox="1">
            <a:spLocks noGrp="1"/>
          </p:cNvSpPr>
          <p:nvPr>
            <p:ph type="title"/>
          </p:nvPr>
        </p:nvSpPr>
        <p:spPr>
          <a:xfrm>
            <a:off x="638355" y="145545"/>
            <a:ext cx="10938293" cy="85569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a:t>Data Analytics</a:t>
            </a:r>
            <a:endParaRPr/>
          </a:p>
        </p:txBody>
      </p:sp>
      <p:sp>
        <p:nvSpPr>
          <p:cNvPr id="201" name="Google Shape;201;p9"/>
          <p:cNvSpPr/>
          <p:nvPr/>
        </p:nvSpPr>
        <p:spPr>
          <a:xfrm>
            <a:off x="9473465" y="1347352"/>
            <a:ext cx="2302934" cy="2330983"/>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Key considerations</a:t>
            </a:r>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questions do we need the data to answer?</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Who is the audience for this analysis? How will they use it?</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What data points/sources exist to inform the analysis?</a:t>
            </a:r>
            <a:endParaRPr/>
          </a:p>
        </p:txBody>
      </p:sp>
      <p:sp>
        <p:nvSpPr>
          <p:cNvPr id="202" name="Google Shape;202;p9"/>
          <p:cNvSpPr/>
          <p:nvPr/>
        </p:nvSpPr>
        <p:spPr>
          <a:xfrm>
            <a:off x="3042709" y="1347352"/>
            <a:ext cx="3748936" cy="2330983"/>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Description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Data analytics entails translating data to insights. This includes creating and implementing a methodology for collecting, organizing, and analyzing customer needs to help inform QSMO marketplace solutions and operations. Data analytics enables QSMOs to ask and answer the right questions. </a:t>
            </a:r>
            <a:endParaRPr/>
          </a:p>
        </p:txBody>
      </p:sp>
      <p:sp>
        <p:nvSpPr>
          <p:cNvPr id="203" name="Google Shape;203;p9"/>
          <p:cNvSpPr/>
          <p:nvPr/>
        </p:nvSpPr>
        <p:spPr>
          <a:xfrm>
            <a:off x="6981088" y="1347352"/>
            <a:ext cx="2302934" cy="2330983"/>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Impact</a:t>
            </a:r>
            <a:endParaRPr sz="1400" b="1" i="0" u="none" strike="noStrike" cap="none">
              <a:solidFill>
                <a:schemeClr val="dk2"/>
              </a:solidFill>
              <a:latin typeface="Arial"/>
              <a:ea typeface="Arial"/>
              <a:cs typeface="Arial"/>
              <a:sym typeface="Arial"/>
            </a:endParaRPr>
          </a:p>
          <a:p>
            <a:pPr marL="171450" marR="0" lvl="0" indent="-171450" algn="l" rtl="0">
              <a:lnSpc>
                <a:spcPct val="100000"/>
              </a:lnSpc>
              <a:spcBef>
                <a:spcPts val="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Key follow up to understanding business standards</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Enables QSMOs to use data standards to inform decision making </a:t>
            </a:r>
            <a:endParaRPr/>
          </a:p>
          <a:p>
            <a:pPr marL="171450" marR="0" lvl="0" indent="-171450" algn="l" rtl="0">
              <a:lnSpc>
                <a:spcPct val="100000"/>
              </a:lnSpc>
              <a:spcBef>
                <a:spcPts val="300"/>
              </a:spcBef>
              <a:spcAft>
                <a:spcPts val="0"/>
              </a:spcAft>
              <a:buClr>
                <a:schemeClr val="dk2"/>
              </a:buClr>
              <a:buSzPts val="1400"/>
              <a:buFont typeface="Arial"/>
              <a:buChar char="•"/>
            </a:pPr>
            <a:r>
              <a:rPr lang="en-US" sz="1400" b="0" i="0" u="none" strike="noStrike" cap="none">
                <a:solidFill>
                  <a:schemeClr val="dk2"/>
                </a:solidFill>
                <a:latin typeface="Arial"/>
                <a:ea typeface="Arial"/>
                <a:cs typeface="Arial"/>
                <a:sym typeface="Arial"/>
              </a:rPr>
              <a:t>Opportunity to influence customer experience</a:t>
            </a:r>
            <a:endParaRPr/>
          </a:p>
        </p:txBody>
      </p:sp>
      <p:sp>
        <p:nvSpPr>
          <p:cNvPr id="204" name="Google Shape;204;p9"/>
          <p:cNvSpPr/>
          <p:nvPr/>
        </p:nvSpPr>
        <p:spPr>
          <a:xfrm>
            <a:off x="550332" y="1347352"/>
            <a:ext cx="2302934" cy="2330983"/>
          </a:xfrm>
          <a:prstGeom prst="rect">
            <a:avLst/>
          </a:prstGeom>
          <a:solidFill>
            <a:srgbClr val="F2F2F2"/>
          </a:solidFill>
          <a:ln w="254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chemeClr val="dk2"/>
                </a:solidFill>
                <a:latin typeface="Arial"/>
                <a:ea typeface="Arial"/>
                <a:cs typeface="Arial"/>
                <a:sym typeface="Arial"/>
              </a:rPr>
              <a:t>Value chain step</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 Analyze customer needs and policy requirements</a:t>
            </a:r>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1B: Analyze environment</a:t>
            </a:r>
            <a:endParaRPr/>
          </a:p>
        </p:txBody>
      </p:sp>
      <p:graphicFrame>
        <p:nvGraphicFramePr>
          <p:cNvPr id="205" name="Google Shape;205;p9"/>
          <p:cNvGraphicFramePr/>
          <p:nvPr/>
        </p:nvGraphicFramePr>
        <p:xfrm>
          <a:off x="550333" y="4090072"/>
          <a:ext cx="11226075" cy="2265740"/>
        </p:xfrm>
        <a:graphic>
          <a:graphicData uri="http://schemas.openxmlformats.org/drawingml/2006/table">
            <a:tbl>
              <a:tblPr firstRow="1" bandRow="1">
                <a:noFill/>
                <a:tableStyleId>{DA99FC05-CF84-401F-AE3B-180C569D3E64}</a:tableStyleId>
              </a:tblPr>
              <a:tblGrid>
                <a:gridCol w="8469025">
                  <a:extLst>
                    <a:ext uri="{9D8B030D-6E8A-4147-A177-3AD203B41FA5}">
                      <a16:colId xmlns:a16="http://schemas.microsoft.com/office/drawing/2014/main" val="20000"/>
                    </a:ext>
                  </a:extLst>
                </a:gridCol>
                <a:gridCol w="27570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US" sz="1600" u="none" strike="noStrike" cap="none">
                          <a:solidFill>
                            <a:srgbClr val="002843"/>
                          </a:solidFill>
                        </a:rPr>
                        <a:t>Activity / Role</a:t>
                      </a:r>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None/>
                      </a:pPr>
                      <a:r>
                        <a:rPr lang="en-US" sz="1600" u="none" strike="noStrike" cap="none">
                          <a:solidFill>
                            <a:srgbClr val="002843"/>
                          </a:solidFill>
                        </a:rPr>
                        <a:t>Owner</a:t>
                      </a:r>
                      <a:endParaRPr/>
                    </a:p>
                  </a:txBody>
                  <a:tcPr marL="91450" marR="91450" marT="45725" marB="45725">
                    <a:solidFill>
                      <a:schemeClr val="lt2"/>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050" u="none" strike="noStrike" cap="none"/>
                        <a:t>Define standard/common data management processes</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 / OSSPI</a:t>
                      </a:r>
                      <a:endParaRPr sz="105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US" sz="1050" u="none" strike="noStrike" cap="none"/>
                        <a:t>Use data standards to identify data related to customer needs and policy requirements that require analysis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050" u="none" strike="noStrike" cap="none"/>
                        <a:t>Determine what questions the QSMO needs to answer through analysis</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n-US" sz="1050" u="none" strike="noStrike" cap="none"/>
                        <a:t>Validate and cleanse data to align with standard/common data management processes and reveal unseen data patterns</a:t>
                      </a:r>
                      <a:endParaRPr/>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n-US" sz="1050" u="none" strike="noStrike" cap="none"/>
                        <a:t>Leverage a Customer Relationship Management tool, advanced analysis, and data visualization techniques to better understand the story the data is telling / extract insights from the data (Reporting)</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050" u="none" strike="noStrike" cap="none"/>
                        <a:t>QSMO</a:t>
                      </a:r>
                      <a:endParaRPr/>
                    </a:p>
                  </a:txBody>
                  <a:tcPr marL="91450" marR="91450" marT="45725" marB="45725"/>
                </a:tc>
                <a:extLst>
                  <a:ext uri="{0D108BD9-81ED-4DB2-BD59-A6C34878D82A}">
                    <a16:rowId xmlns:a16="http://schemas.microsoft.com/office/drawing/2014/main" val="10005"/>
                  </a:ext>
                </a:extLst>
              </a:tr>
            </a:tbl>
          </a:graphicData>
        </a:graphic>
      </p:graphicFrame>
      <p:sp>
        <p:nvSpPr>
          <p:cNvPr id="206" name="Google Shape;206;p9"/>
          <p:cNvSpPr txBox="1"/>
          <p:nvPr/>
        </p:nvSpPr>
        <p:spPr>
          <a:xfrm>
            <a:off x="467207" y="3675394"/>
            <a:ext cx="45204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Key roles and responsibilities</a:t>
            </a:r>
            <a:endParaRPr/>
          </a:p>
        </p:txBody>
      </p:sp>
      <p:sp>
        <p:nvSpPr>
          <p:cNvPr id="207" name="Google Shape;207;p9"/>
          <p:cNvSpPr txBox="1">
            <a:spLocks noGrp="1"/>
          </p:cNvSpPr>
          <p:nvPr>
            <p:ph type="sldNum" idx="12"/>
          </p:nvPr>
        </p:nvSpPr>
        <p:spPr>
          <a:xfrm>
            <a:off x="11460400" y="6256938"/>
            <a:ext cx="731600" cy="524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GSA">
  <a:themeElements>
    <a:clrScheme name="GSA">
      <a:dk1>
        <a:srgbClr val="005087"/>
      </a:dk1>
      <a:lt1>
        <a:srgbClr val="FFFFFF"/>
      </a:lt1>
      <a:dk2>
        <a:srgbClr val="002060"/>
      </a:dk2>
      <a:lt2>
        <a:srgbClr val="EEEEEE"/>
      </a:lt2>
      <a:accent1>
        <a:srgbClr val="92D050"/>
      </a:accent1>
      <a:accent2>
        <a:srgbClr val="007236"/>
      </a:accent2>
      <a:accent3>
        <a:srgbClr val="CAAE01"/>
      </a:accent3>
      <a:accent4>
        <a:srgbClr val="B11116"/>
      </a:accent4>
      <a:accent5>
        <a:srgbClr val="F7941E"/>
      </a:accent5>
      <a:accent6>
        <a:srgbClr val="A3238E"/>
      </a:accent6>
      <a:hlink>
        <a:srgbClr val="0095DA"/>
      </a:hlink>
      <a:folHlink>
        <a:srgbClr val="0095D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SA">
  <a:themeElements>
    <a:clrScheme name="GSA">
      <a:dk1>
        <a:srgbClr val="005087"/>
      </a:dk1>
      <a:lt1>
        <a:srgbClr val="FFFFFF"/>
      </a:lt1>
      <a:dk2>
        <a:srgbClr val="002060"/>
      </a:dk2>
      <a:lt2>
        <a:srgbClr val="EEEEEE"/>
      </a:lt2>
      <a:accent1>
        <a:srgbClr val="92D050"/>
      </a:accent1>
      <a:accent2>
        <a:srgbClr val="007236"/>
      </a:accent2>
      <a:accent3>
        <a:srgbClr val="CAAE01"/>
      </a:accent3>
      <a:accent4>
        <a:srgbClr val="B11116"/>
      </a:accent4>
      <a:accent5>
        <a:srgbClr val="F7941E"/>
      </a:accent5>
      <a:accent6>
        <a:srgbClr val="A3238E"/>
      </a:accent6>
      <a:hlink>
        <a:srgbClr val="0095DA"/>
      </a:hlink>
      <a:folHlink>
        <a:srgbClr val="0095D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3986</Words>
  <Application>Microsoft Macintosh PowerPoint</Application>
  <PresentationFormat>Widescreen</PresentationFormat>
  <Paragraphs>607</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Calibri</vt:lpstr>
      <vt:lpstr>Noto Sans Symbols</vt:lpstr>
      <vt:lpstr>GSA</vt:lpstr>
      <vt:lpstr>GSA</vt:lpstr>
      <vt:lpstr>PowerPoint Presentation</vt:lpstr>
      <vt:lpstr>Purpose, Value, and Intended Use</vt:lpstr>
      <vt:lpstr>Table of Contents</vt:lpstr>
      <vt:lpstr>Value Chain</vt:lpstr>
      <vt:lpstr>QSMO Business Architecture – Capability View</vt:lpstr>
      <vt:lpstr>PowerPoint Presentation</vt:lpstr>
      <vt:lpstr>Business Standards</vt:lpstr>
      <vt:lpstr>Market Analysis</vt:lpstr>
      <vt:lpstr>Data Analytics</vt:lpstr>
      <vt:lpstr>Demand Management</vt:lpstr>
      <vt:lpstr>Joint Business Case for Legacy Providers</vt:lpstr>
      <vt:lpstr>Strategic Planning</vt:lpstr>
      <vt:lpstr>PowerPoint Presentation</vt:lpstr>
      <vt:lpstr>Solution Design</vt:lpstr>
      <vt:lpstr>Portfolio Management</vt:lpstr>
      <vt:lpstr>Project Management</vt:lpstr>
      <vt:lpstr>Marketplace Catalog</vt:lpstr>
      <vt:lpstr>Baseline Configuration and Integration</vt:lpstr>
      <vt:lpstr>PowerPoint Presentation</vt:lpstr>
      <vt:lpstr>Provider Assessment</vt:lpstr>
      <vt:lpstr>Provider Selection</vt:lpstr>
      <vt:lpstr>PowerPoint Presentation</vt:lpstr>
      <vt:lpstr>Domain Expertise</vt:lpstr>
      <vt:lpstr>PowerPoint Presentation</vt:lpstr>
      <vt:lpstr>Provider Management</vt:lpstr>
      <vt:lpstr>Shared Solution Management</vt:lpstr>
      <vt:lpstr>PowerPoint Presentation</vt:lpstr>
      <vt:lpstr>Notes</vt:lpstr>
      <vt:lpstr>Glossary of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Eisenrauch, Susanna (Chacko)</dc:creator>
  <cp:lastModifiedBy>Christine Wuhrman</cp:lastModifiedBy>
  <cp:revision>3</cp:revision>
  <cp:lastPrinted>2021-09-27T13:51:38Z</cp:lastPrinted>
  <dcterms:modified xsi:type="dcterms:W3CDTF">2021-09-27T13:55:15Z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0x010100D11F7F4B96AD0A40B1B838A293BDFF99</vt:lpwstr>
  </property>
</Properties>
</file>