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8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9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0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11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12.xml" ContentType="application/vnd.openxmlformats-officedocument.theme+xml"/>
  <Override PartName="/ppt/slideLayouts/slideLayout3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  <p:sldMasterId id="2147483708" r:id="rId5"/>
    <p:sldMasterId id="2147483710" r:id="rId6"/>
    <p:sldMasterId id="2147483713" r:id="rId7"/>
    <p:sldMasterId id="2147483686" r:id="rId8"/>
    <p:sldMasterId id="2147483691" r:id="rId9"/>
    <p:sldMasterId id="2147483671" r:id="rId10"/>
    <p:sldMasterId id="2147483676" r:id="rId11"/>
    <p:sldMasterId id="2147483681" r:id="rId12"/>
    <p:sldMasterId id="2147483695" r:id="rId13"/>
    <p:sldMasterId id="2147483698" r:id="rId14"/>
    <p:sldMasterId id="2147483703" r:id="rId15"/>
    <p:sldMasterId id="2147483720" r:id="rId16"/>
  </p:sldMasterIdLst>
  <p:notesMasterIdLst>
    <p:notesMasterId r:id="rId29"/>
  </p:notesMasterIdLst>
  <p:sldIdLst>
    <p:sldId id="256" r:id="rId17"/>
    <p:sldId id="271" r:id="rId18"/>
    <p:sldId id="298" r:id="rId19"/>
    <p:sldId id="301" r:id="rId20"/>
    <p:sldId id="300" r:id="rId21"/>
    <p:sldId id="304" r:id="rId22"/>
    <p:sldId id="303" r:id="rId23"/>
    <p:sldId id="305" r:id="rId24"/>
    <p:sldId id="306" r:id="rId25"/>
    <p:sldId id="281" r:id="rId26"/>
    <p:sldId id="302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B2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8" autoAdjust="0"/>
    <p:restoredTop sz="91001" autoAdjust="0"/>
  </p:normalViewPr>
  <p:slideViewPr>
    <p:cSldViewPr snapToGrid="0">
      <p:cViewPr varScale="1">
        <p:scale>
          <a:sx n="80" d="100"/>
          <a:sy n="80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" Target="slides/slide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03DAE-3605-4D16-BD6E-7232E5B44FF5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E44D6-6975-4679-9AFE-B7A95A238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8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E44D6-6975-4679-9AFE-B7A95A2389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E44D6-6975-4679-9AFE-B7A95A2389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49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Describes the business organization and business needs as clarification on the goal.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Describes the history of what has occurred to date and how/why this project was approved for execution at the present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E44D6-6975-4679-9AFE-B7A95A2389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 and describes items out of scope.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E44D6-6975-4679-9AFE-B7A95A2389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56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 assumptions, constraints, dependencies, and milestone commitments.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E44D6-6975-4679-9AFE-B7A95A2389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2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65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4D4C-743B-4851-93DE-2D6190F99D7D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C1E-8EB9-44ED-9157-EAC6E67273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Box 15"/>
          <p:cNvSpPr txBox="1"/>
          <p:nvPr userDrawn="1"/>
        </p:nvSpPr>
        <p:spPr>
          <a:xfrm>
            <a:off x="4038600" y="6641431"/>
            <a:ext cx="4114800" cy="35568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89898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&lt;Disclaimer&gt;</a:t>
            </a:r>
            <a:endParaRPr lang="en-US" sz="1100">
              <a:solidFill>
                <a:srgbClr val="898989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8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5663-1C95-4FB1-A086-9C621820A1F5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C1E-8EB9-44ED-9157-EAC6E672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7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6BB7-E407-449F-A8AF-63C7EEECFC17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C1E-8EB9-44ED-9157-EAC6E672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9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3C7D8-E334-4BB9-A4E7-239138E5442F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4BB72-07AF-4E22-8C18-59D79B6BC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8399-C551-4F12-9E44-F3A4195E3715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C1E-8EB9-44ED-9157-EAC6E672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2D78-A7F2-465F-90D4-37373194697B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C1E-8EB9-44ED-9157-EAC6E672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64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64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9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724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7247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6B40-7CA7-45BA-B407-6B8C22500052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D00-BC24-4A8D-A5D8-D9FDB739B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19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CB03-CF8B-4C6A-9006-F4F0BC4DC6E0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40D00-BC24-4A8D-A5D8-D9FDB739B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18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126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01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29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388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62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53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312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715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9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9315" y="1825625"/>
            <a:ext cx="411480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0595" y="1825625"/>
            <a:ext cx="4083205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5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latin typeface="+mn-lt"/>
              </a:defRPr>
            </a:lvl1pPr>
          </a:lstStyle>
          <a:p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« </a:t>
            </a:r>
            <a:r>
              <a:rPr lang="fr-FR" sz="4800" i="1" dirty="0" err="1" smtClean="0">
                <a:solidFill>
                  <a:schemeClr val="bg1"/>
                </a:solidFill>
                <a:latin typeface="+mn-lt"/>
              </a:rPr>
              <a:t>Add</a:t>
            </a:r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 a </a:t>
            </a:r>
            <a:r>
              <a:rPr lang="fr-FR" sz="4800" i="1" dirty="0" err="1" smtClean="0">
                <a:solidFill>
                  <a:schemeClr val="bg1"/>
                </a:solidFill>
                <a:latin typeface="+mn-lt"/>
              </a:rPr>
              <a:t>company</a:t>
            </a:r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fr-FR" sz="4800" i="1" dirty="0" err="1" smtClean="0">
                <a:solidFill>
                  <a:schemeClr val="bg1"/>
                </a:solidFill>
                <a:latin typeface="+mn-lt"/>
              </a:rPr>
              <a:t>quote</a:t>
            </a:r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fr-FR" sz="4800" i="1" dirty="0" err="1" smtClean="0">
                <a:solidFill>
                  <a:schemeClr val="bg1"/>
                </a:solidFill>
                <a:latin typeface="+mn-lt"/>
              </a:rPr>
              <a:t>here</a:t>
            </a:r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 »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94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78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069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48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fr-FR" sz="2400" dirty="0" smtClean="0">
                <a:solidFill>
                  <a:schemeClr val="bg1"/>
                </a:solidFill>
                <a:latin typeface="+mn-lt"/>
              </a:rPr>
              <a:t>1881 Campus Commons Drive, Suite 350</a:t>
            </a:r>
            <a:br>
              <a:rPr lang="fr-FR" sz="2400" dirty="0" smtClean="0">
                <a:solidFill>
                  <a:schemeClr val="bg1"/>
                </a:solidFill>
                <a:latin typeface="+mn-lt"/>
              </a:rPr>
            </a:br>
            <a:r>
              <a:rPr lang="fr-FR" sz="2400" dirty="0" err="1" smtClean="0">
                <a:solidFill>
                  <a:schemeClr val="bg1"/>
                </a:solidFill>
                <a:latin typeface="+mn-lt"/>
              </a:rPr>
              <a:t>Reston</a:t>
            </a:r>
            <a:r>
              <a:rPr lang="fr-FR" sz="2400" dirty="0" smtClean="0">
                <a:solidFill>
                  <a:schemeClr val="bg1"/>
                </a:solidFill>
                <a:latin typeface="+mn-lt"/>
              </a:rPr>
              <a:t>, VA 20191</a:t>
            </a:r>
            <a:br>
              <a:rPr lang="fr-FR" sz="2400" dirty="0" smtClean="0">
                <a:solidFill>
                  <a:schemeClr val="bg1"/>
                </a:solidFill>
                <a:latin typeface="+mn-lt"/>
              </a:rPr>
            </a:br>
            <a:endParaRPr lang="fr-FR" sz="2400" dirty="0" smtClean="0">
              <a:solidFill>
                <a:schemeClr val="bg1"/>
              </a:solidFill>
              <a:latin typeface="+mn-lt"/>
            </a:endParaRPr>
          </a:p>
          <a:p>
            <a:r>
              <a:rPr lang="fr-FR" sz="2400" b="1" dirty="0" smtClean="0">
                <a:solidFill>
                  <a:schemeClr val="bg1"/>
                </a:solidFill>
                <a:latin typeface="+mn-lt"/>
              </a:rPr>
              <a:t>Phone:</a:t>
            </a:r>
            <a:r>
              <a:rPr lang="fr-FR" sz="2400" dirty="0" smtClean="0">
                <a:solidFill>
                  <a:schemeClr val="bg1"/>
                </a:solidFill>
                <a:latin typeface="+mn-lt"/>
              </a:rPr>
              <a:t> (703) 760-4600</a:t>
            </a:r>
            <a:br>
              <a:rPr lang="fr-FR" sz="2400" dirty="0" smtClean="0">
                <a:solidFill>
                  <a:schemeClr val="bg1"/>
                </a:solidFill>
                <a:latin typeface="+mn-lt"/>
              </a:rPr>
            </a:br>
            <a:r>
              <a:rPr lang="fr-FR" sz="2400" b="1" dirty="0" smtClean="0">
                <a:solidFill>
                  <a:schemeClr val="bg1"/>
                </a:solidFill>
                <a:latin typeface="+mn-lt"/>
              </a:rPr>
              <a:t>Fax:</a:t>
            </a:r>
            <a:r>
              <a:rPr lang="fr-FR" sz="2400" dirty="0" smtClean="0">
                <a:solidFill>
                  <a:schemeClr val="bg1"/>
                </a:solidFill>
                <a:latin typeface="+mn-lt"/>
              </a:rPr>
              <a:t> (703) 390-1113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44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245600" y="6400801"/>
            <a:ext cx="1930400" cy="212725"/>
          </a:xfrm>
          <a:prstGeom prst="rect">
            <a:avLst/>
          </a:prstGeom>
        </p:spPr>
        <p:txBody>
          <a:bodyPr/>
          <a:lstStyle/>
          <a:p>
            <a:fld id="{D234D256-274F-4284-9645-316416818CC7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4381" y="6400801"/>
            <a:ext cx="8428019" cy="212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6000" y="6400801"/>
            <a:ext cx="406400" cy="212725"/>
          </a:xfrm>
          <a:prstGeom prst="rect">
            <a:avLst/>
          </a:prstGeom>
        </p:spPr>
        <p:txBody>
          <a:bodyPr/>
          <a:lstStyle/>
          <a:p>
            <a:fld id="{C2A652CF-C20F-4440-9EDC-5AFB0E968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5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36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0" y="6400800"/>
            <a:ext cx="2133600" cy="228600"/>
          </a:xfrm>
          <a:prstGeom prst="rect">
            <a:avLst/>
          </a:prstGeom>
        </p:spPr>
        <p:txBody>
          <a:bodyPr/>
          <a:lstStyle/>
          <a:p>
            <a:fld id="{B3045DC9-CB61-4A17-9B6E-6D4CDEB0EF19}" type="datetime4">
              <a:rPr lang="en-US" smtClean="0"/>
              <a:t>October 16,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4381" y="6416676"/>
            <a:ext cx="8428019" cy="212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600" y="6416676"/>
            <a:ext cx="381000" cy="212725"/>
          </a:xfrm>
          <a:prstGeom prst="rect">
            <a:avLst/>
          </a:prstGeom>
        </p:spPr>
        <p:txBody>
          <a:bodyPr/>
          <a:lstStyle/>
          <a:p>
            <a:fld id="{C2A652CF-C20F-4440-9EDC-5AFB0E968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427038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45600" y="6400801"/>
            <a:ext cx="1930400" cy="212725"/>
          </a:xfrm>
          <a:prstGeom prst="rect">
            <a:avLst/>
          </a:prstGeom>
        </p:spPr>
        <p:txBody>
          <a:bodyPr/>
          <a:lstStyle/>
          <a:p>
            <a:fld id="{D66C2056-E2DC-4040-909F-097DC4C96942}" type="datetime4">
              <a:rPr lang="en-US" smtClean="0"/>
              <a:t>October 16,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4381" y="6400801"/>
            <a:ext cx="8428019" cy="212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76000" y="6400801"/>
            <a:ext cx="406400" cy="212725"/>
          </a:xfrm>
          <a:prstGeom prst="rect">
            <a:avLst/>
          </a:prstGeom>
        </p:spPr>
        <p:txBody>
          <a:bodyPr/>
          <a:lstStyle/>
          <a:p>
            <a:fld id="{C2A652CF-C20F-4440-9EDC-5AFB0E968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427038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245600" y="6400801"/>
            <a:ext cx="1930400" cy="212725"/>
          </a:xfrm>
          <a:prstGeom prst="rect">
            <a:avLst/>
          </a:prstGeom>
        </p:spPr>
        <p:txBody>
          <a:bodyPr/>
          <a:lstStyle/>
          <a:p>
            <a:fld id="{4442972D-73EF-4F5D-85BB-3E43022AD9DE}" type="datetime4">
              <a:rPr lang="en-US" smtClean="0"/>
              <a:t>October 16,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14381" y="6400801"/>
            <a:ext cx="8428019" cy="212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76000" y="6400801"/>
            <a:ext cx="406400" cy="212725"/>
          </a:xfrm>
          <a:prstGeom prst="rect">
            <a:avLst/>
          </a:prstGeom>
        </p:spPr>
        <p:txBody>
          <a:bodyPr/>
          <a:lstStyle/>
          <a:p>
            <a:fld id="{C2A652CF-C20F-4440-9EDC-5AFB0E968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9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10972800" cy="427038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45600" y="6400801"/>
            <a:ext cx="1930400" cy="212725"/>
          </a:xfrm>
          <a:prstGeom prst="rect">
            <a:avLst/>
          </a:prstGeom>
        </p:spPr>
        <p:txBody>
          <a:bodyPr/>
          <a:lstStyle/>
          <a:p>
            <a:fld id="{BBBCB1F4-2A08-46AF-B648-DA09D0C0C935}" type="datetime4">
              <a:rPr lang="en-US" smtClean="0"/>
              <a:t>October 16,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4381" y="6400801"/>
            <a:ext cx="8428019" cy="2127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6000" y="6400801"/>
            <a:ext cx="406400" cy="212725"/>
          </a:xfrm>
          <a:prstGeom prst="rect">
            <a:avLst/>
          </a:prstGeom>
        </p:spPr>
        <p:txBody>
          <a:bodyPr/>
          <a:lstStyle/>
          <a:p>
            <a:fld id="{C2A652CF-C20F-4440-9EDC-5AFB0E968F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3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« </a:t>
            </a:r>
            <a:r>
              <a:rPr lang="fr-FR" sz="4800" i="1" dirty="0" err="1" smtClean="0">
                <a:solidFill>
                  <a:schemeClr val="bg1"/>
                </a:solidFill>
                <a:latin typeface="+mn-lt"/>
              </a:rPr>
              <a:t>Add</a:t>
            </a:r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 a </a:t>
            </a:r>
            <a:r>
              <a:rPr lang="fr-FR" sz="4800" i="1" dirty="0" err="1" smtClean="0">
                <a:solidFill>
                  <a:schemeClr val="bg1"/>
                </a:solidFill>
                <a:latin typeface="+mn-lt"/>
              </a:rPr>
              <a:t>company</a:t>
            </a:r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fr-FR" sz="4800" i="1" dirty="0" err="1" smtClean="0">
                <a:solidFill>
                  <a:schemeClr val="bg1"/>
                </a:solidFill>
                <a:latin typeface="+mn-lt"/>
              </a:rPr>
              <a:t>quote</a:t>
            </a:r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fr-FR" sz="4800" i="1" dirty="0" err="1" smtClean="0">
                <a:solidFill>
                  <a:schemeClr val="bg1"/>
                </a:solidFill>
                <a:latin typeface="+mn-lt"/>
              </a:rPr>
              <a:t>here</a:t>
            </a:r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 »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4.jpeg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3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96" y="1343931"/>
            <a:ext cx="6468464" cy="416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2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643" y="5426708"/>
            <a:ext cx="1715406" cy="11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8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728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2B2F3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9316" y="365125"/>
            <a:ext cx="84544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9316" y="1825625"/>
            <a:ext cx="84544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2481943" cy="6858000"/>
          </a:xfrm>
          <a:prstGeom prst="rect">
            <a:avLst/>
          </a:prstGeom>
          <a:solidFill>
            <a:srgbClr val="2B2F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65" y="5382927"/>
            <a:ext cx="1945821" cy="12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04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2" r:id="rId2"/>
    <p:sldLayoutId id="2147483729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2B2F3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hoto By Luca Zan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-12700"/>
            <a:ext cx="10306051" cy="687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1" y="1"/>
            <a:ext cx="6183086" cy="6857999"/>
          </a:xfrm>
          <a:prstGeom prst="rect">
            <a:avLst/>
          </a:prstGeom>
          <a:solidFill>
            <a:srgbClr val="2B2F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52856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52856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7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3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B2F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5626"/>
            <a:ext cx="10515600" cy="79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99317"/>
            <a:ext cx="10515600" cy="327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Add content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6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8572A-2959-451C-B889-072C205BF111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2B27-EDC4-4B07-A447-6189F41943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B2F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95" y="1268570"/>
            <a:ext cx="6709410" cy="432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0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265218"/>
            <a:ext cx="12192000" cy="2504209"/>
          </a:xfrm>
          <a:prstGeom prst="rect">
            <a:avLst/>
          </a:prstGeom>
          <a:solidFill>
            <a:srgbClr val="2B2F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8707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« </a:t>
            </a:r>
            <a:r>
              <a:rPr lang="fr-FR" sz="4800" i="1" dirty="0" err="1" smtClean="0">
                <a:solidFill>
                  <a:schemeClr val="bg1"/>
                </a:solidFill>
                <a:latin typeface="+mn-lt"/>
              </a:rPr>
              <a:t>Add</a:t>
            </a:r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 a </a:t>
            </a:r>
            <a:r>
              <a:rPr lang="fr-FR" sz="4800" i="1" dirty="0" err="1" smtClean="0">
                <a:solidFill>
                  <a:schemeClr val="bg1"/>
                </a:solidFill>
                <a:latin typeface="+mn-lt"/>
              </a:rPr>
              <a:t>company</a:t>
            </a:r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fr-FR" sz="4800" i="1" dirty="0" err="1" smtClean="0">
                <a:solidFill>
                  <a:schemeClr val="bg1"/>
                </a:solidFill>
                <a:latin typeface="+mn-lt"/>
              </a:rPr>
              <a:t>quote</a:t>
            </a:r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fr-FR" sz="4800" i="1" dirty="0" err="1" smtClean="0">
                <a:solidFill>
                  <a:schemeClr val="bg1"/>
                </a:solidFill>
                <a:latin typeface="+mn-lt"/>
              </a:rPr>
              <a:t>here</a:t>
            </a:r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 » </a:t>
            </a:r>
            <a:endParaRPr lang="en-US" sz="4800" b="1" i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3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32" r:id="rId2"/>
    <p:sldLayoutId id="2147483733" r:id="rId3"/>
    <p:sldLayoutId id="2147483734" r:id="rId4"/>
    <p:sldLayoutId id="2147483735" r:id="rId5"/>
    <p:sldLayoutId id="2147483736" r:id="rId6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0" i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3555420" y="935181"/>
            <a:ext cx="5081155" cy="5081155"/>
          </a:xfrm>
          <a:prstGeom prst="ellipse">
            <a:avLst/>
          </a:prstGeom>
          <a:solidFill>
            <a:srgbClr val="2B2F3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420" y="2365295"/>
            <a:ext cx="5055180" cy="2383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« </a:t>
            </a:r>
            <a:r>
              <a:rPr lang="fr-FR" sz="4800" i="1" dirty="0" err="1" smtClean="0">
                <a:solidFill>
                  <a:schemeClr val="bg1"/>
                </a:solidFill>
                <a:latin typeface="+mn-lt"/>
              </a:rPr>
              <a:t>Add</a:t>
            </a:r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 a </a:t>
            </a:r>
            <a:r>
              <a:rPr lang="fr-FR" sz="4800" i="1" dirty="0" err="1" smtClean="0">
                <a:solidFill>
                  <a:schemeClr val="bg1"/>
                </a:solidFill>
                <a:latin typeface="+mn-lt"/>
              </a:rPr>
              <a:t>company</a:t>
            </a:r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fr-FR" sz="4800" i="1" dirty="0" err="1" smtClean="0">
                <a:solidFill>
                  <a:schemeClr val="bg1"/>
                </a:solidFill>
                <a:latin typeface="+mn-lt"/>
              </a:rPr>
              <a:t>quote</a:t>
            </a:r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fr-FR" sz="4800" i="1" dirty="0" err="1" smtClean="0">
                <a:solidFill>
                  <a:schemeClr val="bg1"/>
                </a:solidFill>
                <a:latin typeface="+mn-lt"/>
              </a:rPr>
              <a:t>here</a:t>
            </a:r>
            <a:r>
              <a:rPr lang="fr-FR" sz="4800" i="1" dirty="0" smtClean="0">
                <a:solidFill>
                  <a:schemeClr val="bg1"/>
                </a:solidFill>
                <a:latin typeface="+mn-lt"/>
              </a:rPr>
              <a:t> »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i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703659"/>
            <a:ext cx="8331200" cy="648494"/>
          </a:xfrm>
          <a:prstGeom prst="rect">
            <a:avLst/>
          </a:prstGeom>
          <a:solidFill>
            <a:srgbClr val="2B2F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1D6C8-ED45-4214-B9E9-0F632570EFF7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6AC1E-8EB9-44ED-9157-EAC6E672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1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723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2F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95525"/>
            <a:ext cx="8331200" cy="648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95C9-A20E-415E-8D49-1E5485AA8372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BB72-07AF-4E22-8C18-59D79B6BC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7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724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2B2F3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28B89-DCA9-472B-8E84-3A642994F9CC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40D00-BC24-4A8D-A5D8-D9FDB739B8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232229" y="5943600"/>
            <a:ext cx="12729029" cy="1828800"/>
          </a:xfrm>
          <a:prstGeom prst="rect">
            <a:avLst/>
          </a:prstGeom>
          <a:solidFill>
            <a:srgbClr val="2B2F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18" y="6193290"/>
            <a:ext cx="3005364" cy="46883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838200" y="1453896"/>
            <a:ext cx="10515600" cy="0"/>
          </a:xfrm>
          <a:prstGeom prst="line">
            <a:avLst/>
          </a:prstGeom>
          <a:ln w="19050">
            <a:solidFill>
              <a:srgbClr val="2B2F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99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72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2B2F3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32229" y="6378807"/>
            <a:ext cx="12729029" cy="483686"/>
          </a:xfrm>
          <a:prstGeom prst="rect">
            <a:avLst/>
          </a:prstGeom>
          <a:solidFill>
            <a:srgbClr val="2B2F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70" y="6427797"/>
            <a:ext cx="2439307" cy="38053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1453896"/>
            <a:ext cx="10515600" cy="0"/>
          </a:xfrm>
          <a:prstGeom prst="line">
            <a:avLst/>
          </a:prstGeom>
          <a:ln w="19050">
            <a:solidFill>
              <a:srgbClr val="2B2F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0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72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2B2F3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643" y="5426708"/>
            <a:ext cx="1715406" cy="110472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838200" y="1453896"/>
            <a:ext cx="10515600" cy="0"/>
          </a:xfrm>
          <a:prstGeom prst="line">
            <a:avLst/>
          </a:prstGeom>
          <a:ln w="19050">
            <a:solidFill>
              <a:srgbClr val="2B2F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2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72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2B2F3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tehouse.gov/the-press-office/2015/03/19/executive-order-planning-federal-sustainability-next-deca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603" y="4983222"/>
            <a:ext cx="2094837" cy="1349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0776"/>
            <a:ext cx="12192000" cy="1325563"/>
          </a:xfrm>
        </p:spPr>
        <p:txBody>
          <a:bodyPr>
            <a:noAutofit/>
          </a:bodyPr>
          <a:lstStyle/>
          <a:p>
            <a:r>
              <a:rPr lang="en-US" sz="5400" dirty="0" err="1" smtClean="0"/>
              <a:t>Ventera</a:t>
            </a:r>
            <a:r>
              <a:rPr lang="en-US" sz="5400" dirty="0" smtClean="0"/>
              <a:t> GSA</a:t>
            </a:r>
            <a:br>
              <a:rPr lang="en-US" sz="5400" dirty="0" smtClean="0"/>
            </a:br>
            <a:r>
              <a:rPr lang="en-US" sz="5400" dirty="0" smtClean="0"/>
              <a:t> GHG Hack-a-thon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idx="4294967295"/>
          </p:nvPr>
        </p:nvSpPr>
        <p:spPr>
          <a:xfrm>
            <a:off x="0" y="4833303"/>
            <a:ext cx="12191999" cy="1349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October 16, 2015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954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Help an agency</a:t>
            </a:r>
            <a:r>
              <a:rPr lang="en-US" dirty="0"/>
              <a:t> </a:t>
            </a:r>
            <a:r>
              <a:rPr lang="en-US" dirty="0" smtClean="0"/>
              <a:t>visualize overall reduction of GHG using the </a:t>
            </a:r>
            <a:r>
              <a:rPr lang="en-US" dirty="0" smtClean="0">
                <a:hlinkClick r:id="rId3"/>
              </a:rPr>
              <a:t>Executive Order 13514</a:t>
            </a:r>
            <a:r>
              <a:rPr lang="en-US" dirty="0"/>
              <a:t> </a:t>
            </a:r>
            <a:r>
              <a:rPr lang="en-US" dirty="0" smtClean="0"/>
              <a:t>section (g) as baseline goals. </a:t>
            </a:r>
          </a:p>
          <a:p>
            <a:r>
              <a:rPr lang="en-US" dirty="0"/>
              <a:t>A</a:t>
            </a:r>
            <a:r>
              <a:rPr lang="en-US" dirty="0" smtClean="0"/>
              <a:t>gencies are faced with many considerations related to fleet management such as:</a:t>
            </a:r>
          </a:p>
          <a:p>
            <a:pPr lvl="1"/>
            <a:r>
              <a:rPr lang="en-US" dirty="0" smtClean="0"/>
              <a:t>Fleet replacement rate</a:t>
            </a:r>
          </a:p>
          <a:p>
            <a:pPr lvl="1"/>
            <a:r>
              <a:rPr lang="en-US" dirty="0" smtClean="0"/>
              <a:t>Rate of change in fleet size</a:t>
            </a:r>
          </a:p>
          <a:p>
            <a:pPr lvl="1"/>
            <a:r>
              <a:rPr lang="en-US" dirty="0" smtClean="0"/>
              <a:t>Cost per vehicle type</a:t>
            </a:r>
          </a:p>
          <a:p>
            <a:pPr lvl="1"/>
            <a:r>
              <a:rPr lang="en-US" dirty="0" smtClean="0"/>
              <a:t>Allocation of newly purchased vehicles (by type)</a:t>
            </a:r>
          </a:p>
          <a:p>
            <a:r>
              <a:rPr lang="en-US" dirty="0" smtClean="0"/>
              <a:t>To help achieve emissions goals, we’ve provided the ability </a:t>
            </a:r>
            <a:r>
              <a:rPr lang="en-US" dirty="0"/>
              <a:t>to </a:t>
            </a:r>
            <a:r>
              <a:rPr lang="en-US" dirty="0" smtClean="0"/>
              <a:t>adjust a </a:t>
            </a:r>
            <a:r>
              <a:rPr lang="en-US" dirty="0"/>
              <a:t>set of </a:t>
            </a:r>
            <a:r>
              <a:rPr lang="en-US" dirty="0" smtClean="0"/>
              <a:t>variables based on those factors.</a:t>
            </a:r>
          </a:p>
          <a:p>
            <a:r>
              <a:rPr lang="en-US" dirty="0" smtClean="0"/>
              <a:t>Long-term goal: </a:t>
            </a:r>
          </a:p>
          <a:p>
            <a:pPr lvl="1"/>
            <a:r>
              <a:rPr lang="en-US" dirty="0" smtClean="0"/>
              <a:t>Produce an actionable plan for fleet management to achieve GHG emission goals.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F0CF-1DE4-4312-A22A-8BDCE65958C5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C1E-8EB9-44ED-9157-EAC6E67273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7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Information</a:t>
            </a:r>
            <a:endParaRPr lang="en-US" dirty="0"/>
          </a:p>
        </p:txBody>
      </p:sp>
      <p:sp>
        <p:nvSpPr>
          <p:cNvPr id="3" name="Date Placeholder 4"/>
          <p:cNvSpPr txBox="1">
            <a:spLocks/>
          </p:cNvSpPr>
          <p:nvPr/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B65663-1C95-4FB1-A086-9C621820A1F5}" type="datetime4">
              <a:rPr lang="en-US" smtClean="0">
                <a:solidFill>
                  <a:schemeClr val="bg1"/>
                </a:solidFill>
              </a:rPr>
              <a:pPr/>
              <a:t>October 16, 2015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77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Variables</a:t>
            </a:r>
          </a:p>
          <a:p>
            <a:pPr lvl="1"/>
            <a:r>
              <a:rPr lang="en-US" dirty="0" smtClean="0"/>
              <a:t>Default values for Vehicle Cost, Rate of change in fleet size, Vehicle replacement rate, Allocate of vehicles per vehicle type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Assumptions</a:t>
            </a:r>
          </a:p>
          <a:p>
            <a:pPr lvl="1"/>
            <a:r>
              <a:rPr lang="en-US" dirty="0" smtClean="0"/>
              <a:t>Zero inflation rate</a:t>
            </a:r>
          </a:p>
          <a:p>
            <a:pPr lvl="1"/>
            <a:r>
              <a:rPr lang="en-US" dirty="0" smtClean="0"/>
              <a:t>Zero maintenance cost (</a:t>
            </a:r>
            <a:r>
              <a:rPr lang="en-US" dirty="0" err="1" smtClean="0"/>
              <a:t>ie</a:t>
            </a:r>
            <a:r>
              <a:rPr lang="en-US" dirty="0" smtClean="0"/>
              <a:t>. Electric vehicles)</a:t>
            </a:r>
          </a:p>
          <a:p>
            <a:pPr lvl="1"/>
            <a:r>
              <a:rPr lang="en-US" dirty="0" smtClean="0"/>
              <a:t>Consistent emission rate over time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Constraints</a:t>
            </a:r>
          </a:p>
          <a:p>
            <a:pPr lvl="1"/>
            <a:r>
              <a:rPr lang="en-US" dirty="0" smtClean="0"/>
              <a:t>Time</a:t>
            </a:r>
          </a:p>
          <a:p>
            <a:pPr lvl="1"/>
            <a:r>
              <a:rPr lang="en-US" dirty="0" smtClean="0"/>
              <a:t>Extensive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A690-6846-4349-9F49-75610E6CF87F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C1E-8EB9-44ED-9157-EAC6E67273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98684-37CB-4B2D-B132-3B0A0A90E478}" type="datetime4">
              <a:rPr lang="en-US" sz="1200" smtClean="0">
                <a:solidFill>
                  <a:schemeClr val="bg1"/>
                </a:solidFill>
              </a:rPr>
              <a:t>October 16, 2015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r"/>
            <a:fld id="{C2A652CF-C20F-4440-9EDC-5AFB0E968FBD}" type="slidenum">
              <a:rPr lang="en-US" sz="1200" smtClean="0">
                <a:solidFill>
                  <a:schemeClr val="bg1"/>
                </a:solidFill>
              </a:rPr>
              <a:pPr algn="r"/>
              <a:t>2</a:t>
            </a:fld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6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2557" y="2666541"/>
            <a:ext cx="3601453" cy="2457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How </a:t>
            </a:r>
            <a:r>
              <a:rPr lang="en-US" sz="2000" dirty="0"/>
              <a:t>does increasing an agency’s use of other alternative fuel vehicles such as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diesel-powered, hybrid, and electric vehicles</a:t>
            </a:r>
            <a:r>
              <a:rPr lang="en-US" sz="2000" dirty="0"/>
              <a:t> rather than traditional gas-powered vehicles affect the level of greenhouse gas emissions over a period of time?</a:t>
            </a:r>
          </a:p>
          <a:p>
            <a:endParaRPr lang="en-US" sz="16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F043-F5DF-42CA-9282-534CD06DBA6E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C1E-8EB9-44ED-9157-EAC6E6727362}" type="slidenum">
              <a:rPr lang="en-US" smtClean="0"/>
              <a:t>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32" y="1690688"/>
            <a:ext cx="7968725" cy="440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B65663-1C95-4FB1-A086-9C621820A1F5}" type="datetime4">
              <a:rPr lang="en-US" smtClean="0">
                <a:solidFill>
                  <a:schemeClr val="bg1"/>
                </a:solidFill>
              </a:rPr>
              <a:t>October 16, 2015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26AC1E-8EB9-44ED-9157-EAC6E67273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5663-1C95-4FB1-A086-9C621820A1F5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C1E-8EB9-44ED-9157-EAC6E6727362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179" y="0"/>
            <a:ext cx="8694821" cy="692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8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5663-1C95-4FB1-A086-9C621820A1F5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C1E-8EB9-44ED-9157-EAC6E6727362}" type="slidenum">
              <a:rPr lang="en-US" smtClean="0"/>
              <a:t>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0"/>
            <a:ext cx="8607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31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5663-1C95-4FB1-A086-9C621820A1F5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C1E-8EB9-44ED-9157-EAC6E6727362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0"/>
            <a:ext cx="8607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06BB7-E407-449F-A8AF-63C7EEECFC17}" type="datetime4">
              <a:rPr lang="en-US" smtClean="0"/>
              <a:t>October 16,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&lt;Client Name&gt; &lt;Project Name&gt; Project Kickoff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6AC1E-8EB9-44ED-9157-EAC6E672736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10" y="0"/>
            <a:ext cx="8607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4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26AC1E-8EB9-44ED-9157-EAC6E6727362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B65663-1C95-4FB1-A086-9C621820A1F5}" type="datetime4">
              <a:rPr lang="en-US" smtClean="0">
                <a:solidFill>
                  <a:schemeClr val="bg1"/>
                </a:solidFill>
              </a:rPr>
              <a:pPr/>
              <a:t>October 16, 2015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21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entera Titl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Ventera template 3 - no li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Ventera sideba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Ventera half p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Contact 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entera Titl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mpany Quo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mpany Quot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Ligh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ark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Ventera template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Ventera templat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Ventera template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ork_x0020_Function xmlns="1ba83741-37ae-4266-a27a-a4a7577cf065">Project Management</Work_x0020_Function>
    <Doc_x0020_Type xmlns="1ba83741-37ae-4266-a27a-a4a7577cf065">Template</Doc_x0020_Type>
    <Deliverable xmlns="1ba83741-37ae-4266-a27a-a4a7577cf065">1</Deliverable>
    <Source_x0020_Filename xmlns="1ba83741-37ae-4266-a27a-a4a7577cf06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EBF1E2465B9843ACD3783D1E86E496" ma:contentTypeVersion="4" ma:contentTypeDescription="Create a new document." ma:contentTypeScope="" ma:versionID="cedcf575aca5f6e1598dc882e2456ace">
  <xsd:schema xmlns:xsd="http://www.w3.org/2001/XMLSchema" xmlns:xs="http://www.w3.org/2001/XMLSchema" xmlns:p="http://schemas.microsoft.com/office/2006/metadata/properties" xmlns:ns2="1ba83741-37ae-4266-a27a-a4a7577cf065" targetNamespace="http://schemas.microsoft.com/office/2006/metadata/properties" ma:root="true" ma:fieldsID="4ed0d5f1bedeff67f3128b131a3ffb19" ns2:_="">
    <xsd:import namespace="1ba83741-37ae-4266-a27a-a4a7577cf065"/>
    <xsd:element name="properties">
      <xsd:complexType>
        <xsd:sequence>
          <xsd:element name="documentManagement">
            <xsd:complexType>
              <xsd:all>
                <xsd:element ref="ns2:Source_x0020_Filename" minOccurs="0"/>
                <xsd:element ref="ns2:Work_x0020_Function"/>
                <xsd:element ref="ns2:Doc_x0020_Type"/>
                <xsd:element ref="ns2:Deliverab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83741-37ae-4266-a27a-a4a7577cf065" elementFormDefault="qualified">
    <xsd:import namespace="http://schemas.microsoft.com/office/2006/documentManagement/types"/>
    <xsd:import namespace="http://schemas.microsoft.com/office/infopath/2007/PartnerControls"/>
    <xsd:element name="Source_x0020_Filename" ma:index="2" nillable="true" ma:displayName="Source Filename (If Different)" ma:internalName="Source_x0020_Filename">
      <xsd:simpleType>
        <xsd:restriction base="dms:Text">
          <xsd:maxLength value="255"/>
        </xsd:restriction>
      </xsd:simpleType>
    </xsd:element>
    <xsd:element name="Work_x0020_Function" ma:index="3" ma:displayName="Work Function" ma:format="Dropdown" ma:internalName="Work_x0020_Function">
      <xsd:simpleType>
        <xsd:restriction base="dms:Choice">
          <xsd:enumeration value="Analysis and Design"/>
          <xsd:enumeration value="Architecture"/>
          <xsd:enumeration value="Business Modeling"/>
          <xsd:enumeration value="Development"/>
          <xsd:enumeration value="Operations"/>
          <xsd:enumeration value="Organizational Change"/>
          <xsd:enumeration value="Project Management"/>
          <xsd:enumeration value="Deployment"/>
          <xsd:enumeration value="Requirements"/>
          <xsd:enumeration value="Testing"/>
          <xsd:enumeration value="Other"/>
        </xsd:restriction>
      </xsd:simpleType>
    </xsd:element>
    <xsd:element name="Doc_x0020_Type" ma:index="4" ma:displayName="Doc Type" ma:format="Dropdown" ma:internalName="Doc_x0020_Type">
      <xsd:simpleType>
        <xsd:restriction base="dms:Choice">
          <xsd:enumeration value="Template"/>
          <xsd:enumeration value="Example"/>
          <xsd:enumeration value="Sample - Internal"/>
          <xsd:enumeration value="Sample - External"/>
          <xsd:enumeration value="Standard"/>
        </xsd:restriction>
      </xsd:simpleType>
    </xsd:element>
    <xsd:element name="Deliverable" ma:index="5" nillable="true" ma:displayName="Deliverable" ma:list="{a64e506f-dd6d-448a-86bc-9668be92267a}" ma:internalName="Deliverable" ma:showField="Title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9E4016-2D01-447A-AA40-88529AC62F5C}">
  <ds:schemaRefs>
    <ds:schemaRef ds:uri="http://schemas.microsoft.com/office/2006/metadata/properties"/>
    <ds:schemaRef ds:uri="http://schemas.microsoft.com/office/2006/documentManagement/types"/>
    <ds:schemaRef ds:uri="1ba83741-37ae-4266-a27a-a4a7577cf065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B49467E-6DF3-4056-AF37-5BB2ACD88C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a83741-37ae-4266-a27a-a4a7577cf0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E0D59E-FBB0-40BE-9EA3-99A52B07A2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341</Words>
  <Application>Microsoft Office PowerPoint</Application>
  <PresentationFormat>Widescreen</PresentationFormat>
  <Paragraphs>69</Paragraphs>
  <Slides>12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Arial</vt:lpstr>
      <vt:lpstr>Calibri</vt:lpstr>
      <vt:lpstr>Calibri Light</vt:lpstr>
      <vt:lpstr>Segoe UI</vt:lpstr>
      <vt:lpstr>Times New Roman</vt:lpstr>
      <vt:lpstr>Ventera Title 1</vt:lpstr>
      <vt:lpstr>Ventera Title 2</vt:lpstr>
      <vt:lpstr>Company Quote</vt:lpstr>
      <vt:lpstr>Company Quote 2</vt:lpstr>
      <vt:lpstr>Light template</vt:lpstr>
      <vt:lpstr>Dark template</vt:lpstr>
      <vt:lpstr>Ventera template 1</vt:lpstr>
      <vt:lpstr>Ventera template 2</vt:lpstr>
      <vt:lpstr>Ventera template 3</vt:lpstr>
      <vt:lpstr>Ventera template 3 - no line</vt:lpstr>
      <vt:lpstr>Ventera sidebar</vt:lpstr>
      <vt:lpstr>Ventera half page</vt:lpstr>
      <vt:lpstr>Contact Us</vt:lpstr>
      <vt:lpstr>Ventera GSA  GHG Hack-a-thon</vt:lpstr>
      <vt:lpstr>Problem Statement</vt:lpstr>
      <vt:lpstr>Problem Statement</vt:lpstr>
      <vt:lpstr>Our Solution</vt:lpstr>
      <vt:lpstr>PowerPoint Presentation</vt:lpstr>
      <vt:lpstr>Variation</vt:lpstr>
      <vt:lpstr>Variation</vt:lpstr>
      <vt:lpstr>Variation</vt:lpstr>
      <vt:lpstr>Next Steps…</vt:lpstr>
      <vt:lpstr>Our Vision</vt:lpstr>
      <vt:lpstr>Other Information</vt:lpstr>
      <vt:lpstr>Considerations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Ventera Project Kickoff Template</dc:title>
  <dc:creator>Sara N</dc:creator>
  <cp:lastModifiedBy>Khanh Phan</cp:lastModifiedBy>
  <cp:revision>91</cp:revision>
  <dcterms:created xsi:type="dcterms:W3CDTF">2015-08-19T01:18:55Z</dcterms:created>
  <dcterms:modified xsi:type="dcterms:W3CDTF">2015-10-16T19:49:17Z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0x01010045EBF1E2465B9843ACD3783D1E86E496</vt:lpwstr>
  </property>
</Properties>
</file>