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Karl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NtPxG3ItxJkZcsTqDhBfRzR1B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Karla-bold.fntdata"/><Relationship Id="rId16" Type="http://schemas.openxmlformats.org/officeDocument/2006/relationships/font" Target="fonts/Karla-regular.fntdata"/><Relationship Id="rId19" Type="http://schemas.openxmlformats.org/officeDocument/2006/relationships/font" Target="fonts/Karla-boldItalic.fntdata"/><Relationship Id="rId18" Type="http://schemas.openxmlformats.org/officeDocument/2006/relationships/font" Target="fonts/Karla-italic.fntdata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rrust\Downloads\Survey%20Slide%20Data%20-%20Revis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983814523184597E-2"/>
          <c:y val="6.968641114982578E-2"/>
          <c:w val="0.83437226596675418"/>
          <c:h val="0.743289405897433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'Slide 9 - CDO Primary Role'!$B$2</c:f>
              <c:strCache>
                <c:ptCount val="1"/>
                <c:pt idx="0">
                  <c:v>CFO Agency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9 - CDO Primary Role'!$A$3:$A$4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'Slide 9 - CDO Primary Role'!$B$3:$B$4</c:f>
              <c:numCache>
                <c:formatCode>General</c:formatCode>
                <c:ptCount val="2"/>
                <c:pt idx="0">
                  <c:v>2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C-480E-823B-4907B92E6D13}"/>
            </c:ext>
          </c:extLst>
        </c:ser>
        <c:ser>
          <c:idx val="1"/>
          <c:order val="1"/>
          <c:tx>
            <c:strRef>
              <c:f>'Slide 9 - CDO Primary Role'!$C$2</c:f>
              <c:strCache>
                <c:ptCount val="1"/>
                <c:pt idx="0">
                  <c:v>Non-CFO Agency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9 - CDO Primary Role'!$A$3:$A$4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'Slide 9 - CDO Primary Role'!$C$3:$C$4</c:f>
              <c:numCache>
                <c:formatCode>General</c:formatCode>
                <c:ptCount val="2"/>
                <c:pt idx="0">
                  <c:v>15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4C-480E-823B-4907B92E6D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1677327"/>
        <c:axId val="541679823"/>
      </c:barChart>
      <c:catAx>
        <c:axId val="5416773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679823"/>
        <c:crosses val="autoZero"/>
        <c:auto val="1"/>
        <c:lblAlgn val="ctr"/>
        <c:lblOffset val="100"/>
        <c:noMultiLvlLbl val="0"/>
      </c:catAx>
      <c:valAx>
        <c:axId val="5416798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167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8502274715660542"/>
          <c:y val="0.79799040321606873"/>
          <c:w val="0.48164391951006125"/>
          <c:h val="0.130662935425754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de1ee914b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bde1ee914b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Removed decimals and switched SL and GS-15 order</a:t>
            </a:r>
            <a:endParaRPr/>
          </a:p>
        </p:txBody>
      </p:sp>
      <p:sp>
        <p:nvSpPr>
          <p:cNvPr id="230" name="Google Shape;23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Removed cascading colors, added more information for “other category”, and used funnel chart to more clearly show different in volume</a:t>
            </a:r>
            <a:endParaRPr/>
          </a:p>
        </p:txBody>
      </p:sp>
      <p:sp>
        <p:nvSpPr>
          <p:cNvPr id="238" name="Google Shape;23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Removed hats and updates colors to keep consistent with CFO vs Non CFO color choice</a:t>
            </a:r>
            <a:endParaRPr/>
          </a:p>
        </p:txBody>
      </p:sp>
      <p:sp>
        <p:nvSpPr>
          <p:cNvPr id="247" name="Google Shape;24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Removed cascading colors and used same funnel chart as slide 7 to show difference in volume</a:t>
            </a:r>
            <a:endParaRPr/>
          </a:p>
        </p:txBody>
      </p:sp>
      <p:sp>
        <p:nvSpPr>
          <p:cNvPr id="258" name="Google Shape;258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Removed cascading colors and used same funnel chart as slide 7 to show difference in volume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8" name="Google Shape;26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Section Header/Transi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bde1ee914b_0_292"/>
          <p:cNvSpPr/>
          <p:nvPr/>
        </p:nvSpPr>
        <p:spPr>
          <a:xfrm>
            <a:off x="291902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7" name="Google Shape;17;gbde1ee914b_0_292"/>
          <p:cNvSpPr/>
          <p:nvPr/>
        </p:nvSpPr>
        <p:spPr>
          <a:xfrm>
            <a:off x="-12898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bde1ee914b_0_292"/>
          <p:cNvSpPr txBox="1"/>
          <p:nvPr>
            <p:ph type="ctrTitle"/>
          </p:nvPr>
        </p:nvSpPr>
        <p:spPr>
          <a:xfrm>
            <a:off x="864400" y="4234600"/>
            <a:ext cx="47076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9" name="Google Shape;19;gbde1ee914b_0_292"/>
          <p:cNvSpPr txBox="1"/>
          <p:nvPr>
            <p:ph idx="1" type="body"/>
          </p:nvPr>
        </p:nvSpPr>
        <p:spPr>
          <a:xfrm>
            <a:off x="8861197" y="5038832"/>
            <a:ext cx="26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0" name="Google Shape;20;gbde1ee914b_0_292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bde1ee914b_0_292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1_Title + 1 column 3">
    <p:bg>
      <p:bgPr>
        <a:solidFill>
          <a:srgbClr val="1CBEE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e1ee914b_0_344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70" name="Google Shape;70;gbde1ee914b_0_344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Google Shape;71;gbde1ee914b_0_344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gbde1ee914b_0_344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bde1ee914b_0_344"/>
          <p:cNvSpPr txBox="1"/>
          <p:nvPr>
            <p:ph type="title"/>
          </p:nvPr>
        </p:nvSpPr>
        <p:spPr>
          <a:xfrm>
            <a:off x="1117800" y="1191333"/>
            <a:ext cx="7098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gbde1ee914b_0_344"/>
          <p:cNvSpPr txBox="1"/>
          <p:nvPr>
            <p:ph idx="1" type="body"/>
          </p:nvPr>
        </p:nvSpPr>
        <p:spPr>
          <a:xfrm>
            <a:off x="1117667" y="20066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Section Header/Transition 2">
    <p:bg>
      <p:bgPr>
        <a:solidFill>
          <a:srgbClr val="199EC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de1ee914b_0_351"/>
          <p:cNvSpPr/>
          <p:nvPr/>
        </p:nvSpPr>
        <p:spPr>
          <a:xfrm>
            <a:off x="291902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77" name="Google Shape;77;gbde1ee914b_0_351"/>
          <p:cNvSpPr/>
          <p:nvPr/>
        </p:nvSpPr>
        <p:spPr>
          <a:xfrm>
            <a:off x="-12898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Google Shape;78;gbde1ee914b_0_351"/>
          <p:cNvSpPr txBox="1"/>
          <p:nvPr>
            <p:ph type="ctrTitle"/>
          </p:nvPr>
        </p:nvSpPr>
        <p:spPr>
          <a:xfrm>
            <a:off x="864400" y="4234600"/>
            <a:ext cx="47076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79" name="Google Shape;79;gbde1ee914b_0_351"/>
          <p:cNvSpPr txBox="1"/>
          <p:nvPr>
            <p:ph idx="1" type="body"/>
          </p:nvPr>
        </p:nvSpPr>
        <p:spPr>
          <a:xfrm>
            <a:off x="8861197" y="5038832"/>
            <a:ext cx="26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0" name="Google Shape;80;gbde1ee914b_0_351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gbde1ee914b_0_351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Section Header/Transition 3">
    <p:bg>
      <p:bgPr>
        <a:solidFill>
          <a:srgbClr val="135EA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e1ee914b_0_358"/>
          <p:cNvSpPr/>
          <p:nvPr/>
        </p:nvSpPr>
        <p:spPr>
          <a:xfrm>
            <a:off x="291902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84" name="Google Shape;84;gbde1ee914b_0_358"/>
          <p:cNvSpPr/>
          <p:nvPr/>
        </p:nvSpPr>
        <p:spPr>
          <a:xfrm>
            <a:off x="-12898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Google Shape;85;gbde1ee914b_0_358"/>
          <p:cNvSpPr txBox="1"/>
          <p:nvPr>
            <p:ph type="ctrTitle"/>
          </p:nvPr>
        </p:nvSpPr>
        <p:spPr>
          <a:xfrm>
            <a:off x="864400" y="4234600"/>
            <a:ext cx="47076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6" name="Google Shape;86;gbde1ee914b_0_358"/>
          <p:cNvSpPr txBox="1"/>
          <p:nvPr>
            <p:ph idx="1" type="body"/>
          </p:nvPr>
        </p:nvSpPr>
        <p:spPr>
          <a:xfrm>
            <a:off x="8861197" y="5038832"/>
            <a:ext cx="26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7" name="Google Shape;87;gbde1ee914b_0_35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gbde1ee914b_0_358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Section Header/Transition 4">
    <p:bg>
      <p:bgPr>
        <a:solidFill>
          <a:srgbClr val="1CBEE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de1ee914b_0_365"/>
          <p:cNvSpPr/>
          <p:nvPr/>
        </p:nvSpPr>
        <p:spPr>
          <a:xfrm>
            <a:off x="291902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91" name="Google Shape;91;gbde1ee914b_0_365"/>
          <p:cNvSpPr/>
          <p:nvPr/>
        </p:nvSpPr>
        <p:spPr>
          <a:xfrm>
            <a:off x="-12898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gbde1ee914b_0_365"/>
          <p:cNvSpPr txBox="1"/>
          <p:nvPr>
            <p:ph type="ctrTitle"/>
          </p:nvPr>
        </p:nvSpPr>
        <p:spPr>
          <a:xfrm>
            <a:off x="864400" y="4234600"/>
            <a:ext cx="47076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93" name="Google Shape;93;gbde1ee914b_0_365"/>
          <p:cNvSpPr txBox="1"/>
          <p:nvPr>
            <p:ph idx="1" type="body"/>
          </p:nvPr>
        </p:nvSpPr>
        <p:spPr>
          <a:xfrm>
            <a:off x="8861197" y="5038832"/>
            <a:ext cx="26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94" name="Google Shape;94;gbde1ee914b_0_365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bde1ee914b_0_365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 + big image">
    <p:bg>
      <p:bgPr>
        <a:solidFill>
          <a:srgbClr val="142E5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e1ee914b_0_372"/>
          <p:cNvSpPr/>
          <p:nvPr/>
        </p:nvSpPr>
        <p:spPr>
          <a:xfrm>
            <a:off x="279000" y="-12899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98" name="Google Shape;98;gbde1ee914b_0_372"/>
          <p:cNvSpPr/>
          <p:nvPr/>
        </p:nvSpPr>
        <p:spPr>
          <a:xfrm>
            <a:off x="-25800" y="-12899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Google Shape;99;gbde1ee914b_0_372"/>
          <p:cNvSpPr txBox="1"/>
          <p:nvPr>
            <p:ph type="title"/>
          </p:nvPr>
        </p:nvSpPr>
        <p:spPr>
          <a:xfrm>
            <a:off x="812939" y="5489167"/>
            <a:ext cx="2146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" name="Google Shape;100;gbde1ee914b_0_372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bde1ee914b_0_372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bde1ee914b_0_372"/>
          <p:cNvSpPr txBox="1"/>
          <p:nvPr>
            <p:ph idx="1" type="body"/>
          </p:nvPr>
        </p:nvSpPr>
        <p:spPr>
          <a:xfrm>
            <a:off x="4451923" y="15569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▸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Megan's Slide">
    <p:bg>
      <p:bgPr>
        <a:solidFill>
          <a:srgbClr val="135EA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de1ee914b_0_379"/>
          <p:cNvSpPr/>
          <p:nvPr/>
        </p:nvSpPr>
        <p:spPr>
          <a:xfrm>
            <a:off x="279000" y="-12899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05" name="Google Shape;105;gbde1ee914b_0_379"/>
          <p:cNvSpPr/>
          <p:nvPr/>
        </p:nvSpPr>
        <p:spPr>
          <a:xfrm>
            <a:off x="-25800" y="-12899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6" name="Google Shape;106;gbde1ee914b_0_379"/>
          <p:cNvSpPr txBox="1"/>
          <p:nvPr>
            <p:ph type="title"/>
          </p:nvPr>
        </p:nvSpPr>
        <p:spPr>
          <a:xfrm>
            <a:off x="812939" y="5489167"/>
            <a:ext cx="2146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7" name="Google Shape;107;gbde1ee914b_0_379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bde1ee914b_0_379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bde1ee914b_0_379"/>
          <p:cNvSpPr txBox="1"/>
          <p:nvPr>
            <p:ph idx="1" type="body"/>
          </p:nvPr>
        </p:nvSpPr>
        <p:spPr>
          <a:xfrm>
            <a:off x="4451923" y="15569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▸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1_Title + big image">
    <p:bg>
      <p:bgPr>
        <a:solidFill>
          <a:srgbClr val="199EC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de1ee914b_0_386"/>
          <p:cNvSpPr/>
          <p:nvPr/>
        </p:nvSpPr>
        <p:spPr>
          <a:xfrm>
            <a:off x="279000" y="-12899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2" name="Google Shape;112;gbde1ee914b_0_386"/>
          <p:cNvSpPr/>
          <p:nvPr/>
        </p:nvSpPr>
        <p:spPr>
          <a:xfrm>
            <a:off x="-25800" y="-12899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gbde1ee914b_0_386"/>
          <p:cNvSpPr txBox="1"/>
          <p:nvPr>
            <p:ph type="title"/>
          </p:nvPr>
        </p:nvSpPr>
        <p:spPr>
          <a:xfrm>
            <a:off x="812939" y="5489167"/>
            <a:ext cx="2146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4" name="Google Shape;114;gbde1ee914b_0_386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gbde1ee914b_0_386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bde1ee914b_0_386"/>
          <p:cNvSpPr txBox="1"/>
          <p:nvPr>
            <p:ph idx="1" type="body"/>
          </p:nvPr>
        </p:nvSpPr>
        <p:spPr>
          <a:xfrm>
            <a:off x="4451923" y="15569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▸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Big content">
    <p:bg>
      <p:bgPr>
        <a:solidFill>
          <a:srgbClr val="1CBEE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de1ee914b_0_393"/>
          <p:cNvSpPr/>
          <p:nvPr/>
        </p:nvSpPr>
        <p:spPr>
          <a:xfrm>
            <a:off x="279000" y="-12899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9" name="Google Shape;119;gbde1ee914b_0_393"/>
          <p:cNvSpPr/>
          <p:nvPr/>
        </p:nvSpPr>
        <p:spPr>
          <a:xfrm>
            <a:off x="-25800" y="-12899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gbde1ee914b_0_393"/>
          <p:cNvSpPr txBox="1"/>
          <p:nvPr>
            <p:ph type="title"/>
          </p:nvPr>
        </p:nvSpPr>
        <p:spPr>
          <a:xfrm>
            <a:off x="812939" y="5489167"/>
            <a:ext cx="2146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1" name="Google Shape;121;gbde1ee914b_0_393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bde1ee914b_0_393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bde1ee914b_0_393"/>
          <p:cNvSpPr txBox="1"/>
          <p:nvPr>
            <p:ph idx="1" type="body"/>
          </p:nvPr>
        </p:nvSpPr>
        <p:spPr>
          <a:xfrm>
            <a:off x="4451923" y="15569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▸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rgbClr val="199EC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e1ee914b_0_400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26" name="Google Shape;126;gbde1ee914b_0_400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gbde1ee914b_0_400"/>
          <p:cNvSpPr txBox="1"/>
          <p:nvPr>
            <p:ph type="title"/>
          </p:nvPr>
        </p:nvSpPr>
        <p:spPr>
          <a:xfrm>
            <a:off x="1117800" y="1191333"/>
            <a:ext cx="7098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8" name="Google Shape;128;gbde1ee914b_0_400"/>
          <p:cNvSpPr txBox="1"/>
          <p:nvPr>
            <p:ph idx="1" type="body"/>
          </p:nvPr>
        </p:nvSpPr>
        <p:spPr>
          <a:xfrm>
            <a:off x="1117667" y="20066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29" name="Google Shape;129;gbde1ee914b_0_40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bde1ee914b_0_400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1_Title + 1 column 4">
    <p:bg>
      <p:bgPr>
        <a:solidFill>
          <a:srgbClr val="135EA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e1ee914b_0_407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33" name="Google Shape;133;gbde1ee914b_0_407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gbde1ee914b_0_407"/>
          <p:cNvSpPr txBox="1"/>
          <p:nvPr>
            <p:ph type="title"/>
          </p:nvPr>
        </p:nvSpPr>
        <p:spPr>
          <a:xfrm>
            <a:off x="1117800" y="1191333"/>
            <a:ext cx="7098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" name="Google Shape;135;gbde1ee914b_0_407"/>
          <p:cNvSpPr txBox="1"/>
          <p:nvPr>
            <p:ph idx="1" type="body"/>
          </p:nvPr>
        </p:nvSpPr>
        <p:spPr>
          <a:xfrm>
            <a:off x="1117667" y="20066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36" name="Google Shape;136;gbde1ee914b_0_407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bde1ee914b_0_407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1_Title + 1 column">
    <p:bg>
      <p:bgPr>
        <a:solidFill>
          <a:srgbClr val="199EC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bde1ee914b_0_299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4" name="Google Shape;24;gbde1ee914b_0_299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bde1ee914b_0_299"/>
          <p:cNvSpPr txBox="1"/>
          <p:nvPr>
            <p:ph type="title"/>
          </p:nvPr>
        </p:nvSpPr>
        <p:spPr>
          <a:xfrm>
            <a:off x="1117800" y="1191333"/>
            <a:ext cx="7098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gbde1ee914b_0_299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gbde1ee914b_0_299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bde1ee914b_0_299"/>
          <p:cNvSpPr txBox="1"/>
          <p:nvPr>
            <p:ph idx="1" type="body"/>
          </p:nvPr>
        </p:nvSpPr>
        <p:spPr>
          <a:xfrm>
            <a:off x="1117667" y="20066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1_Title + 1 column 6">
    <p:bg>
      <p:bgPr>
        <a:solidFill>
          <a:srgbClr val="1CBEE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e1ee914b_0_421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40" name="Google Shape;140;gbde1ee914b_0_421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1" name="Google Shape;141;gbde1ee914b_0_421"/>
          <p:cNvSpPr txBox="1"/>
          <p:nvPr>
            <p:ph type="title"/>
          </p:nvPr>
        </p:nvSpPr>
        <p:spPr>
          <a:xfrm>
            <a:off x="1117800" y="1191333"/>
            <a:ext cx="7098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2" name="Google Shape;142;gbde1ee914b_0_421"/>
          <p:cNvSpPr txBox="1"/>
          <p:nvPr>
            <p:ph idx="1" type="body"/>
          </p:nvPr>
        </p:nvSpPr>
        <p:spPr>
          <a:xfrm>
            <a:off x="1117667" y="20066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43" name="Google Shape;143;gbde1ee914b_0_421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bde1ee914b_0_421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rgbClr val="199EC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de1ee914b_0_428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47" name="Google Shape;147;gbde1ee914b_0_428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" name="Google Shape;148;gbde1ee914b_0_428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9" name="Google Shape;149;gbde1ee914b_0_428"/>
          <p:cNvSpPr txBox="1"/>
          <p:nvPr>
            <p:ph idx="1" type="body"/>
          </p:nvPr>
        </p:nvSpPr>
        <p:spPr>
          <a:xfrm>
            <a:off x="1121335" y="2104033"/>
            <a:ext cx="35625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50" name="Google Shape;150;gbde1ee914b_0_428"/>
          <p:cNvSpPr txBox="1"/>
          <p:nvPr>
            <p:ph idx="2" type="body"/>
          </p:nvPr>
        </p:nvSpPr>
        <p:spPr>
          <a:xfrm>
            <a:off x="4898456" y="2104033"/>
            <a:ext cx="35625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51" name="Google Shape;151;gbde1ee914b_0_42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bde1ee914b_0_428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1_Title + 2 columns">
    <p:bg>
      <p:bgPr>
        <a:solidFill>
          <a:srgbClr val="135EA4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e1ee914b_0_436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5" name="Google Shape;155;gbde1ee914b_0_436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6" name="Google Shape;156;gbde1ee914b_0_436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7" name="Google Shape;157;gbde1ee914b_0_436"/>
          <p:cNvSpPr txBox="1"/>
          <p:nvPr>
            <p:ph idx="1" type="body"/>
          </p:nvPr>
        </p:nvSpPr>
        <p:spPr>
          <a:xfrm>
            <a:off x="1121335" y="2104033"/>
            <a:ext cx="35625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58" name="Google Shape;158;gbde1ee914b_0_436"/>
          <p:cNvSpPr txBox="1"/>
          <p:nvPr>
            <p:ph idx="2" type="body"/>
          </p:nvPr>
        </p:nvSpPr>
        <p:spPr>
          <a:xfrm>
            <a:off x="4898456" y="2104033"/>
            <a:ext cx="35625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59" name="Google Shape;159;gbde1ee914b_0_436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gbde1ee914b_0_436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 + 2 columns">
    <p:bg>
      <p:bgPr>
        <a:solidFill>
          <a:srgbClr val="1CBEE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de1ee914b_0_444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63" name="Google Shape;163;gbde1ee914b_0_444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4" name="Google Shape;164;gbde1ee914b_0_444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5" name="Google Shape;165;gbde1ee914b_0_444"/>
          <p:cNvSpPr txBox="1"/>
          <p:nvPr>
            <p:ph idx="1" type="body"/>
          </p:nvPr>
        </p:nvSpPr>
        <p:spPr>
          <a:xfrm>
            <a:off x="1121335" y="2104033"/>
            <a:ext cx="35625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66" name="Google Shape;166;gbde1ee914b_0_444"/>
          <p:cNvSpPr txBox="1"/>
          <p:nvPr>
            <p:ph idx="2" type="body"/>
          </p:nvPr>
        </p:nvSpPr>
        <p:spPr>
          <a:xfrm>
            <a:off x="4898456" y="2104033"/>
            <a:ext cx="35625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67" name="Google Shape;167;gbde1ee914b_0_444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bde1ee914b_0_444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1_Title + 3 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de1ee914b_0_452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71" name="Google Shape;171;gbde1ee914b_0_452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gbde1ee914b_0_452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3" name="Google Shape;173;gbde1ee914b_0_452"/>
          <p:cNvSpPr txBox="1"/>
          <p:nvPr>
            <p:ph idx="1" type="body"/>
          </p:nvPr>
        </p:nvSpPr>
        <p:spPr>
          <a:xfrm>
            <a:off x="1121333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174" name="Google Shape;174;gbde1ee914b_0_452"/>
          <p:cNvSpPr txBox="1"/>
          <p:nvPr>
            <p:ph idx="2" type="body"/>
          </p:nvPr>
        </p:nvSpPr>
        <p:spPr>
          <a:xfrm>
            <a:off x="4057708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175" name="Google Shape;175;gbde1ee914b_0_452"/>
          <p:cNvSpPr txBox="1"/>
          <p:nvPr>
            <p:ph idx="3" type="body"/>
          </p:nvPr>
        </p:nvSpPr>
        <p:spPr>
          <a:xfrm>
            <a:off x="6994083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176" name="Google Shape;176;gbde1ee914b_0_452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bde1ee914b_0_452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1_Title + 3 columns 2">
    <p:bg>
      <p:bgPr>
        <a:solidFill>
          <a:srgbClr val="199EC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e1ee914b_0_461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80" name="Google Shape;180;gbde1ee914b_0_461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Google Shape;181;gbde1ee914b_0_461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gbde1ee914b_0_461"/>
          <p:cNvSpPr txBox="1"/>
          <p:nvPr>
            <p:ph idx="1" type="body"/>
          </p:nvPr>
        </p:nvSpPr>
        <p:spPr>
          <a:xfrm>
            <a:off x="1121333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183" name="Google Shape;183;gbde1ee914b_0_461"/>
          <p:cNvSpPr txBox="1"/>
          <p:nvPr>
            <p:ph idx="2" type="body"/>
          </p:nvPr>
        </p:nvSpPr>
        <p:spPr>
          <a:xfrm>
            <a:off x="4057708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184" name="Google Shape;184;gbde1ee914b_0_461"/>
          <p:cNvSpPr txBox="1"/>
          <p:nvPr>
            <p:ph idx="3" type="body"/>
          </p:nvPr>
        </p:nvSpPr>
        <p:spPr>
          <a:xfrm>
            <a:off x="6994083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185" name="Google Shape;185;gbde1ee914b_0_461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bde1ee914b_0_461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1_Title + 3 columns 3">
    <p:bg>
      <p:bgPr>
        <a:solidFill>
          <a:srgbClr val="135EA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e1ee914b_0_470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89" name="Google Shape;189;gbde1ee914b_0_470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0" name="Google Shape;190;gbde1ee914b_0_470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91" name="Google Shape;191;gbde1ee914b_0_470"/>
          <p:cNvSpPr txBox="1"/>
          <p:nvPr>
            <p:ph idx="1" type="body"/>
          </p:nvPr>
        </p:nvSpPr>
        <p:spPr>
          <a:xfrm>
            <a:off x="1121333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192" name="Google Shape;192;gbde1ee914b_0_470"/>
          <p:cNvSpPr txBox="1"/>
          <p:nvPr>
            <p:ph idx="2" type="body"/>
          </p:nvPr>
        </p:nvSpPr>
        <p:spPr>
          <a:xfrm>
            <a:off x="4057708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193" name="Google Shape;193;gbde1ee914b_0_470"/>
          <p:cNvSpPr txBox="1"/>
          <p:nvPr>
            <p:ph idx="3" type="body"/>
          </p:nvPr>
        </p:nvSpPr>
        <p:spPr>
          <a:xfrm>
            <a:off x="6994083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194" name="Google Shape;194;gbde1ee914b_0_47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gbde1ee914b_0_470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bg>
      <p:bgPr>
        <a:solidFill>
          <a:srgbClr val="1CBEE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de1ee914b_0_479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98" name="Google Shape;198;gbde1ee914b_0_479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9" name="Google Shape;199;gbde1ee914b_0_479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0" name="Google Shape;200;gbde1ee914b_0_479"/>
          <p:cNvSpPr txBox="1"/>
          <p:nvPr>
            <p:ph idx="1" type="body"/>
          </p:nvPr>
        </p:nvSpPr>
        <p:spPr>
          <a:xfrm>
            <a:off x="1121333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201" name="Google Shape;201;gbde1ee914b_0_479"/>
          <p:cNvSpPr txBox="1"/>
          <p:nvPr>
            <p:ph idx="2" type="body"/>
          </p:nvPr>
        </p:nvSpPr>
        <p:spPr>
          <a:xfrm>
            <a:off x="4057708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202" name="Google Shape;202;gbde1ee914b_0_479"/>
          <p:cNvSpPr txBox="1"/>
          <p:nvPr>
            <p:ph idx="3" type="body"/>
          </p:nvPr>
        </p:nvSpPr>
        <p:spPr>
          <a:xfrm>
            <a:off x="6994083" y="2134633"/>
            <a:ext cx="2793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203" name="Google Shape;203;gbde1ee914b_0_479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gbde1ee914b_0_479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1_Empty 2">
    <p:bg>
      <p:bgPr>
        <a:gradFill>
          <a:gsLst>
            <a:gs pos="0">
              <a:srgbClr val="2CBDE4"/>
            </a:gs>
            <a:gs pos="100000">
              <a:srgbClr val="199EC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de1ee914b_0_492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gbde1ee914b_0_492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bde1ee914b_0_492"/>
          <p:cNvSpPr txBox="1"/>
          <p:nvPr>
            <p:ph idx="1" type="body"/>
          </p:nvPr>
        </p:nvSpPr>
        <p:spPr>
          <a:xfrm>
            <a:off x="7162800" y="834231"/>
            <a:ext cx="3390900" cy="5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▸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▹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▹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1_Empty 3">
    <p:bg>
      <p:bgPr>
        <a:gradFill>
          <a:gsLst>
            <a:gs pos="0">
              <a:srgbClr val="1771C3"/>
            </a:gs>
            <a:gs pos="100000">
              <a:srgbClr val="135EA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de1ee914b_0_496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gbde1ee914b_0_496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bde1ee914b_0_496"/>
          <p:cNvSpPr txBox="1"/>
          <p:nvPr>
            <p:ph idx="1" type="body"/>
          </p:nvPr>
        </p:nvSpPr>
        <p:spPr>
          <a:xfrm>
            <a:off x="7162800" y="834231"/>
            <a:ext cx="3390900" cy="5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▸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▹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▹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de1ee914b_0_50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gbde1ee914b_0_508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bde1ee914b_0_508"/>
          <p:cNvSpPr txBox="1"/>
          <p:nvPr>
            <p:ph idx="1" type="body"/>
          </p:nvPr>
        </p:nvSpPr>
        <p:spPr>
          <a:xfrm>
            <a:off x="7162800" y="834231"/>
            <a:ext cx="3390900" cy="5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▸"/>
              <a:defRPr>
                <a:solidFill>
                  <a:schemeClr val="accent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▹"/>
              <a:defRPr>
                <a:solidFill>
                  <a:schemeClr val="accent6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▹"/>
              <a:defRPr>
                <a:solidFill>
                  <a:schemeClr val="accent6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6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1_Empty 4">
    <p:bg>
      <p:bgPr>
        <a:gradFill>
          <a:gsLst>
            <a:gs pos="0">
              <a:srgbClr val="23508D"/>
            </a:gs>
            <a:gs pos="100000">
              <a:srgbClr val="142E5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e1ee914b_0_50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bde1ee914b_0_500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bde1ee914b_0_500"/>
          <p:cNvSpPr txBox="1"/>
          <p:nvPr>
            <p:ph idx="1" type="body"/>
          </p:nvPr>
        </p:nvSpPr>
        <p:spPr>
          <a:xfrm>
            <a:off x="7162800" y="834231"/>
            <a:ext cx="3390900" cy="5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▸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▹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▹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1_Empty 5">
    <p:bg>
      <p:bgPr>
        <a:solidFill>
          <a:srgbClr val="BFBFB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de1ee914b_0_504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gbde1ee914b_0_504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bde1ee914b_0_504"/>
          <p:cNvSpPr txBox="1"/>
          <p:nvPr>
            <p:ph idx="1" type="body"/>
          </p:nvPr>
        </p:nvSpPr>
        <p:spPr>
          <a:xfrm>
            <a:off x="7162800" y="834231"/>
            <a:ext cx="3390900" cy="5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▸"/>
              <a:defRPr>
                <a:solidFill>
                  <a:schemeClr val="accent6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▹"/>
              <a:defRPr>
                <a:solidFill>
                  <a:schemeClr val="accent6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▹"/>
              <a:defRPr>
                <a:solidFill>
                  <a:schemeClr val="accent6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6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1_Empty">
    <p:bg>
      <p:bgPr>
        <a:gradFill>
          <a:gsLst>
            <a:gs pos="0">
              <a:srgbClr val="8EDFF2"/>
            </a:gs>
            <a:gs pos="100000">
              <a:srgbClr val="1CBEE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de1ee914b_0_48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gbde1ee914b_0_488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bde1ee914b_0_488"/>
          <p:cNvSpPr txBox="1"/>
          <p:nvPr>
            <p:ph idx="1" type="body"/>
          </p:nvPr>
        </p:nvSpPr>
        <p:spPr>
          <a:xfrm>
            <a:off x="7162800" y="834231"/>
            <a:ext cx="3390900" cy="5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▸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▹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▹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Mega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de1ee914b_0_306"/>
          <p:cNvSpPr/>
          <p:nvPr/>
        </p:nvSpPr>
        <p:spPr>
          <a:xfrm>
            <a:off x="291902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gbde1ee914b_0_306"/>
          <p:cNvSpPr/>
          <p:nvPr/>
        </p:nvSpPr>
        <p:spPr>
          <a:xfrm>
            <a:off x="-12898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gbde1ee914b_0_306"/>
          <p:cNvSpPr txBox="1"/>
          <p:nvPr>
            <p:ph type="ctrTitle"/>
          </p:nvPr>
        </p:nvSpPr>
        <p:spPr>
          <a:xfrm>
            <a:off x="864400" y="4234600"/>
            <a:ext cx="47076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pic>
        <p:nvPicPr>
          <p:cNvPr descr="Logo&#10;&#10;Description automatically generated" id="41" name="Google Shape;41;gbde1ee914b_0_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10" y="641674"/>
            <a:ext cx="2265473" cy="117797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bde1ee914b_0_306"/>
          <p:cNvSpPr txBox="1"/>
          <p:nvPr>
            <p:ph idx="1" type="body"/>
          </p:nvPr>
        </p:nvSpPr>
        <p:spPr>
          <a:xfrm>
            <a:off x="864400" y="5905500"/>
            <a:ext cx="4553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Megan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de1ee914b_0_312"/>
          <p:cNvSpPr/>
          <p:nvPr/>
        </p:nvSpPr>
        <p:spPr>
          <a:xfrm>
            <a:off x="291902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gbde1ee914b_0_312"/>
          <p:cNvSpPr/>
          <p:nvPr/>
        </p:nvSpPr>
        <p:spPr>
          <a:xfrm>
            <a:off x="-12898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gbde1ee914b_0_312"/>
          <p:cNvSpPr txBox="1"/>
          <p:nvPr>
            <p:ph type="ctrTitle"/>
          </p:nvPr>
        </p:nvSpPr>
        <p:spPr>
          <a:xfrm>
            <a:off x="864400" y="4234600"/>
            <a:ext cx="47076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pic>
        <p:nvPicPr>
          <p:cNvPr descr="Logo&#10;&#10;Description automatically generated" id="47" name="Google Shape;47;gbde1ee914b_0_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10" y="641674"/>
            <a:ext cx="2265473" cy="117797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bde1ee914b_0_312"/>
          <p:cNvSpPr txBox="1"/>
          <p:nvPr>
            <p:ph idx="1" type="body"/>
          </p:nvPr>
        </p:nvSpPr>
        <p:spPr>
          <a:xfrm>
            <a:off x="864400" y="5905500"/>
            <a:ext cx="4553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 slide"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de1ee914b_0_318"/>
          <p:cNvSpPr/>
          <p:nvPr/>
        </p:nvSpPr>
        <p:spPr>
          <a:xfrm>
            <a:off x="291902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1" name="Google Shape;51;gbde1ee914b_0_318"/>
          <p:cNvSpPr/>
          <p:nvPr/>
        </p:nvSpPr>
        <p:spPr>
          <a:xfrm>
            <a:off x="-12898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gbde1ee914b_0_318"/>
          <p:cNvSpPr txBox="1"/>
          <p:nvPr>
            <p:ph type="ctrTitle"/>
          </p:nvPr>
        </p:nvSpPr>
        <p:spPr>
          <a:xfrm>
            <a:off x="864400" y="4234600"/>
            <a:ext cx="47076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pic>
        <p:nvPicPr>
          <p:cNvPr descr="Logo&#10;&#10;Description automatically generated" id="53" name="Google Shape;53;gbde1ee914b_0_3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7410" y="641674"/>
            <a:ext cx="2265473" cy="117797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bde1ee914b_0_318"/>
          <p:cNvSpPr txBox="1"/>
          <p:nvPr>
            <p:ph idx="1" type="body"/>
          </p:nvPr>
        </p:nvSpPr>
        <p:spPr>
          <a:xfrm>
            <a:off x="864400" y="5905500"/>
            <a:ext cx="4553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e1ee914b_0_324"/>
          <p:cNvSpPr/>
          <p:nvPr/>
        </p:nvSpPr>
        <p:spPr>
          <a:xfrm>
            <a:off x="291902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7" name="Google Shape;57;gbde1ee914b_0_324"/>
          <p:cNvSpPr/>
          <p:nvPr/>
        </p:nvSpPr>
        <p:spPr>
          <a:xfrm>
            <a:off x="-12898" y="-12899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" name="Google Shape;58;gbde1ee914b_0_324"/>
          <p:cNvSpPr txBox="1"/>
          <p:nvPr>
            <p:ph type="ctrTitle"/>
          </p:nvPr>
        </p:nvSpPr>
        <p:spPr>
          <a:xfrm>
            <a:off x="864400" y="4234600"/>
            <a:ext cx="47076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pic>
        <p:nvPicPr>
          <p:cNvPr descr="Logo&#10;&#10;Description automatically generated" id="59" name="Google Shape;59;gbde1ee914b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10" y="641674"/>
            <a:ext cx="2265473" cy="117797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bde1ee914b_0_324"/>
          <p:cNvSpPr txBox="1"/>
          <p:nvPr>
            <p:ph idx="1" type="body"/>
          </p:nvPr>
        </p:nvSpPr>
        <p:spPr>
          <a:xfrm>
            <a:off x="864400" y="5905500"/>
            <a:ext cx="4553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 + 1 column">
    <p:bg>
      <p:bgPr>
        <a:solidFill>
          <a:srgbClr val="142E5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e1ee914b_0_337"/>
          <p:cNvSpPr/>
          <p:nvPr/>
        </p:nvSpPr>
        <p:spPr>
          <a:xfrm>
            <a:off x="30480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3" name="Google Shape;63;gbde1ee914b_0_337"/>
          <p:cNvSpPr/>
          <p:nvPr/>
        </p:nvSpPr>
        <p:spPr>
          <a:xfrm>
            <a:off x="2" y="-13915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gbde1ee914b_0_337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gbde1ee914b_0_337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42E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bde1ee914b_0_337"/>
          <p:cNvSpPr txBox="1"/>
          <p:nvPr>
            <p:ph type="title"/>
          </p:nvPr>
        </p:nvSpPr>
        <p:spPr>
          <a:xfrm>
            <a:off x="1117800" y="1191333"/>
            <a:ext cx="7098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gbde1ee914b_0_337"/>
          <p:cNvSpPr txBox="1"/>
          <p:nvPr>
            <p:ph idx="1" type="body"/>
          </p:nvPr>
        </p:nvSpPr>
        <p:spPr>
          <a:xfrm>
            <a:off x="1117667" y="20066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de1ee914b_0_286"/>
          <p:cNvSpPr txBox="1"/>
          <p:nvPr>
            <p:ph type="title"/>
          </p:nvPr>
        </p:nvSpPr>
        <p:spPr>
          <a:xfrm>
            <a:off x="609600" y="988133"/>
            <a:ext cx="69135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gbde1ee914b_0_286"/>
          <p:cNvSpPr txBox="1"/>
          <p:nvPr>
            <p:ph idx="1" type="body"/>
          </p:nvPr>
        </p:nvSpPr>
        <p:spPr>
          <a:xfrm>
            <a:off x="609600" y="1803400"/>
            <a:ext cx="69135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2" name="Google Shape;12;gbde1ee914b_0_286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b="1" i="0" sz="1733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con&#10;&#10;Description automatically generated" id="13" name="Google Shape;13;gbde1ee914b_0_28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72058" y="452310"/>
            <a:ext cx="837822" cy="107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bde1ee914b_0_286"/>
          <p:cNvSpPr txBox="1"/>
          <p:nvPr>
            <p:ph idx="11" type="ftr"/>
          </p:nvPr>
        </p:nvSpPr>
        <p:spPr>
          <a:xfrm>
            <a:off x="4724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42E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de1ee914b_0_256"/>
          <p:cNvSpPr txBox="1"/>
          <p:nvPr>
            <p:ph type="ctrTitle"/>
          </p:nvPr>
        </p:nvSpPr>
        <p:spPr>
          <a:xfrm>
            <a:off x="777314" y="2159057"/>
            <a:ext cx="44790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-US">
                <a:solidFill>
                  <a:srgbClr val="ACACAC"/>
                </a:solidFill>
              </a:rPr>
            </a:br>
            <a:r>
              <a:rPr lang="en-US"/>
              <a:t>CDO Council Survey Results</a:t>
            </a:r>
            <a:endParaRPr/>
          </a:p>
        </p:txBody>
      </p:sp>
      <p:sp>
        <p:nvSpPr>
          <p:cNvPr id="226" name="Google Shape;226;gbde1ee914b_0_256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gbde1ee914b_0_256"/>
          <p:cNvSpPr txBox="1"/>
          <p:nvPr/>
        </p:nvSpPr>
        <p:spPr>
          <a:xfrm>
            <a:off x="972457" y="4455886"/>
            <a:ext cx="403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569626" y="6303755"/>
            <a:ext cx="4235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697740" y="716945"/>
            <a:ext cx="8193088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CDOs’ Grade Levels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49" y="1364645"/>
            <a:ext cx="8325574" cy="468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213260" y="5875935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670460" y="1390280"/>
            <a:ext cx="8193088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Where do CDOs Report in Their Agencies?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51" y="2070965"/>
            <a:ext cx="9270461" cy="4262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554636" y="6287758"/>
            <a:ext cx="4235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766393" y="930009"/>
            <a:ext cx="8193088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Is CDO your primary role?</a:t>
            </a:r>
            <a:endParaRPr/>
          </a:p>
        </p:txBody>
      </p:sp>
      <p:graphicFrame>
        <p:nvGraphicFramePr>
          <p:cNvPr id="252" name="Google Shape;252;p32"/>
          <p:cNvGraphicFramePr/>
          <p:nvPr/>
        </p:nvGraphicFramePr>
        <p:xfrm>
          <a:off x="766393" y="1672512"/>
          <a:ext cx="7844415" cy="452044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53" name="Google Shape;253;p32"/>
          <p:cNvSpPr txBox="1"/>
          <p:nvPr/>
        </p:nvSpPr>
        <p:spPr>
          <a:xfrm>
            <a:off x="5891719" y="4407599"/>
            <a:ext cx="997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A3A"/>
                </a:solidFill>
                <a:latin typeface="Karla"/>
                <a:ea typeface="Karla"/>
                <a:cs typeface="Karla"/>
                <a:sym typeface="Karla"/>
              </a:rPr>
              <a:t>43.6%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7198370" y="2651805"/>
            <a:ext cx="997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A3A"/>
                </a:solidFill>
                <a:latin typeface="Karla"/>
                <a:ea typeface="Karla"/>
                <a:cs typeface="Karla"/>
                <a:sym typeface="Karla"/>
              </a:rPr>
              <a:t>56.4%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11460300" y="633318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502827" y="4409648"/>
            <a:ext cx="2751364" cy="667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546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</a:pPr>
            <a:r>
              <a:rPr b="0" i="1" lang="en-US" sz="2000" u="none" cap="none" strike="noStrike">
                <a:solidFill>
                  <a:srgbClr val="3A3A3A"/>
                </a:solidFill>
                <a:latin typeface="Karla"/>
                <a:ea typeface="Karla"/>
                <a:cs typeface="Karla"/>
                <a:sym typeface="Karla"/>
              </a:rPr>
              <a:t>Note: The highest possible score was 1</a:t>
            </a:r>
            <a:r>
              <a:rPr i="1" lang="en-US" sz="2000">
                <a:solidFill>
                  <a:srgbClr val="3A3A3A"/>
                </a:solidFill>
                <a:latin typeface="Karla"/>
                <a:ea typeface="Karla"/>
                <a:cs typeface="Karla"/>
                <a:sym typeface="Karla"/>
              </a:rPr>
              <a:t>17</a:t>
            </a:r>
            <a:r>
              <a:rPr b="0" i="1" lang="en-US" sz="2000" u="none" cap="none" strike="noStrike">
                <a:solidFill>
                  <a:srgbClr val="3A3A3A"/>
                </a:solidFill>
                <a:latin typeface="Karla"/>
                <a:ea typeface="Karla"/>
                <a:cs typeface="Karla"/>
                <a:sym typeface="Karla"/>
              </a:rPr>
              <a:t> based on all survey responses.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507241" y="6287758"/>
            <a:ext cx="4235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Q6</a:t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579991" y="2291773"/>
            <a:ext cx="3326991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Convergence on Areas of Responsibility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0715" y="505839"/>
            <a:ext cx="7199585" cy="578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11460300" y="633318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507241" y="6287758"/>
            <a:ext cx="4235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Q6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507241" y="1027043"/>
            <a:ext cx="7252044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i="0" lang="en-US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ommon Obstacles</a:t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54" y="1674743"/>
            <a:ext cx="10529545" cy="453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DO Theme">
  <a:themeElements>
    <a:clrScheme name="CDOC">
      <a:dk1>
        <a:srgbClr val="757575"/>
      </a:dk1>
      <a:lt1>
        <a:srgbClr val="FFFFFF"/>
      </a:lt1>
      <a:dk2>
        <a:srgbClr val="757575"/>
      </a:dk2>
      <a:lt2>
        <a:srgbClr val="E7E6E6"/>
      </a:lt2>
      <a:accent1>
        <a:srgbClr val="162E51"/>
      </a:accent1>
      <a:accent2>
        <a:srgbClr val="005EA2"/>
      </a:accent2>
      <a:accent3>
        <a:srgbClr val="009EC1"/>
      </a:accent3>
      <a:accent4>
        <a:srgbClr val="00BDE3"/>
      </a:accent4>
      <a:accent5>
        <a:srgbClr val="757575"/>
      </a:accent5>
      <a:accent6>
        <a:srgbClr val="17161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2020-09-28T20:28:05Z</dcterms:created>
  <dc:creator>Watkins, Libby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0x010100F0B738959745144FAF3EE0CDF026C2A5</vt:lpwstr>
  </property>
</Properties>
</file>