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7010400" cy="92964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2" name="Google Shape;19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7" name="Google Shape;257;p10: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4" name="Google Shape;274;p12: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83" name="Google Shape;283;p13: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0" name="Google Shape;290;p1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7" name="Google Shape;297;p1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05" name="Google Shape;305;p1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13" name="Google Shape;313;p1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21" name="Google Shape;321;p1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8" name="Google Shape;198;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9" name="Google Shape;209;p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17" name="Google Shape;217;p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24" name="Google Shape;224;p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1" name="Google Shape;231;p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8" name="Google Shape;238;p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6" name="Google Shape;246;p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8" name="Shape 98"/>
        <p:cNvGrpSpPr/>
        <p:nvPr/>
      </p:nvGrpSpPr>
      <p:grpSpPr>
        <a:xfrm>
          <a:off x="0" y="0"/>
          <a:ext cx="0" cy="0"/>
          <a:chOff x="0" y="0"/>
          <a:chExt cx="0" cy="0"/>
        </a:xfrm>
      </p:grpSpPr>
      <p:sp>
        <p:nvSpPr>
          <p:cNvPr id="99" name="Google Shape;99;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04" name="Shape 104"/>
        <p:cNvGrpSpPr/>
        <p:nvPr/>
      </p:nvGrpSpPr>
      <p:grpSpPr>
        <a:xfrm>
          <a:off x="0" y="0"/>
          <a:ext cx="0" cy="0"/>
          <a:chOff x="0" y="0"/>
          <a:chExt cx="0" cy="0"/>
        </a:xfrm>
      </p:grpSpPr>
      <p:sp>
        <p:nvSpPr>
          <p:cNvPr id="105" name="Google Shape;105;p15"/>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6" name="Google Shape;106;p15"/>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5"/>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108" name="Google Shape;108;p15"/>
          <p:cNvGrpSpPr/>
          <p:nvPr/>
        </p:nvGrpSpPr>
        <p:grpSpPr>
          <a:xfrm>
            <a:off x="-3765" y="4953000"/>
            <a:ext cx="9147765" cy="1912088"/>
            <a:chOff x="-3765" y="4832896"/>
            <a:chExt cx="9147765" cy="2032192"/>
          </a:xfrm>
        </p:grpSpPr>
        <p:sp>
          <p:nvSpPr>
            <p:cNvPr id="109" name="Google Shape;109;p15"/>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0" name="Google Shape;110;p15"/>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1" name="Google Shape;111;p15"/>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112" name="Google Shape;112;p15"/>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113" name="Google Shape;113;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rgbClr val="FFFFFF"/>
                </a:solidFill>
                <a:latin typeface="Arial"/>
                <a:ea typeface="Arial"/>
                <a:cs typeface="Arial"/>
                <a:sym typeface="Arial"/>
              </a:defRPr>
            </a:lvl1pPr>
            <a:lvl2pPr indent="0" lvl="1" marL="0" marR="0" algn="r">
              <a:spcBef>
                <a:spcPts val="0"/>
              </a:spcBef>
              <a:spcAft>
                <a:spcPts val="0"/>
              </a:spcAft>
              <a:buNone/>
              <a:defRPr b="0" sz="1000">
                <a:solidFill>
                  <a:srgbClr val="FFFFFF"/>
                </a:solidFill>
                <a:latin typeface="Arial"/>
                <a:ea typeface="Arial"/>
                <a:cs typeface="Arial"/>
                <a:sym typeface="Arial"/>
              </a:defRPr>
            </a:lvl2pPr>
            <a:lvl3pPr indent="0" lvl="2" marL="0" marR="0" algn="r">
              <a:spcBef>
                <a:spcPts val="0"/>
              </a:spcBef>
              <a:spcAft>
                <a:spcPts val="0"/>
              </a:spcAft>
              <a:buNone/>
              <a:defRPr b="0" sz="1000">
                <a:solidFill>
                  <a:srgbClr val="FFFFFF"/>
                </a:solidFill>
                <a:latin typeface="Arial"/>
                <a:ea typeface="Arial"/>
                <a:cs typeface="Arial"/>
                <a:sym typeface="Arial"/>
              </a:defRPr>
            </a:lvl3pPr>
            <a:lvl4pPr indent="0" lvl="3" marL="0" marR="0" algn="r">
              <a:spcBef>
                <a:spcPts val="0"/>
              </a:spcBef>
              <a:spcAft>
                <a:spcPts val="0"/>
              </a:spcAft>
              <a:buNone/>
              <a:defRPr b="0" sz="1000">
                <a:solidFill>
                  <a:srgbClr val="FFFFFF"/>
                </a:solidFill>
                <a:latin typeface="Arial"/>
                <a:ea typeface="Arial"/>
                <a:cs typeface="Arial"/>
                <a:sym typeface="Arial"/>
              </a:defRPr>
            </a:lvl4pPr>
            <a:lvl5pPr indent="0" lvl="4" marL="0" marR="0" algn="r">
              <a:spcBef>
                <a:spcPts val="0"/>
              </a:spcBef>
              <a:spcAft>
                <a:spcPts val="0"/>
              </a:spcAft>
              <a:buNone/>
              <a:defRPr b="0" sz="1000">
                <a:solidFill>
                  <a:srgbClr val="FFFFFF"/>
                </a:solidFill>
                <a:latin typeface="Arial"/>
                <a:ea typeface="Arial"/>
                <a:cs typeface="Arial"/>
                <a:sym typeface="Arial"/>
              </a:defRPr>
            </a:lvl5pPr>
            <a:lvl6pPr indent="0" lvl="5" marL="0" marR="0" algn="r">
              <a:spcBef>
                <a:spcPts val="0"/>
              </a:spcBef>
              <a:spcAft>
                <a:spcPts val="0"/>
              </a:spcAft>
              <a:buNone/>
              <a:defRPr b="0" sz="1000">
                <a:solidFill>
                  <a:srgbClr val="FFFFFF"/>
                </a:solidFill>
                <a:latin typeface="Arial"/>
                <a:ea typeface="Arial"/>
                <a:cs typeface="Arial"/>
                <a:sym typeface="Arial"/>
              </a:defRPr>
            </a:lvl6pPr>
            <a:lvl7pPr indent="0" lvl="6" marL="0" marR="0" algn="r">
              <a:spcBef>
                <a:spcPts val="0"/>
              </a:spcBef>
              <a:spcAft>
                <a:spcPts val="0"/>
              </a:spcAft>
              <a:buNone/>
              <a:defRPr b="0" sz="1000">
                <a:solidFill>
                  <a:srgbClr val="FFFFFF"/>
                </a:solidFill>
                <a:latin typeface="Arial"/>
                <a:ea typeface="Arial"/>
                <a:cs typeface="Arial"/>
                <a:sym typeface="Arial"/>
              </a:defRPr>
            </a:lvl7pPr>
            <a:lvl8pPr indent="0" lvl="7" marL="0" marR="0" algn="r">
              <a:spcBef>
                <a:spcPts val="0"/>
              </a:spcBef>
              <a:spcAft>
                <a:spcPts val="0"/>
              </a:spcAft>
              <a:buNone/>
              <a:defRPr b="0" sz="1000">
                <a:solidFill>
                  <a:srgbClr val="FFFFFF"/>
                </a:solidFill>
                <a:latin typeface="Arial"/>
                <a:ea typeface="Arial"/>
                <a:cs typeface="Arial"/>
                <a:sym typeface="Arial"/>
              </a:defRPr>
            </a:lvl8pPr>
            <a:lvl9pPr indent="0" lvl="8" marL="0" marR="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116" name="Shape 116"/>
        <p:cNvGrpSpPr/>
        <p:nvPr/>
      </p:nvGrpSpPr>
      <p:grpSpPr>
        <a:xfrm>
          <a:off x="0" y="0"/>
          <a:ext cx="0" cy="0"/>
          <a:chOff x="0" y="0"/>
          <a:chExt cx="0" cy="0"/>
        </a:xfrm>
      </p:grpSpPr>
      <p:sp>
        <p:nvSpPr>
          <p:cNvPr id="117" name="Google Shape;117;p16"/>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6"/>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9" name="Google Shape;119;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6"/>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23" name="Google Shape;123;p16"/>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24" name="Google Shape;124;p16"/>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125" name="Shape 125"/>
        <p:cNvGrpSpPr/>
        <p:nvPr/>
      </p:nvGrpSpPr>
      <p:grpSpPr>
        <a:xfrm>
          <a:off x="0" y="0"/>
          <a:ext cx="0" cy="0"/>
          <a:chOff x="0" y="0"/>
          <a:chExt cx="0" cy="0"/>
        </a:xfrm>
      </p:grpSpPr>
      <p:sp>
        <p:nvSpPr>
          <p:cNvPr id="126" name="Google Shape;126;p17"/>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7" name="Google Shape;127;p17"/>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8" name="Google Shape;128;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7"/>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blipFill rotWithShape="1">
          <a:blip r:embed="rId2">
            <a:alphaModFix/>
          </a:blip>
          <a:tile algn="tl" flip="none" tx="0" sx="50000" ty="0" sy="50000"/>
        </a:blipFill>
      </p:bgPr>
    </p:bg>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8"/>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6" name="Google Shape;136;p18"/>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7" name="Google Shape;137;p18"/>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18"/>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9" name="Google Shape;139;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8"/>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43" name="Shape 143"/>
        <p:cNvGrpSpPr/>
        <p:nvPr/>
      </p:nvGrpSpPr>
      <p:grpSpPr>
        <a:xfrm>
          <a:off x="0" y="0"/>
          <a:ext cx="0" cy="0"/>
          <a:chOff x="0" y="0"/>
          <a:chExt cx="0" cy="0"/>
        </a:xfrm>
      </p:grpSpPr>
      <p:sp>
        <p:nvSpPr>
          <p:cNvPr id="144" name="Google Shape;144;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9"/>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9" name="Shape 149"/>
        <p:cNvGrpSpPr/>
        <p:nvPr/>
      </p:nvGrpSpPr>
      <p:grpSpPr>
        <a:xfrm>
          <a:off x="0" y="0"/>
          <a:ext cx="0" cy="0"/>
          <a:chOff x="0" y="0"/>
          <a:chExt cx="0" cy="0"/>
        </a:xfrm>
      </p:grpSpPr>
      <p:sp>
        <p:nvSpPr>
          <p:cNvPr id="150" name="Google Shape;150;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20"/>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blipFill rotWithShape="1">
          <a:blip r:embed="rId2">
            <a:alphaModFix/>
          </a:blip>
          <a:tile algn="tl" flip="none" tx="0" sx="50000" ty="0" sy="50000"/>
        </a:blipFill>
      </p:bgPr>
    </p:bg>
    <p:spTree>
      <p:nvGrpSpPr>
        <p:cNvPr id="154" name="Shape 154"/>
        <p:cNvGrpSpPr/>
        <p:nvPr/>
      </p:nvGrpSpPr>
      <p:grpSpPr>
        <a:xfrm>
          <a:off x="0" y="0"/>
          <a:ext cx="0" cy="0"/>
          <a:chOff x="0" y="0"/>
          <a:chExt cx="0" cy="0"/>
        </a:xfrm>
      </p:grpSpPr>
      <p:sp>
        <p:nvSpPr>
          <p:cNvPr id="155" name="Google Shape;155;p2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7" name="Google Shape;157;p2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8" name="Google Shape;158;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21"/>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165417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subTitle"/>
          </p:nvPr>
        </p:nvSpPr>
        <p:spPr>
          <a:xfrm>
            <a:off x="1981200" y="32004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62" name="Shape 162"/>
        <p:cNvGrpSpPr/>
        <p:nvPr/>
      </p:nvGrpSpPr>
      <p:grpSpPr>
        <a:xfrm>
          <a:off x="0" y="0"/>
          <a:ext cx="0" cy="0"/>
          <a:chOff x="0" y="0"/>
          <a:chExt cx="0" cy="0"/>
        </a:xfrm>
      </p:grpSpPr>
      <p:sp>
        <p:nvSpPr>
          <p:cNvPr id="163" name="Google Shape;163;p22"/>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4" name="Google Shape;164;p22"/>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5" name="Google Shape;165;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rgbClr val="FFFFFF"/>
                </a:solidFill>
                <a:latin typeface="Arial"/>
                <a:ea typeface="Arial"/>
                <a:cs typeface="Arial"/>
                <a:sym typeface="Arial"/>
              </a:defRPr>
            </a:lvl1pPr>
            <a:lvl2pPr indent="0" lvl="1" marL="0" algn="r">
              <a:spcBef>
                <a:spcPts val="0"/>
              </a:spcBef>
              <a:spcAft>
                <a:spcPts val="0"/>
              </a:spcAft>
              <a:buNone/>
              <a:defRPr b="0" sz="1000">
                <a:solidFill>
                  <a:srgbClr val="FFFFFF"/>
                </a:solidFill>
                <a:latin typeface="Arial"/>
                <a:ea typeface="Arial"/>
                <a:cs typeface="Arial"/>
                <a:sym typeface="Arial"/>
              </a:defRPr>
            </a:lvl2pPr>
            <a:lvl3pPr indent="0" lvl="2" marL="0" algn="r">
              <a:spcBef>
                <a:spcPts val="0"/>
              </a:spcBef>
              <a:spcAft>
                <a:spcPts val="0"/>
              </a:spcAft>
              <a:buNone/>
              <a:defRPr b="0" sz="1000">
                <a:solidFill>
                  <a:srgbClr val="FFFFFF"/>
                </a:solidFill>
                <a:latin typeface="Arial"/>
                <a:ea typeface="Arial"/>
                <a:cs typeface="Arial"/>
                <a:sym typeface="Arial"/>
              </a:defRPr>
            </a:lvl3pPr>
            <a:lvl4pPr indent="0" lvl="3" marL="0" algn="r">
              <a:spcBef>
                <a:spcPts val="0"/>
              </a:spcBef>
              <a:spcAft>
                <a:spcPts val="0"/>
              </a:spcAft>
              <a:buNone/>
              <a:defRPr b="0" sz="1000">
                <a:solidFill>
                  <a:srgbClr val="FFFFFF"/>
                </a:solidFill>
                <a:latin typeface="Arial"/>
                <a:ea typeface="Arial"/>
                <a:cs typeface="Arial"/>
                <a:sym typeface="Arial"/>
              </a:defRPr>
            </a:lvl4pPr>
            <a:lvl5pPr indent="0" lvl="4" marL="0" algn="r">
              <a:spcBef>
                <a:spcPts val="0"/>
              </a:spcBef>
              <a:spcAft>
                <a:spcPts val="0"/>
              </a:spcAft>
              <a:buNone/>
              <a:defRPr b="0" sz="1000">
                <a:solidFill>
                  <a:srgbClr val="FFFFFF"/>
                </a:solidFill>
                <a:latin typeface="Arial"/>
                <a:ea typeface="Arial"/>
                <a:cs typeface="Arial"/>
                <a:sym typeface="Arial"/>
              </a:defRPr>
            </a:lvl5pPr>
            <a:lvl6pPr indent="0" lvl="5" marL="0" algn="r">
              <a:spcBef>
                <a:spcPts val="0"/>
              </a:spcBef>
              <a:spcAft>
                <a:spcPts val="0"/>
              </a:spcAft>
              <a:buNone/>
              <a:defRPr b="0" sz="1000">
                <a:solidFill>
                  <a:srgbClr val="FFFFFF"/>
                </a:solidFill>
                <a:latin typeface="Arial"/>
                <a:ea typeface="Arial"/>
                <a:cs typeface="Arial"/>
                <a:sym typeface="Arial"/>
              </a:defRPr>
            </a:lvl6pPr>
            <a:lvl7pPr indent="0" lvl="6" marL="0" algn="r">
              <a:spcBef>
                <a:spcPts val="0"/>
              </a:spcBef>
              <a:spcAft>
                <a:spcPts val="0"/>
              </a:spcAft>
              <a:buNone/>
              <a:defRPr b="0" sz="1000">
                <a:solidFill>
                  <a:srgbClr val="FFFFFF"/>
                </a:solidFill>
                <a:latin typeface="Arial"/>
                <a:ea typeface="Arial"/>
                <a:cs typeface="Arial"/>
                <a:sym typeface="Arial"/>
              </a:defRPr>
            </a:lvl7pPr>
            <a:lvl8pPr indent="0" lvl="7" marL="0" algn="r">
              <a:spcBef>
                <a:spcPts val="0"/>
              </a:spcBef>
              <a:spcAft>
                <a:spcPts val="0"/>
              </a:spcAft>
              <a:buNone/>
              <a:defRPr b="0" sz="1000">
                <a:solidFill>
                  <a:srgbClr val="FFFFFF"/>
                </a:solidFill>
                <a:latin typeface="Arial"/>
                <a:ea typeface="Arial"/>
                <a:cs typeface="Arial"/>
                <a:sym typeface="Arial"/>
              </a:defRPr>
            </a:lvl8pPr>
            <a:lvl9pPr indent="0" lvl="8" marL="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22"/>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2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1" name="Google Shape;171;p2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172" name="Google Shape;172;p2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73" name="Google Shape;173;p22"/>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4" name="Google Shape;174;p22"/>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5" name="Google Shape;175;p22"/>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6" name="Shape 176"/>
        <p:cNvGrpSpPr/>
        <p:nvPr/>
      </p:nvGrpSpPr>
      <p:grpSpPr>
        <a:xfrm>
          <a:off x="0" y="0"/>
          <a:ext cx="0" cy="0"/>
          <a:chOff x="0" y="0"/>
          <a:chExt cx="0" cy="0"/>
        </a:xfrm>
      </p:grpSpPr>
      <p:sp>
        <p:nvSpPr>
          <p:cNvPr id="177" name="Google Shape;17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3"/>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79" name="Google Shape;179;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23"/>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3" name="Shape 183"/>
        <p:cNvGrpSpPr/>
        <p:nvPr/>
      </p:nvGrpSpPr>
      <p:grpSpPr>
        <a:xfrm>
          <a:off x="0" y="0"/>
          <a:ext cx="0" cy="0"/>
          <a:chOff x="0" y="0"/>
          <a:chExt cx="0" cy="0"/>
        </a:xfrm>
      </p:grpSpPr>
      <p:sp>
        <p:nvSpPr>
          <p:cNvPr id="184" name="Google Shape;184;p24"/>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24"/>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6" name="Google Shape;186;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4"/>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5" name="Shape 35"/>
        <p:cNvGrpSpPr/>
        <p:nvPr/>
      </p:nvGrpSpPr>
      <p:grpSpPr>
        <a:xfrm>
          <a:off x="0" y="0"/>
          <a:ext cx="0" cy="0"/>
          <a:chOff x="0" y="0"/>
          <a:chExt cx="0" cy="0"/>
        </a:xfrm>
      </p:grpSpPr>
      <p:sp>
        <p:nvSpPr>
          <p:cNvPr id="36" name="Google Shape;36;p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8" name="Google Shape;38;p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pic>
        <p:nvPicPr>
          <p:cNvPr id="43" name="Google Shape;43;p6"/>
          <p:cNvPicPr preferRelativeResize="0"/>
          <p:nvPr/>
        </p:nvPicPr>
        <p:blipFill rotWithShape="1">
          <a:blip r:embed="rId2">
            <a:alphaModFix/>
          </a:blip>
          <a:srcRect b="0" l="0" r="0" t="0"/>
          <a:stretch/>
        </p:blipFill>
        <p:spPr>
          <a:xfrm>
            <a:off x="0" y="4876800"/>
            <a:ext cx="4810125" cy="1409700"/>
          </a:xfrm>
          <a:prstGeom prst="rect">
            <a:avLst/>
          </a:prstGeom>
          <a:noFill/>
          <a:ln>
            <a:noFill/>
          </a:ln>
        </p:spPr>
      </p:pic>
      <p:sp>
        <p:nvSpPr>
          <p:cNvPr id="44" name="Google Shape;44;p6"/>
          <p:cNvSpPr txBox="1"/>
          <p:nvPr>
            <p:ph type="title"/>
          </p:nvPr>
        </p:nvSpPr>
        <p:spPr>
          <a:xfrm>
            <a:off x="685800" y="3209925"/>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
          <p:cNvSpPr txBox="1"/>
          <p:nvPr>
            <p:ph idx="1" type="body"/>
          </p:nvPr>
        </p:nvSpPr>
        <p:spPr>
          <a:xfrm>
            <a:off x="685800" y="1676400"/>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cid:C443EBB3-F716-4863-8EAD-3C7AED43B257@airstreamcomm.net" id="10" name="Google Shape;10;p1"/>
          <p:cNvPicPr preferRelativeResize="0"/>
          <p:nvPr/>
        </p:nvPicPr>
        <p:blipFill rotWithShape="1">
          <a:blip r:embed="rId1">
            <a:alphaModFix/>
          </a:blip>
          <a:srcRect b="0" l="0" r="0" t="0"/>
          <a:stretch/>
        </p:blipFill>
        <p:spPr>
          <a:xfrm rot="10800000">
            <a:off x="0" y="1219200"/>
            <a:ext cx="9144000" cy="381000"/>
          </a:xfrm>
          <a:prstGeom prst="rect">
            <a:avLst/>
          </a:prstGeom>
          <a:noFill/>
          <a:ln>
            <a:noFill/>
          </a:ln>
        </p:spPr>
      </p:pic>
      <p:sp>
        <p:nvSpPr>
          <p:cNvPr id="11" name="Google Shape;11;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 name="Google Shape;12;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Vibrant Health jpg.JPG" id="16" name="Google Shape;16;p1"/>
          <p:cNvPicPr preferRelativeResize="0"/>
          <p:nvPr/>
        </p:nvPicPr>
        <p:blipFill rotWithShape="1">
          <a:blip r:embed="rId2">
            <a:alphaModFix/>
          </a:blip>
          <a:srcRect b="0" l="0" r="0" t="0"/>
          <a:stretch/>
        </p:blipFill>
        <p:spPr>
          <a:xfrm>
            <a:off x="5029200" y="5257800"/>
            <a:ext cx="3638550" cy="1031875"/>
          </a:xfrm>
          <a:prstGeom prst="rect">
            <a:avLst/>
          </a:prstGeom>
          <a:noFill/>
          <a:ln>
            <a:noFill/>
          </a:ln>
        </p:spPr>
      </p:pic>
      <p:sp>
        <p:nvSpPr>
          <p:cNvPr id="17" name="Google Shape;17;p1"/>
          <p:cNvSpPr txBox="1"/>
          <p:nvPr/>
        </p:nvSpPr>
        <p:spPr>
          <a:xfrm>
            <a:off x="0" y="6324600"/>
            <a:ext cx="9144000" cy="304800"/>
          </a:xfrm>
          <a:prstGeom prst="rect">
            <a:avLst/>
          </a:prstGeom>
          <a:solidFill>
            <a:srgbClr val="CA372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FFFFFF"/>
                </a:solidFill>
                <a:latin typeface="Calibri"/>
                <a:ea typeface="Calibri"/>
                <a:cs typeface="Calibri"/>
                <a:sym typeface="Calibri"/>
              </a:rPr>
              <a:t>                                                                                                                                            </a:t>
            </a:r>
            <a:r>
              <a:rPr b="0" i="0" lang="en-US" sz="1200" u="none" cap="none" strike="noStrike">
                <a:solidFill>
                  <a:srgbClr val="FFFFFF"/>
                </a:solidFill>
                <a:latin typeface="Calibri"/>
                <a:ea typeface="Calibri"/>
                <a:cs typeface="Calibri"/>
                <a:sym typeface="Calibri"/>
              </a:rPr>
              <a:t>POWERED BY HEALTH AND WELLNESS</a:t>
            </a:r>
            <a:endParaRPr b="0" i="0" sz="2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0" name="Google Shape;90;p1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1" name="Google Shape;91;p1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92" name="Google Shape;92;p1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93" name="Google Shape;9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5" name="Google Shape;95;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Sharing Our Story in a Nut Shell</a:t>
            </a:r>
            <a:endParaRPr/>
          </a:p>
        </p:txBody>
      </p:sp>
      <p:sp>
        <p:nvSpPr>
          <p:cNvPr id="195" name="Google Shape;19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The Power Point entails our work with Metastar and 2 clinics in Wisconsin</a:t>
            </a:r>
            <a:endParaRPr/>
          </a:p>
          <a:p>
            <a:pPr indent="-342900" lvl="0" marL="342900" rtl="0" algn="l">
              <a:spcBef>
                <a:spcPts val="560"/>
              </a:spcBef>
              <a:spcAft>
                <a:spcPts val="0"/>
              </a:spcAft>
              <a:buClr>
                <a:schemeClr val="dk1"/>
              </a:buClr>
              <a:buSzPts val="2800"/>
              <a:buChar char="•"/>
            </a:pPr>
            <a:r>
              <a:rPr lang="en-US" sz="2800"/>
              <a:t>The information in the power point highlights the processes, tools, policy and protocols that were shared </a:t>
            </a:r>
            <a:endParaRPr/>
          </a:p>
          <a:p>
            <a:pPr indent="-342900" lvl="0" marL="342900" rtl="0" algn="l">
              <a:spcBef>
                <a:spcPts val="560"/>
              </a:spcBef>
              <a:spcAft>
                <a:spcPts val="0"/>
              </a:spcAft>
              <a:buClr>
                <a:schemeClr val="dk1"/>
              </a:buClr>
              <a:buSzPts val="2800"/>
              <a:buChar char="•"/>
            </a:pPr>
            <a:r>
              <a:rPr lang="en-US" sz="2800"/>
              <a:t>The two clinics we worked with chose to implement a couple of tools presented as well as one actually made it a QC project!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2514600" y="76200"/>
            <a:ext cx="3636085" cy="125849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0" lang="en-US" sz="4000">
                <a:latin typeface="Arial"/>
                <a:ea typeface="Arial"/>
                <a:cs typeface="Arial"/>
                <a:sym typeface="Arial"/>
              </a:rPr>
              <a:t>Tools</a:t>
            </a:r>
            <a:endParaRPr b="0" sz="4000">
              <a:latin typeface="Arial"/>
              <a:ea typeface="Arial"/>
              <a:cs typeface="Arial"/>
              <a:sym typeface="Arial"/>
            </a:endParaRPr>
          </a:p>
        </p:txBody>
      </p:sp>
      <p:sp>
        <p:nvSpPr>
          <p:cNvPr id="260" name="Google Shape;260;p34"/>
          <p:cNvSpPr txBox="1"/>
          <p:nvPr>
            <p:ph idx="1" type="body"/>
          </p:nvPr>
        </p:nvSpPr>
        <p:spPr>
          <a:xfrm>
            <a:off x="3575050" y="1752600"/>
            <a:ext cx="511175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Char char="•"/>
            </a:pPr>
            <a:r>
              <a:rPr lang="en-US" sz="1900">
                <a:latin typeface="Arial"/>
                <a:ea typeface="Arial"/>
                <a:cs typeface="Arial"/>
                <a:sym typeface="Arial"/>
              </a:rPr>
              <a:t>PVP</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Standing orders</a:t>
            </a:r>
            <a:endParaRPr sz="1900">
              <a:latin typeface="Arial"/>
              <a:ea typeface="Arial"/>
              <a:cs typeface="Arial"/>
              <a:sym typeface="Arial"/>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Process Mapping</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Policies &amp; Procedures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Shared decision making—colon cancer risk assessment</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PDSA process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BP rechecks algorithms</a:t>
            </a:r>
            <a:endParaRPr sz="1900">
              <a:latin typeface="Arial"/>
              <a:ea typeface="Arial"/>
              <a:cs typeface="Arial"/>
              <a:sym typeface="Arial"/>
            </a:endParaRPr>
          </a:p>
          <a:p>
            <a:pPr indent="-285750" lvl="1" marL="742950" rtl="0" algn="l">
              <a:spcBef>
                <a:spcPts val="380"/>
              </a:spcBef>
              <a:spcAft>
                <a:spcPts val="0"/>
              </a:spcAft>
              <a:buClr>
                <a:schemeClr val="dk1"/>
              </a:buClr>
              <a:buSzPts val="1900"/>
              <a:buChar char="–"/>
            </a:pPr>
            <a:r>
              <a:rPr lang="en-US" sz="1900">
                <a:latin typeface="Arial"/>
                <a:ea typeface="Arial"/>
                <a:cs typeface="Arial"/>
                <a:sym typeface="Arial"/>
              </a:rPr>
              <a:t>(BP magnets)</a:t>
            </a:r>
            <a:endParaRPr sz="19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261" name="Google Shape;261;p34"/>
          <p:cNvSpPr txBox="1"/>
          <p:nvPr>
            <p:ph idx="2" type="body"/>
          </p:nvPr>
        </p:nvSpPr>
        <p:spPr>
          <a:xfrm>
            <a:off x="381000" y="2286000"/>
            <a:ext cx="3008313" cy="20700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b="1" i="1" lang="en-US"/>
              <a:t>In order to provide the excellent, personalized care that we do, we must have the proper tools in place for our Healthcare Providers and staff.  </a:t>
            </a:r>
            <a:endParaRPr b="1" i="1"/>
          </a:p>
          <a:p>
            <a:pPr indent="0" lvl="0" marL="0" rtl="0" algn="l">
              <a:spcBef>
                <a:spcPts val="280"/>
              </a:spcBef>
              <a:spcAft>
                <a:spcPts val="0"/>
              </a:spcAft>
              <a:buClr>
                <a:schemeClr val="dk1"/>
              </a:buClr>
              <a:buSzPts val="1400"/>
              <a:buNone/>
            </a:pPr>
            <a:r>
              <a:t/>
            </a:r>
            <a:endParaRPr b="1" i="1"/>
          </a:p>
          <a:p>
            <a:pPr indent="0" lvl="0" marL="0" rtl="0" algn="l">
              <a:spcBef>
                <a:spcPts val="280"/>
              </a:spcBef>
              <a:spcAft>
                <a:spcPts val="0"/>
              </a:spcAft>
              <a:buClr>
                <a:schemeClr val="dk1"/>
              </a:buClr>
              <a:buSzPts val="1400"/>
              <a:buNone/>
            </a:pPr>
            <a:r>
              <a:rPr b="1" i="1" lang="en-US"/>
              <a:t>Using the PDSA format assures that we continually work to create and improve our processes and define accountability. </a:t>
            </a:r>
            <a:endParaRPr b="1" i="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TOOLS FOR CLINICAL STAFF</a:t>
            </a:r>
            <a:endParaRPr sz="4000">
              <a:latin typeface="Arial"/>
              <a:ea typeface="Arial"/>
              <a:cs typeface="Arial"/>
              <a:sym typeface="Arial"/>
            </a:endParaRPr>
          </a:p>
        </p:txBody>
      </p:sp>
      <p:pic>
        <p:nvPicPr>
          <p:cNvPr descr="C:\Users\SBluhm\AppData\Local\Microsoft\Windows\Temporary Internet Files\Content.Outlook\XUHRS28V\2014-04-01 13 40 16.jpg" id="268" name="Google Shape;268;p35"/>
          <p:cNvPicPr preferRelativeResize="0"/>
          <p:nvPr>
            <p:ph idx="1" type="body"/>
          </p:nvPr>
        </p:nvPicPr>
        <p:blipFill rotWithShape="1">
          <a:blip r:embed="rId3">
            <a:alphaModFix/>
          </a:blip>
          <a:srcRect b="0" l="0" r="0" t="0"/>
          <a:stretch/>
        </p:blipFill>
        <p:spPr>
          <a:xfrm>
            <a:off x="76200" y="1752600"/>
            <a:ext cx="3017309" cy="4525963"/>
          </a:xfrm>
          <a:prstGeom prst="rect">
            <a:avLst/>
          </a:prstGeom>
          <a:noFill/>
          <a:ln cap="flat" cmpd="sng" w="9525">
            <a:solidFill>
              <a:schemeClr val="dk2"/>
            </a:solidFill>
            <a:prstDash val="solid"/>
            <a:round/>
            <a:headEnd len="sm" w="sm" type="none"/>
            <a:tailEnd len="sm" w="sm" type="none"/>
          </a:ln>
          <a:effectLst>
            <a:outerShdw blurRad="50800" rotWithShape="0" dir="16200000" dist="38100">
              <a:srgbClr val="000000">
                <a:alpha val="40000"/>
              </a:srgbClr>
            </a:outerShdw>
          </a:effectLst>
        </p:spPr>
      </p:pic>
      <p:pic>
        <p:nvPicPr>
          <p:cNvPr descr="20150107_130935.jpg" id="269" name="Google Shape;269;p35"/>
          <p:cNvPicPr preferRelativeResize="0"/>
          <p:nvPr/>
        </p:nvPicPr>
        <p:blipFill rotWithShape="1">
          <a:blip r:embed="rId4">
            <a:alphaModFix/>
          </a:blip>
          <a:srcRect b="2592" l="14167" r="18333" t="5556"/>
          <a:stretch/>
        </p:blipFill>
        <p:spPr>
          <a:xfrm>
            <a:off x="3276600" y="3603724"/>
            <a:ext cx="3810000" cy="1752600"/>
          </a:xfrm>
          <a:prstGeom prst="rect">
            <a:avLst/>
          </a:prstGeom>
          <a:noFill/>
          <a:ln cap="flat" cmpd="sng" w="9525">
            <a:solidFill>
              <a:srgbClr val="FBFAF8"/>
            </a:solidFill>
            <a:prstDash val="solid"/>
            <a:round/>
            <a:headEnd len="sm" w="sm" type="none"/>
            <a:tailEnd len="sm" w="sm" type="none"/>
          </a:ln>
        </p:spPr>
      </p:pic>
      <p:sp>
        <p:nvSpPr>
          <p:cNvPr id="270" name="Google Shape;270;p35"/>
          <p:cNvSpPr txBox="1"/>
          <p:nvPr/>
        </p:nvSpPr>
        <p:spPr>
          <a:xfrm>
            <a:off x="3962400" y="1524000"/>
            <a:ext cx="47244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Blood pressure magnets outside of the exam room door remind us to recheck elevated blood pressures.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As part of our pre-visit planning we fill out BP slips for all patients who have orders for repeat blood pressure checks. These slips are also used for walk-in free blood pressure checks.</a:t>
            </a:r>
            <a:endParaRPr sz="1800">
              <a:solidFill>
                <a:srgbClr val="93B3D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Empower your Clinical Staff</a:t>
            </a:r>
            <a:endParaRPr sz="4000">
              <a:latin typeface="Arial"/>
              <a:ea typeface="Arial"/>
              <a:cs typeface="Arial"/>
              <a:sym typeface="Arial"/>
            </a:endParaRPr>
          </a:p>
        </p:txBody>
      </p:sp>
      <p:sp>
        <p:nvSpPr>
          <p:cNvPr id="277" name="Google Shape;277;p36"/>
          <p:cNvSpPr/>
          <p:nvPr/>
        </p:nvSpPr>
        <p:spPr>
          <a:xfrm>
            <a:off x="533400" y="2286000"/>
            <a:ext cx="4572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Chronic Disease Standing Orders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Preventive Service Standing Orders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Medication Refill Protocol:</a:t>
            </a:r>
            <a:endParaRPr sz="1800">
              <a:solidFill>
                <a:schemeClr val="dk1"/>
              </a:solidFill>
              <a:latin typeface="Arial"/>
              <a:ea typeface="Arial"/>
              <a:cs typeface="Arial"/>
              <a:sym typeface="Arial"/>
            </a:endParaRPr>
          </a:p>
        </p:txBody>
      </p:sp>
      <p:sp>
        <p:nvSpPr>
          <p:cNvPr id="278" name="Google Shape;278;p36"/>
          <p:cNvSpPr/>
          <p:nvPr/>
        </p:nvSpPr>
        <p:spPr>
          <a:xfrm>
            <a:off x="529167" y="1582340"/>
            <a:ext cx="602440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Develop Standing Orders and Protocols:</a:t>
            </a:r>
            <a:endParaRPr sz="2800">
              <a:solidFill>
                <a:schemeClr val="dk1"/>
              </a:solidFill>
              <a:latin typeface="Arial"/>
              <a:ea typeface="Arial"/>
              <a:cs typeface="Arial"/>
              <a:sym typeface="Arial"/>
            </a:endParaRPr>
          </a:p>
        </p:txBody>
      </p:sp>
      <p:pic>
        <p:nvPicPr>
          <p:cNvPr id="279" name="Google Shape;279;p36"/>
          <p:cNvPicPr preferRelativeResize="0"/>
          <p:nvPr/>
        </p:nvPicPr>
        <p:blipFill rotWithShape="1">
          <a:blip r:embed="rId3">
            <a:alphaModFix/>
          </a:blip>
          <a:srcRect b="0" l="0" r="0" t="0"/>
          <a:stretch/>
        </p:blipFill>
        <p:spPr>
          <a:xfrm>
            <a:off x="1752600" y="3657600"/>
            <a:ext cx="6477000" cy="17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048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Initiation and Titration of Medications Using Established Protocols</a:t>
            </a:r>
            <a:endParaRPr sz="4000">
              <a:latin typeface="Arial"/>
              <a:ea typeface="Arial"/>
              <a:cs typeface="Arial"/>
              <a:sym typeface="Arial"/>
            </a:endParaRPr>
          </a:p>
        </p:txBody>
      </p:sp>
      <p:pic>
        <p:nvPicPr>
          <p:cNvPr id="286" name="Google Shape;286;p37"/>
          <p:cNvPicPr preferRelativeResize="0"/>
          <p:nvPr>
            <p:ph idx="1" type="body"/>
          </p:nvPr>
        </p:nvPicPr>
        <p:blipFill rotWithShape="1">
          <a:blip r:embed="rId3">
            <a:alphaModFix/>
          </a:blip>
          <a:srcRect b="0" l="0" r="0" t="0"/>
          <a:stretch/>
        </p:blipFill>
        <p:spPr>
          <a:xfrm>
            <a:off x="304800" y="1447800"/>
            <a:ext cx="8610600" cy="480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Care Coordination Staff</a:t>
            </a:r>
            <a:endParaRPr/>
          </a:p>
        </p:txBody>
      </p:sp>
      <p:sp>
        <p:nvSpPr>
          <p:cNvPr id="293" name="Google Shape;293;p38"/>
          <p:cNvSpPr txBox="1"/>
          <p:nvPr>
            <p:ph idx="1" type="body"/>
          </p:nvPr>
        </p:nvSpPr>
        <p:spPr>
          <a:xfrm>
            <a:off x="457200" y="2209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Four experienced CMAs</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Work exclusively with our chronic disease populations</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Focus is on assuring our patients are informed, accountable and educated about their illness and treatment.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981200" y="152400"/>
            <a:ext cx="54864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0">
                <a:latin typeface="Arial"/>
                <a:ea typeface="Arial"/>
                <a:cs typeface="Arial"/>
                <a:sym typeface="Arial"/>
              </a:rPr>
              <a:t>      </a:t>
            </a:r>
            <a:r>
              <a:rPr b="0" lang="en-US" sz="4000">
                <a:latin typeface="Arial"/>
                <a:ea typeface="Arial"/>
                <a:cs typeface="Arial"/>
                <a:sym typeface="Arial"/>
              </a:rPr>
              <a:t>Care Coordination </a:t>
            </a:r>
            <a:endParaRPr b="0" sz="4000">
              <a:latin typeface="Arial"/>
              <a:ea typeface="Arial"/>
              <a:cs typeface="Arial"/>
              <a:sym typeface="Arial"/>
            </a:endParaRPr>
          </a:p>
        </p:txBody>
      </p:sp>
      <p:sp>
        <p:nvSpPr>
          <p:cNvPr id="300" name="Google Shape;300;p39"/>
          <p:cNvSpPr txBox="1"/>
          <p:nvPr>
            <p:ph idx="1" type="body"/>
          </p:nvPr>
        </p:nvSpPr>
        <p:spPr>
          <a:xfrm>
            <a:off x="533400" y="1066800"/>
            <a:ext cx="4017085" cy="489473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Chronic Care Model Procedures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Develop evidence-based protocols specific to our practice</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Medication titration for HTN, lipid  and glycemic management tools specific to our practice</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Relationships with partners (cardiology &amp; others)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Transition of Care process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Preventable Readmission rates </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Vulnerable Patient Population identification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01" name="Google Shape;301;p39"/>
          <p:cNvSpPr txBox="1"/>
          <p:nvPr>
            <p:ph idx="2" type="body"/>
          </p:nvPr>
        </p:nvSpPr>
        <p:spPr>
          <a:xfrm>
            <a:off x="5715000" y="2743200"/>
            <a:ext cx="3008313"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b="1" i="1" lang="en-US">
                <a:latin typeface="Arial"/>
                <a:ea typeface="Arial"/>
                <a:cs typeface="Arial"/>
                <a:sym typeface="Arial"/>
              </a:rPr>
              <a:t>Care Coordinators ensure patient-centered care by building relationships directly with patients; and facilitating effective relationships between patients and  key players in their care team. </a:t>
            </a:r>
            <a:endParaRPr/>
          </a:p>
          <a:p>
            <a:pPr indent="0" lvl="0" marL="0" rtl="0" algn="l">
              <a:spcBef>
                <a:spcPts val="280"/>
              </a:spcBef>
              <a:spcAft>
                <a:spcPts val="0"/>
              </a:spcAft>
              <a:buClr>
                <a:schemeClr val="dk1"/>
              </a:buClr>
              <a:buSzPts val="1400"/>
              <a:buNone/>
            </a:pPr>
            <a:r>
              <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0"/>
          <p:cNvSpPr txBox="1"/>
          <p:nvPr>
            <p:ph idx="1" type="body"/>
          </p:nvPr>
        </p:nvSpPr>
        <p:spPr>
          <a:xfrm>
            <a:off x="609600" y="2057400"/>
            <a:ext cx="8229600" cy="3200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00"/>
              <a:buChar char="•"/>
            </a:pPr>
            <a:r>
              <a:rPr lang="en-US" sz="2100">
                <a:latin typeface="Arial"/>
                <a:ea typeface="Arial"/>
                <a:cs typeface="Arial"/>
                <a:sym typeface="Arial"/>
              </a:rPr>
              <a:t>Identify complex patients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Assist with phone calls/messages/med refills as needed for more complex, time consuming patients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Staff training and updates on Chronic Disease items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Patient Education on chronic disease topics  </a:t>
            </a:r>
            <a:endParaRPr/>
          </a:p>
          <a:p>
            <a:pPr indent="-342900" lvl="0" marL="342900" rtl="0" algn="l">
              <a:spcBef>
                <a:spcPts val="420"/>
              </a:spcBef>
              <a:spcAft>
                <a:spcPts val="0"/>
              </a:spcAft>
              <a:buClr>
                <a:schemeClr val="dk1"/>
              </a:buClr>
              <a:buSzPts val="2100"/>
              <a:buChar char="•"/>
            </a:pPr>
            <a:r>
              <a:rPr lang="en-US" sz="2100">
                <a:solidFill>
                  <a:schemeClr val="dk1"/>
                </a:solidFill>
                <a:latin typeface="Arial"/>
                <a:ea typeface="Arial"/>
                <a:cs typeface="Arial"/>
                <a:sym typeface="Arial"/>
              </a:rPr>
              <a:t>Identify patients needing medication titration </a:t>
            </a:r>
            <a:endParaRPr sz="2100">
              <a:latin typeface="Arial"/>
              <a:ea typeface="Arial"/>
              <a:cs typeface="Arial"/>
              <a:sym typeface="Arial"/>
            </a:endParaRPr>
          </a:p>
          <a:p>
            <a:pPr indent="-342900" lvl="0" marL="342900" rtl="0" algn="l">
              <a:spcBef>
                <a:spcPts val="420"/>
              </a:spcBef>
              <a:spcAft>
                <a:spcPts val="0"/>
              </a:spcAft>
              <a:buClr>
                <a:schemeClr val="dk1"/>
              </a:buClr>
              <a:buSzPts val="2100"/>
              <a:buChar char="•"/>
            </a:pPr>
            <a:r>
              <a:rPr lang="en-US" sz="2100">
                <a:solidFill>
                  <a:schemeClr val="dk1"/>
                </a:solidFill>
                <a:latin typeface="Arial"/>
                <a:ea typeface="Arial"/>
                <a:cs typeface="Arial"/>
                <a:sym typeface="Arial"/>
              </a:rPr>
              <a:t>Contact patients between visits</a:t>
            </a:r>
            <a:endParaRPr/>
          </a:p>
          <a:p>
            <a:pPr indent="-342900" lvl="0" marL="342900" marR="0" rtl="0" algn="l">
              <a:lnSpc>
                <a:spcPct val="100000"/>
              </a:lnSpc>
              <a:spcBef>
                <a:spcPts val="420"/>
              </a:spcBef>
              <a:spcAft>
                <a:spcPts val="0"/>
              </a:spcAft>
              <a:buClr>
                <a:schemeClr val="dk1"/>
              </a:buClr>
              <a:buSzPts val="2100"/>
              <a:buFont typeface="Arial"/>
              <a:buChar char="•"/>
            </a:pPr>
            <a:r>
              <a:rPr lang="en-US" sz="2100">
                <a:solidFill>
                  <a:schemeClr val="dk1"/>
                </a:solidFill>
                <a:latin typeface="Arial"/>
                <a:ea typeface="Arial"/>
                <a:cs typeface="Arial"/>
                <a:sym typeface="Arial"/>
              </a:rPr>
              <a:t>Review chronic disease data base</a:t>
            </a:r>
            <a:endParaRPr sz="21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308" name="Google Shape;30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Care Coordination</a:t>
            </a:r>
            <a:endParaRPr/>
          </a:p>
        </p:txBody>
      </p:sp>
      <p:pic>
        <p:nvPicPr>
          <p:cNvPr id="309" name="Google Shape;309;p40"/>
          <p:cNvPicPr preferRelativeResize="0"/>
          <p:nvPr/>
        </p:nvPicPr>
        <p:blipFill rotWithShape="1">
          <a:blip r:embed="rId3">
            <a:alphaModFix/>
          </a:blip>
          <a:srcRect b="0" l="0" r="0" t="0"/>
          <a:stretch/>
        </p:blipFill>
        <p:spPr>
          <a:xfrm>
            <a:off x="1066800" y="5257800"/>
            <a:ext cx="2790825" cy="6737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KEEPING TRACK OF YOUR PATIENTS</a:t>
            </a:r>
            <a:endParaRPr sz="4000">
              <a:latin typeface="Arial"/>
              <a:ea typeface="Arial"/>
              <a:cs typeface="Arial"/>
              <a:sym typeface="Arial"/>
            </a:endParaRPr>
          </a:p>
        </p:txBody>
      </p:sp>
      <p:pic>
        <p:nvPicPr>
          <p:cNvPr id="316" name="Google Shape;316;p41"/>
          <p:cNvPicPr preferRelativeResize="0"/>
          <p:nvPr/>
        </p:nvPicPr>
        <p:blipFill rotWithShape="1">
          <a:blip r:embed="rId3">
            <a:alphaModFix/>
          </a:blip>
          <a:srcRect b="0" l="0" r="0" t="0"/>
          <a:stretch/>
        </p:blipFill>
        <p:spPr>
          <a:xfrm>
            <a:off x="876300" y="1713451"/>
            <a:ext cx="7696200" cy="1867949"/>
          </a:xfrm>
          <a:prstGeom prst="rect">
            <a:avLst/>
          </a:prstGeom>
          <a:noFill/>
          <a:ln>
            <a:noFill/>
          </a:ln>
        </p:spPr>
      </p:pic>
      <p:sp>
        <p:nvSpPr>
          <p:cNvPr id="317" name="Google Shape;317;p41"/>
          <p:cNvSpPr/>
          <p:nvPr/>
        </p:nvSpPr>
        <p:spPr>
          <a:xfrm>
            <a:off x="152400" y="3773647"/>
            <a:ext cx="4572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extract patient data from our EHR and practice management system using our EHR Reporting program. We manipulate the data in Excel to create patient lists that function for our needs.  We can therefore also collect up to date and current data.  We look at this together EVERY MONTH!</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Why it all works!</a:t>
            </a:r>
            <a:endParaRPr sz="4000">
              <a:latin typeface="Arial"/>
              <a:ea typeface="Arial"/>
              <a:cs typeface="Arial"/>
              <a:sym typeface="Arial"/>
            </a:endParaRPr>
          </a:p>
        </p:txBody>
      </p:sp>
      <p:sp>
        <p:nvSpPr>
          <p:cNvPr id="324" name="Google Shape;324;p42"/>
          <p:cNvSpPr txBox="1"/>
          <p:nvPr>
            <p:ph idx="1" type="body"/>
          </p:nvPr>
        </p:nvSpPr>
        <p:spPr>
          <a:xfrm>
            <a:off x="457200" y="1905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Leadership supports the process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Providers and all staff are engaged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Patients are engaged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Clinical Staff are Empowered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All staff are encouraged to work at the highest level of their role</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are transparent with data</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are proud of our success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believe in helping our patients get well and stay well</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have caring and compassionate Care Coordinators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Team Work !! </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6"/>
          <p:cNvPicPr preferRelativeResize="0"/>
          <p:nvPr>
            <p:ph idx="1" type="body"/>
          </p:nvPr>
        </p:nvPicPr>
        <p:blipFill rotWithShape="1">
          <a:blip r:embed="rId3">
            <a:alphaModFix/>
          </a:blip>
          <a:srcRect b="15371" l="9971" r="1537" t="3576"/>
          <a:stretch/>
        </p:blipFill>
        <p:spPr>
          <a:xfrm>
            <a:off x="3124200" y="-1"/>
            <a:ext cx="5486400" cy="6486123"/>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7"/>
          <p:cNvPicPr preferRelativeResize="0"/>
          <p:nvPr>
            <p:ph idx="1" type="body"/>
          </p:nvPr>
        </p:nvPicPr>
        <p:blipFill rotWithShape="1">
          <a:blip r:embed="rId3">
            <a:alphaModFix/>
          </a:blip>
          <a:srcRect b="36979" l="8222" r="7276" t="6875"/>
          <a:stretch/>
        </p:blipFill>
        <p:spPr>
          <a:xfrm>
            <a:off x="1905000" y="838200"/>
            <a:ext cx="5673012" cy="48768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0" lvl="0" marL="69850" rtl="0" algn="l">
              <a:spcBef>
                <a:spcPts val="0"/>
              </a:spcBef>
              <a:spcAft>
                <a:spcPts val="0"/>
              </a:spcAft>
              <a:buSzPts val="1836"/>
              <a:buFont typeface="Noto Sans Symbols"/>
              <a:buNone/>
            </a:pPr>
            <a:r>
              <a:t/>
            </a:r>
            <a:endParaRPr>
              <a:solidFill>
                <a:srgbClr val="262626"/>
              </a:solidFill>
            </a:endParaRPr>
          </a:p>
          <a:p>
            <a:pPr indent="0" lvl="0" marL="69850" rtl="0" algn="l">
              <a:spcBef>
                <a:spcPts val="400"/>
              </a:spcBef>
              <a:spcAft>
                <a:spcPts val="0"/>
              </a:spcAft>
              <a:buSzPts val="1836"/>
              <a:buFont typeface="Noto Sans Symbols"/>
              <a:buNone/>
            </a:pPr>
            <a:r>
              <a:t/>
            </a:r>
            <a:endParaRPr>
              <a:solidFill>
                <a:srgbClr val="262626"/>
              </a:solidFill>
            </a:endParaRPr>
          </a:p>
          <a:p>
            <a:pPr indent="0" lvl="0" marL="69850" rtl="0" algn="l">
              <a:spcBef>
                <a:spcPts val="400"/>
              </a:spcBef>
              <a:spcAft>
                <a:spcPts val="0"/>
              </a:spcAft>
              <a:buSzPts val="1360"/>
              <a:buFont typeface="Noto Sans Symbols"/>
              <a:buNone/>
            </a:pPr>
            <a:r>
              <a:rPr b="1" lang="en-US" sz="2000"/>
              <a:t>Mary Boles, LPN</a:t>
            </a:r>
            <a:br>
              <a:rPr b="1" lang="en-US" sz="2000"/>
            </a:br>
            <a:r>
              <a:rPr lang="en-US" sz="2000"/>
              <a:t>Clinic Manager</a:t>
            </a:r>
            <a:endParaRPr/>
          </a:p>
          <a:p>
            <a:pPr indent="0" lvl="0" marL="69850" rtl="0" algn="l">
              <a:spcBef>
                <a:spcPts val="400"/>
              </a:spcBef>
              <a:spcAft>
                <a:spcPts val="0"/>
              </a:spcAft>
              <a:buSzPts val="1360"/>
              <a:buFont typeface="Noto Sans Symbols"/>
              <a:buNone/>
            </a:pPr>
            <a:r>
              <a:t/>
            </a:r>
            <a:endParaRPr sz="2000">
              <a:solidFill>
                <a:srgbClr val="262626"/>
              </a:solidFill>
            </a:endParaRPr>
          </a:p>
          <a:p>
            <a:pPr indent="0" lvl="0" marL="69850" rtl="0" algn="l">
              <a:spcBef>
                <a:spcPts val="400"/>
              </a:spcBef>
              <a:spcAft>
                <a:spcPts val="0"/>
              </a:spcAft>
              <a:buSzPts val="1360"/>
              <a:buFont typeface="Noto Sans Symbols"/>
              <a:buNone/>
            </a:pPr>
            <a:r>
              <a:rPr b="1" lang="en-US" sz="2000"/>
              <a:t>Rosanne Matzek, CMA</a:t>
            </a:r>
            <a:br>
              <a:rPr lang="en-US" sz="2000"/>
            </a:br>
            <a:r>
              <a:rPr lang="en-US" sz="2000"/>
              <a:t>Care Coordinator</a:t>
            </a:r>
            <a:endParaRPr sz="2000">
              <a:solidFill>
                <a:srgbClr val="262626"/>
              </a:solidFill>
            </a:endParaRPr>
          </a:p>
          <a:p>
            <a:pPr indent="0" lvl="0" marL="69850" rtl="0" algn="l">
              <a:spcBef>
                <a:spcPts val="400"/>
              </a:spcBef>
              <a:spcAft>
                <a:spcPts val="0"/>
              </a:spcAft>
              <a:buSzPts val="1360"/>
              <a:buFont typeface="Noto Sans Symbols"/>
              <a:buNone/>
            </a:pPr>
            <a:r>
              <a:t/>
            </a:r>
            <a:endParaRPr sz="2000">
              <a:solidFill>
                <a:srgbClr val="262626"/>
              </a:solidFill>
            </a:endParaRPr>
          </a:p>
          <a:p>
            <a:pPr indent="0" lvl="0" marL="69850" rtl="0" algn="l">
              <a:spcBef>
                <a:spcPts val="400"/>
              </a:spcBef>
              <a:spcAft>
                <a:spcPts val="0"/>
              </a:spcAft>
              <a:buSzPts val="1360"/>
              <a:buFont typeface="Noto Sans Symbols"/>
              <a:buNone/>
            </a:pPr>
            <a:r>
              <a:rPr lang="en-US" sz="2000">
                <a:solidFill>
                  <a:srgbClr val="262626"/>
                </a:solidFill>
              </a:rPr>
              <a:t>Vibrant Health Family Clinics</a:t>
            </a:r>
            <a:endParaRPr/>
          </a:p>
          <a:p>
            <a:pPr indent="0" lvl="0" marL="69850" rtl="0" algn="l">
              <a:spcBef>
                <a:spcPts val="400"/>
              </a:spcBef>
              <a:spcAft>
                <a:spcPts val="0"/>
              </a:spcAft>
              <a:buSzPts val="1360"/>
              <a:buFont typeface="Noto Sans Symbols"/>
              <a:buNone/>
            </a:pPr>
            <a:r>
              <a:rPr lang="en-US" sz="2000">
                <a:solidFill>
                  <a:srgbClr val="262626"/>
                </a:solidFill>
              </a:rPr>
              <a:t>Ellsworth, Wisconsin</a:t>
            </a:r>
            <a:endParaRPr sz="2000">
              <a:solidFill>
                <a:srgbClr val="262626"/>
              </a:solidFill>
            </a:endParaRPr>
          </a:p>
        </p:txBody>
      </p:sp>
      <p:sp>
        <p:nvSpPr>
          <p:cNvPr id="212" name="Google Shape;212;p28"/>
          <p:cNvSpPr txBox="1"/>
          <p:nvPr>
            <p:ph type="title"/>
          </p:nvPr>
        </p:nvSpPr>
        <p:spPr>
          <a:xfrm>
            <a:off x="381000" y="990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Lucida Sans"/>
              <a:buNone/>
            </a:pPr>
            <a:r>
              <a:rPr lang="en-US" sz="3690"/>
              <a:t>Team Based Practice Learning Series: </a:t>
            </a:r>
            <a:endParaRPr/>
          </a:p>
        </p:txBody>
      </p:sp>
      <p:pic>
        <p:nvPicPr>
          <p:cNvPr descr="C:\Users\pcrouse\AppData\Local\Microsoft\Windows\Temporary Internet Files\Content.Outlook\4LHA9AJ6\LEAP project 003 (2).jpg" id="213" name="Google Shape;213;p28"/>
          <p:cNvPicPr preferRelativeResize="0"/>
          <p:nvPr/>
        </p:nvPicPr>
        <p:blipFill rotWithShape="1">
          <a:blip r:embed="rId3">
            <a:alphaModFix/>
          </a:blip>
          <a:srcRect b="0" l="0" r="0" t="0"/>
          <a:stretch/>
        </p:blipFill>
        <p:spPr>
          <a:xfrm>
            <a:off x="4953000" y="2971800"/>
            <a:ext cx="3886200" cy="281940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ctrTitle"/>
          </p:nvPr>
        </p:nvSpPr>
        <p:spPr>
          <a:xfrm>
            <a:off x="685800" y="16541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The High Functioning Team</a:t>
            </a:r>
            <a:endParaRPr/>
          </a:p>
        </p:txBody>
      </p:sp>
      <p:sp>
        <p:nvSpPr>
          <p:cNvPr id="220" name="Google Shape;220;p29"/>
          <p:cNvSpPr txBox="1"/>
          <p:nvPr>
            <p:ph idx="1" type="subTitle"/>
          </p:nvPr>
        </p:nvSpPr>
        <p:spPr>
          <a:xfrm>
            <a:off x="1981200" y="32004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t/>
            </a:r>
            <a:endParaRPr>
              <a:solidFill>
                <a:srgbClr val="CA3728"/>
              </a:solidFill>
              <a:latin typeface="Arial"/>
              <a:ea typeface="Arial"/>
              <a:cs typeface="Arial"/>
              <a:sym typeface="Arial"/>
            </a:endParaRPr>
          </a:p>
          <a:p>
            <a:pPr indent="0" lvl="0" marL="0" rtl="0" algn="ctr">
              <a:spcBef>
                <a:spcPts val="640"/>
              </a:spcBef>
              <a:spcAft>
                <a:spcPts val="0"/>
              </a:spcAft>
              <a:buClr>
                <a:srgbClr val="CA3728"/>
              </a:buClr>
              <a:buSzPts val="3200"/>
              <a:buFont typeface="Arial"/>
              <a:buNone/>
            </a:pPr>
            <a:r>
              <a:rPr lang="en-US">
                <a:solidFill>
                  <a:srgbClr val="CA3728"/>
                </a:solidFill>
                <a:latin typeface="Arial"/>
                <a:ea typeface="Arial"/>
                <a:cs typeface="Arial"/>
                <a:sym typeface="Arial"/>
              </a:rPr>
              <a:t>Spot Light on the Medical Assistant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Vibrant Health Is……</a:t>
            </a:r>
            <a:endParaRPr/>
          </a:p>
        </p:txBody>
      </p:sp>
      <p:sp>
        <p:nvSpPr>
          <p:cNvPr id="227" name="Google Shape;227;p30"/>
          <p:cNvSpPr txBox="1"/>
          <p:nvPr>
            <p:ph idx="1" type="body"/>
          </p:nvPr>
        </p:nvSpPr>
        <p:spPr>
          <a:xfrm>
            <a:off x="457200" y="1752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Our staff include Family Practice providers with accessibility to Internal Medicine, Pediatrics, General Surgery, OB/GYN, ENT and Cardiology clinicians at our River Falls location.</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 Care Team Members</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Provider</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Medical Assistant</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Care coordinator </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Midlevel</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Front Office Staff</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Others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NCQA Certified PCMH since 2013</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Improvement Philosophy</a:t>
            </a:r>
            <a:endParaRPr sz="4000"/>
          </a:p>
        </p:txBody>
      </p:sp>
      <p:pic>
        <p:nvPicPr>
          <p:cNvPr id="234" name="Google Shape;234;p31"/>
          <p:cNvPicPr preferRelativeResize="0"/>
          <p:nvPr/>
        </p:nvPicPr>
        <p:blipFill rotWithShape="1">
          <a:blip r:embed="rId3">
            <a:alphaModFix/>
          </a:blip>
          <a:srcRect b="0" l="0" r="0" t="0"/>
          <a:stretch/>
        </p:blipFill>
        <p:spPr>
          <a:xfrm>
            <a:off x="1676400" y="1676400"/>
            <a:ext cx="556260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PREVISIT PLANNING</a:t>
            </a:r>
            <a:endParaRPr sz="4000">
              <a:latin typeface="Arial"/>
              <a:ea typeface="Arial"/>
              <a:cs typeface="Arial"/>
              <a:sym typeface="Arial"/>
            </a:endParaRPr>
          </a:p>
        </p:txBody>
      </p:sp>
      <p:sp>
        <p:nvSpPr>
          <p:cNvPr id="241" name="Google Shape;241;p32"/>
          <p:cNvSpPr/>
          <p:nvPr/>
        </p:nvSpPr>
        <p:spPr>
          <a:xfrm>
            <a:off x="304800" y="1905000"/>
            <a:ext cx="6553200" cy="313932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Develop Standard Previsit Planning form</a:t>
            </a:r>
            <a:endParaRPr/>
          </a:p>
          <a:p>
            <a:pPr indent="-342900" lvl="0" marL="3429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Chart Review—last 2-3 visits, hospital discharge notes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3.   Identify and order services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Immunizations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Lab work</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Preventive needs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 exam room and anticipate provider needs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4.   Prepare for your Depart visit with patient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Prepare order forms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Prepare for entry into recall system</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Identify medication refill needs-</a:t>
            </a:r>
            <a:endParaRPr b="0" i="0" sz="1800" u="none" cap="none" strike="noStrike">
              <a:solidFill>
                <a:schemeClr val="dk1"/>
              </a:solidFill>
              <a:latin typeface="Arial"/>
              <a:ea typeface="Arial"/>
              <a:cs typeface="Arial"/>
              <a:sym typeface="Arial"/>
            </a:endParaRPr>
          </a:p>
        </p:txBody>
      </p:sp>
      <p:pic>
        <p:nvPicPr>
          <p:cNvPr id="242" name="Google Shape;242;p32"/>
          <p:cNvPicPr preferRelativeResize="0"/>
          <p:nvPr/>
        </p:nvPicPr>
        <p:blipFill rotWithShape="1">
          <a:blip r:embed="rId3">
            <a:alphaModFix/>
          </a:blip>
          <a:srcRect b="0" l="0" r="0" t="0"/>
          <a:stretch/>
        </p:blipFill>
        <p:spPr>
          <a:xfrm>
            <a:off x="7620000" y="4343400"/>
            <a:ext cx="1371600" cy="949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33"/>
          <p:cNvPicPr preferRelativeResize="0"/>
          <p:nvPr/>
        </p:nvPicPr>
        <p:blipFill rotWithShape="1">
          <a:blip r:embed="rId3">
            <a:alphaModFix/>
          </a:blip>
          <a:srcRect b="0" l="0" r="0" t="0"/>
          <a:stretch/>
        </p:blipFill>
        <p:spPr>
          <a:xfrm>
            <a:off x="228601" y="990600"/>
            <a:ext cx="5791199" cy="2066925"/>
          </a:xfrm>
          <a:prstGeom prst="rect">
            <a:avLst/>
          </a:prstGeom>
          <a:noFill/>
          <a:ln>
            <a:noFill/>
          </a:ln>
        </p:spPr>
      </p:pic>
      <p:sp>
        <p:nvSpPr>
          <p:cNvPr id="249" name="Google Shape;24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959">
                <a:latin typeface="Arial"/>
                <a:ea typeface="Arial"/>
                <a:cs typeface="Arial"/>
                <a:sym typeface="Arial"/>
              </a:rPr>
              <a:t>Patient Engagement</a:t>
            </a:r>
            <a:br>
              <a:rPr lang="en-US" sz="2880">
                <a:latin typeface="Arial"/>
                <a:ea typeface="Arial"/>
                <a:cs typeface="Arial"/>
                <a:sym typeface="Arial"/>
              </a:rPr>
            </a:br>
            <a:endParaRPr sz="2880">
              <a:latin typeface="Arial"/>
              <a:ea typeface="Arial"/>
              <a:cs typeface="Arial"/>
              <a:sym typeface="Arial"/>
            </a:endParaRPr>
          </a:p>
        </p:txBody>
      </p:sp>
      <p:sp>
        <p:nvSpPr>
          <p:cNvPr id="250" name="Google Shape;250;p33"/>
          <p:cNvSpPr txBox="1"/>
          <p:nvPr>
            <p:ph idx="1" type="body"/>
          </p:nvPr>
        </p:nvSpPr>
        <p:spPr>
          <a:xfrm>
            <a:off x="381000" y="2819401"/>
            <a:ext cx="8305800" cy="6096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251" name="Google Shape;251;p33"/>
          <p:cNvPicPr preferRelativeResize="0"/>
          <p:nvPr/>
        </p:nvPicPr>
        <p:blipFill rotWithShape="1">
          <a:blip r:embed="rId4">
            <a:alphaModFix/>
          </a:blip>
          <a:srcRect b="0" l="0" r="0" t="0"/>
          <a:stretch/>
        </p:blipFill>
        <p:spPr>
          <a:xfrm>
            <a:off x="3769754" y="3505200"/>
            <a:ext cx="5040871" cy="2857500"/>
          </a:xfrm>
          <a:prstGeom prst="rect">
            <a:avLst/>
          </a:prstGeom>
          <a:noFill/>
          <a:ln>
            <a:noFill/>
          </a:ln>
        </p:spPr>
      </p:pic>
      <p:sp>
        <p:nvSpPr>
          <p:cNvPr id="252" name="Google Shape;252;p33"/>
          <p:cNvSpPr txBox="1"/>
          <p:nvPr/>
        </p:nvSpPr>
        <p:spPr>
          <a:xfrm>
            <a:off x="6553200" y="1676400"/>
            <a:ext cx="2448886"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Provide patients with  information so they can see how interventions or changes have made a difference.  Visuals are important!</a:t>
            </a:r>
            <a:endParaRPr sz="1800">
              <a:solidFill>
                <a:schemeClr val="dk1"/>
              </a:solidFill>
              <a:latin typeface="Arial"/>
              <a:ea typeface="Arial"/>
              <a:cs typeface="Arial"/>
              <a:sym typeface="Arial"/>
            </a:endParaRPr>
          </a:p>
        </p:txBody>
      </p:sp>
      <p:sp>
        <p:nvSpPr>
          <p:cNvPr id="253" name="Google Shape;253;p33"/>
          <p:cNvSpPr txBox="1"/>
          <p:nvPr/>
        </p:nvSpPr>
        <p:spPr>
          <a:xfrm>
            <a:off x="685800" y="3352800"/>
            <a:ext cx="28194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have challenged our staff to use </a:t>
            </a:r>
            <a:r>
              <a:rPr i="1" lang="en-US" sz="1800">
                <a:solidFill>
                  <a:schemeClr val="dk1"/>
                </a:solidFill>
                <a:latin typeface="Arial"/>
                <a:ea typeface="Arial"/>
                <a:cs typeface="Arial"/>
                <a:sym typeface="Arial"/>
              </a:rPr>
              <a:t>every</a:t>
            </a:r>
            <a:r>
              <a:rPr lang="en-US" sz="1800">
                <a:solidFill>
                  <a:schemeClr val="dk1"/>
                </a:solidFill>
                <a:latin typeface="Arial"/>
                <a:ea typeface="Arial"/>
                <a:cs typeface="Arial"/>
                <a:sym typeface="Arial"/>
              </a:rPr>
              <a:t> patient encounter as an opportunity to recheck blood pressures and provide appropriate patient education; this keeps the patients actively involved in managing their health.</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Vibrant Health Powerpoin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