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838200" y="0"/>
            <a:ext cx="10515600" cy="1065125"/>
          </a:xfrm>
          <a:prstGeom prst="rect">
            <a:avLst/>
          </a:prstGeom>
          <a:noFill/>
          <a:ln>
            <a:noFill/>
          </a:ln>
        </p:spPr>
        <p:txBody>
          <a:bodyPr anchorCtr="0" anchor="b" bIns="45700" lIns="91425" spcFirstLastPara="1" rIns="91425" wrap="square" tIns="45700">
            <a:noAutofit/>
          </a:bodyPr>
          <a:lstStyle/>
          <a:p>
            <a:pPr indent="0" lvl="0" marL="0" marR="0" rtl="0" algn="ctr">
              <a:lnSpc>
                <a:spcPct val="70000"/>
              </a:lnSpc>
              <a:spcBef>
                <a:spcPts val="0"/>
              </a:spcBef>
              <a:spcAft>
                <a:spcPts val="0"/>
              </a:spcAft>
              <a:buClr>
                <a:schemeClr val="dk1"/>
              </a:buClr>
              <a:buSzPts val="2700"/>
              <a:buFont typeface="Calibri"/>
              <a:buNone/>
            </a:pPr>
            <a:r>
              <a:rPr b="1" i="0" lang="en-US" sz="2700" u="none" cap="none" strike="noStrike">
                <a:solidFill>
                  <a:schemeClr val="dk1"/>
                </a:solidFill>
                <a:latin typeface="Calibri"/>
                <a:ea typeface="Calibri"/>
                <a:cs typeface="Calibri"/>
                <a:sym typeface="Calibri"/>
              </a:rPr>
              <a:t>“LT Quadcopter” Concept</a:t>
            </a:r>
            <a:endParaRPr/>
          </a:p>
          <a:p>
            <a:pPr indent="0" lvl="0" marL="0" marR="0" rtl="0" algn="ctr">
              <a:lnSpc>
                <a:spcPct val="70000"/>
              </a:lnSpc>
              <a:spcBef>
                <a:spcPts val="0"/>
              </a:spcBef>
              <a:spcAft>
                <a:spcPts val="0"/>
              </a:spcAft>
              <a:buClr>
                <a:schemeClr val="dk1"/>
              </a:buClr>
              <a:buSzPts val="2700"/>
              <a:buFont typeface="Calibri"/>
              <a:buNone/>
            </a:pPr>
            <a:br>
              <a:rPr b="0" i="0" lang="en-US" sz="2700" u="none" cap="none" strike="noStrike">
                <a:solidFill>
                  <a:schemeClr val="dk1"/>
                </a:solidFill>
                <a:latin typeface="Calibri"/>
                <a:ea typeface="Calibri"/>
                <a:cs typeface="Calibri"/>
                <a:sym typeface="Calibri"/>
              </a:rPr>
            </a:br>
            <a:r>
              <a:rPr b="0" i="0" lang="en-US" sz="2700" u="none" cap="none" strike="noStrike">
                <a:solidFill>
                  <a:schemeClr val="dk1"/>
                </a:solidFill>
                <a:latin typeface="Calibri"/>
                <a:ea typeface="Calibri"/>
                <a:cs typeface="Calibri"/>
                <a:sym typeface="Calibri"/>
              </a:rPr>
              <a:t>Aerial Robotic Systems, LLC</a:t>
            </a:r>
            <a:endParaRPr b="0" i="0" sz="2700" u="none" cap="none" strike="noStrike">
              <a:solidFill>
                <a:schemeClr val="dk1"/>
              </a:solidFill>
              <a:latin typeface="Calibri"/>
              <a:ea typeface="Calibri"/>
              <a:cs typeface="Calibri"/>
              <a:sym typeface="Calibri"/>
            </a:endParaRPr>
          </a:p>
        </p:txBody>
      </p:sp>
      <p:sp>
        <p:nvSpPr>
          <p:cNvPr id="85" name="Google Shape;85;p13"/>
          <p:cNvSpPr txBox="1"/>
          <p:nvPr/>
        </p:nvSpPr>
        <p:spPr>
          <a:xfrm>
            <a:off x="148590" y="1282173"/>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sng" cap="none" strike="noStrike">
                <a:solidFill>
                  <a:schemeClr val="dk1"/>
                </a:solidFill>
                <a:latin typeface="Calibri"/>
                <a:ea typeface="Calibri"/>
                <a:cs typeface="Calibri"/>
                <a:sym typeface="Calibri"/>
              </a:rPr>
              <a:t>Project Summary</a:t>
            </a:r>
            <a:endParaRPr/>
          </a:p>
        </p:txBody>
      </p:sp>
      <p:sp>
        <p:nvSpPr>
          <p:cNvPr id="86" name="Google Shape;86;p13"/>
          <p:cNvSpPr txBox="1"/>
          <p:nvPr/>
        </p:nvSpPr>
        <p:spPr>
          <a:xfrm>
            <a:off x="148589" y="1694129"/>
            <a:ext cx="5848985" cy="213444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LT is a medium lift quadcopter powered by four 70cc horizontally opposed gas powered engines.  ARS’s proprietary ECU controls the engines during ground operations, and monitors engines during flight. Using premixed pump gas enables quick turnarounds and longer flight times, without extensive ground support equipment.</a:t>
            </a:r>
            <a:endParaRPr b="0" i="0" sz="1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7" name="Google Shape;87;p13"/>
          <p:cNvSpPr txBox="1"/>
          <p:nvPr/>
        </p:nvSpPr>
        <p:spPr>
          <a:xfrm>
            <a:off x="6149975" y="1308297"/>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sng" cap="none" strike="noStrike">
                <a:solidFill>
                  <a:schemeClr val="dk1"/>
                </a:solidFill>
                <a:latin typeface="Calibri"/>
                <a:ea typeface="Calibri"/>
                <a:cs typeface="Calibri"/>
                <a:sym typeface="Calibri"/>
              </a:rPr>
              <a:t>Participant Summary</a:t>
            </a:r>
            <a:endParaRPr/>
          </a:p>
        </p:txBody>
      </p:sp>
      <p:sp>
        <p:nvSpPr>
          <p:cNvPr id="88" name="Google Shape;88;p13"/>
          <p:cNvSpPr txBox="1"/>
          <p:nvPr/>
        </p:nvSpPr>
        <p:spPr>
          <a:xfrm>
            <a:off x="6149974" y="1720253"/>
            <a:ext cx="5848985" cy="213444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Noel Simmons; Chief Technical Officer</a:t>
            </a:r>
            <a:endParaRPr/>
          </a:p>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Carl Lewis; Marketing Director</a:t>
            </a:r>
            <a:endParaRPr/>
          </a:p>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N. Chandra Sekhar, PhD; Software Developer</a:t>
            </a:r>
            <a:endParaRPr/>
          </a:p>
          <a:p>
            <a:pPr indent="0" lvl="0" marL="0" marR="0" rtl="0" algn="ctr">
              <a:lnSpc>
                <a:spcPct val="90000"/>
              </a:lnSpc>
              <a:spcBef>
                <a:spcPts val="10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ARS team brings extensive experience in direct sales and consultancy, engineering software development and a vast knowledge of aircraft manufacturing, including design and materials. </a:t>
            </a:r>
            <a:endParaRPr b="0" i="0" sz="1800" u="none" cap="none" strike="noStrike">
              <a:solidFill>
                <a:schemeClr val="dk1"/>
              </a:solidFill>
              <a:latin typeface="Calibri"/>
              <a:ea typeface="Calibri"/>
              <a:cs typeface="Calibri"/>
              <a:sym typeface="Calibri"/>
            </a:endParaRPr>
          </a:p>
        </p:txBody>
      </p:sp>
      <p:sp>
        <p:nvSpPr>
          <p:cNvPr id="89" name="Google Shape;89;p13"/>
          <p:cNvSpPr txBox="1"/>
          <p:nvPr/>
        </p:nvSpPr>
        <p:spPr>
          <a:xfrm>
            <a:off x="6343650" y="4056063"/>
            <a:ext cx="5848350" cy="42068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sng" cap="none" strike="noStrike">
                <a:solidFill>
                  <a:schemeClr val="dk1"/>
                </a:solidFill>
                <a:latin typeface="Calibri"/>
                <a:ea typeface="Calibri"/>
                <a:cs typeface="Calibri"/>
                <a:sym typeface="Calibri"/>
              </a:rPr>
              <a:t>Technical Outcome</a:t>
            </a:r>
            <a:endParaRPr/>
          </a:p>
        </p:txBody>
      </p:sp>
      <p:sp>
        <p:nvSpPr>
          <p:cNvPr id="90" name="Google Shape;90;p13"/>
          <p:cNvSpPr txBox="1"/>
          <p:nvPr/>
        </p:nvSpPr>
        <p:spPr>
          <a:xfrm>
            <a:off x="6343650" y="4467225"/>
            <a:ext cx="5848350" cy="2135188"/>
          </a:xfrm>
          <a:prstGeom prst="rect">
            <a:avLst/>
          </a:prstGeom>
          <a:no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Clr>
                <a:schemeClr val="dk1"/>
              </a:buClr>
              <a:buSzPts val="1900"/>
              <a:buFont typeface="Arial"/>
              <a:buNone/>
            </a:pPr>
            <a:r>
              <a:rPr b="0" i="0" lang="en-US" sz="1900" u="none" cap="none" strike="noStrike">
                <a:solidFill>
                  <a:schemeClr val="dk1"/>
                </a:solidFill>
                <a:latin typeface="Calibri"/>
                <a:ea typeface="Calibri"/>
                <a:cs typeface="Calibri"/>
                <a:sym typeface="Calibri"/>
              </a:rPr>
              <a:t>The LT will make a significant impact due to the pace of operations achievable, 4 hours of flight time, and up to 50 pounds of payload (with a waiver).  The airframe’s robust design will last for 1000’s of flight hours with minimal need for maintenance.   </a:t>
            </a:r>
            <a:endParaRPr b="0" i="0" sz="19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91" name="Google Shape;91;p13"/>
          <p:cNvSpPr/>
          <p:nvPr/>
        </p:nvSpPr>
        <p:spPr>
          <a:xfrm>
            <a:off x="838200" y="3977640"/>
            <a:ext cx="5159374" cy="2617470"/>
          </a:xfrm>
          <a:prstGeom prst="rect">
            <a:avLst/>
          </a:prstGeom>
          <a:solidFill>
            <a:srgbClr val="F5F4F4"/>
          </a:solidFill>
          <a:ln cap="flat" cmpd="sng" w="9525">
            <a:solidFill>
              <a:schemeClr val="lt1"/>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C:\Users\owner\Desktop\quad.jpg" id="92" name="Google Shape;92;p13"/>
          <p:cNvPicPr preferRelativeResize="0"/>
          <p:nvPr/>
        </p:nvPicPr>
        <p:blipFill rotWithShape="1">
          <a:blip r:embed="rId3">
            <a:alphaModFix/>
          </a:blip>
          <a:srcRect b="0" l="0" r="0" t="0"/>
          <a:stretch/>
        </p:blipFill>
        <p:spPr>
          <a:xfrm>
            <a:off x="595334" y="3278426"/>
            <a:ext cx="4870974" cy="34891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