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838200" y="0"/>
            <a:ext cx="10515600" cy="1183341"/>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150"/>
              <a:buFont typeface="Calibri"/>
              <a:buNone/>
            </a:pPr>
            <a:r>
              <a:rPr b="0" i="0" lang="en-US" sz="3150" u="none" cap="none" strike="noStrike">
                <a:solidFill>
                  <a:schemeClr val="dk1"/>
                </a:solidFill>
                <a:latin typeface="Calibri"/>
                <a:ea typeface="Calibri"/>
                <a:cs typeface="Calibri"/>
                <a:sym typeface="Calibri"/>
              </a:rPr>
              <a:t>The Unmanned Aerial Systems Flight and Payload Challenge </a:t>
            </a:r>
            <a:br>
              <a:rPr b="0" i="0" lang="en-US" sz="3150" u="none" cap="none" strike="noStrike">
                <a:solidFill>
                  <a:schemeClr val="dk1"/>
                </a:solidFill>
                <a:latin typeface="Calibri"/>
                <a:ea typeface="Calibri"/>
                <a:cs typeface="Calibri"/>
                <a:sym typeface="Calibri"/>
              </a:rPr>
            </a:br>
            <a:r>
              <a:rPr b="0" i="0" lang="en-US" sz="3150" u="none" cap="none" strike="noStrike">
                <a:solidFill>
                  <a:schemeClr val="dk1"/>
                </a:solidFill>
                <a:latin typeface="Calibri"/>
                <a:ea typeface="Calibri"/>
                <a:cs typeface="Calibri"/>
                <a:sym typeface="Calibri"/>
              </a:rPr>
              <a:t>William R. Gleason</a:t>
            </a:r>
            <a:endParaRPr b="0" i="0" sz="3150" u="none" cap="none" strike="noStrike">
              <a:solidFill>
                <a:schemeClr val="dk1"/>
              </a:solidFill>
              <a:latin typeface="Calibri"/>
              <a:ea typeface="Calibri"/>
              <a:cs typeface="Calibri"/>
              <a:sym typeface="Calibri"/>
            </a:endParaRPr>
          </a:p>
        </p:txBody>
      </p:sp>
      <p:sp>
        <p:nvSpPr>
          <p:cNvPr id="85" name="Google Shape;85;p13"/>
          <p:cNvSpPr txBox="1"/>
          <p:nvPr/>
        </p:nvSpPr>
        <p:spPr>
          <a:xfrm>
            <a:off x="148590" y="1282173"/>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Project Summary</a:t>
            </a:r>
            <a:endParaRPr/>
          </a:p>
        </p:txBody>
      </p:sp>
      <p:sp>
        <p:nvSpPr>
          <p:cNvPr id="86" name="Google Shape;86;p13"/>
          <p:cNvSpPr txBox="1"/>
          <p:nvPr/>
        </p:nvSpPr>
        <p:spPr>
          <a:xfrm>
            <a:off x="148589" y="1694129"/>
            <a:ext cx="5848985" cy="213444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 support of public safety agencies the goal is design a UAV that can meet the rigors of the critical mission environment in remote locations.  The communication support UAV must be light weight, have a high energy density, be ready to deploy out of the box, be simple to check and repair and be cost effective.  It must deployable and retrieved in fast changing dynamic environment.</a:t>
            </a:r>
            <a:endParaRPr b="0" i="0" sz="1800" u="none" cap="none" strike="noStrike">
              <a:solidFill>
                <a:schemeClr val="dk1"/>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7" name="Google Shape;87;p13"/>
          <p:cNvSpPr txBox="1"/>
          <p:nvPr/>
        </p:nvSpPr>
        <p:spPr>
          <a:xfrm>
            <a:off x="6149975" y="1308297"/>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Participant Summary</a:t>
            </a:r>
            <a:endParaRPr/>
          </a:p>
        </p:txBody>
      </p:sp>
      <p:sp>
        <p:nvSpPr>
          <p:cNvPr id="88" name="Google Shape;88;p13"/>
          <p:cNvSpPr txBox="1"/>
          <p:nvPr/>
        </p:nvSpPr>
        <p:spPr>
          <a:xfrm>
            <a:off x="6149974" y="1720253"/>
            <a:ext cx="5848985" cy="213444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Electrical Engineer &gt; 35 years Aerospace Experience</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8 years experience in UAVs, Lockheed, Sanders</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System and Circuit Design, Risk and Safety Analysis</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USAF Trained Technician / Instructor</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20 years as Certified firefighter, ICS certifications</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Life long modeler and AMA member</a:t>
            </a:r>
            <a:endParaRPr b="0" i="0" sz="1800" u="none" cap="none" strike="noStrike">
              <a:solidFill>
                <a:schemeClr val="dk1"/>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9" name="Google Shape;89;p13"/>
          <p:cNvSpPr txBox="1"/>
          <p:nvPr/>
        </p:nvSpPr>
        <p:spPr>
          <a:xfrm>
            <a:off x="6343650" y="4056063"/>
            <a:ext cx="5848350" cy="42068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Technical Outcome</a:t>
            </a:r>
            <a:endParaRPr/>
          </a:p>
        </p:txBody>
      </p:sp>
      <p:sp>
        <p:nvSpPr>
          <p:cNvPr id="90" name="Google Shape;90;p13"/>
          <p:cNvSpPr txBox="1"/>
          <p:nvPr/>
        </p:nvSpPr>
        <p:spPr>
          <a:xfrm>
            <a:off x="6343650" y="4467225"/>
            <a:ext cx="5848350" cy="213518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This approach and UAV system provides a low cost alternative to repurposed military UAVs. It is fully capable of providing varying types of support requiring large payloads on station for &gt;30 minute times.  It is usable in remote areas with a minimum amount of user training.</a:t>
            </a:r>
            <a:endParaRPr b="0" i="0" sz="1900" u="none" cap="none" strike="noStrike">
              <a:solidFill>
                <a:schemeClr val="dk1"/>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NIST 5.jpg" id="91" name="Google Shape;91;p13"/>
          <p:cNvPicPr preferRelativeResize="0"/>
          <p:nvPr/>
        </p:nvPicPr>
        <p:blipFill rotWithShape="1">
          <a:blip r:embed="rId3">
            <a:alphaModFix/>
          </a:blip>
          <a:srcRect b="18474" l="13949" r="16808" t="11547"/>
          <a:stretch/>
        </p:blipFill>
        <p:spPr>
          <a:xfrm>
            <a:off x="374974" y="3705430"/>
            <a:ext cx="5148072" cy="27706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