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838200" y="28136"/>
            <a:ext cx="10515600" cy="1183341"/>
          </a:xfrm>
          <a:prstGeom prst="rect">
            <a:avLst/>
          </a:prstGeom>
          <a:noFill/>
          <a:ln>
            <a:noFill/>
          </a:ln>
        </p:spPr>
        <p:txBody>
          <a:bodyPr anchorCtr="0" anchor="b" bIns="45700" lIns="91425" spcFirstLastPara="1" rIns="91425" wrap="square" tIns="45700">
            <a:noAutofit/>
          </a:bodyPr>
          <a:lstStyle/>
          <a:p>
            <a:pPr indent="0" lvl="0" marL="0" marR="0" rtl="0" algn="ctr">
              <a:lnSpc>
                <a:spcPct val="70000"/>
              </a:lnSpc>
              <a:spcBef>
                <a:spcPts val="0"/>
              </a:spcBef>
              <a:spcAft>
                <a:spcPts val="0"/>
              </a:spcAft>
              <a:buClr>
                <a:schemeClr val="dk1"/>
              </a:buClr>
              <a:buSzPts val="4500"/>
              <a:buFont typeface="Calibri"/>
              <a:buNone/>
            </a:pPr>
            <a:r>
              <a:rPr b="0" i="0" lang="en-US" sz="4500" u="none" cap="none" strike="noStrike">
                <a:solidFill>
                  <a:schemeClr val="dk1"/>
                </a:solidFill>
                <a:latin typeface="Calibri"/>
                <a:ea typeface="Calibri"/>
                <a:cs typeface="Calibri"/>
                <a:sym typeface="Calibri"/>
              </a:rPr>
              <a:t>Minimalist Safe Environment for Firefighters</a:t>
            </a:r>
            <a:br>
              <a:rPr b="0" i="0" lang="en-US" sz="4500" u="none" cap="none" strike="noStrike">
                <a:solidFill>
                  <a:schemeClr val="dk1"/>
                </a:solidFill>
                <a:latin typeface="Calibri"/>
                <a:ea typeface="Calibri"/>
                <a:cs typeface="Calibri"/>
                <a:sym typeface="Calibri"/>
              </a:rPr>
            </a:br>
            <a:r>
              <a:rPr b="0" i="0" lang="en-US" sz="3600" u="none" cap="none" strike="noStrike">
                <a:solidFill>
                  <a:schemeClr val="dk1"/>
                </a:solidFill>
                <a:latin typeface="Calibri"/>
                <a:ea typeface="Calibri"/>
                <a:cs typeface="Calibri"/>
                <a:sym typeface="Calibri"/>
              </a:rPr>
              <a:t>Zubin Kane and Cameron Mosley</a:t>
            </a:r>
            <a:endParaRPr/>
          </a:p>
        </p:txBody>
      </p:sp>
      <p:sp>
        <p:nvSpPr>
          <p:cNvPr id="85" name="Google Shape;85;p13"/>
          <p:cNvSpPr txBox="1"/>
          <p:nvPr/>
        </p:nvSpPr>
        <p:spPr>
          <a:xfrm>
            <a:off x="148590" y="1282173"/>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Project Summary</a:t>
            </a:r>
            <a:endParaRPr/>
          </a:p>
        </p:txBody>
      </p:sp>
      <p:sp>
        <p:nvSpPr>
          <p:cNvPr id="86" name="Google Shape;86;p13"/>
          <p:cNvSpPr txBox="1"/>
          <p:nvPr/>
        </p:nvSpPr>
        <p:spPr>
          <a:xfrm>
            <a:off x="148589" y="1694129"/>
            <a:ext cx="5848985" cy="213444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Our aim is to design and develop an Augmented Reality environment with a heavy focus on minimalistic user interface. Without data cluttering and overload, firefighters will have convenient access to basic health/situation information about themselves and other nearby firefighters, which should significantly increase safety and positive outcomes</a:t>
            </a:r>
            <a:endParaRPr/>
          </a:p>
        </p:txBody>
      </p:sp>
      <p:sp>
        <p:nvSpPr>
          <p:cNvPr id="87" name="Google Shape;87;p13"/>
          <p:cNvSpPr txBox="1"/>
          <p:nvPr/>
        </p:nvSpPr>
        <p:spPr>
          <a:xfrm>
            <a:off x="6149975" y="1308297"/>
            <a:ext cx="5848985" cy="42089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Participant Summary</a:t>
            </a:r>
            <a:endParaRPr/>
          </a:p>
        </p:txBody>
      </p:sp>
      <p:sp>
        <p:nvSpPr>
          <p:cNvPr id="88" name="Google Shape;88;p13"/>
          <p:cNvSpPr txBox="1"/>
          <p:nvPr/>
        </p:nvSpPr>
        <p:spPr>
          <a:xfrm>
            <a:off x="6149974" y="1720253"/>
            <a:ext cx="5848985" cy="213444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Honors Electrical/Computer Engineering students at Purdue University</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Backgrounds in programming, computer systems</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Experience with variety of obtrusive/unobtrusive simulated Augmented Reality UIs in digital media</a:t>
            </a:r>
            <a:endParaRPr/>
          </a:p>
          <a:p>
            <a:pPr indent="-228600" lvl="0" marL="228600" marR="0" rtl="0" algn="l">
              <a:lnSpc>
                <a:spcPct val="90000"/>
              </a:lnSpc>
              <a:spcBef>
                <a:spcPts val="100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One member a former NIST SHIP intern</a:t>
            </a:r>
            <a:endParaRPr/>
          </a:p>
        </p:txBody>
      </p:sp>
      <p:sp>
        <p:nvSpPr>
          <p:cNvPr id="89" name="Google Shape;89;p13"/>
          <p:cNvSpPr txBox="1"/>
          <p:nvPr/>
        </p:nvSpPr>
        <p:spPr>
          <a:xfrm>
            <a:off x="6343650" y="4056063"/>
            <a:ext cx="5848350" cy="420687"/>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2590"/>
              <a:buFont typeface="Arial"/>
              <a:buNone/>
            </a:pPr>
            <a:r>
              <a:rPr b="0" i="0" lang="en-US" sz="2590" u="none" cap="none" strike="noStrike">
                <a:solidFill>
                  <a:schemeClr val="dk1"/>
                </a:solidFill>
                <a:latin typeface="Calibri"/>
                <a:ea typeface="Calibri"/>
                <a:cs typeface="Calibri"/>
                <a:sym typeface="Calibri"/>
              </a:rPr>
              <a:t>Technical Outcome</a:t>
            </a:r>
            <a:endParaRPr/>
          </a:p>
        </p:txBody>
      </p:sp>
      <p:sp>
        <p:nvSpPr>
          <p:cNvPr id="90" name="Google Shape;90;p13"/>
          <p:cNvSpPr txBox="1"/>
          <p:nvPr/>
        </p:nvSpPr>
        <p:spPr>
          <a:xfrm>
            <a:off x="6259242" y="4467225"/>
            <a:ext cx="5848350" cy="213518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757"/>
              <a:buFont typeface="Arial"/>
              <a:buChar char="•"/>
            </a:pPr>
            <a:r>
              <a:rPr b="0" i="0" lang="en-US" sz="1757" u="none" cap="none" strike="noStrike">
                <a:solidFill>
                  <a:schemeClr val="dk1"/>
                </a:solidFill>
                <a:latin typeface="Arial"/>
                <a:ea typeface="Arial"/>
                <a:cs typeface="Arial"/>
                <a:sym typeface="Arial"/>
              </a:rPr>
              <a:t>Our proposed minimalistic approach should result in a streamlined understanding of how to present critical data using simple design principles, which will significantly contribute to advancing how we design wearables, with the minimalistic emphasis lowering costs, increasing reliability, and getting firefighters and others with hazardous jobs enough information to be safe.</a:t>
            </a:r>
            <a:endParaRPr/>
          </a:p>
        </p:txBody>
      </p:sp>
      <p:sp>
        <p:nvSpPr>
          <p:cNvPr id="91" name="Google Shape;91;p13"/>
          <p:cNvSpPr txBox="1"/>
          <p:nvPr/>
        </p:nvSpPr>
        <p:spPr>
          <a:xfrm>
            <a:off x="2330854" y="4864462"/>
            <a:ext cx="2174065" cy="4308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Insert a picture or chart </a:t>
            </a:r>
            <a:endParaRPr/>
          </a:p>
          <a:p>
            <a:pPr indent="0" lvl="0" marL="0" marR="0" rtl="0" algn="ctr">
              <a:spcBef>
                <a:spcPts val="0"/>
              </a:spcBef>
              <a:spcAft>
                <a:spcPts val="0"/>
              </a:spcAft>
              <a:buClr>
                <a:schemeClr val="dk1"/>
              </a:buClr>
              <a:buSzPts val="1100"/>
              <a:buFont typeface="Arial"/>
              <a:buNone/>
            </a:pPr>
            <a:r>
              <a:rPr b="0" i="0" lang="en-US" sz="1100" u="none" cap="none" strike="noStrike">
                <a:solidFill>
                  <a:schemeClr val="dk1"/>
                </a:solidFill>
                <a:latin typeface="Arial"/>
                <a:ea typeface="Arial"/>
                <a:cs typeface="Arial"/>
                <a:sym typeface="Arial"/>
              </a:rPr>
              <a:t>related to your approach.</a:t>
            </a:r>
            <a:endParaRPr/>
          </a:p>
        </p:txBody>
      </p:sp>
      <p:pic>
        <p:nvPicPr>
          <p:cNvPr id="92" name="Google Shape;92;p13"/>
          <p:cNvPicPr preferRelativeResize="0"/>
          <p:nvPr/>
        </p:nvPicPr>
        <p:blipFill rotWithShape="1">
          <a:blip r:embed="rId3">
            <a:alphaModFix/>
          </a:blip>
          <a:srcRect b="0" l="0" r="0" t="0"/>
          <a:stretch/>
        </p:blipFill>
        <p:spPr>
          <a:xfrm rot="-5400000">
            <a:off x="1620399" y="3297917"/>
            <a:ext cx="3036968" cy="3773709"/>
          </a:xfrm>
          <a:prstGeom prst="rect">
            <a:avLst/>
          </a:prstGeom>
          <a:noFill/>
          <a:ln>
            <a:noFill/>
          </a:ln>
          <a:effectLst>
            <a:outerShdw rotWithShape="0" algn="ctr" dir="2700000" dist="35921">
              <a:schemeClr val="lt2"/>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