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838200" y="0"/>
            <a:ext cx="10515600" cy="1183341"/>
          </a:xfrm>
          <a:prstGeom prst="rect">
            <a:avLst/>
          </a:prstGeom>
          <a:noFill/>
          <a:ln>
            <a:noFill/>
          </a:ln>
        </p:spPr>
        <p:txBody>
          <a:bodyPr anchorCtr="0" anchor="b" bIns="45700" lIns="91425" spcFirstLastPara="1" rIns="91425" wrap="square" tIns="45700">
            <a:noAutofit/>
          </a:bodyPr>
          <a:lstStyle/>
          <a:p>
            <a:pPr indent="0" lvl="0" marL="0" marR="0" rtl="0" algn="ctr">
              <a:lnSpc>
                <a:spcPct val="70000"/>
              </a:lnSpc>
              <a:spcBef>
                <a:spcPts val="0"/>
              </a:spcBef>
              <a:spcAft>
                <a:spcPts val="0"/>
              </a:spcAft>
              <a:buClr>
                <a:schemeClr val="dk1"/>
              </a:buClr>
              <a:buSzPts val="4950"/>
              <a:buFont typeface="Calibri"/>
              <a:buNone/>
            </a:pPr>
            <a:r>
              <a:rPr b="0" i="0" lang="en-US" sz="4950" u="none" cap="none" strike="noStrike">
                <a:solidFill>
                  <a:schemeClr val="dk1"/>
                </a:solidFill>
                <a:latin typeface="Calibri"/>
                <a:ea typeface="Calibri"/>
                <a:cs typeface="Calibri"/>
                <a:sym typeface="Calibri"/>
              </a:rPr>
              <a:t>Long Endurance C2 X8</a:t>
            </a:r>
            <a:br>
              <a:rPr b="0" i="0" lang="en-US" sz="4950" u="none" cap="none" strike="noStrike">
                <a:solidFill>
                  <a:schemeClr val="dk1"/>
                </a:solidFill>
                <a:latin typeface="Calibri"/>
                <a:ea typeface="Calibri"/>
                <a:cs typeface="Calibri"/>
                <a:sym typeface="Calibri"/>
              </a:rPr>
            </a:br>
            <a:r>
              <a:rPr b="0" i="0" lang="en-US" sz="4950" u="none" cap="none" strike="noStrike">
                <a:solidFill>
                  <a:schemeClr val="dk1"/>
                </a:solidFill>
                <a:latin typeface="Calibri"/>
                <a:ea typeface="Calibri"/>
                <a:cs typeface="Calibri"/>
                <a:sym typeface="Calibri"/>
              </a:rPr>
              <a:t>MaxPran</a:t>
            </a:r>
            <a:endParaRPr b="0" i="0" sz="4950" u="none" cap="none" strike="noStrike">
              <a:solidFill>
                <a:schemeClr val="dk1"/>
              </a:solidFill>
              <a:latin typeface="Calibri"/>
              <a:ea typeface="Calibri"/>
              <a:cs typeface="Calibri"/>
              <a:sym typeface="Calibri"/>
            </a:endParaRPr>
          </a:p>
        </p:txBody>
      </p:sp>
      <p:sp>
        <p:nvSpPr>
          <p:cNvPr id="85" name="Google Shape;85;p13"/>
          <p:cNvSpPr txBox="1"/>
          <p:nvPr/>
        </p:nvSpPr>
        <p:spPr>
          <a:xfrm>
            <a:off x="148590" y="1282173"/>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Project Summary</a:t>
            </a:r>
            <a:endParaRPr/>
          </a:p>
        </p:txBody>
      </p:sp>
      <p:sp>
        <p:nvSpPr>
          <p:cNvPr id="86" name="Google Shape;86;p13"/>
          <p:cNvSpPr txBox="1"/>
          <p:nvPr/>
        </p:nvSpPr>
        <p:spPr>
          <a:xfrm>
            <a:off x="148589" y="1694129"/>
            <a:ext cx="5848985" cy="213444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We will provide a Long Endurance X8 UAS for use by First Responders for reliable Command and Control (C2). Our experience, skills and facilities developed over years of R&amp;D in the energy, aerospace and UAS industry will allow us to design, build and optimize an X8 providing maximum performance.  Additionally our experience in transitioning DOD SBIR technology will ensure the Long Endurance C2 X8 is a reality.</a:t>
            </a:r>
            <a:endParaRPr b="0" i="0" sz="1800" u="none" cap="none" strike="noStrike">
              <a:solidFill>
                <a:schemeClr val="dk1"/>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87" name="Google Shape;87;p13"/>
          <p:cNvSpPr txBox="1"/>
          <p:nvPr/>
        </p:nvSpPr>
        <p:spPr>
          <a:xfrm>
            <a:off x="6149975" y="1308297"/>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Team Members</a:t>
            </a:r>
            <a:endParaRPr b="0" i="0" sz="2400" u="none" cap="none" strike="noStrike">
              <a:solidFill>
                <a:schemeClr val="dk1"/>
              </a:solidFill>
              <a:latin typeface="Calibri"/>
              <a:ea typeface="Calibri"/>
              <a:cs typeface="Calibri"/>
              <a:sym typeface="Calibri"/>
            </a:endParaRPr>
          </a:p>
        </p:txBody>
      </p:sp>
      <p:sp>
        <p:nvSpPr>
          <p:cNvPr id="88" name="Google Shape;88;p13"/>
          <p:cNvSpPr txBox="1"/>
          <p:nvPr/>
        </p:nvSpPr>
        <p:spPr>
          <a:xfrm>
            <a:off x="6149974" y="1720253"/>
            <a:ext cx="5848985" cy="213444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Jim Faunce, PE (ME, EE) Experienced in design, build, and delivery of Aerospace products to the US Army, Navy, Air Force, NASA &amp; Israeli Air Force. Career spans from design of power tools for Ingersoll Rand to Fusion Energy Engineering at Princeton.</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Matt Koestner (EE) has 20+ years’ experience with electronic integration and radio control.  Matt is a Part 107 FAA UAS pilot.</a:t>
            </a:r>
            <a:endParaRPr b="0" i="0" sz="1800" u="none" cap="none" strike="noStrike">
              <a:solidFill>
                <a:schemeClr val="dk1"/>
              </a:solidFill>
              <a:latin typeface="Arial"/>
              <a:ea typeface="Arial"/>
              <a:cs typeface="Arial"/>
              <a:sym typeface="Arial"/>
            </a:endParaRPr>
          </a:p>
        </p:txBody>
      </p:sp>
      <p:sp>
        <p:nvSpPr>
          <p:cNvPr id="89" name="Google Shape;89;p13"/>
          <p:cNvSpPr txBox="1"/>
          <p:nvPr/>
        </p:nvSpPr>
        <p:spPr>
          <a:xfrm>
            <a:off x="6343650" y="4056063"/>
            <a:ext cx="5848350" cy="42068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Technical Outcome</a:t>
            </a:r>
            <a:endParaRPr/>
          </a:p>
        </p:txBody>
      </p:sp>
      <p:sp>
        <p:nvSpPr>
          <p:cNvPr id="90" name="Google Shape;90;p13"/>
          <p:cNvSpPr txBox="1"/>
          <p:nvPr/>
        </p:nvSpPr>
        <p:spPr>
          <a:xfrm>
            <a:off x="6343650" y="4467225"/>
            <a:ext cx="5848350" cy="2135188"/>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Our prototype is designed for rapid transition to qualification testing.  Beyond long flight time, our design methodology keeps in mind all requirements necessary to bring the product to market.  Our design is modular allowing the initial product to take advantage of future component improvements and new developments in energy sources.</a:t>
            </a:r>
            <a:endParaRPr b="0" i="0" sz="1800" u="none" cap="none" strike="noStrike">
              <a:solidFill>
                <a:schemeClr val="dk1"/>
              </a:solidFill>
              <a:latin typeface="Arial"/>
              <a:ea typeface="Arial"/>
              <a:cs typeface="Arial"/>
              <a:sym typeface="Arial"/>
            </a:endParaRPr>
          </a:p>
          <a:p>
            <a:pPr indent="-50800" lvl="0" marL="228600" marR="0" rtl="0" algn="l">
              <a:lnSpc>
                <a:spcPct val="8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91" name="Google Shape;91;p13"/>
          <p:cNvSpPr txBox="1"/>
          <p:nvPr/>
        </p:nvSpPr>
        <p:spPr>
          <a:xfrm>
            <a:off x="2330854" y="4864462"/>
            <a:ext cx="2174065" cy="4308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Insert a picture or chart </a:t>
            </a:r>
            <a:endParaRPr/>
          </a:p>
          <a:p>
            <a:pPr indent="0" lvl="0" marL="0" marR="0" rtl="0" algn="ctr">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related to your approach.</a:t>
            </a:r>
            <a:endParaRPr/>
          </a:p>
        </p:txBody>
      </p:sp>
      <p:pic>
        <p:nvPicPr>
          <p:cNvPr id="92" name="Google Shape;92;p13"/>
          <p:cNvPicPr preferRelativeResize="0"/>
          <p:nvPr/>
        </p:nvPicPr>
        <p:blipFill rotWithShape="1">
          <a:blip r:embed="rId3">
            <a:alphaModFix/>
          </a:blip>
          <a:srcRect b="0" l="0" r="29463" t="28140"/>
          <a:stretch/>
        </p:blipFill>
        <p:spPr>
          <a:xfrm>
            <a:off x="1029288" y="4056063"/>
            <a:ext cx="4087586" cy="23430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98" name="Google Shape;98;p14"/>
          <p:cNvPicPr preferRelativeResize="0"/>
          <p:nvPr>
            <p:ph idx="1" type="body"/>
          </p:nvPr>
        </p:nvPicPr>
        <p:blipFill rotWithShape="1">
          <a:blip r:embed="rId3">
            <a:alphaModFix/>
          </a:blip>
          <a:srcRect b="0" l="0" r="29463" t="28140"/>
          <a:stretch/>
        </p:blipFill>
        <p:spPr>
          <a:xfrm>
            <a:off x="2228154" y="2743200"/>
            <a:ext cx="4087586" cy="23430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