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spcBef>
                <a:spcPts val="0"/>
              </a:spcBef>
              <a:spcAft>
                <a:spcPts val="0"/>
              </a:spcAft>
              <a:buSzPts val="1100"/>
              <a:buFont typeface="Arial"/>
              <a:buChar char="●"/>
              <a:defRPr b="0" i="0" sz="1100" u="none" cap="none" strike="noStrike"/>
            </a:lvl1pPr>
            <a:lvl2pPr indent="-298450" lvl="1" marL="914400" marR="0" rtl="0" algn="l">
              <a:spcBef>
                <a:spcPts val="0"/>
              </a:spcBef>
              <a:spcAft>
                <a:spcPts val="0"/>
              </a:spcAft>
              <a:buSzPts val="1100"/>
              <a:buFont typeface="Arial"/>
              <a:buChar char="○"/>
              <a:defRPr b="0" i="0" sz="1100" u="none" cap="none" strike="noStrike"/>
            </a:lvl2pPr>
            <a:lvl3pPr indent="-298450" lvl="2" marL="1371600" marR="0" rtl="0" algn="l">
              <a:spcBef>
                <a:spcPts val="0"/>
              </a:spcBef>
              <a:spcAft>
                <a:spcPts val="0"/>
              </a:spcAft>
              <a:buSzPts val="1100"/>
              <a:buFont typeface="Arial"/>
              <a:buChar char="■"/>
              <a:defRPr b="0" i="0" sz="1100" u="none" cap="none" strike="noStrike"/>
            </a:lvl3pPr>
            <a:lvl4pPr indent="-298450" lvl="3" marL="1828800" marR="0" rtl="0" algn="l">
              <a:spcBef>
                <a:spcPts val="0"/>
              </a:spcBef>
              <a:spcAft>
                <a:spcPts val="0"/>
              </a:spcAft>
              <a:buSzPts val="1100"/>
              <a:buFont typeface="Arial"/>
              <a:buChar char="●"/>
              <a:defRPr b="0" i="0" sz="1100" u="none" cap="none" strike="noStrike"/>
            </a:lvl4pPr>
            <a:lvl5pPr indent="-298450" lvl="4" marL="2286000" marR="0" rtl="0" algn="l">
              <a:spcBef>
                <a:spcPts val="0"/>
              </a:spcBef>
              <a:spcAft>
                <a:spcPts val="0"/>
              </a:spcAft>
              <a:buSzPts val="1100"/>
              <a:buFont typeface="Arial"/>
              <a:buChar char="○"/>
              <a:defRPr b="0" i="0" sz="1100" u="none" cap="none" strike="noStrike"/>
            </a:lvl5pPr>
            <a:lvl6pPr indent="-298450" lvl="5" marL="2743200" marR="0" rtl="0" algn="l">
              <a:spcBef>
                <a:spcPts val="0"/>
              </a:spcBef>
              <a:spcAft>
                <a:spcPts val="0"/>
              </a:spcAft>
              <a:buSzPts val="1100"/>
              <a:buFont typeface="Arial"/>
              <a:buChar char="■"/>
              <a:defRPr b="0" i="0" sz="1100" u="none" cap="none" strike="noStrike"/>
            </a:lvl6pPr>
            <a:lvl7pPr indent="-298450" lvl="6" marL="3200400" marR="0" rtl="0" algn="l">
              <a:spcBef>
                <a:spcPts val="0"/>
              </a:spcBef>
              <a:spcAft>
                <a:spcPts val="0"/>
              </a:spcAft>
              <a:buSzPts val="1100"/>
              <a:buFont typeface="Arial"/>
              <a:buChar char="●"/>
              <a:defRPr b="0" i="0" sz="1100" u="none" cap="none" strike="noStrike"/>
            </a:lvl7pPr>
            <a:lvl8pPr indent="-298450" lvl="7" marL="3657600" marR="0" rtl="0" algn="l">
              <a:spcBef>
                <a:spcPts val="0"/>
              </a:spcBef>
              <a:spcAft>
                <a:spcPts val="0"/>
              </a:spcAft>
              <a:buSzPts val="1100"/>
              <a:buFont typeface="Arial"/>
              <a:buChar char="○"/>
              <a:defRPr b="0" i="0" sz="1100" u="none" cap="none" strike="noStrike"/>
            </a:lvl8pPr>
            <a:lvl9pPr indent="-298450" lvl="8" marL="4114800" marR="0" rtl="0" algn="l">
              <a:spcBef>
                <a:spcPts val="0"/>
              </a:spcBef>
              <a:spcAft>
                <a:spcPts val="0"/>
              </a:spcAft>
              <a:buSzPts val="1100"/>
              <a:buFont typeface="Arial"/>
              <a:buChar char="■"/>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noAutofit/>
          </a:bodyPr>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Font typeface="Arial"/>
              <a:buNone/>
              <a:defRPr sz="1800"/>
            </a:lvl2pPr>
            <a:lvl3pPr lvl="2">
              <a:spcBef>
                <a:spcPts val="0"/>
              </a:spcBef>
              <a:spcAft>
                <a:spcPts val="0"/>
              </a:spcAft>
              <a:buSzPts val="1400"/>
              <a:buFont typeface="Arial"/>
              <a:buNone/>
              <a:defRPr sz="1800"/>
            </a:lvl3pPr>
            <a:lvl4pPr lvl="3">
              <a:spcBef>
                <a:spcPts val="0"/>
              </a:spcBef>
              <a:spcAft>
                <a:spcPts val="0"/>
              </a:spcAft>
              <a:buSzPts val="1400"/>
              <a:buFont typeface="Arial"/>
              <a:buNone/>
              <a:defRPr sz="1800"/>
            </a:lvl4pPr>
            <a:lvl5pPr lvl="4">
              <a:spcBef>
                <a:spcPts val="0"/>
              </a:spcBef>
              <a:spcAft>
                <a:spcPts val="0"/>
              </a:spcAft>
              <a:buSzPts val="1400"/>
              <a:buFont typeface="Arial"/>
              <a:buNone/>
              <a:defRPr sz="1800"/>
            </a:lvl5pPr>
            <a:lvl6pPr lvl="5">
              <a:spcBef>
                <a:spcPts val="0"/>
              </a:spcBef>
              <a:spcAft>
                <a:spcPts val="0"/>
              </a:spcAft>
              <a:buSzPts val="1400"/>
              <a:buFont typeface="Arial"/>
              <a:buNone/>
              <a:defRPr sz="1800"/>
            </a:lvl6pPr>
            <a:lvl7pPr lvl="6">
              <a:spcBef>
                <a:spcPts val="0"/>
              </a:spcBef>
              <a:spcAft>
                <a:spcPts val="0"/>
              </a:spcAft>
              <a:buSzPts val="1400"/>
              <a:buFont typeface="Arial"/>
              <a:buNone/>
              <a:defRPr sz="1800"/>
            </a:lvl7pPr>
            <a:lvl8pPr lvl="7">
              <a:spcBef>
                <a:spcPts val="0"/>
              </a:spcBef>
              <a:spcAft>
                <a:spcPts val="0"/>
              </a:spcAft>
              <a:buSzPts val="1400"/>
              <a:buFont typeface="Arial"/>
              <a:buNone/>
              <a:defRPr sz="1800"/>
            </a:lvl8pPr>
            <a:lvl9pPr lvl="8">
              <a:spcBef>
                <a:spcPts val="0"/>
              </a:spcBef>
              <a:spcAft>
                <a:spcPts val="0"/>
              </a:spcAft>
              <a:buSzPts val="1400"/>
              <a:buFont typeface="Arial"/>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83" name="Shape 83"/>
        <p:cNvGrpSpPr/>
        <p:nvPr/>
      </p:nvGrpSpPr>
      <p:grpSpPr>
        <a:xfrm>
          <a:off x="0" y="0"/>
          <a:ext cx="0" cy="0"/>
          <a:chOff x="0" y="0"/>
          <a:chExt cx="0" cy="0"/>
        </a:xfrm>
      </p:grpSpPr>
      <p:sp>
        <p:nvSpPr>
          <p:cNvPr id="84" name="Google Shape;84;p13"/>
          <p:cNvSpPr txBox="1"/>
          <p:nvPr/>
        </p:nvSpPr>
        <p:spPr>
          <a:xfrm>
            <a:off x="838200" y="124950"/>
            <a:ext cx="10515600" cy="1183200"/>
          </a:xfrm>
          <a:prstGeom prst="rect">
            <a:avLst/>
          </a:prstGeom>
          <a:noFill/>
          <a:ln>
            <a:noFill/>
          </a:ln>
        </p:spPr>
        <p:txBody>
          <a:bodyPr anchorCtr="0" anchor="b" bIns="45700" lIns="91425" spcFirstLastPara="1" rIns="91425" wrap="square" tIns="45700">
            <a:noAutofit/>
          </a:bodyPr>
          <a:lstStyle/>
          <a:p>
            <a:pPr indent="0" lvl="0" marL="0" marR="0" rtl="0" algn="ctr">
              <a:lnSpc>
                <a:spcPct val="70000"/>
              </a:lnSpc>
              <a:spcBef>
                <a:spcPts val="0"/>
              </a:spcBef>
              <a:spcAft>
                <a:spcPts val="0"/>
              </a:spcAft>
              <a:buClr>
                <a:schemeClr val="dk1"/>
              </a:buClr>
              <a:buSzPts val="4950"/>
              <a:buFont typeface="Calibri"/>
              <a:buNone/>
            </a:pPr>
            <a:r>
              <a:t/>
            </a:r>
            <a:endParaRPr b="1" i="0" sz="2400" u="none" cap="none" strike="noStrike">
              <a:solidFill>
                <a:schemeClr val="dk1"/>
              </a:solidFill>
              <a:latin typeface="Arial"/>
              <a:ea typeface="Arial"/>
              <a:cs typeface="Arial"/>
              <a:sym typeface="Arial"/>
            </a:endParaRPr>
          </a:p>
          <a:p>
            <a:pPr indent="0" lvl="0" marL="0" marR="0" rtl="0" algn="ctr">
              <a:lnSpc>
                <a:spcPct val="70000"/>
              </a:lnSpc>
              <a:spcBef>
                <a:spcPts val="0"/>
              </a:spcBef>
              <a:spcAft>
                <a:spcPts val="0"/>
              </a:spcAft>
              <a:buClr>
                <a:schemeClr val="dk1"/>
              </a:buClr>
              <a:buSzPts val="4950"/>
              <a:buFont typeface="Calibri"/>
              <a:buNone/>
            </a:pPr>
            <a:r>
              <a:t/>
            </a:r>
            <a:endParaRPr b="1" i="0" sz="2400" u="none" cap="none" strike="noStrike">
              <a:solidFill>
                <a:schemeClr val="dk1"/>
              </a:solidFill>
              <a:latin typeface="Arial"/>
              <a:ea typeface="Arial"/>
              <a:cs typeface="Arial"/>
              <a:sym typeface="Arial"/>
            </a:endParaRPr>
          </a:p>
          <a:p>
            <a:pPr indent="0" lvl="0" marL="0" marR="0" rtl="0" algn="ctr">
              <a:lnSpc>
                <a:spcPct val="70000"/>
              </a:lnSpc>
              <a:spcBef>
                <a:spcPts val="0"/>
              </a:spcBef>
              <a:spcAft>
                <a:spcPts val="0"/>
              </a:spcAft>
              <a:buClr>
                <a:schemeClr val="dk1"/>
              </a:buClr>
              <a:buSzPts val="4950"/>
              <a:buFont typeface="Calibri"/>
              <a:buNone/>
            </a:pPr>
            <a:r>
              <a:rPr b="1" i="0" lang="en-US" sz="2400" u="none" cap="none" strike="noStrike">
                <a:solidFill>
                  <a:schemeClr val="dk2"/>
                </a:solidFill>
                <a:latin typeface="Arial"/>
                <a:ea typeface="Arial"/>
                <a:cs typeface="Arial"/>
                <a:sym typeface="Arial"/>
              </a:rPr>
              <a:t>Project Swift</a:t>
            </a:r>
            <a:endParaRPr b="1" i="0" sz="2400" u="none" cap="none" strike="noStrike">
              <a:solidFill>
                <a:schemeClr val="dk2"/>
              </a:solidFill>
              <a:latin typeface="Arial"/>
              <a:ea typeface="Arial"/>
              <a:cs typeface="Arial"/>
              <a:sym typeface="Arial"/>
            </a:endParaRPr>
          </a:p>
          <a:p>
            <a:pPr indent="0" lvl="0" marL="0" marR="0" rtl="0" algn="ctr">
              <a:lnSpc>
                <a:spcPct val="115000"/>
              </a:lnSpc>
              <a:spcBef>
                <a:spcPts val="0"/>
              </a:spcBef>
              <a:spcAft>
                <a:spcPts val="0"/>
              </a:spcAft>
              <a:buClr>
                <a:schemeClr val="dk1"/>
              </a:buClr>
              <a:buSzPts val="1100"/>
              <a:buFont typeface="Arial"/>
              <a:buNone/>
            </a:pPr>
            <a:r>
              <a:rPr b="0" i="0" lang="en-US" sz="1400" u="none" cap="none" strike="noStrike">
                <a:solidFill>
                  <a:schemeClr val="dk2"/>
                </a:solidFill>
                <a:latin typeface="Arial"/>
                <a:ea typeface="Arial"/>
                <a:cs typeface="Arial"/>
                <a:sym typeface="Arial"/>
              </a:rPr>
              <a:t>An Unmanned Aerial System Concept with Maximum Flight Time</a:t>
            </a:r>
            <a:endParaRPr b="0" i="0" sz="1400" u="none" cap="none" strike="noStrike">
              <a:solidFill>
                <a:schemeClr val="dk2"/>
              </a:solidFill>
              <a:latin typeface="Arial"/>
              <a:ea typeface="Arial"/>
              <a:cs typeface="Arial"/>
              <a:sym typeface="Arial"/>
            </a:endParaRPr>
          </a:p>
          <a:p>
            <a:pPr indent="0" lvl="0" marL="0" marR="0" rtl="0" algn="ctr">
              <a:lnSpc>
                <a:spcPct val="115000"/>
              </a:lnSpc>
              <a:spcBef>
                <a:spcPts val="0"/>
              </a:spcBef>
              <a:spcAft>
                <a:spcPts val="0"/>
              </a:spcAft>
              <a:buClr>
                <a:schemeClr val="dk1"/>
              </a:buClr>
              <a:buSzPts val="1100"/>
              <a:buFont typeface="Arial"/>
              <a:buNone/>
            </a:pPr>
            <a:r>
              <a:rPr b="0" i="1" lang="en-US" sz="1200" u="none" cap="none" strike="noStrike">
                <a:solidFill>
                  <a:schemeClr val="dk1"/>
                </a:solidFill>
                <a:latin typeface="Arial"/>
                <a:ea typeface="Arial"/>
                <a:cs typeface="Arial"/>
                <a:sym typeface="Arial"/>
              </a:rPr>
              <a:t>By: Clayton Patton, Darren Freitas, Raphael Diaz and Ryan Boysen</a:t>
            </a:r>
            <a:endParaRPr b="0" i="1" sz="1200" u="none" cap="none" strike="noStrike">
              <a:solidFill>
                <a:schemeClr val="dk1"/>
              </a:solidFill>
              <a:latin typeface="Arial"/>
              <a:ea typeface="Arial"/>
              <a:cs typeface="Arial"/>
              <a:sym typeface="Arial"/>
            </a:endParaRPr>
          </a:p>
          <a:p>
            <a:pPr indent="0" lvl="0" marL="0" marR="0" rtl="0" algn="ctr">
              <a:lnSpc>
                <a:spcPct val="70000"/>
              </a:lnSpc>
              <a:spcBef>
                <a:spcPts val="0"/>
              </a:spcBef>
              <a:spcAft>
                <a:spcPts val="0"/>
              </a:spcAft>
              <a:buClr>
                <a:schemeClr val="dk1"/>
              </a:buClr>
              <a:buSzPts val="4950"/>
              <a:buFont typeface="Calibri"/>
              <a:buNone/>
            </a:pPr>
            <a:r>
              <a:t/>
            </a:r>
            <a:endParaRPr b="0" i="0" sz="1400" u="none" cap="none" strike="noStrike">
              <a:solidFill>
                <a:srgbClr val="000000"/>
              </a:solidFill>
              <a:latin typeface="Arial"/>
              <a:ea typeface="Arial"/>
              <a:cs typeface="Arial"/>
              <a:sym typeface="Arial"/>
            </a:endParaRPr>
          </a:p>
        </p:txBody>
      </p:sp>
      <p:sp>
        <p:nvSpPr>
          <p:cNvPr id="85" name="Google Shape;85;p13"/>
          <p:cNvSpPr txBox="1"/>
          <p:nvPr/>
        </p:nvSpPr>
        <p:spPr>
          <a:xfrm>
            <a:off x="148590" y="1282173"/>
            <a:ext cx="5849100" cy="4209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b="0" i="0" lang="en-US" sz="2400" u="none" cap="none" strike="noStrike">
                <a:solidFill>
                  <a:srgbClr val="4A86E8"/>
                </a:solidFill>
                <a:latin typeface="Calibri"/>
                <a:ea typeface="Calibri"/>
                <a:cs typeface="Calibri"/>
                <a:sym typeface="Calibri"/>
              </a:rPr>
              <a:t>Concept Summary</a:t>
            </a:r>
            <a:endParaRPr b="0" i="0" sz="1400" u="none" cap="none" strike="noStrike">
              <a:solidFill>
                <a:srgbClr val="4A86E8"/>
              </a:solidFill>
              <a:latin typeface="Arial"/>
              <a:ea typeface="Arial"/>
              <a:cs typeface="Arial"/>
              <a:sym typeface="Arial"/>
            </a:endParaRPr>
          </a:p>
        </p:txBody>
      </p:sp>
      <p:sp>
        <p:nvSpPr>
          <p:cNvPr id="86" name="Google Shape;86;p13"/>
          <p:cNvSpPr txBox="1"/>
          <p:nvPr/>
        </p:nvSpPr>
        <p:spPr>
          <a:xfrm>
            <a:off x="148589" y="1694129"/>
            <a:ext cx="5848985" cy="2134445"/>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300"/>
              <a:buFont typeface="Calibri"/>
              <a:buNone/>
            </a:pPr>
            <a:r>
              <a:rPr b="0" i="1" lang="en-US" sz="1300" u="none" cap="none" strike="noStrike">
                <a:solidFill>
                  <a:schemeClr val="dk1"/>
                </a:solidFill>
                <a:latin typeface="Calibri"/>
                <a:ea typeface="Calibri"/>
                <a:cs typeface="Calibri"/>
                <a:sym typeface="Calibri"/>
              </a:rPr>
              <a:t>Our intent is to achieve the maximum amount of flight time by looking at and optimizing all aspects of typical multicopter design. Our concept includes optimized propeller design, a diffuser duct, adjustable propeller pitch, high energy density battery technology and structural design improvements. The aircraft will be constructed of lightweight carbon fiber composite and equipped with a fully autonomous flight package weighing no more than 55 pounds. Endurance payloads will be 10, 15 and 20 pounds with anticipating flight times of at least 52, 44 and 36 minutes, respectively. </a:t>
            </a:r>
            <a:endParaRPr b="0" i="0" sz="1300" u="none" cap="none" strike="noStrike">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87" name="Google Shape;87;p13"/>
          <p:cNvSpPr txBox="1"/>
          <p:nvPr/>
        </p:nvSpPr>
        <p:spPr>
          <a:xfrm>
            <a:off x="6149975" y="1308297"/>
            <a:ext cx="5848985" cy="420897"/>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SzPts val="2590"/>
              <a:buFont typeface="Arial"/>
              <a:buNone/>
            </a:pPr>
            <a:r>
              <a:rPr b="0" i="0" lang="en-US" sz="2590" u="none" cap="none" strike="noStrike">
                <a:solidFill>
                  <a:srgbClr val="4A86E8"/>
                </a:solidFill>
                <a:latin typeface="Calibri"/>
                <a:ea typeface="Calibri"/>
                <a:cs typeface="Calibri"/>
                <a:sym typeface="Calibri"/>
              </a:rPr>
              <a:t>The Team</a:t>
            </a:r>
            <a:endParaRPr b="0" i="0" sz="1400" u="none" cap="none" strike="noStrike">
              <a:solidFill>
                <a:srgbClr val="4A86E8"/>
              </a:solidFill>
              <a:latin typeface="Arial"/>
              <a:ea typeface="Arial"/>
              <a:cs typeface="Arial"/>
              <a:sym typeface="Arial"/>
            </a:endParaRPr>
          </a:p>
        </p:txBody>
      </p:sp>
      <p:sp>
        <p:nvSpPr>
          <p:cNvPr id="88" name="Google Shape;88;p13"/>
          <p:cNvSpPr txBox="1"/>
          <p:nvPr/>
        </p:nvSpPr>
        <p:spPr>
          <a:xfrm>
            <a:off x="6226174" y="1692930"/>
            <a:ext cx="5849100" cy="21345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1" lang="en-US" sz="1300" u="none" cap="none" strike="noStrike">
                <a:solidFill>
                  <a:schemeClr val="dk1"/>
                </a:solidFill>
                <a:latin typeface="Calibri"/>
                <a:ea typeface="Calibri"/>
                <a:cs typeface="Calibri"/>
                <a:sym typeface="Calibri"/>
              </a:rPr>
              <a:t>The team consists of four engineers from the aerospace industry with a passion for UAVs and ambitiousness matched by none. Combined, the team has over 20 years of aerospace experience with a track record of consistent execution at the highest level. Work experience ranges from new manned aircraft development, aircraft interiors and jet turbine engines. The team is relentless on finding the best engineering solution to any problem and prepares to do the same for Project Swift. Working together, this team can accomplish anything. </a:t>
            </a:r>
            <a:endParaRPr b="0" i="1" sz="1300" u="none" cap="none" strike="noStrike">
              <a:solidFill>
                <a:srgbClr val="00000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89" name="Google Shape;89;p13"/>
          <p:cNvSpPr txBox="1"/>
          <p:nvPr/>
        </p:nvSpPr>
        <p:spPr>
          <a:xfrm>
            <a:off x="6343650" y="4056063"/>
            <a:ext cx="5848350" cy="420687"/>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SzPts val="2590"/>
              <a:buFont typeface="Arial"/>
              <a:buNone/>
            </a:pPr>
            <a:r>
              <a:rPr b="0" i="0" lang="en-US" sz="2590" u="none" cap="none" strike="noStrike">
                <a:solidFill>
                  <a:srgbClr val="4A86E8"/>
                </a:solidFill>
                <a:latin typeface="Calibri"/>
                <a:ea typeface="Calibri"/>
                <a:cs typeface="Calibri"/>
                <a:sym typeface="Calibri"/>
              </a:rPr>
              <a:t>The Future</a:t>
            </a:r>
            <a:endParaRPr b="0" i="0" sz="1400" u="none" cap="none" strike="noStrike">
              <a:solidFill>
                <a:srgbClr val="4A86E8"/>
              </a:solidFill>
              <a:latin typeface="Arial"/>
              <a:ea typeface="Arial"/>
              <a:cs typeface="Arial"/>
              <a:sym typeface="Arial"/>
            </a:endParaRPr>
          </a:p>
        </p:txBody>
      </p:sp>
      <p:sp>
        <p:nvSpPr>
          <p:cNvPr id="90" name="Google Shape;90;p13"/>
          <p:cNvSpPr txBox="1"/>
          <p:nvPr/>
        </p:nvSpPr>
        <p:spPr>
          <a:xfrm>
            <a:off x="6343650" y="4337000"/>
            <a:ext cx="5848500" cy="2135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chemeClr val="dk1"/>
              </a:buClr>
              <a:buSzPts val="2800"/>
              <a:buFont typeface="Arial"/>
              <a:buNone/>
            </a:pPr>
            <a:r>
              <a:rPr b="0" i="1" lang="en-US" sz="1300" u="none" cap="none" strike="noStrike">
                <a:solidFill>
                  <a:schemeClr val="dk1"/>
                </a:solidFill>
                <a:latin typeface="Calibri"/>
                <a:ea typeface="Calibri"/>
                <a:cs typeface="Calibri"/>
                <a:sym typeface="Calibri"/>
              </a:rPr>
              <a:t>The technological and aerodynamics improvements being suggested in this concept are only the beginning. This will be a giant leap for the public safety sector and industrial UAS as a whole. With follow-on improvements to flight control software and energy management, </a:t>
            </a:r>
            <a:r>
              <a:rPr b="1" i="1" lang="en-US" sz="1300" u="none" cap="none" strike="noStrike">
                <a:solidFill>
                  <a:srgbClr val="FF0000"/>
                </a:solidFill>
                <a:latin typeface="Calibri"/>
                <a:ea typeface="Calibri"/>
                <a:cs typeface="Calibri"/>
                <a:sym typeface="Calibri"/>
              </a:rPr>
              <a:t>UAS flight time issues will be a thing of the past</a:t>
            </a:r>
            <a:r>
              <a:rPr b="0" i="0" lang="en-US" sz="1300" u="none" cap="none" strike="noStrike">
                <a:solidFill>
                  <a:srgbClr val="000000"/>
                </a:solidFill>
                <a:latin typeface="Calibri"/>
                <a:ea typeface="Calibri"/>
                <a:cs typeface="Calibri"/>
                <a:sym typeface="Calibri"/>
              </a:rPr>
              <a:t>;</a:t>
            </a:r>
            <a:r>
              <a:rPr b="0" i="1" lang="en-US" sz="1300" u="none" cap="none" strike="noStrike">
                <a:solidFill>
                  <a:schemeClr val="dk1"/>
                </a:solidFill>
                <a:latin typeface="Calibri"/>
                <a:ea typeface="Calibri"/>
                <a:cs typeface="Calibri"/>
                <a:sym typeface="Calibri"/>
              </a:rPr>
              <a:t> cemented by the foundations proposed in this concept. </a:t>
            </a:r>
            <a:endParaRPr b="0" i="0" sz="1300" u="none" cap="none" strike="noStrike">
              <a:solidFill>
                <a:schemeClr val="dk1"/>
              </a:solidFill>
              <a:latin typeface="Calibri"/>
              <a:ea typeface="Calibri"/>
              <a:cs typeface="Calibri"/>
              <a:sym typeface="Calibri"/>
            </a:endParaRPr>
          </a:p>
        </p:txBody>
      </p:sp>
      <p:sp>
        <p:nvSpPr>
          <p:cNvPr id="91" name="Google Shape;91;p13"/>
          <p:cNvSpPr/>
          <p:nvPr/>
        </p:nvSpPr>
        <p:spPr>
          <a:xfrm>
            <a:off x="836375" y="4061250"/>
            <a:ext cx="1484400" cy="614400"/>
          </a:xfrm>
          <a:prstGeom prst="ellipse">
            <a:avLst/>
          </a:prstGeom>
          <a:solidFill>
            <a:srgbClr val="D9D9D9"/>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Improved Aerodynamic Design </a:t>
            </a:r>
            <a:endParaRPr b="1" i="0" sz="1000" u="none" cap="none" strike="noStrike">
              <a:solidFill>
                <a:srgbClr val="000000"/>
              </a:solidFill>
              <a:latin typeface="Arial"/>
              <a:ea typeface="Arial"/>
              <a:cs typeface="Arial"/>
              <a:sym typeface="Arial"/>
            </a:endParaRPr>
          </a:p>
        </p:txBody>
      </p:sp>
      <p:sp>
        <p:nvSpPr>
          <p:cNvPr id="92" name="Google Shape;92;p13"/>
          <p:cNvSpPr/>
          <p:nvPr/>
        </p:nvSpPr>
        <p:spPr>
          <a:xfrm>
            <a:off x="836375" y="5409175"/>
            <a:ext cx="1484400" cy="614400"/>
          </a:xfrm>
          <a:prstGeom prst="ellipse">
            <a:avLst/>
          </a:prstGeom>
          <a:solidFill>
            <a:srgbClr val="CCCCCC"/>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Optimized </a:t>
            </a:r>
            <a:endParaRPr b="1"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Composite</a:t>
            </a:r>
            <a:endParaRPr b="1"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Structure</a:t>
            </a:r>
            <a:endParaRPr b="1" i="0" sz="1000" u="none" cap="none" strike="noStrike">
              <a:solidFill>
                <a:srgbClr val="000000"/>
              </a:solidFill>
              <a:latin typeface="Arial"/>
              <a:ea typeface="Arial"/>
              <a:cs typeface="Arial"/>
              <a:sym typeface="Arial"/>
            </a:endParaRPr>
          </a:p>
        </p:txBody>
      </p:sp>
      <p:sp>
        <p:nvSpPr>
          <p:cNvPr id="93" name="Google Shape;93;p13"/>
          <p:cNvSpPr/>
          <p:nvPr/>
        </p:nvSpPr>
        <p:spPr>
          <a:xfrm>
            <a:off x="3677950" y="5409175"/>
            <a:ext cx="1484400" cy="614400"/>
          </a:xfrm>
          <a:prstGeom prst="ellipse">
            <a:avLst/>
          </a:prstGeom>
          <a:solidFill>
            <a:srgbClr val="D9D9D9"/>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A+ Engineering Team</a:t>
            </a:r>
            <a:endParaRPr b="1" i="0" sz="1000" u="none" cap="none" strike="noStrike">
              <a:solidFill>
                <a:srgbClr val="000000"/>
              </a:solidFill>
              <a:latin typeface="Arial"/>
              <a:ea typeface="Arial"/>
              <a:cs typeface="Arial"/>
              <a:sym typeface="Arial"/>
            </a:endParaRPr>
          </a:p>
        </p:txBody>
      </p:sp>
      <p:sp>
        <p:nvSpPr>
          <p:cNvPr id="94" name="Google Shape;94;p13"/>
          <p:cNvSpPr/>
          <p:nvPr/>
        </p:nvSpPr>
        <p:spPr>
          <a:xfrm>
            <a:off x="3677950" y="3988400"/>
            <a:ext cx="1484400" cy="614400"/>
          </a:xfrm>
          <a:prstGeom prst="ellipse">
            <a:avLst/>
          </a:prstGeom>
          <a:solidFill>
            <a:srgbClr val="D9D9D9"/>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Improved</a:t>
            </a:r>
            <a:endParaRPr b="1"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Energy</a:t>
            </a:r>
            <a:endParaRPr b="1"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Management</a:t>
            </a:r>
            <a:endParaRPr b="1" i="0" sz="1000" u="none" cap="none" strike="noStrike">
              <a:solidFill>
                <a:srgbClr val="000000"/>
              </a:solidFill>
              <a:latin typeface="Arial"/>
              <a:ea typeface="Arial"/>
              <a:cs typeface="Arial"/>
              <a:sym typeface="Arial"/>
            </a:endParaRPr>
          </a:p>
        </p:txBody>
      </p:sp>
      <p:cxnSp>
        <p:nvCxnSpPr>
          <p:cNvPr id="95" name="Google Shape;95;p13"/>
          <p:cNvCxnSpPr>
            <a:stCxn id="91" idx="5"/>
            <a:endCxn id="96" idx="1"/>
          </p:cNvCxnSpPr>
          <p:nvPr/>
        </p:nvCxnSpPr>
        <p:spPr>
          <a:xfrm>
            <a:off x="2103390" y="4585673"/>
            <a:ext cx="421500" cy="181200"/>
          </a:xfrm>
          <a:prstGeom prst="straightConnector1">
            <a:avLst/>
          </a:prstGeom>
          <a:noFill/>
          <a:ln cap="flat" cmpd="sng" w="9525">
            <a:solidFill>
              <a:schemeClr val="dk2"/>
            </a:solidFill>
            <a:prstDash val="solid"/>
            <a:round/>
            <a:headEnd len="sm" w="sm" type="none"/>
            <a:tailEnd len="lg" w="lg" type="triangle"/>
          </a:ln>
        </p:spPr>
      </p:cxnSp>
      <p:sp>
        <p:nvSpPr>
          <p:cNvPr id="96" name="Google Shape;96;p13"/>
          <p:cNvSpPr/>
          <p:nvPr/>
        </p:nvSpPr>
        <p:spPr>
          <a:xfrm>
            <a:off x="2320775" y="4667738"/>
            <a:ext cx="1393500" cy="676500"/>
          </a:xfrm>
          <a:prstGeom prst="ellipse">
            <a:avLst/>
          </a:prstGeom>
          <a:solidFill>
            <a:srgbClr val="D9D9D9"/>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Project Swift</a:t>
            </a:r>
            <a:endParaRPr b="1" i="0" sz="1400" u="none" cap="none" strike="noStrike">
              <a:solidFill>
                <a:srgbClr val="000000"/>
              </a:solidFill>
              <a:latin typeface="Arial"/>
              <a:ea typeface="Arial"/>
              <a:cs typeface="Arial"/>
              <a:sym typeface="Arial"/>
            </a:endParaRPr>
          </a:p>
        </p:txBody>
      </p:sp>
      <p:cxnSp>
        <p:nvCxnSpPr>
          <p:cNvPr id="97" name="Google Shape;97;p13"/>
          <p:cNvCxnSpPr>
            <a:stCxn id="92" idx="7"/>
            <a:endCxn id="96" idx="3"/>
          </p:cNvCxnSpPr>
          <p:nvPr/>
        </p:nvCxnSpPr>
        <p:spPr>
          <a:xfrm flipH="1" rot="10800000">
            <a:off x="2103390" y="5245052"/>
            <a:ext cx="421500" cy="254100"/>
          </a:xfrm>
          <a:prstGeom prst="straightConnector1">
            <a:avLst/>
          </a:prstGeom>
          <a:noFill/>
          <a:ln cap="flat" cmpd="sng" w="9525">
            <a:solidFill>
              <a:schemeClr val="dk2"/>
            </a:solidFill>
            <a:prstDash val="solid"/>
            <a:round/>
            <a:headEnd len="sm" w="sm" type="none"/>
            <a:tailEnd len="lg" w="lg" type="triangle"/>
          </a:ln>
        </p:spPr>
      </p:cxnSp>
      <p:cxnSp>
        <p:nvCxnSpPr>
          <p:cNvPr id="98" name="Google Shape;98;p13"/>
          <p:cNvCxnSpPr>
            <a:stCxn id="94" idx="3"/>
            <a:endCxn id="96" idx="7"/>
          </p:cNvCxnSpPr>
          <p:nvPr/>
        </p:nvCxnSpPr>
        <p:spPr>
          <a:xfrm flipH="1">
            <a:off x="3510135" y="4512823"/>
            <a:ext cx="385200" cy="254100"/>
          </a:xfrm>
          <a:prstGeom prst="straightConnector1">
            <a:avLst/>
          </a:prstGeom>
          <a:noFill/>
          <a:ln cap="flat" cmpd="sng" w="9525">
            <a:solidFill>
              <a:schemeClr val="dk2"/>
            </a:solidFill>
            <a:prstDash val="solid"/>
            <a:round/>
            <a:headEnd len="sm" w="sm" type="none"/>
            <a:tailEnd len="lg" w="lg" type="triangle"/>
          </a:ln>
        </p:spPr>
      </p:cxnSp>
      <p:cxnSp>
        <p:nvCxnSpPr>
          <p:cNvPr id="99" name="Google Shape;99;p13"/>
          <p:cNvCxnSpPr>
            <a:stCxn id="93" idx="1"/>
            <a:endCxn id="96" idx="5"/>
          </p:cNvCxnSpPr>
          <p:nvPr/>
        </p:nvCxnSpPr>
        <p:spPr>
          <a:xfrm rot="10800000">
            <a:off x="3510135" y="5245052"/>
            <a:ext cx="385200" cy="254100"/>
          </a:xfrm>
          <a:prstGeom prst="straightConnector1">
            <a:avLst/>
          </a:prstGeom>
          <a:noFill/>
          <a:ln cap="flat" cmpd="sng" w="9525">
            <a:solidFill>
              <a:schemeClr val="dk2"/>
            </a:solidFill>
            <a:prstDash val="solid"/>
            <a:round/>
            <a:headEnd len="sm" w="sm" type="none"/>
            <a:tailEnd len="lg" w="lg" type="triangle"/>
          </a:ln>
        </p:spPr>
      </p:cxn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