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danenloe/" TargetMode="External"/><Relationship Id="rId4" Type="http://schemas.openxmlformats.org/officeDocument/2006/relationships/hyperlink" Target="https://www.linkedin.com/in/tim-sweeney-4774003/" TargetMode="External"/><Relationship Id="rId5" Type="http://schemas.openxmlformats.org/officeDocument/2006/relationships/hyperlink" Target="https://www.linkedin.com/in/gary-viviani-0992496/" TargetMode="External"/><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0"/>
            <a:ext cx="10515600" cy="1183341"/>
          </a:xfrm>
          <a:prstGeom prst="rect">
            <a:avLst/>
          </a:prstGeom>
          <a:no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dk1"/>
              </a:buClr>
              <a:buSzPts val="2250"/>
              <a:buFont typeface="Calibri"/>
              <a:buNone/>
            </a:pPr>
            <a:r>
              <a:rPr b="1" i="0" lang="en-US" sz="2250" u="none" cap="none" strike="noStrike">
                <a:solidFill>
                  <a:schemeClr val="dk1"/>
                </a:solidFill>
                <a:latin typeface="Calibri"/>
                <a:ea typeface="Calibri"/>
                <a:cs typeface="Calibri"/>
                <a:sym typeface="Calibri"/>
              </a:rPr>
              <a:t>Dramatically Enhance Useful UAS mission time via use of methods similar to those of birds</a:t>
            </a:r>
            <a:endParaRPr/>
          </a:p>
          <a:p>
            <a:pPr indent="0" lvl="0" marL="0" marR="0" rtl="0" algn="ctr">
              <a:lnSpc>
                <a:spcPct val="70000"/>
              </a:lnSpc>
              <a:spcBef>
                <a:spcPts val="0"/>
              </a:spcBef>
              <a:spcAft>
                <a:spcPts val="0"/>
              </a:spcAft>
              <a:buClr>
                <a:schemeClr val="dk1"/>
              </a:buClr>
              <a:buSzPts val="2250"/>
              <a:buFont typeface="Calibri"/>
              <a:buNone/>
            </a:pPr>
            <a:br>
              <a:rPr b="0" i="0" lang="en-US" sz="2250" u="none" cap="none" strike="noStrike">
                <a:solidFill>
                  <a:schemeClr val="dk1"/>
                </a:solidFill>
                <a:latin typeface="Calibri"/>
                <a:ea typeface="Calibri"/>
                <a:cs typeface="Calibri"/>
                <a:sym typeface="Calibri"/>
              </a:rPr>
            </a:br>
            <a:r>
              <a:rPr b="0" i="0" lang="en-US" sz="2250" u="none" cap="none" strike="noStrike">
                <a:solidFill>
                  <a:schemeClr val="dk1"/>
                </a:solidFill>
                <a:latin typeface="Calibri"/>
                <a:ea typeface="Calibri"/>
                <a:cs typeface="Calibri"/>
                <a:sym typeface="Calibri"/>
              </a:rPr>
              <a:t>The Raptor Claw Team</a:t>
            </a:r>
            <a:endParaRPr/>
          </a:p>
        </p:txBody>
      </p:sp>
      <p:sp>
        <p:nvSpPr>
          <p:cNvPr id="85" name="Google Shape;85;p13"/>
          <p:cNvSpPr txBox="1"/>
          <p:nvPr/>
        </p:nvSpPr>
        <p:spPr>
          <a:xfrm>
            <a:off x="112472" y="1101708"/>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58590" y="1557442"/>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concept of this submission is that these methods will enable and extend search and rescue operations UAS to support payloads for wireless communications or other life-saving goods to save lives over long durations by </a:t>
            </a:r>
            <a:r>
              <a:rPr b="0" i="1" lang="en-US" sz="1800" u="none" cap="none" strike="noStrike">
                <a:solidFill>
                  <a:schemeClr val="dk1"/>
                </a:solidFill>
                <a:latin typeface="Calibri"/>
                <a:ea typeface="Calibri"/>
                <a:cs typeface="Calibri"/>
                <a:sym typeface="Calibri"/>
              </a:rPr>
              <a:t>shutting off the UAS motors for extended time periods</a:t>
            </a:r>
            <a:r>
              <a:rPr b="0" i="0" lang="en-US" sz="1800" u="none" cap="none" strike="noStrike">
                <a:solidFill>
                  <a:schemeClr val="dk1"/>
                </a:solidFill>
                <a:latin typeface="Calibri"/>
                <a:ea typeface="Calibri"/>
                <a:cs typeface="Calibri"/>
                <a:sym typeface="Calibri"/>
              </a:rPr>
              <a:t>, while continuing to perform communications, surveillance and reconnaissance, and when needed, delivery missions.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096000" y="1101708"/>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Participant Summary</a:t>
            </a:r>
            <a:endParaRPr/>
          </a:p>
        </p:txBody>
      </p:sp>
      <p:sp>
        <p:nvSpPr>
          <p:cNvPr id="88" name="Google Shape;88;p13"/>
          <p:cNvSpPr txBox="1"/>
          <p:nvPr/>
        </p:nvSpPr>
        <p:spPr>
          <a:xfrm>
            <a:off x="6149974" y="1685837"/>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000"/>
              <a:buFont typeface="Arial"/>
              <a:buChar char="•"/>
            </a:pPr>
            <a:r>
              <a:rPr b="1" i="0" lang="en-US" sz="1000" u="none" cap="none" strike="noStrike">
                <a:solidFill>
                  <a:schemeClr val="dk1"/>
                </a:solidFill>
                <a:latin typeface="Calibri"/>
                <a:ea typeface="Calibri"/>
                <a:cs typeface="Calibri"/>
                <a:sym typeface="Calibri"/>
              </a:rPr>
              <a:t>Dan Enloe- Concept leader .</a:t>
            </a:r>
            <a:r>
              <a:rPr b="0" i="0" lang="en-US" sz="1000" u="none" cap="none" strike="noStrike">
                <a:solidFill>
                  <a:schemeClr val="dk1"/>
                </a:solidFill>
                <a:latin typeface="Calibri"/>
                <a:ea typeface="Calibri"/>
                <a:cs typeface="Calibri"/>
                <a:sym typeface="Calibri"/>
              </a:rPr>
              <a:t>Retired US Navy Captain (2009) and 31 Year Engineer and Manager (2015) at Intel. Sensor technology expert.  Prior TS/SCI clearance.  Wafer Fab Equipment, Construction,  and Procurement Expert. Commanded 6 Navy Reserve Units. 2 Meritorious Service Medals. </a:t>
            </a:r>
            <a:r>
              <a:rPr b="1" i="0" lang="en-US" sz="1000" u="sng" cap="none" strike="noStrike">
                <a:solidFill>
                  <a:schemeClr val="hlink"/>
                </a:solidFill>
                <a:latin typeface="Calibri"/>
                <a:ea typeface="Calibri"/>
                <a:cs typeface="Calibri"/>
                <a:sym typeface="Calibri"/>
                <a:hlinkClick r:id="rId3"/>
              </a:rPr>
              <a:t>https://www.linkedin.com/in/danenloe/</a:t>
            </a:r>
            <a:r>
              <a:rPr b="1" i="0" lang="en-US" sz="1000" u="none" cap="none" strike="noStrike">
                <a:solidFill>
                  <a:schemeClr val="dk1"/>
                </a:solidFill>
                <a:latin typeface="Calibri"/>
                <a:ea typeface="Calibri"/>
                <a:cs typeface="Calibri"/>
                <a:sym typeface="Calibri"/>
              </a:rPr>
              <a:t> </a:t>
            </a:r>
            <a:endParaRPr b="0" i="0" sz="10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000"/>
              <a:buFont typeface="Arial"/>
              <a:buChar char="•"/>
            </a:pPr>
            <a:r>
              <a:rPr b="1" i="0" lang="en-US" sz="1000" u="none" cap="none" strike="noStrike">
                <a:solidFill>
                  <a:schemeClr val="dk1"/>
                </a:solidFill>
                <a:latin typeface="Calibri"/>
                <a:ea typeface="Calibri"/>
                <a:cs typeface="Calibri"/>
                <a:sym typeface="Calibri"/>
              </a:rPr>
              <a:t>Tim Sweeney – Communications and Integration – Retired Intel Communications and Demonstrations expert, </a:t>
            </a:r>
            <a:r>
              <a:rPr b="0" i="0" lang="en-US" sz="1000" u="none" cap="none" strike="noStrike">
                <a:solidFill>
                  <a:schemeClr val="dk1"/>
                </a:solidFill>
                <a:latin typeface="Calibri"/>
                <a:ea typeface="Calibri"/>
                <a:cs typeface="Calibri"/>
                <a:sym typeface="Calibri"/>
              </a:rPr>
              <a:t>Primary role was to deliver POC demos for the various elements that make up the 5G umbrella; mmWave, NB-IoT, Anchor-Booster, MAA....delivered main public Intel demonstrations of technology for Intel CEOs at industry trade shows with new prototypes, that resulted in Billions of dollars of sales growth. Experienced drone pilot /videographer.</a:t>
            </a:r>
            <a:r>
              <a:rPr b="1" i="0" lang="en-US" sz="1000" u="sng" cap="none" strike="noStrike">
                <a:solidFill>
                  <a:schemeClr val="hlink"/>
                </a:solidFill>
                <a:latin typeface="Calibri"/>
                <a:ea typeface="Calibri"/>
                <a:cs typeface="Calibri"/>
                <a:sym typeface="Calibri"/>
                <a:hlinkClick r:id="rId4"/>
              </a:rPr>
              <a:t>https://www.linkedin.com/in/tim-sweeney-4774003/</a:t>
            </a:r>
            <a:endParaRPr b="0" i="0" sz="10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000"/>
              <a:buFont typeface="Arial"/>
              <a:buChar char="•"/>
            </a:pPr>
            <a:r>
              <a:rPr b="1" i="0" lang="en-US" sz="1000" u="none" cap="none" strike="noStrike">
                <a:solidFill>
                  <a:schemeClr val="dk1"/>
                </a:solidFill>
                <a:latin typeface="Calibri"/>
                <a:ea typeface="Calibri"/>
                <a:cs typeface="Calibri"/>
                <a:sym typeface="Calibri"/>
              </a:rPr>
              <a:t>Dr. Gary Viviani – Control Architecture and User Interactions - </a:t>
            </a:r>
            <a:r>
              <a:rPr b="0" i="0" lang="en-US" sz="1000" u="none" cap="none" strike="noStrike">
                <a:solidFill>
                  <a:schemeClr val="dk1"/>
                </a:solidFill>
                <a:latin typeface="Calibri"/>
                <a:ea typeface="Calibri"/>
                <a:cs typeface="Calibri"/>
                <a:sym typeface="Calibri"/>
              </a:rPr>
              <a:t>R&amp;D, product development, Software and UAS Engineering Expert. Drove Development and enhanced performance of the Insitu Scan Eagle UAS and other products as Vice President and Chief Scientist, that resulted in many successful military contracts.  </a:t>
            </a:r>
            <a:r>
              <a:rPr b="1" i="0" lang="en-US" sz="1000" u="sng" cap="none" strike="noStrike">
                <a:solidFill>
                  <a:schemeClr val="hlink"/>
                </a:solidFill>
                <a:latin typeface="Calibri"/>
                <a:ea typeface="Calibri"/>
                <a:cs typeface="Calibri"/>
                <a:sym typeface="Calibri"/>
                <a:hlinkClick r:id="rId5"/>
              </a:rPr>
              <a:t>https://www.linkedin.com/in/gary-viviani-0992496/</a:t>
            </a:r>
            <a:endParaRPr b="0" i="0" sz="10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9" name="Google Shape;89;p13"/>
          <p:cNvSpPr txBox="1"/>
          <p:nvPr/>
        </p:nvSpPr>
        <p:spPr>
          <a:xfrm>
            <a:off x="6343650" y="3983514"/>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150609" y="4309783"/>
            <a:ext cx="5848350" cy="274771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480"/>
              <a:buFont typeface="Arial"/>
              <a:buChar char="•"/>
            </a:pPr>
            <a:r>
              <a:rPr b="0" i="0" lang="en-US" sz="1480" u="none" cap="none" strike="noStrike">
                <a:solidFill>
                  <a:schemeClr val="dk1"/>
                </a:solidFill>
                <a:latin typeface="Calibri"/>
                <a:ea typeface="Calibri"/>
                <a:cs typeface="Calibri"/>
                <a:sym typeface="Calibri"/>
              </a:rPr>
              <a:t>The typical UAS mission in this realm needs an elevated viewing and/or line of sight communication position to create more situational awareness for the first responders. The typical method for maintaining the awareness or communication link is hovering the UAS at a desirable location.  As there are dozens of well financed companies offering expensive and elegant solutions such as VTOL transition to fixed wing flight, this proposal will avoid that incremental and highly competitive market.  The goal of this submission is to create a method and then deliver nearly the same capability at a </a:t>
            </a:r>
            <a:r>
              <a:rPr b="0" i="1" lang="en-US" sz="1480" u="none" cap="none" strike="noStrike">
                <a:solidFill>
                  <a:schemeClr val="dk1"/>
                </a:solidFill>
                <a:latin typeface="Calibri"/>
                <a:ea typeface="Calibri"/>
                <a:cs typeface="Calibri"/>
                <a:sym typeface="Calibri"/>
              </a:rPr>
              <a:t>much lower cost</a:t>
            </a:r>
            <a:r>
              <a:rPr b="0" i="0" lang="en-US" sz="1480" u="none" cap="none" strike="noStrike">
                <a:solidFill>
                  <a:schemeClr val="dk1"/>
                </a:solidFill>
                <a:latin typeface="Calibri"/>
                <a:ea typeface="Calibri"/>
                <a:cs typeface="Calibri"/>
                <a:sym typeface="Calibri"/>
              </a:rPr>
              <a:t>, across a wide array of quad/hex/octo-copter style platforms. </a:t>
            </a:r>
            <a:endParaRPr/>
          </a:p>
        </p:txBody>
      </p:sp>
      <p:sp>
        <p:nvSpPr>
          <p:cNvPr id="91" name="Google Shape;91;p13"/>
          <p:cNvSpPr txBox="1"/>
          <p:nvPr/>
        </p:nvSpPr>
        <p:spPr>
          <a:xfrm>
            <a:off x="2330854" y="4864462"/>
            <a:ext cx="2174065"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Insert a picture or chart </a:t>
            </a:r>
            <a:endParaRPr/>
          </a:p>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related to your approach.</a:t>
            </a:r>
            <a:endParaRPr/>
          </a:p>
        </p:txBody>
      </p:sp>
      <p:pic>
        <p:nvPicPr>
          <p:cNvPr id="92" name="Google Shape;92;p13"/>
          <p:cNvPicPr preferRelativeResize="0"/>
          <p:nvPr/>
        </p:nvPicPr>
        <p:blipFill rotWithShape="1">
          <a:blip r:embed="rId6">
            <a:alphaModFix/>
          </a:blip>
          <a:srcRect b="0" l="0" r="0" t="0"/>
          <a:stretch/>
        </p:blipFill>
        <p:spPr>
          <a:xfrm>
            <a:off x="1323345" y="3900401"/>
            <a:ext cx="3427238" cy="23590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