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7010400" cy="9296400"/>
  <p:embeddedFontLs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At this point, we have our last two poll questions for folks on the webinar: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 startAt="5"/>
            </a:pPr>
            <a:r>
              <a:rPr lang="en-US"/>
              <a:t>If you plan to enter the Challenge, what do you foresee as your greatest obstacle?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 startAt="5"/>
            </a:pPr>
            <a:r>
              <a:rPr lang="en-US"/>
              <a:t>If you plan to enter the Challenge, when do you anticipate you will begin data collection?</a:t>
            </a:r>
            <a:endParaRPr/>
          </a:p>
        </p:txBody>
      </p:sp>
      <p:sp>
        <p:nvSpPr>
          <p:cNvPr id="140" name="Google Shape;140;p11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boxes</a:t>
            </a:r>
            <a:endParaRPr/>
          </a:p>
        </p:txBody>
      </p:sp>
      <p:sp>
        <p:nvSpPr>
          <p:cNvPr id="202" name="Google Shape;202;p16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we jump into the details about this Challenge, we’d like to find out a little bit about you who are participating on this webinar today. You are about to see two poll questions; after you reply, we will display the results so everyone can see them.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Where are you located?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Please describe your organization.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with logos from Slide 1?  YES</a:t>
            </a:r>
            <a:endParaRPr/>
          </a:p>
        </p:txBody>
      </p:sp>
      <p:sp>
        <p:nvSpPr>
          <p:cNvPr id="75" name="Google Shape;75;p4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 of the Challenge is for teams to…</a:t>
            </a:r>
            <a:endParaRPr/>
          </a:p>
        </p:txBody>
      </p:sp>
      <p:sp>
        <p:nvSpPr>
          <p:cNvPr id="90" name="Google Shape;90;p5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that you’ve heard a bit about the Challenge goals, requirements, and eligibility, we’d like to ask you a few more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Do you plan to enter the Challenge?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If you plan to enter the Challenge, please describe your state of preparation.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2065867"/>
            <a:ext cx="10515600" cy="4111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0"/>
            <a:ext cx="12192000" cy="1505021"/>
          </a:xfrm>
          <a:prstGeom prst="rect">
            <a:avLst/>
          </a:prstGeom>
          <a:solidFill>
            <a:srgbClr val="1E4E79">
              <a:alpha val="8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LMcallis\AppData\Local\Temp\msohtmlclip1\02\clip_image001.png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060" y="89208"/>
            <a:ext cx="1371600" cy="13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2084832" y="365125"/>
            <a:ext cx="926896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084832" y="365125"/>
            <a:ext cx="926896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7.png"/><Relationship Id="rId11" Type="http://schemas.openxmlformats.org/officeDocument/2006/relationships/image" Target="../media/image5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hyperlink" Target="http://www.challenge.gov/nutrient-sensor-action-challenge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12757" y="-24577"/>
            <a:ext cx="12198379" cy="1211247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55220"/>
            <a:ext cx="121920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ctrTitle"/>
          </p:nvPr>
        </p:nvSpPr>
        <p:spPr>
          <a:xfrm>
            <a:off x="0" y="198782"/>
            <a:ext cx="12191999" cy="122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"/>
              <a:buNone/>
            </a:pPr>
            <a:r>
              <a:rPr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Nutrient Sensor Action Challenge</a:t>
            </a:r>
            <a:endParaRPr/>
          </a:p>
        </p:txBody>
      </p:sp>
      <p:pic>
        <p:nvPicPr>
          <p:cNvPr descr="C:\Users\LMcallis\AppData\Local\Temp\msohtmlclip1\02\clip_image001.png" id="43" name="Google Shape;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3937" y="1354978"/>
            <a:ext cx="3341139" cy="320715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/>
          <p:nvPr/>
        </p:nvSpPr>
        <p:spPr>
          <a:xfrm>
            <a:off x="-6379" y="5643563"/>
            <a:ext cx="12198379" cy="1355257"/>
          </a:xfrm>
          <a:prstGeom prst="rect">
            <a:avLst/>
          </a:prstGeom>
          <a:solidFill>
            <a:schemeClr val="lt1">
              <a:alpha val="8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" name="Google Shape;45;p5"/>
          <p:cNvGrpSpPr/>
          <p:nvPr/>
        </p:nvGrpSpPr>
        <p:grpSpPr>
          <a:xfrm>
            <a:off x="460345" y="5927871"/>
            <a:ext cx="11271310" cy="742893"/>
            <a:chOff x="-3535677" y="4818574"/>
            <a:chExt cx="15036523" cy="991058"/>
          </a:xfrm>
        </p:grpSpPr>
        <p:pic>
          <p:nvPicPr>
            <p:cNvPr descr="Image result for EPA logo" id="46" name="Google Shape;46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3535677" y="4818574"/>
              <a:ext cx="1001070" cy="991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USGS logo" id="47" name="Google Shape;47;p5"/>
            <p:cNvPicPr preferRelativeResize="0"/>
            <p:nvPr/>
          </p:nvPicPr>
          <p:blipFill rotWithShape="1">
            <a:blip r:embed="rId6">
              <a:alphaModFix/>
            </a:blip>
            <a:srcRect b="22824" l="0" r="0" t="26884"/>
            <a:stretch/>
          </p:blipFill>
          <p:spPr>
            <a:xfrm>
              <a:off x="2314067" y="4995369"/>
              <a:ext cx="1439887" cy="740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NIST logo" id="48" name="Google Shape;48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1796715" y="5123297"/>
              <a:ext cx="1343847" cy="31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USDA logo" id="49" name="Google Shape;49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22895" y="5006429"/>
              <a:ext cx="1041321" cy="713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NOAA logo" id="50" name="Google Shape;50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499301" y="4835005"/>
              <a:ext cx="927478" cy="9274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546401" y="4863367"/>
              <a:ext cx="2954445" cy="8505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202704" y="4939423"/>
              <a:ext cx="1628929" cy="71330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3" name="Google Shape;53;p5"/>
          <p:cNvCxnSpPr/>
          <p:nvPr/>
        </p:nvCxnSpPr>
        <p:spPr>
          <a:xfrm>
            <a:off x="0" y="5643563"/>
            <a:ext cx="121920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5"/>
          <p:cNvSpPr/>
          <p:nvPr/>
        </p:nvSpPr>
        <p:spPr>
          <a:xfrm>
            <a:off x="-15026" y="4937032"/>
            <a:ext cx="12198379" cy="698057"/>
          </a:xfrm>
          <a:prstGeom prst="rect">
            <a:avLst/>
          </a:prstGeom>
          <a:solidFill>
            <a:srgbClr val="1E4E79">
              <a:alpha val="7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1" y="5014986"/>
            <a:ext cx="12191999" cy="523220"/>
          </a:xfrm>
          <a:prstGeom prst="rect">
            <a:avLst/>
          </a:prstGeom>
          <a:noFill/>
          <a:ln>
            <a:noFill/>
          </a:ln>
          <a:effectLst>
            <a:outerShdw blurRad="266700" sx="37000" rotWithShape="0" algn="ctr" dir="1140000" dist="457200" sy="37000">
              <a:srgbClr val="000000">
                <a:alpha val="6862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Informational Webinar  </a:t>
            </a:r>
            <a:r>
              <a:rPr b="0" i="0" lang="en-US" sz="2800" u="none" cap="none" strike="noStrike">
                <a:solidFill>
                  <a:srgbClr val="A3DD8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</a:t>
            </a:r>
            <a:r>
              <a:rPr b="0" i="0" lang="en-US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March 15, 2PM EST </a:t>
            </a:r>
            <a:endParaRPr b="0" i="0" sz="2800" u="none" cap="none" strike="noStrike">
              <a:solidFill>
                <a:schemeClr val="lt1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340783" y="1863524"/>
            <a:ext cx="9013018" cy="4502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Due January 31, 2019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Maximum 30 pages (can include links)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sz="20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revisions to registration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sz="20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architecture and data summary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sz="20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Potential value for improving nutrient management</a:t>
            </a:r>
            <a:endParaRPr sz="1800">
              <a:solidFill>
                <a:srgbClr val="2F54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sz="20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Quality Assurance and Quality Control (QA/QC) approach for project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7418070" y="6403331"/>
            <a:ext cx="47739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www.challenge.gov/nutrient-sensor-action-challenge-stage-ii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340783" y="1"/>
            <a:ext cx="9029953" cy="164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Package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2340782" y="2065867"/>
            <a:ext cx="9013017" cy="4111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Monthly webinars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check-ins (optional)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Newsletter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EPA webpage project updates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7418070" y="6403331"/>
            <a:ext cx="47739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www.challenge.gov/nutrient-sensor-action-challenge-stage-ii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2340783" y="1"/>
            <a:ext cx="9029953" cy="164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Ongoing Project Support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ndlake-stmarys.jpg" id="149" name="Google Shape;149;p16"/>
          <p:cNvPicPr preferRelativeResize="0"/>
          <p:nvPr/>
        </p:nvPicPr>
        <p:blipFill rotWithShape="1">
          <a:blip r:embed="rId3">
            <a:alphaModFix/>
          </a:blip>
          <a:srcRect b="2804" l="3262" r="3803" t="4548"/>
          <a:stretch/>
        </p:blipFill>
        <p:spPr>
          <a:xfrm>
            <a:off x="0" y="1484745"/>
            <a:ext cx="12192000" cy="537325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2933413" y="2593832"/>
            <a:ext cx="6631720" cy="170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None/>
            </a:pPr>
            <a:r>
              <a:rPr lang="en-US" sz="8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</a:t>
            </a:r>
            <a:r>
              <a:rPr lang="en-US" sz="8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2291254" y="333852"/>
            <a:ext cx="99007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Challenge.gov Intro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6122" y="1250792"/>
            <a:ext cx="9688010" cy="5318735"/>
          </a:xfrm>
          <a:prstGeom prst="rect">
            <a:avLst/>
          </a:prstGeom>
          <a:noFill/>
          <a:ln cap="flat" cmpd="sng" w="127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1018" y="1072597"/>
            <a:ext cx="6630341" cy="577417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/>
          <p:nvPr/>
        </p:nvSpPr>
        <p:spPr>
          <a:xfrm>
            <a:off x="3248003" y="3460823"/>
            <a:ext cx="210094" cy="217898"/>
          </a:xfrm>
          <a:prstGeom prst="flowChartConnector">
            <a:avLst/>
          </a:prstGeom>
          <a:solidFill>
            <a:srgbClr val="2E75B5"/>
          </a:solidFill>
          <a:ln cap="flat" cmpd="sng" w="9525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275" lIns="64275" spcFirstLastPara="1" rIns="64275" wrap="square" tIns="6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2917608" y="4320758"/>
            <a:ext cx="151452" cy="125086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66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3248003" y="3714667"/>
            <a:ext cx="210094" cy="217898"/>
          </a:xfrm>
          <a:prstGeom prst="flowChartConnector">
            <a:avLst/>
          </a:prstGeom>
          <a:solidFill>
            <a:srgbClr val="2E75B5"/>
          </a:solidFill>
          <a:ln cap="flat" cmpd="sng" w="9525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275" lIns="64275" spcFirstLastPara="1" rIns="64275" wrap="square" tIns="6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3288616" y="4174374"/>
            <a:ext cx="151453" cy="125086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3248003" y="3959683"/>
            <a:ext cx="210094" cy="217898"/>
          </a:xfrm>
          <a:prstGeom prst="flowChartConnector">
            <a:avLst/>
          </a:prstGeom>
          <a:solidFill>
            <a:srgbClr val="2E75B5"/>
          </a:solidFill>
          <a:ln cap="flat" cmpd="sng" w="9525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275" lIns="64275" spcFirstLastPara="1" rIns="64275" wrap="square" tIns="6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2922722" y="4470804"/>
            <a:ext cx="151453" cy="125086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5221462" y="2133225"/>
            <a:ext cx="210094" cy="217898"/>
          </a:xfrm>
          <a:prstGeom prst="flowChartConnector">
            <a:avLst/>
          </a:prstGeom>
          <a:solidFill>
            <a:srgbClr val="2E75B5"/>
          </a:solidFill>
          <a:ln cap="flat" cmpd="sng" w="9525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275" lIns="64275" spcFirstLastPara="1" rIns="64275" wrap="square" tIns="6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5226581" y="3292085"/>
            <a:ext cx="151453" cy="125086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5221462" y="2809076"/>
            <a:ext cx="210094" cy="217898"/>
          </a:xfrm>
          <a:prstGeom prst="flowChartConnector">
            <a:avLst/>
          </a:prstGeom>
          <a:solidFill>
            <a:srgbClr val="2E75B5"/>
          </a:solidFill>
          <a:ln cap="flat" cmpd="sng" w="9525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275" lIns="64275" spcFirstLastPara="1" rIns="64275" wrap="square" tIns="6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5226581" y="4095757"/>
            <a:ext cx="151453" cy="125086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5221462" y="5809139"/>
            <a:ext cx="210094" cy="217898"/>
          </a:xfrm>
          <a:prstGeom prst="flowChartConnector">
            <a:avLst/>
          </a:prstGeom>
          <a:solidFill>
            <a:srgbClr val="2E75B5"/>
          </a:solidFill>
          <a:ln cap="flat" cmpd="sng" w="9525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275" lIns="64275" spcFirstLastPara="1" rIns="64275" wrap="square" tIns="6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5280103" y="4787745"/>
            <a:ext cx="151453" cy="125086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8395133" y="2159769"/>
            <a:ext cx="210094" cy="217898"/>
          </a:xfrm>
          <a:prstGeom prst="flowChartConnector">
            <a:avLst/>
          </a:prstGeom>
          <a:solidFill>
            <a:srgbClr val="2E75B5"/>
          </a:solidFill>
          <a:ln cap="flat" cmpd="sng" w="9525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275" lIns="64275" spcFirstLastPara="1" rIns="64275" wrap="square" tIns="6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8424454" y="1970135"/>
            <a:ext cx="151453" cy="125086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2322787" y="279009"/>
            <a:ext cx="98376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Anatomy of a Challenge</a:t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249223" y="2470555"/>
            <a:ext cx="2486427" cy="2542474"/>
          </a:xfrm>
          <a:prstGeom prst="rect">
            <a:avLst/>
          </a:prstGeom>
          <a:solidFill>
            <a:srgbClr val="5694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291865" y="2511864"/>
            <a:ext cx="2218685" cy="1798242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endParaRPr/>
          </a:p>
          <a:p>
            <a:pPr indent="-241092" lvl="0" marL="321457" marR="0" rtl="0" algn="l">
              <a:spcBef>
                <a:spcPts val="703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Ubuntu"/>
              <a:buAutoNum type="arabicPeriod"/>
            </a:pPr>
            <a:r>
              <a:rPr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 board</a:t>
            </a:r>
            <a:endParaRPr/>
          </a:p>
          <a:p>
            <a:pPr indent="-241092" lvl="0" marL="32145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Ubuntu"/>
              <a:buAutoNum type="arabicPeriod"/>
            </a:pPr>
            <a:r>
              <a:rPr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Solutions (public/private)</a:t>
            </a:r>
            <a:endParaRPr/>
          </a:p>
          <a:p>
            <a:pPr indent="-241092" lvl="0" marL="32145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Ubuntu"/>
              <a:buAutoNum type="arabicPeriod"/>
            </a:pPr>
            <a:r>
              <a:rPr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Rules</a:t>
            </a:r>
            <a:endParaRPr/>
          </a:p>
          <a:p>
            <a:pPr indent="-241092" lvl="0" marL="32145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Ubuntu"/>
              <a:buAutoNum type="arabicPeriod"/>
            </a:pPr>
            <a:r>
              <a:rPr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Skills/interests</a:t>
            </a:r>
            <a:endParaRPr/>
          </a:p>
          <a:p>
            <a:pPr indent="-241092" lvl="0" marL="32145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Ubuntu"/>
              <a:buAutoNum type="arabicPeriod"/>
            </a:pPr>
            <a:r>
              <a:rPr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dates</a:t>
            </a:r>
            <a:endParaRPr/>
          </a:p>
          <a:p>
            <a:pPr indent="-241092" lvl="0" marL="32145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Ubuntu"/>
              <a:buAutoNum type="arabicPeriod"/>
            </a:pPr>
            <a:r>
              <a:rPr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 details</a:t>
            </a:r>
            <a:endParaRPr/>
          </a:p>
          <a:p>
            <a:pPr indent="-241092" lvl="0" marL="32145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Ubuntu"/>
              <a:buAutoNum type="arabicPeriod"/>
            </a:pPr>
            <a:r>
              <a:rPr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Prizes offered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3088" y="1608964"/>
            <a:ext cx="8513011" cy="524903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2177143" y="387020"/>
            <a:ext cx="1001485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Anatomy of a Challenge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155991" y="2385862"/>
            <a:ext cx="3167271" cy="2916663"/>
          </a:xfrm>
          <a:prstGeom prst="rect">
            <a:avLst/>
          </a:prstGeom>
          <a:solidFill>
            <a:srgbClr val="5694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6054593" y="2049261"/>
            <a:ext cx="129825" cy="101957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66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5356134" y="3140222"/>
            <a:ext cx="145969" cy="116859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66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6052822" y="2608123"/>
            <a:ext cx="129826" cy="101957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6042605" y="5142597"/>
            <a:ext cx="129826" cy="101958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292912" y="2464429"/>
            <a:ext cx="2741133" cy="2649592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</a:t>
            </a:r>
            <a:endParaRPr/>
          </a:p>
          <a:p>
            <a:pPr indent="-241092" lvl="0" marL="321457" marR="0" rtl="0" algn="l">
              <a:spcBef>
                <a:spcPts val="703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AutoNum type="arabicPeriod"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</a:t>
            </a:r>
            <a:endParaRPr/>
          </a:p>
          <a:p>
            <a:pPr indent="-241092" lvl="0" marL="32145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AutoNum type="arabicPeriod"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(Cover) image/logo upload</a:t>
            </a:r>
            <a:endParaRPr/>
          </a:p>
          <a:p>
            <a:pPr indent="-241092" lvl="0" marL="32145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AutoNum type="arabicPeriod"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External URLs</a:t>
            </a:r>
            <a:endParaRPr/>
          </a:p>
          <a:p>
            <a:pPr indent="-241092" lvl="0" marL="32145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AutoNum type="arabicPeriod"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 files upload - more than 15 file types accepted</a:t>
            </a:r>
            <a:endParaRPr/>
          </a:p>
          <a:p>
            <a:pPr indent="-241092" lvl="0" marL="321457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Ubuntu"/>
              <a:buAutoNum type="arabicPeriod"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Description/abstract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5842728" y="2789586"/>
            <a:ext cx="210094" cy="217898"/>
          </a:xfrm>
          <a:prstGeom prst="flowChartConnector">
            <a:avLst/>
          </a:prstGeom>
          <a:solidFill>
            <a:srgbClr val="2E75B5"/>
          </a:solidFill>
          <a:ln cap="flat" cmpd="sng" w="9525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275" lIns="64275" spcFirstLastPara="1" rIns="64275" wrap="square" tIns="6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5842728" y="3457397"/>
            <a:ext cx="210094" cy="217898"/>
          </a:xfrm>
          <a:prstGeom prst="flowChartConnector">
            <a:avLst/>
          </a:prstGeom>
          <a:solidFill>
            <a:srgbClr val="2E75B5"/>
          </a:solidFill>
          <a:ln cap="flat" cmpd="sng" w="9525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275" lIns="64275" spcFirstLastPara="1" rIns="64275" wrap="square" tIns="6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5832511" y="4271989"/>
            <a:ext cx="210094" cy="217898"/>
          </a:xfrm>
          <a:prstGeom prst="flowChartConnector">
            <a:avLst/>
          </a:prstGeom>
          <a:solidFill>
            <a:srgbClr val="2E75B5"/>
          </a:solidFill>
          <a:ln cap="flat" cmpd="sng" w="9525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275" lIns="64275" spcFirstLastPara="1" rIns="64275" wrap="square" tIns="6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5842728" y="4939800"/>
            <a:ext cx="210094" cy="217898"/>
          </a:xfrm>
          <a:prstGeom prst="flowChartConnector">
            <a:avLst/>
          </a:prstGeom>
          <a:solidFill>
            <a:srgbClr val="2E75B5"/>
          </a:solidFill>
          <a:ln cap="flat" cmpd="sng" w="9525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275" lIns="64275" spcFirstLastPara="1" rIns="64275" wrap="square" tIns="6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5842728" y="5940893"/>
            <a:ext cx="210094" cy="217898"/>
          </a:xfrm>
          <a:prstGeom prst="flowChartConnector">
            <a:avLst/>
          </a:prstGeom>
          <a:solidFill>
            <a:srgbClr val="2E75B5"/>
          </a:solidFill>
          <a:ln cap="flat" cmpd="sng" w="9525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4275" lIns="64275" spcFirstLastPara="1" rIns="64275" wrap="square" tIns="6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6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266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/>
        </p:nvSpPr>
        <p:spPr>
          <a:xfrm>
            <a:off x="2177144" y="429019"/>
            <a:ext cx="9906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Anatomy of a Challenge</a:t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0" y="2883416"/>
            <a:ext cx="3472610" cy="2376270"/>
          </a:xfrm>
          <a:prstGeom prst="rect">
            <a:avLst/>
          </a:prstGeom>
          <a:solidFill>
            <a:srgbClr val="5694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365738" y="3012823"/>
            <a:ext cx="2741133" cy="1644792"/>
          </a:xfrm>
          <a:prstGeom prst="rect">
            <a:avLst/>
          </a:prstGeom>
          <a:noFill/>
          <a:ln>
            <a:noFill/>
          </a:ln>
        </p:spPr>
        <p:txBody>
          <a:bodyPr anchorCtr="0" anchor="t" bIns="64275" lIns="64275" spcFirstLastPara="1" rIns="64275" wrap="square" tIns="6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Additionally, all participants, or solvers, must click to accept the specified terms and conditions BEFORE uploading their entries. </a:t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1511" r="6294" t="0"/>
          <a:stretch/>
        </p:blipFill>
        <p:spPr>
          <a:xfrm>
            <a:off x="4046852" y="1681186"/>
            <a:ext cx="7714867" cy="3707997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challenge.gov/wp-content/uploads/2017/07/NSAC.jpg" id="213" name="Google Shape;213;p21"/>
          <p:cNvPicPr preferRelativeResize="0"/>
          <p:nvPr/>
        </p:nvPicPr>
        <p:blipFill rotWithShape="1">
          <a:blip r:embed="rId3">
            <a:alphaModFix/>
          </a:blip>
          <a:srcRect b="16926" l="0" r="0" t="26091"/>
          <a:stretch/>
        </p:blipFill>
        <p:spPr>
          <a:xfrm>
            <a:off x="-1" y="0"/>
            <a:ext cx="12192001" cy="779464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/>
          <p:nvPr/>
        </p:nvSpPr>
        <p:spPr>
          <a:xfrm>
            <a:off x="-1" y="1"/>
            <a:ext cx="12192000" cy="7794646"/>
          </a:xfrm>
          <a:prstGeom prst="rect">
            <a:avLst/>
          </a:prstGeom>
          <a:solidFill>
            <a:schemeClr val="lt1">
              <a:alpha val="7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889340" y="781782"/>
            <a:ext cx="10515600" cy="325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8000"/>
              <a:buNone/>
            </a:pPr>
            <a:r>
              <a:rPr b="1" lang="en-US" sz="8000">
                <a:solidFill>
                  <a:srgbClr val="2E75B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 !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E75B5"/>
              </a:buClr>
              <a:buSzPts val="8000"/>
              <a:buNone/>
            </a:pPr>
            <a:r>
              <a:rPr b="1" lang="en-US" sz="8000">
                <a:solidFill>
                  <a:srgbClr val="2E75B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br>
              <a:rPr b="1" lang="en-US">
                <a:solidFill>
                  <a:srgbClr val="2E75B5"/>
                </a:solidFill>
              </a:rPr>
            </a:br>
            <a:r>
              <a:rPr lang="en-US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www.challenge.gov/nutrient-sensor-action-challenge</a:t>
            </a:r>
            <a:endParaRPr>
              <a:solidFill>
                <a:srgbClr val="2E75B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>
                <a:solidFill>
                  <a:srgbClr val="2E75B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#NutrientSensorAction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0" y="5416722"/>
            <a:ext cx="12191999" cy="1628249"/>
          </a:xfrm>
          <a:prstGeom prst="rect">
            <a:avLst/>
          </a:prstGeom>
          <a:solidFill>
            <a:schemeClr val="lt1">
              <a:alpha val="7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21"/>
          <p:cNvGrpSpPr/>
          <p:nvPr/>
        </p:nvGrpSpPr>
        <p:grpSpPr>
          <a:xfrm>
            <a:off x="304803" y="5809610"/>
            <a:ext cx="11700877" cy="771206"/>
            <a:chOff x="-3535677" y="4818574"/>
            <a:chExt cx="15036523" cy="991058"/>
          </a:xfrm>
        </p:grpSpPr>
        <p:pic>
          <p:nvPicPr>
            <p:cNvPr descr="Image result for EPA logo" id="218" name="Google Shape;218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3535677" y="4818574"/>
              <a:ext cx="1001070" cy="991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USGS logo" id="219" name="Google Shape;219;p21"/>
            <p:cNvPicPr preferRelativeResize="0"/>
            <p:nvPr/>
          </p:nvPicPr>
          <p:blipFill rotWithShape="1">
            <a:blip r:embed="rId6">
              <a:alphaModFix/>
            </a:blip>
            <a:srcRect b="22824" l="0" r="0" t="26884"/>
            <a:stretch/>
          </p:blipFill>
          <p:spPr>
            <a:xfrm>
              <a:off x="2314067" y="4995369"/>
              <a:ext cx="1439887" cy="740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NIST logo" id="220" name="Google Shape;220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-1796715" y="5123297"/>
              <a:ext cx="1343847" cy="31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USDA logo" id="221" name="Google Shape;221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22895" y="5006429"/>
              <a:ext cx="1041321" cy="713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NOAA logo" id="222" name="Google Shape;222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499301" y="4835005"/>
              <a:ext cx="927478" cy="9274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546401" y="4863367"/>
              <a:ext cx="2954445" cy="8505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202704" y="4939423"/>
              <a:ext cx="1628929" cy="7133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idx="4294967295" type="title"/>
          </p:nvPr>
        </p:nvSpPr>
        <p:spPr>
          <a:xfrm>
            <a:off x="2323846" y="13856"/>
            <a:ext cx="9029953" cy="164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"/>
              <a:buNone/>
            </a:pPr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/>
          </a:p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2323847" y="1853853"/>
            <a:ext cx="9534182" cy="431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Welcome and Introductions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Requirements, Eligibility, Timeline, Results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Ongoing Project Support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Challenge.gov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63" name="Google Shape;63;p6"/>
          <p:cNvSpPr txBox="1"/>
          <p:nvPr/>
        </p:nvSpPr>
        <p:spPr>
          <a:xfrm>
            <a:off x="7418070" y="6403331"/>
            <a:ext cx="47739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www.challenge.gov/nutrient-sensor-action-challenge-stage-ii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/>
        </p:nvSpPr>
        <p:spPr>
          <a:xfrm>
            <a:off x="2295105" y="-111124"/>
            <a:ext cx="9029953" cy="164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/>
          </a:p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2275950" y="2259861"/>
            <a:ext cx="8955368" cy="4074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-US" sz="24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Excess nitrogen and phosphorus in our waters is one of the costliest and most challenging environmental problems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 of water treatment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 health effects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Hypoxia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Harmful algal blooms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-US" sz="24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 the last 50 years, the nutrient pollution has escalated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Agricultural and urban sources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Sewage and septic systems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US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Atmospheric deposition</a:t>
            </a:r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7418070" y="6403331"/>
            <a:ext cx="47739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www.challenge.gov/nutrient-sensor-action-challenge-stage-ii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/>
        </p:nvSpPr>
        <p:spPr>
          <a:xfrm>
            <a:off x="2228487" y="1"/>
            <a:ext cx="9029953" cy="164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Vision</a:t>
            </a:r>
            <a:endParaRPr/>
          </a:p>
        </p:txBody>
      </p:sp>
      <p:sp>
        <p:nvSpPr>
          <p:cNvPr id="78" name="Google Shape;78;p8"/>
          <p:cNvSpPr txBox="1"/>
          <p:nvPr>
            <p:ph idx="1" type="body"/>
          </p:nvPr>
        </p:nvSpPr>
        <p:spPr>
          <a:xfrm>
            <a:off x="2333147" y="1829878"/>
            <a:ext cx="8195262" cy="2908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-US" sz="24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desire to accelerate the widespread use of affordable,</a:t>
            </a:r>
            <a:br>
              <a:rPr lang="en-US" sz="24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high-performing, real-time nutrient sensors; demonstrate the value of information from these sensors in decision making; and promote sharing and integration of data into existing water monitoring efforts.</a:t>
            </a:r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>
            <a:off x="407795" y="5404258"/>
            <a:ext cx="8520884" cy="742893"/>
            <a:chOff x="-3535677" y="4818574"/>
            <a:chExt cx="11367310" cy="991058"/>
          </a:xfrm>
        </p:grpSpPr>
        <p:pic>
          <p:nvPicPr>
            <p:cNvPr descr="Image result for EPA logo" id="80" name="Google Shape;8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3535677" y="4818574"/>
              <a:ext cx="1001070" cy="991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USGS logo" id="81" name="Google Shape;81;p8"/>
            <p:cNvPicPr preferRelativeResize="0"/>
            <p:nvPr/>
          </p:nvPicPr>
          <p:blipFill rotWithShape="1">
            <a:blip r:embed="rId4">
              <a:alphaModFix/>
            </a:blip>
            <a:srcRect b="22824" l="0" r="0" t="26884"/>
            <a:stretch/>
          </p:blipFill>
          <p:spPr>
            <a:xfrm>
              <a:off x="2314067" y="4995369"/>
              <a:ext cx="1439887" cy="740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NIST logo" id="82" name="Google Shape;82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796715" y="5123297"/>
              <a:ext cx="1343847" cy="31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USDA logo" id="83" name="Google Shape;83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2895" y="5006429"/>
              <a:ext cx="1041321" cy="713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NOAA logo" id="84" name="Google Shape;84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99301" y="4835005"/>
              <a:ext cx="927478" cy="9274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02704" y="4939423"/>
              <a:ext cx="1628929" cy="7133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418070" y="6403331"/>
            <a:ext cx="47739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www.challenge.gov/nutrient-sensor-action-challenge-stage-ii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idx="1" type="body"/>
          </p:nvPr>
        </p:nvSpPr>
        <p:spPr>
          <a:xfrm>
            <a:off x="2340783" y="2208028"/>
            <a:ext cx="7146117" cy="4111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600"/>
              <a:buChar char="•"/>
            </a:pPr>
            <a:r>
              <a:rPr lang="en-US" sz="26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and implement approaches that use nutrient sensors and resulting data to improve decisions and actions for more effective nutrient management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i="1" lang="en-US" sz="20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 to two (2) winning teams will share the prize of $100,000</a:t>
            </a:r>
            <a:r>
              <a:rPr i="1" lang="en-US" sz="18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F5496"/>
              </a:solidFill>
            </a:endParaRPr>
          </a:p>
        </p:txBody>
      </p:sp>
      <p:pic>
        <p:nvPicPr>
          <p:cNvPr id="93" name="Google Shape;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3636" y="4937089"/>
            <a:ext cx="4106396" cy="902039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94" name="Google Shape;94;p9"/>
          <p:cNvSpPr txBox="1"/>
          <p:nvPr/>
        </p:nvSpPr>
        <p:spPr>
          <a:xfrm>
            <a:off x="2340783" y="1"/>
            <a:ext cx="9029953" cy="164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endParaRPr/>
          </a:p>
        </p:txBody>
      </p:sp>
      <p:sp>
        <p:nvSpPr>
          <p:cNvPr id="95" name="Google Shape;95;p9"/>
          <p:cNvSpPr txBox="1"/>
          <p:nvPr/>
        </p:nvSpPr>
        <p:spPr>
          <a:xfrm>
            <a:off x="7418070" y="6403331"/>
            <a:ext cx="47739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www.challenge.gov/nutrient-sensor-action-challenge-stage-ii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/>
        </p:nvSpPr>
        <p:spPr>
          <a:xfrm>
            <a:off x="1841943" y="1923191"/>
            <a:ext cx="893083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to communities and organizations in the </a:t>
            </a:r>
            <a:br>
              <a:rPr b="0" i="0" lang="en-US" sz="2400" u="none" cap="none" strike="noStrike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400" u="none" cap="none" strike="noStrike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United States 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F54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Teams should be currently engaged in water quality monitoring and have some experience using sensors, managing data, and communicating information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F54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Participation in Stage I of the Challenge is not a requirement for participation in Stage II</a:t>
            </a:r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7418070" y="6403331"/>
            <a:ext cx="47739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www.challenge.gov/nutrient-sensor-action-challenge-stage-ii</a:t>
            </a:r>
            <a:endParaRPr/>
          </a:p>
        </p:txBody>
      </p:sp>
      <p:sp>
        <p:nvSpPr>
          <p:cNvPr id="103" name="Google Shape;103;p10"/>
          <p:cNvSpPr txBox="1"/>
          <p:nvPr/>
        </p:nvSpPr>
        <p:spPr>
          <a:xfrm>
            <a:off x="2340783" y="1"/>
            <a:ext cx="9029953" cy="164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Eligibility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/>
        </p:nvSpPr>
        <p:spPr>
          <a:xfrm>
            <a:off x="2340783" y="9568"/>
            <a:ext cx="9029953" cy="164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Requirements</a:t>
            </a:r>
            <a:endParaRPr/>
          </a:p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530831" y="2392695"/>
            <a:ext cx="11049902" cy="3271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100"/>
              <a:buChar char="•"/>
            </a:pPr>
            <a:r>
              <a:rPr b="1" lang="en-US" sz="21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Effective use of nutrient sensors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100"/>
              <a:buChar char="•"/>
            </a:pPr>
            <a:r>
              <a:rPr lang="en-US" sz="21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Deploy two or more nutrient sensors that measure P and/or 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100"/>
              <a:buChar char="•"/>
            </a:pPr>
            <a:r>
              <a:rPr lang="en-US" sz="21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least one low-cost sensor </a:t>
            </a:r>
            <a:br>
              <a:rPr lang="en-US" sz="21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(not exceeding $15,000)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100"/>
              <a:buChar char="•"/>
            </a:pPr>
            <a:r>
              <a:rPr lang="en-US" sz="21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least 3 months of data collection </a:t>
            </a:r>
            <a:br>
              <a:rPr lang="en-US" sz="21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(starting March 2018)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rgbClr val="2F54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9525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rgbClr val="2F54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100"/>
              <a:buChar char="•"/>
            </a:pPr>
            <a:r>
              <a:rPr b="1" lang="en-US" sz="21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management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100"/>
              <a:buChar char="•"/>
            </a:pPr>
            <a:r>
              <a:rPr lang="en-US" sz="21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OGC compliant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100"/>
              <a:buChar char="•"/>
            </a:pPr>
            <a:r>
              <a:rPr lang="en-US" sz="21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Interoperable data protocols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100"/>
              <a:buChar char="•"/>
            </a:pPr>
            <a:r>
              <a:rPr lang="en-US" sz="21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accessible to Challenge Administrator via web services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F5496"/>
              </a:buClr>
              <a:buSzPts val="2100"/>
              <a:buChar char="•"/>
            </a:pPr>
            <a:r>
              <a:rPr b="1" lang="en-US" sz="21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Demonstrate how sensor data will inform decision-making</a:t>
            </a:r>
            <a:endParaRPr/>
          </a:p>
        </p:txBody>
      </p:sp>
      <p:sp>
        <p:nvSpPr>
          <p:cNvPr id="111" name="Google Shape;111;p11"/>
          <p:cNvSpPr txBox="1"/>
          <p:nvPr/>
        </p:nvSpPr>
        <p:spPr>
          <a:xfrm>
            <a:off x="7418070" y="6403331"/>
            <a:ext cx="47739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www.challenge.gov/nutrient-sensor-action-challenge-stage-ii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/>
        </p:nvSpPr>
        <p:spPr>
          <a:xfrm>
            <a:off x="1856231" y="1895396"/>
            <a:ext cx="580186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Registration due 2 weeks prior to data collection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F54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Registration form available on Challenge.gov under “Requirements” 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F54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Submit registration on “Submit Solution” tab of Challenge.gov</a:t>
            </a:r>
            <a:endParaRPr/>
          </a:p>
        </p:txBody>
      </p:sp>
      <p:pic>
        <p:nvPicPr>
          <p:cNvPr id="118" name="Google Shape;1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4372" y="1977958"/>
            <a:ext cx="3682197" cy="352273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 txBox="1"/>
          <p:nvPr/>
        </p:nvSpPr>
        <p:spPr>
          <a:xfrm>
            <a:off x="7418070" y="6403331"/>
            <a:ext cx="47739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www.challenge.gov/nutrient-sensor-action-challenge-stage-ii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2340783" y="1"/>
            <a:ext cx="9029953" cy="164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/>
        </p:nvSpPr>
        <p:spPr>
          <a:xfrm>
            <a:off x="7418070" y="6403331"/>
            <a:ext cx="47739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F54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www.challenge.gov/nutrient-sensor-action-challenge-stage-ii</a:t>
            </a:r>
            <a:endParaRPr/>
          </a:p>
        </p:txBody>
      </p:sp>
      <p:pic>
        <p:nvPicPr>
          <p:cNvPr id="127" name="Google Shape;127;p13"/>
          <p:cNvPicPr preferRelativeResize="0"/>
          <p:nvPr/>
        </p:nvPicPr>
        <p:blipFill rotWithShape="1">
          <a:blip r:embed="rId3">
            <a:alphaModFix/>
          </a:blip>
          <a:srcRect b="28438" l="0" r="0" t="21558"/>
          <a:stretch/>
        </p:blipFill>
        <p:spPr>
          <a:xfrm>
            <a:off x="1916625" y="1759439"/>
            <a:ext cx="8488616" cy="432895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/>
          <p:nvPr/>
        </p:nvSpPr>
        <p:spPr>
          <a:xfrm>
            <a:off x="2340783" y="1"/>
            <a:ext cx="9029953" cy="164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"/>
              <a:buNone/>
            </a:pPr>
            <a:r>
              <a:rPr b="1"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