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0EB1E5-CA96-4BEF-B1BB-BBDA549B5E10}">
  <a:tblStyle styleId="{B70EB1E5-CA96-4BEF-B1BB-BBDA549B5E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Remove ACT</a:t>
            </a:r>
            <a:endParaRPr/>
          </a:p>
        </p:txBody>
      </p:sp>
      <p:sp>
        <p:nvSpPr>
          <p:cNvPr id="38" name="Google Shape;38;p1: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0: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3: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2: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for role call</a:t>
            </a:r>
            <a:endParaRPr/>
          </a:p>
        </p:txBody>
      </p:sp>
      <p:sp>
        <p:nvSpPr>
          <p:cNvPr id="62" name="Google Shape;62;p3: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5: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One of the primary requirements for this challenge is the use of the WaterML data standard. Also known as Water Markup Language. </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n-US"/>
              <a:t>WaterML is an international standard which provides a common data exchange model for </a:t>
            </a:r>
            <a:r>
              <a:rPr b="0" i="0" lang="en-US" sz="1200">
                <a:solidFill>
                  <a:schemeClr val="dk1"/>
                </a:solidFill>
                <a:latin typeface="Calibri"/>
                <a:ea typeface="Calibri"/>
                <a:cs typeface="Calibri"/>
                <a:sym typeface="Calibri"/>
              </a:rPr>
              <a:t>water observations </a:t>
            </a:r>
            <a:r>
              <a:rPr lang="en-US"/>
              <a:t>with the intent of sharing the data across information systems.  Its maintained by the Open Geospatial Consortium (OGC) ; which is an international voluntary consensus standards organization. </a:t>
            </a:r>
            <a:r>
              <a:rPr lang="en-US">
                <a:solidFill>
                  <a:srgbClr val="FF0000"/>
                </a:solidFill>
              </a:rPr>
              <a:t>Version 1.0 of the standard was released in 2009 and the second version, labeled 2.0 became official in 2012.</a:t>
            </a:r>
            <a:endParaRPr/>
          </a:p>
          <a:p>
            <a:pPr indent="0" lvl="0" marL="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b="0" lang="en-US"/>
              <a:t>WaterML is an </a:t>
            </a:r>
            <a:r>
              <a:rPr b="1" lang="en-US"/>
              <a:t>Open Standard </a:t>
            </a:r>
            <a:r>
              <a:rPr lang="en-US"/>
              <a:t>which means it’s publicly available and not proprietary. Anyone can download, review and submit change requests, new requirements or comments on the standard so they may be considered in future updates to the standard. Being open also means consumers can use various programming languages (like Java and Python) and various products (like ones from 52 North, Kisters and others) for creating, editing and sharing data.</a:t>
            </a:r>
            <a:endParaRPr/>
          </a:p>
          <a:p>
            <a:pPr indent="-171450" lvl="1" marL="628650" rtl="0" algn="l">
              <a:spcBef>
                <a:spcPts val="0"/>
              </a:spcBef>
              <a:spcAft>
                <a:spcPts val="0"/>
              </a:spcAft>
              <a:buClr>
                <a:schemeClr val="dk1"/>
              </a:buClr>
              <a:buSzPts val="1200"/>
              <a:buFont typeface="Arial"/>
              <a:buChar char="•"/>
            </a:pPr>
            <a:r>
              <a:rPr lang="en-US"/>
              <a:t>This type of openness typically helps in the overall adoption of such a standard. </a:t>
            </a:r>
            <a:r>
              <a:rPr lang="en-US">
                <a:solidFill>
                  <a:srgbClr val="FF0000"/>
                </a:solidFill>
              </a:rPr>
              <a:t>And as more people adopt the standard and publish their data using it, the value of the data begins to increase as it can be used to support secondary use cases.</a:t>
            </a:r>
            <a:endParaRPr/>
          </a:p>
          <a:p>
            <a:pPr indent="0" lvl="0" marL="0" rtl="0" algn="l">
              <a:spcBef>
                <a:spcPts val="0"/>
              </a:spcBef>
              <a:spcAft>
                <a:spcPts val="0"/>
              </a:spcAft>
              <a:buClr>
                <a:schemeClr val="dk1"/>
              </a:buClr>
              <a:buSzPts val="1200"/>
              <a:buFont typeface="Arial"/>
              <a:buNone/>
            </a:pPr>
            <a:r>
              <a:t/>
            </a:r>
            <a:endParaRPr sz="1200">
              <a:solidFill>
                <a:srgbClr val="2E75B5"/>
              </a:solidFill>
            </a:endParaRPr>
          </a:p>
          <a:p>
            <a:pPr indent="-171450" lvl="0" marL="171450" rtl="0" algn="l">
              <a:spcBef>
                <a:spcPts val="0"/>
              </a:spcBef>
              <a:spcAft>
                <a:spcPts val="0"/>
              </a:spcAft>
              <a:buClr>
                <a:srgbClr val="2E75B5"/>
              </a:buClr>
              <a:buSzPts val="1200"/>
              <a:buFont typeface="Arial"/>
              <a:buChar char="•"/>
            </a:pPr>
            <a:r>
              <a:rPr lang="en-US" sz="1200">
                <a:solidFill>
                  <a:srgbClr val="2E75B5"/>
                </a:solidFill>
              </a:rPr>
              <a:t>WaterML is XML based format which allows that data to be processed using a variety tools and programming languages. That’s a snippet of WaterML next to the bullets on the slide – I believe that is a DO reading.</a:t>
            </a:r>
            <a:endParaRPr/>
          </a:p>
          <a:p>
            <a:pPr indent="0" lvl="0" marL="0" rtl="0" algn="l">
              <a:spcBef>
                <a:spcPts val="0"/>
              </a:spcBef>
              <a:spcAft>
                <a:spcPts val="0"/>
              </a:spcAft>
              <a:buClr>
                <a:schemeClr val="dk1"/>
              </a:buClr>
              <a:buSzPts val="1200"/>
              <a:buFont typeface="Arial"/>
              <a:buNone/>
            </a:pPr>
            <a:r>
              <a:t/>
            </a:r>
            <a:endParaRPr sz="1200">
              <a:solidFill>
                <a:srgbClr val="2E75B5"/>
              </a:solidFill>
            </a:endParaRPr>
          </a:p>
          <a:p>
            <a:pPr indent="-171450" lvl="0" marL="171450" marR="0" rtl="0" algn="l">
              <a:lnSpc>
                <a:spcPct val="100000"/>
              </a:lnSpc>
              <a:spcBef>
                <a:spcPts val="0"/>
              </a:spcBef>
              <a:spcAft>
                <a:spcPts val="0"/>
              </a:spcAft>
              <a:buClr>
                <a:srgbClr val="2E75B5"/>
              </a:buClr>
              <a:buSzPts val="1200"/>
              <a:buFont typeface="Arial"/>
              <a:buChar char="•"/>
            </a:pPr>
            <a:r>
              <a:rPr lang="en-US" sz="1200">
                <a:solidFill>
                  <a:srgbClr val="2E75B5"/>
                </a:solidFill>
              </a:rPr>
              <a:t>WaterML itself is </a:t>
            </a:r>
            <a:r>
              <a:rPr b="1" lang="en-US" sz="1200">
                <a:solidFill>
                  <a:srgbClr val="2E75B5"/>
                </a:solidFill>
              </a:rPr>
              <a:t>built upon other OGC standards </a:t>
            </a:r>
            <a:r>
              <a:rPr lang="en-US" sz="1200">
                <a:solidFill>
                  <a:srgbClr val="2E75B5"/>
                </a:solidFill>
              </a:rPr>
              <a:t>like the Observations and Measurements (O&amp;M) and Geography Markup Language or GML. This reuse helps to enforce consistency for things such as definitions across various standards. For example, the definition for and observed phenomenon for an air sensor using the observation and measurement standard is the same definition as the observed phenomenon for a water sensor using the WaterML format. Having common definitions that mean the same thing across various standards help staff come up to speed more quickly on the standards themeseleves and helps to avoid incorrect use of data elements across standards.</a:t>
            </a:r>
            <a:endParaRPr/>
          </a:p>
          <a:p>
            <a:pPr indent="-95250" lvl="0" marL="171450" marR="0" rtl="0" algn="l">
              <a:lnSpc>
                <a:spcPct val="100000"/>
              </a:lnSpc>
              <a:spcBef>
                <a:spcPts val="0"/>
              </a:spcBef>
              <a:spcAft>
                <a:spcPts val="0"/>
              </a:spcAft>
              <a:buClr>
                <a:schemeClr val="dk1"/>
              </a:buClr>
              <a:buSzPts val="1200"/>
              <a:buFont typeface="Arial"/>
              <a:buNone/>
            </a:pPr>
            <a:r>
              <a:t/>
            </a:r>
            <a:endParaRPr sz="1200">
              <a:solidFill>
                <a:srgbClr val="2E75B5"/>
              </a:solidFill>
            </a:endParaRPr>
          </a:p>
          <a:p>
            <a:pPr indent="-171450" lvl="0" marL="171450" marR="0" rtl="0" algn="l">
              <a:lnSpc>
                <a:spcPct val="100000"/>
              </a:lnSpc>
              <a:spcBef>
                <a:spcPts val="0"/>
              </a:spcBef>
              <a:spcAft>
                <a:spcPts val="0"/>
              </a:spcAft>
              <a:buClr>
                <a:srgbClr val="2E75B5"/>
              </a:buClr>
              <a:buSzPts val="1200"/>
              <a:buFont typeface="Arial"/>
              <a:buChar char="•"/>
            </a:pPr>
            <a:r>
              <a:rPr lang="en-US" sz="1200">
                <a:solidFill>
                  <a:srgbClr val="2E75B5"/>
                </a:solidFill>
              </a:rPr>
              <a:t>As part of this challenge, the </a:t>
            </a:r>
            <a:r>
              <a:rPr lang="en-US"/>
              <a:t>Challenge Administration Team </a:t>
            </a:r>
            <a:r>
              <a:rPr lang="en-US" sz="1200">
                <a:solidFill>
                  <a:srgbClr val="2E75B5"/>
                </a:solidFill>
              </a:rPr>
              <a:t>plans to validate teams’ data to ensure it conforms to the WaterML format. </a:t>
            </a:r>
            <a:endParaRPr/>
          </a:p>
          <a:p>
            <a:pPr indent="-95250" lvl="0" marL="171450" marR="0" rtl="0" algn="l">
              <a:lnSpc>
                <a:spcPct val="100000"/>
              </a:lnSpc>
              <a:spcBef>
                <a:spcPts val="0"/>
              </a:spcBef>
              <a:spcAft>
                <a:spcPts val="0"/>
              </a:spcAft>
              <a:buClr>
                <a:schemeClr val="dk1"/>
              </a:buClr>
              <a:buSzPts val="1200"/>
              <a:buFont typeface="Arial"/>
              <a:buNone/>
            </a:pPr>
            <a:r>
              <a:t/>
            </a:r>
            <a:endParaRPr sz="1200">
              <a:solidFill>
                <a:srgbClr val="2E75B5"/>
              </a:solidFill>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77" name="Google Shape;77;p5: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Another primary requirement for this challenge is interoperability. For this challenge, web services have been selected to support the interoperability requirement. This means teams must implement web services that provide the ability to query observations and sensor metadata.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looking at the slide, the Challenge Administration Team will issue data requests to the implemented web services to retrieve data to determine if </a:t>
            </a:r>
            <a:endParaRPr/>
          </a:p>
          <a:p>
            <a:pPr indent="-171450" lvl="0" marL="171450" rtl="0" algn="l">
              <a:spcBef>
                <a:spcPts val="0"/>
              </a:spcBef>
              <a:spcAft>
                <a:spcPts val="0"/>
              </a:spcAft>
              <a:buClr>
                <a:schemeClr val="dk1"/>
              </a:buClr>
              <a:buSzPts val="1200"/>
              <a:buFont typeface="Arial"/>
              <a:buChar char="•"/>
            </a:pPr>
            <a:r>
              <a:rPr lang="en-US"/>
              <a:t>existing standards that support interoperability are being used to expose data and</a:t>
            </a:r>
            <a:endParaRPr/>
          </a:p>
          <a:p>
            <a:pPr indent="-171450" lvl="0" marL="171450" rtl="0" algn="l">
              <a:spcBef>
                <a:spcPts val="0"/>
              </a:spcBef>
              <a:spcAft>
                <a:spcPts val="0"/>
              </a:spcAft>
              <a:buClr>
                <a:schemeClr val="dk1"/>
              </a:buClr>
              <a:buSzPts val="1200"/>
              <a:buFont typeface="Arial"/>
              <a:buChar char="•"/>
            </a:pPr>
            <a:r>
              <a:rPr lang="en-US"/>
              <a:t>to determine if data is being returned in valid WaterML format.</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p:txBody>
      </p:sp>
      <p:sp>
        <p:nvSpPr>
          <p:cNvPr id="86" name="Google Shape;86;p6: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7: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Interoperability using existing industry interface standards is a key characteristic when supporting information exchange with a broad audience. Specifically, interface standards provide the specifications for how data is exchanged using web services.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Similar to the WaterML standard, web service implementation using interface standards such as the Sensor Observations Service (SOS) or SensorThings API allows the web services to be consumed using multiple programming languages and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a developer, I appreciate when web service providers use standards as most of my developer tools can automatically generate code to match a standard. This really helps reduce my development time as I don’t have to develop the boiler plate code that connects to a web service, downloads and then parse the data. Typically most of that is handled by my developer tools which allows me to focus more on my analysis or application being built.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that said, this challenge only requires teams to exchange data with the Challenge Administration Team. So during the challenge, the Challenge Administration Team will act as the “broader audience” and determine how interoperable the implemented solutions are. To do so, we may use multiple program languages or products so selecting an interoperable web service standard is a key decision for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review some of the interface standards….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p:txBody>
      </p:sp>
      <p:sp>
        <p:nvSpPr>
          <p:cNvPr id="99" name="Google Shape;99;p7: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previously stated, interface standards provide the specifications for how data is exchanged using web services.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Based on this, the Challenge Administration Team has identified the following options for exposing data via web services for this challenge. The list is in order of the Challenge Administration Team’s</a:t>
            </a:r>
            <a:endParaRPr/>
          </a:p>
          <a:p>
            <a:pPr indent="0" lvl="0" marL="0" rtl="0" algn="l">
              <a:spcBef>
                <a:spcPts val="0"/>
              </a:spcBef>
              <a:spcAft>
                <a:spcPts val="0"/>
              </a:spcAft>
              <a:buNone/>
            </a:pPr>
            <a:r>
              <a:rPr lang="en-US"/>
              <a:t>preference.</a:t>
            </a:r>
            <a:endParaRPr/>
          </a:p>
          <a:p>
            <a:pPr indent="0" lvl="0" marL="0" rtl="0" algn="l">
              <a:spcBef>
                <a:spcPts val="0"/>
              </a:spcBef>
              <a:spcAft>
                <a:spcPts val="0"/>
              </a:spcAft>
              <a:buNone/>
            </a:pPr>
            <a:r>
              <a:t/>
            </a:r>
            <a:endParaRPr/>
          </a:p>
          <a:p>
            <a:pPr indent="-228600" lvl="0" marL="228600" rtl="0" algn="l">
              <a:spcBef>
                <a:spcPts val="0"/>
              </a:spcBef>
              <a:spcAft>
                <a:spcPts val="0"/>
              </a:spcAft>
              <a:buClr>
                <a:schemeClr val="dk1"/>
              </a:buClr>
              <a:buSzPts val="1200"/>
              <a:buFont typeface="Calibri"/>
              <a:buAutoNum type="arabicPeriod"/>
            </a:pPr>
            <a:r>
              <a:rPr lang="en-US"/>
              <a:t>The current preference is for teams to use either the Sensor Observation Service or SensorThings API standards for exposing sensor data via web services. Both standards excel at interoperability and support the WaterML format.</a:t>
            </a:r>
            <a:endParaRPr/>
          </a:p>
          <a:p>
            <a:pPr indent="0" lvl="0" marL="0" rtl="0" algn="l">
              <a:spcBef>
                <a:spcPts val="0"/>
              </a:spcBef>
              <a:spcAft>
                <a:spcPts val="0"/>
              </a:spcAft>
              <a:buClr>
                <a:schemeClr val="dk1"/>
              </a:buClr>
              <a:buSzPts val="1200"/>
              <a:buFont typeface="Calibri"/>
              <a:buNone/>
            </a:pPr>
            <a:r>
              <a:t/>
            </a:r>
            <a:endParaRPr/>
          </a:p>
          <a:p>
            <a:pPr indent="-228600" lvl="0" marL="228600" rtl="0" algn="l">
              <a:spcBef>
                <a:spcPts val="0"/>
              </a:spcBef>
              <a:spcAft>
                <a:spcPts val="0"/>
              </a:spcAft>
              <a:buClr>
                <a:schemeClr val="dk1"/>
              </a:buClr>
              <a:buSzPts val="1200"/>
              <a:buFont typeface="Calibri"/>
              <a:buAutoNum type="arabicPeriod"/>
            </a:pPr>
            <a:r>
              <a:rPr lang="en-US"/>
              <a:t>The team also included USGS as an acceptable mechanism to expose observation data because of their longstanding support for providing water related data in an open manner and the fact that they support the WaterML data format.</a:t>
            </a:r>
            <a:endParaRPr/>
          </a:p>
          <a:p>
            <a:pPr indent="0" lvl="0" marL="0" rtl="0" algn="l">
              <a:spcBef>
                <a:spcPts val="0"/>
              </a:spcBef>
              <a:spcAft>
                <a:spcPts val="0"/>
              </a:spcAft>
              <a:buClr>
                <a:schemeClr val="dk1"/>
              </a:buClr>
              <a:buSzPts val="1200"/>
              <a:buFont typeface="Calibri"/>
              <a:buNone/>
            </a:pPr>
            <a:r>
              <a:t/>
            </a:r>
            <a:endParaRPr/>
          </a:p>
          <a:p>
            <a:pPr indent="-228600" lvl="0" marL="228600" rtl="0" algn="l">
              <a:spcBef>
                <a:spcPts val="0"/>
              </a:spcBef>
              <a:spcAft>
                <a:spcPts val="0"/>
              </a:spcAft>
              <a:buClr>
                <a:schemeClr val="dk1"/>
              </a:buClr>
              <a:buSzPts val="1200"/>
              <a:buFont typeface="Calibri"/>
              <a:buAutoNum type="arabicPeriod"/>
            </a:pPr>
            <a:r>
              <a:rPr lang="en-US"/>
              <a:t>The last option is a custom one. In this case, teams will need to indicate what standard they followed and how WaterML is supported. Because of the additional work required to setup a compliant web service offering, we encourage teams to use one of the OGC standards or work with the USGS one.</a:t>
            </a:r>
            <a:endParaRPr/>
          </a:p>
          <a:p>
            <a:pPr indent="0" lvl="0" marL="0" rtl="0" algn="l">
              <a:spcBef>
                <a:spcPts val="0"/>
              </a:spcBef>
              <a:spcAft>
                <a:spcPts val="0"/>
              </a:spcAft>
              <a:buNone/>
            </a:pPr>
            <a:r>
              <a:t/>
            </a:r>
            <a:endParaRPr/>
          </a:p>
        </p:txBody>
      </p:sp>
      <p:sp>
        <p:nvSpPr>
          <p:cNvPr id="116" name="Google Shape;116;p8: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9: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FF0000"/>
                </a:solidFill>
              </a:rPr>
              <a:t>To review, the data access requirements for the challenge are</a:t>
            </a:r>
            <a:endParaRPr/>
          </a:p>
          <a:p>
            <a:pPr indent="0" lvl="0" marL="0" rtl="0" algn="l">
              <a:spcBef>
                <a:spcPts val="0"/>
              </a:spcBef>
              <a:spcAft>
                <a:spcPts val="0"/>
              </a:spcAft>
              <a:buNone/>
            </a:pPr>
            <a:r>
              <a:t/>
            </a:r>
            <a:endParaRPr>
              <a:solidFill>
                <a:srgbClr val="FF0000"/>
              </a:solidFill>
            </a:endParaRPr>
          </a:p>
          <a:p>
            <a:pPr indent="-171450" lvl="0" marL="171450" rtl="0" algn="l">
              <a:spcBef>
                <a:spcPts val="0"/>
              </a:spcBef>
              <a:spcAft>
                <a:spcPts val="0"/>
              </a:spcAft>
              <a:buClr>
                <a:srgbClr val="FF0000"/>
              </a:buClr>
              <a:buSzPts val="1200"/>
              <a:buFont typeface="Arial"/>
              <a:buChar char="•"/>
            </a:pPr>
            <a:r>
              <a:rPr lang="en-US">
                <a:solidFill>
                  <a:srgbClr val="FF0000"/>
                </a:solidFill>
              </a:rPr>
              <a:t>Data must be made available to the Challenge Administration Team compliant with the WaterML format</a:t>
            </a:r>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171450" lvl="0" marL="171450" rtl="0" algn="l">
              <a:spcBef>
                <a:spcPts val="0"/>
              </a:spcBef>
              <a:spcAft>
                <a:spcPts val="0"/>
              </a:spcAft>
              <a:buClr>
                <a:srgbClr val="FF0000"/>
              </a:buClr>
              <a:buSzPts val="1200"/>
              <a:buFont typeface="Arial"/>
              <a:buChar char="•"/>
            </a:pPr>
            <a:r>
              <a:rPr lang="en-US">
                <a:solidFill>
                  <a:srgbClr val="FF0000"/>
                </a:solidFill>
              </a:rPr>
              <a:t>During registration, teams must indicate what type of interface standard they plan to use for their web services (SOS, SensorThings API, USGS, or custom)</a:t>
            </a:r>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0" lvl="0" marL="0" rtl="0" algn="l">
              <a:spcBef>
                <a:spcPts val="0"/>
              </a:spcBef>
              <a:spcAft>
                <a:spcPts val="0"/>
              </a:spcAft>
              <a:buClr>
                <a:srgbClr val="FF0000"/>
              </a:buClr>
              <a:buSzPts val="1200"/>
              <a:buFont typeface="Arial"/>
              <a:buNone/>
            </a:pPr>
            <a:r>
              <a:rPr lang="en-US">
                <a:solidFill>
                  <a:srgbClr val="FF0000"/>
                </a:solidFill>
              </a:rPr>
              <a:t>In addition</a:t>
            </a:r>
            <a:endParaRPr/>
          </a:p>
          <a:p>
            <a:pPr indent="0" lvl="0" marL="0" rtl="0" algn="l">
              <a:spcBef>
                <a:spcPts val="0"/>
              </a:spcBef>
              <a:spcAft>
                <a:spcPts val="0"/>
              </a:spcAft>
              <a:buNone/>
            </a:pPr>
            <a:r>
              <a:t/>
            </a:r>
            <a:endParaRPr>
              <a:solidFill>
                <a:srgbClr val="FF0000"/>
              </a:solidFill>
            </a:endParaRPr>
          </a:p>
          <a:p>
            <a:pPr indent="-171450" lvl="0" marL="171450" rtl="0" algn="l">
              <a:spcBef>
                <a:spcPts val="0"/>
              </a:spcBef>
              <a:spcAft>
                <a:spcPts val="0"/>
              </a:spcAft>
              <a:buClr>
                <a:srgbClr val="FF0000"/>
              </a:buClr>
              <a:buSzPts val="1200"/>
              <a:buFont typeface="Arial"/>
              <a:buChar char="•"/>
            </a:pPr>
            <a:r>
              <a:rPr lang="en-US">
                <a:solidFill>
                  <a:srgbClr val="FF0000"/>
                </a:solidFill>
              </a:rPr>
              <a:t>Teams must provide the Challenge Administration Team access to their WaterML data via web services by November 1, 2018</a:t>
            </a:r>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0" lvl="0" marL="0" rtl="0" algn="l">
              <a:spcBef>
                <a:spcPts val="0"/>
              </a:spcBef>
              <a:spcAft>
                <a:spcPts val="0"/>
              </a:spcAft>
              <a:buClr>
                <a:srgbClr val="FF0000"/>
              </a:buClr>
              <a:buSzPts val="1200"/>
              <a:buFont typeface="Arial"/>
              <a:buNone/>
            </a:pPr>
            <a:r>
              <a:rPr lang="en-US">
                <a:solidFill>
                  <a:srgbClr val="FF0000"/>
                </a:solidFill>
              </a:rPr>
              <a:t>And Please note,</a:t>
            </a:r>
            <a:endParaRPr/>
          </a:p>
          <a:p>
            <a:pPr indent="0" lvl="0" marL="0" rtl="0" algn="l">
              <a:spcBef>
                <a:spcPts val="0"/>
              </a:spcBef>
              <a:spcAft>
                <a:spcPts val="0"/>
              </a:spcAft>
              <a:buClr>
                <a:schemeClr val="dk1"/>
              </a:buClr>
              <a:buSzPts val="1200"/>
              <a:buFont typeface="Arial"/>
              <a:buNone/>
            </a:pPr>
            <a:r>
              <a:t/>
            </a:r>
            <a:endParaRPr>
              <a:solidFill>
                <a:srgbClr val="FF0000"/>
              </a:solidFill>
            </a:endParaRPr>
          </a:p>
          <a:p>
            <a:pPr indent="-171450" lvl="0" marL="171450" rtl="0" algn="l">
              <a:spcBef>
                <a:spcPts val="0"/>
              </a:spcBef>
              <a:spcAft>
                <a:spcPts val="0"/>
              </a:spcAft>
              <a:buClr>
                <a:srgbClr val="FF0000"/>
              </a:buClr>
              <a:buSzPts val="1200"/>
              <a:buFont typeface="Arial"/>
              <a:buChar char="•"/>
            </a:pPr>
            <a:r>
              <a:rPr lang="en-US">
                <a:solidFill>
                  <a:srgbClr val="FF0000"/>
                </a:solidFill>
              </a:rPr>
              <a:t>Because this is a challenge and because some data maybe be sensitive, the web services are not required to be publicly available. So, teams can secure their service endpoints using a username and password as long as they provide authentication information to the Challenge Administration Team to access the services to retrieve data.</a:t>
            </a:r>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95250" lvl="1" marL="628650" rtl="0" algn="l">
              <a:spcBef>
                <a:spcPts val="0"/>
              </a:spcBef>
              <a:spcAft>
                <a:spcPts val="0"/>
              </a:spcAft>
              <a:buClr>
                <a:schemeClr val="dk1"/>
              </a:buClr>
              <a:buSzPts val="1200"/>
              <a:buFont typeface="Arial"/>
              <a:buNone/>
            </a:pPr>
            <a:r>
              <a:t/>
            </a:r>
            <a:endParaRPr>
              <a:solidFill>
                <a:srgbClr val="FF0000"/>
              </a:solidFill>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a:p>
            <a:pPr indent="-95250" lvl="0" marL="171450" rtl="0" algn="l">
              <a:spcBef>
                <a:spcPts val="0"/>
              </a:spcBef>
              <a:spcAft>
                <a:spcPts val="0"/>
              </a:spcAft>
              <a:buClr>
                <a:schemeClr val="dk1"/>
              </a:buClr>
              <a:buSzPts val="1200"/>
              <a:buFont typeface="Arial"/>
              <a:buNone/>
            </a:pPr>
            <a:r>
              <a:t/>
            </a:r>
            <a:endParaRPr>
              <a:solidFill>
                <a:srgbClr val="FF0000"/>
              </a:solidFill>
            </a:endParaRPr>
          </a:p>
        </p:txBody>
      </p:sp>
      <p:sp>
        <p:nvSpPr>
          <p:cNvPr id="132" name="Google Shape;132;p9:notes"/>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1E4E79"/>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2065867"/>
            <a:ext cx="10515600" cy="4111096"/>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2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LMcallis\AppData\Local\Temp\msohtmlclip1\02\clip_image001.png" id="27" name="Google Shape;27;p3"/>
          <p:cNvPicPr preferRelativeResize="0"/>
          <p:nvPr/>
        </p:nvPicPr>
        <p:blipFill rotWithShape="1">
          <a:blip r:embed="rId2">
            <a:alphaModFix/>
          </a:blip>
          <a:srcRect b="0" l="0" r="0" t="0"/>
          <a:stretch/>
        </p:blipFill>
        <p:spPr>
          <a:xfrm>
            <a:off x="417857" y="330945"/>
            <a:ext cx="1371600" cy="1316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1E4E79"/>
              </a:buClr>
              <a:buSzPts val="4400"/>
              <a:buFont typeface="Calibri"/>
              <a:buNone/>
              <a:defRPr b="1" i="0" sz="4400" u="none" cap="none" strike="noStrike">
                <a:solidFill>
                  <a:srgbClr val="1E4E7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opengeospatial.org/standards/waterml" TargetMode="External"/><Relationship Id="rId4" Type="http://schemas.openxmlformats.org/officeDocument/2006/relationships/hyperlink" Target="https://e-enterprisefortheenvironment.net/our-projects/interoperable-watersheds-network" TargetMode="External"/><Relationship Id="rId5" Type="http://schemas.openxmlformats.org/officeDocument/2006/relationships/hyperlink" Target="http://www.exchangenetwork.net/wp-content/uploads/2017/05/11.2-Session-11-2-Continuous-Monitoring-Data-Pilot-Young-K.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hyperlink" Target="http://www.challenge.gov/nutrient-sensor-action-challenge" TargetMode="External"/><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opengeospatial.org/standards/sos" TargetMode="External"/><Relationship Id="rId4" Type="http://schemas.openxmlformats.org/officeDocument/2006/relationships/hyperlink" Target="http://www.opengeospatial.org/standards/sensorthings" TargetMode="External"/><Relationship Id="rId5" Type="http://schemas.openxmlformats.org/officeDocument/2006/relationships/image" Target="../media/image10.png"/><Relationship Id="rId6" Type="http://schemas.openxmlformats.org/officeDocument/2006/relationships/hyperlink" Target="http://waterservices.usgs.gov/rest/IV-Service.html" TargetMode="External"/><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5"/>
          <p:cNvSpPr txBox="1"/>
          <p:nvPr>
            <p:ph type="ctrTitle"/>
          </p:nvPr>
        </p:nvSpPr>
        <p:spPr>
          <a:xfrm>
            <a:off x="3582830" y="236232"/>
            <a:ext cx="8609170" cy="114238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alibri"/>
              <a:buNone/>
            </a:pPr>
            <a:r>
              <a:rPr b="1" lang="en-US" sz="4000">
                <a:solidFill>
                  <a:srgbClr val="1E4E79"/>
                </a:solidFill>
              </a:rPr>
              <a:t>Nutrient Sensor Action Challenge</a:t>
            </a:r>
            <a:br>
              <a:rPr b="1" lang="en-US" sz="5400">
                <a:solidFill>
                  <a:srgbClr val="2E75B5"/>
                </a:solidFill>
              </a:rPr>
            </a:br>
            <a:r>
              <a:rPr i="1" lang="en-US" sz="2400">
                <a:solidFill>
                  <a:srgbClr val="2E75B5"/>
                </a:solidFill>
              </a:rPr>
              <a:t>Real time nutrient data to transform decision-making</a:t>
            </a:r>
            <a:endParaRPr sz="2400">
              <a:solidFill>
                <a:srgbClr val="2E75B5"/>
              </a:solidFill>
            </a:endParaRPr>
          </a:p>
        </p:txBody>
      </p:sp>
      <p:grpSp>
        <p:nvGrpSpPr>
          <p:cNvPr id="41" name="Google Shape;41;p5"/>
          <p:cNvGrpSpPr/>
          <p:nvPr/>
        </p:nvGrpSpPr>
        <p:grpSpPr>
          <a:xfrm>
            <a:off x="4420686" y="5906717"/>
            <a:ext cx="5932181" cy="892424"/>
            <a:chOff x="4647546" y="5785730"/>
            <a:chExt cx="4726344" cy="675941"/>
          </a:xfrm>
        </p:grpSpPr>
        <p:pic>
          <p:nvPicPr>
            <p:cNvPr descr="Image result for epa logo" id="42" name="Google Shape;42;p5"/>
            <p:cNvPicPr preferRelativeResize="0"/>
            <p:nvPr/>
          </p:nvPicPr>
          <p:blipFill rotWithShape="1">
            <a:blip r:embed="rId3">
              <a:alphaModFix/>
            </a:blip>
            <a:srcRect b="0" l="0" r="0" t="0"/>
            <a:stretch/>
          </p:blipFill>
          <p:spPr>
            <a:xfrm>
              <a:off x="4647546" y="5785730"/>
              <a:ext cx="605668" cy="599612"/>
            </a:xfrm>
            <a:prstGeom prst="rect">
              <a:avLst/>
            </a:prstGeom>
            <a:noFill/>
            <a:ln>
              <a:noFill/>
            </a:ln>
          </p:spPr>
        </p:pic>
        <p:pic>
          <p:nvPicPr>
            <p:cNvPr descr="Image result for NOAA logo" id="43" name="Google Shape;43;p5"/>
            <p:cNvPicPr preferRelativeResize="0"/>
            <p:nvPr/>
          </p:nvPicPr>
          <p:blipFill rotWithShape="1">
            <a:blip r:embed="rId4">
              <a:alphaModFix/>
            </a:blip>
            <a:srcRect b="0" l="0" r="0" t="0"/>
            <a:stretch/>
          </p:blipFill>
          <p:spPr>
            <a:xfrm>
              <a:off x="8718473" y="5806254"/>
              <a:ext cx="655417" cy="655417"/>
            </a:xfrm>
            <a:prstGeom prst="rect">
              <a:avLst/>
            </a:prstGeom>
            <a:noFill/>
            <a:ln>
              <a:noFill/>
            </a:ln>
          </p:spPr>
        </p:pic>
        <p:pic>
          <p:nvPicPr>
            <p:cNvPr descr="Image result for NIST logo" id="44" name="Google Shape;44;p5"/>
            <p:cNvPicPr preferRelativeResize="0"/>
            <p:nvPr/>
          </p:nvPicPr>
          <p:blipFill rotWithShape="1">
            <a:blip r:embed="rId5">
              <a:alphaModFix/>
            </a:blip>
            <a:srcRect b="0" l="0" r="0" t="0"/>
            <a:stretch/>
          </p:blipFill>
          <p:spPr>
            <a:xfrm>
              <a:off x="5433028" y="5996255"/>
              <a:ext cx="864061" cy="227680"/>
            </a:xfrm>
            <a:prstGeom prst="rect">
              <a:avLst/>
            </a:prstGeom>
            <a:noFill/>
            <a:ln>
              <a:noFill/>
            </a:ln>
          </p:spPr>
        </p:pic>
        <p:pic>
          <p:nvPicPr>
            <p:cNvPr descr="Image result for USDA logo" id="45" name="Google Shape;45;p5"/>
            <p:cNvPicPr preferRelativeResize="0"/>
            <p:nvPr/>
          </p:nvPicPr>
          <p:blipFill rotWithShape="1">
            <a:blip r:embed="rId6">
              <a:alphaModFix/>
            </a:blip>
            <a:srcRect b="0" l="0" r="0" t="0"/>
            <a:stretch/>
          </p:blipFill>
          <p:spPr>
            <a:xfrm>
              <a:off x="6524896" y="5909715"/>
              <a:ext cx="654714" cy="400760"/>
            </a:xfrm>
            <a:prstGeom prst="rect">
              <a:avLst/>
            </a:prstGeom>
            <a:noFill/>
            <a:ln>
              <a:noFill/>
            </a:ln>
          </p:spPr>
        </p:pic>
        <p:pic>
          <p:nvPicPr>
            <p:cNvPr descr="Image result for usgs logo" id="46" name="Google Shape;46;p5"/>
            <p:cNvPicPr preferRelativeResize="0"/>
            <p:nvPr/>
          </p:nvPicPr>
          <p:blipFill rotWithShape="1">
            <a:blip r:embed="rId7">
              <a:alphaModFix/>
            </a:blip>
            <a:srcRect b="0" l="0" r="0" t="0"/>
            <a:stretch/>
          </p:blipFill>
          <p:spPr>
            <a:xfrm>
              <a:off x="7451853" y="5909715"/>
              <a:ext cx="1086806" cy="400760"/>
            </a:xfrm>
            <a:prstGeom prst="rect">
              <a:avLst/>
            </a:prstGeom>
            <a:noFill/>
            <a:ln>
              <a:noFill/>
            </a:ln>
          </p:spPr>
        </p:pic>
      </p:grpSp>
      <p:pic>
        <p:nvPicPr>
          <p:cNvPr id="47" name="Google Shape;47;p5"/>
          <p:cNvPicPr preferRelativeResize="0"/>
          <p:nvPr/>
        </p:nvPicPr>
        <p:blipFill rotWithShape="1">
          <a:blip r:embed="rId8">
            <a:alphaModFix/>
          </a:blip>
          <a:srcRect b="0" l="338" r="-1" t="21523"/>
          <a:stretch/>
        </p:blipFill>
        <p:spPr>
          <a:xfrm rot="-5400000">
            <a:off x="-1637586" y="1650285"/>
            <a:ext cx="6858001" cy="3582830"/>
          </a:xfrm>
          <a:prstGeom prst="rect">
            <a:avLst/>
          </a:prstGeom>
          <a:noFill/>
          <a:ln>
            <a:noFill/>
          </a:ln>
        </p:spPr>
      </p:pic>
      <p:pic>
        <p:nvPicPr>
          <p:cNvPr descr="C:\Users\LMcallis\AppData\Local\Temp\msohtmlclip1\02\clip_image001.png" id="48" name="Google Shape;48;p5"/>
          <p:cNvPicPr preferRelativeResize="0"/>
          <p:nvPr/>
        </p:nvPicPr>
        <p:blipFill rotWithShape="1">
          <a:blip r:embed="rId9">
            <a:alphaModFix/>
          </a:blip>
          <a:srcRect b="0" l="0" r="0" t="0"/>
          <a:stretch/>
        </p:blipFill>
        <p:spPr>
          <a:xfrm>
            <a:off x="6064825" y="1460747"/>
            <a:ext cx="3171965" cy="3044769"/>
          </a:xfrm>
          <a:prstGeom prst="rect">
            <a:avLst/>
          </a:prstGeom>
          <a:noFill/>
          <a:ln>
            <a:noFill/>
          </a:ln>
        </p:spPr>
      </p:pic>
      <p:pic>
        <p:nvPicPr>
          <p:cNvPr id="49" name="Google Shape;49;p5"/>
          <p:cNvPicPr preferRelativeResize="0"/>
          <p:nvPr/>
        </p:nvPicPr>
        <p:blipFill rotWithShape="1">
          <a:blip r:embed="rId10">
            <a:alphaModFix/>
          </a:blip>
          <a:srcRect b="0" l="0" r="0" t="0"/>
          <a:stretch/>
        </p:blipFill>
        <p:spPr>
          <a:xfrm>
            <a:off x="10620612" y="5906717"/>
            <a:ext cx="480396" cy="873702"/>
          </a:xfrm>
          <a:prstGeom prst="rect">
            <a:avLst/>
          </a:prstGeom>
          <a:noFill/>
          <a:ln>
            <a:noFill/>
          </a:ln>
        </p:spPr>
      </p:pic>
      <p:sp>
        <p:nvSpPr>
          <p:cNvPr id="50" name="Google Shape;50;p5"/>
          <p:cNvSpPr txBox="1"/>
          <p:nvPr/>
        </p:nvSpPr>
        <p:spPr>
          <a:xfrm>
            <a:off x="5194685" y="4854506"/>
            <a:ext cx="4687113"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Data Management Webinar </a:t>
            </a:r>
            <a:endParaRPr/>
          </a:p>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February 6, 2018, 2PM 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149" name="Google Shape;149;p14"/>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Resources</a:t>
            </a:r>
            <a:endParaRPr sz="2000"/>
          </a:p>
        </p:txBody>
      </p:sp>
      <p:sp>
        <p:nvSpPr>
          <p:cNvPr id="150" name="Google Shape;150;p14"/>
          <p:cNvSpPr txBox="1"/>
          <p:nvPr>
            <p:ph idx="1" type="body"/>
          </p:nvPr>
        </p:nvSpPr>
        <p:spPr>
          <a:xfrm>
            <a:off x="771670" y="2056686"/>
            <a:ext cx="10582129" cy="455676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E75B5"/>
              </a:buClr>
              <a:buSzPts val="3200"/>
              <a:buChar char="•"/>
            </a:pPr>
            <a:r>
              <a:rPr lang="en-US" sz="3200">
                <a:solidFill>
                  <a:srgbClr val="2E75B5"/>
                </a:solidFill>
              </a:rPr>
              <a:t>WaterML - </a:t>
            </a:r>
            <a:r>
              <a:rPr lang="en-US" sz="3200" u="sng">
                <a:solidFill>
                  <a:schemeClr val="hlink"/>
                </a:solidFill>
                <a:hlinkClick r:id="rId3"/>
              </a:rPr>
              <a:t>http://www.opengeospatial.org/standards/waterml</a:t>
            </a:r>
            <a:endParaRPr sz="3200">
              <a:solidFill>
                <a:srgbClr val="2E75B5"/>
              </a:solidFill>
            </a:endParaRPr>
          </a:p>
          <a:p>
            <a:pPr indent="-177800" lvl="0" marL="228600" rtl="0" algn="l">
              <a:lnSpc>
                <a:spcPct val="90000"/>
              </a:lnSpc>
              <a:spcBef>
                <a:spcPts val="1000"/>
              </a:spcBef>
              <a:spcAft>
                <a:spcPts val="0"/>
              </a:spcAft>
              <a:buClr>
                <a:schemeClr val="dk1"/>
              </a:buClr>
              <a:buSzPts val="800"/>
              <a:buNone/>
            </a:pPr>
            <a:r>
              <a:t/>
            </a:r>
            <a:endParaRPr sz="800">
              <a:solidFill>
                <a:srgbClr val="2E75B5"/>
              </a:solidFill>
            </a:endParaRPr>
          </a:p>
          <a:p>
            <a:pPr indent="-228600" lvl="0" marL="228600" rtl="0" algn="l">
              <a:lnSpc>
                <a:spcPct val="90000"/>
              </a:lnSpc>
              <a:spcBef>
                <a:spcPts val="1000"/>
              </a:spcBef>
              <a:spcAft>
                <a:spcPts val="0"/>
              </a:spcAft>
              <a:buClr>
                <a:srgbClr val="2E75B5"/>
              </a:buClr>
              <a:buSzPts val="3200"/>
              <a:buChar char="•"/>
            </a:pPr>
            <a:r>
              <a:rPr lang="en-US" sz="3200">
                <a:solidFill>
                  <a:srgbClr val="2E75B5"/>
                </a:solidFill>
              </a:rPr>
              <a:t>E-Enterprise Interoperable Watershed Monitoring Project – </a:t>
            </a:r>
            <a:endParaRPr/>
          </a:p>
          <a:p>
            <a:pPr indent="0" lvl="0" marL="0" rtl="0" algn="l">
              <a:lnSpc>
                <a:spcPct val="90000"/>
              </a:lnSpc>
              <a:spcBef>
                <a:spcPts val="1000"/>
              </a:spcBef>
              <a:spcAft>
                <a:spcPts val="0"/>
              </a:spcAft>
              <a:buClr>
                <a:srgbClr val="2E75B5"/>
              </a:buClr>
              <a:buSzPts val="3200"/>
              <a:buNone/>
            </a:pPr>
            <a:r>
              <a:rPr lang="en-US" sz="3200">
                <a:solidFill>
                  <a:srgbClr val="2E75B5"/>
                </a:solidFill>
              </a:rPr>
              <a:t>   A great project which shows the value of interoperability</a:t>
            </a:r>
            <a:endParaRPr/>
          </a:p>
          <a:p>
            <a:pPr indent="-228600" lvl="1" marL="685800" rtl="0" algn="l">
              <a:lnSpc>
                <a:spcPct val="90000"/>
              </a:lnSpc>
              <a:spcBef>
                <a:spcPts val="1000"/>
              </a:spcBef>
              <a:spcAft>
                <a:spcPts val="0"/>
              </a:spcAft>
              <a:buClr>
                <a:srgbClr val="2E75B5"/>
              </a:buClr>
              <a:buSzPts val="3200"/>
              <a:buChar char="•"/>
            </a:pPr>
            <a:r>
              <a:rPr lang="en-US" sz="3200" u="sng">
                <a:solidFill>
                  <a:schemeClr val="hlink"/>
                </a:solidFill>
                <a:hlinkClick r:id="rId4"/>
              </a:rPr>
              <a:t>https://e-enterprisefortheenvironment.net/our-projects/interoperable-watersheds-network</a:t>
            </a:r>
            <a:endParaRPr sz="3200">
              <a:solidFill>
                <a:srgbClr val="2E75B5"/>
              </a:solidFill>
            </a:endParaRPr>
          </a:p>
          <a:p>
            <a:pPr indent="-228600" lvl="1" marL="685800" rtl="0" algn="l">
              <a:lnSpc>
                <a:spcPct val="90000"/>
              </a:lnSpc>
              <a:spcBef>
                <a:spcPts val="1000"/>
              </a:spcBef>
              <a:spcAft>
                <a:spcPts val="0"/>
              </a:spcAft>
              <a:buClr>
                <a:srgbClr val="2E75B5"/>
              </a:buClr>
              <a:buSzPts val="3200"/>
              <a:buChar char="•"/>
            </a:pPr>
            <a:r>
              <a:rPr lang="en-US" sz="3200" u="sng">
                <a:solidFill>
                  <a:schemeClr val="hlink"/>
                </a:solidFill>
                <a:hlinkClick r:id="rId5"/>
              </a:rPr>
              <a:t>http://www.exchangenetwork.net/wp-content/uploads/2017/05/11.2-Session-11-2-Continuous-Monitoring-Data-Pilot-Young-K.pdf</a:t>
            </a:r>
            <a:endParaRPr sz="3200">
              <a:solidFill>
                <a:srgbClr val="2E75B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157" name="Google Shape;157;p15"/>
          <p:cNvSpPr txBox="1"/>
          <p:nvPr>
            <p:ph idx="1" type="body"/>
          </p:nvPr>
        </p:nvSpPr>
        <p:spPr>
          <a:xfrm>
            <a:off x="1247018" y="2038519"/>
            <a:ext cx="9459267" cy="455676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2E75B5"/>
              </a:buClr>
              <a:buSzPts val="2800"/>
              <a:buNone/>
            </a:pPr>
            <a:r>
              <a:rPr lang="en-US">
                <a:solidFill>
                  <a:srgbClr val="2E75B5"/>
                </a:solidFill>
              </a:rPr>
              <a:t>[awaiting slides from Lora Harris]</a:t>
            </a:r>
            <a:endParaRPr/>
          </a:p>
          <a:p>
            <a:pPr indent="0" lvl="0" marL="0" rtl="0" algn="l">
              <a:lnSpc>
                <a:spcPct val="90000"/>
              </a:lnSpc>
              <a:spcBef>
                <a:spcPts val="2000"/>
              </a:spcBef>
              <a:spcAft>
                <a:spcPts val="0"/>
              </a:spcAft>
              <a:buClr>
                <a:schemeClr val="dk1"/>
              </a:buClr>
              <a:buSzPts val="2800"/>
              <a:buNone/>
            </a:pPr>
            <a:r>
              <a:t/>
            </a:r>
            <a:endParaRPr>
              <a:solidFill>
                <a:srgbClr val="2E75B5"/>
              </a:solidFill>
            </a:endParaRPr>
          </a:p>
        </p:txBody>
      </p:sp>
      <p:sp>
        <p:nvSpPr>
          <p:cNvPr id="158" name="Google Shape;158;p15"/>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3959"/>
              <a:buFont typeface="Calibri"/>
              <a:buNone/>
            </a:pPr>
            <a:r>
              <a:rPr lang="en-US" sz="3959"/>
              <a:t>Team Spotlight: University of Maryland Center for Environmental Science</a:t>
            </a:r>
            <a:br>
              <a:rPr lang="en-US" sz="3959"/>
            </a:br>
            <a:r>
              <a:rPr lang="en-US" sz="3959"/>
              <a:t>&amp; Maryland Department of Natural Resources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What’s Next…</a:t>
            </a:r>
            <a:endParaRPr/>
          </a:p>
        </p:txBody>
      </p:sp>
      <p:sp>
        <p:nvSpPr>
          <p:cNvPr id="164" name="Google Shape;164;p16"/>
          <p:cNvSpPr txBox="1"/>
          <p:nvPr>
            <p:ph idx="1" type="body"/>
          </p:nvPr>
        </p:nvSpPr>
        <p:spPr>
          <a:xfrm>
            <a:off x="1238374" y="1941880"/>
            <a:ext cx="9015046" cy="41110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E75B5"/>
              </a:buClr>
              <a:buSzPts val="2800"/>
              <a:buChar char="•"/>
            </a:pPr>
            <a:r>
              <a:rPr lang="en-US">
                <a:solidFill>
                  <a:srgbClr val="2E75B5"/>
                </a:solidFill>
              </a:rPr>
              <a:t>Stage II information posted to Challenge.gov</a:t>
            </a:r>
            <a:endParaRPr/>
          </a:p>
          <a:p>
            <a:pPr indent="-228600" lvl="0" marL="228600" rtl="0" algn="l">
              <a:lnSpc>
                <a:spcPct val="90000"/>
              </a:lnSpc>
              <a:spcBef>
                <a:spcPts val="2000"/>
              </a:spcBef>
              <a:spcAft>
                <a:spcPts val="0"/>
              </a:spcAft>
              <a:buClr>
                <a:srgbClr val="2E75B5"/>
              </a:buClr>
              <a:buSzPts val="2800"/>
              <a:buChar char="•"/>
            </a:pPr>
            <a:r>
              <a:rPr lang="en-US">
                <a:solidFill>
                  <a:srgbClr val="2E75B5"/>
                </a:solidFill>
              </a:rPr>
              <a:t>Stage II kick-off webinar (general public)</a:t>
            </a:r>
            <a:endParaRPr/>
          </a:p>
          <a:p>
            <a:pPr indent="-228600" lvl="0" marL="228600" rtl="0" algn="l">
              <a:lnSpc>
                <a:spcPct val="90000"/>
              </a:lnSpc>
              <a:spcBef>
                <a:spcPts val="2000"/>
              </a:spcBef>
              <a:spcAft>
                <a:spcPts val="0"/>
              </a:spcAft>
              <a:buClr>
                <a:srgbClr val="2E75B5"/>
              </a:buClr>
              <a:buSzPts val="2800"/>
              <a:buChar char="•"/>
            </a:pPr>
            <a:r>
              <a:rPr lang="en-US">
                <a:solidFill>
                  <a:srgbClr val="2E75B5"/>
                </a:solidFill>
              </a:rPr>
              <a:t>Letter of intent submission</a:t>
            </a:r>
            <a:endParaRPr/>
          </a:p>
          <a:p>
            <a:pPr indent="-228600" lvl="0" marL="228600" rtl="0" algn="l">
              <a:lnSpc>
                <a:spcPct val="90000"/>
              </a:lnSpc>
              <a:spcBef>
                <a:spcPts val="2000"/>
              </a:spcBef>
              <a:spcAft>
                <a:spcPts val="0"/>
              </a:spcAft>
              <a:buClr>
                <a:srgbClr val="2E75B5"/>
              </a:buClr>
              <a:buSzPts val="2800"/>
              <a:buChar char="•"/>
            </a:pPr>
            <a:r>
              <a:rPr lang="en-US">
                <a:solidFill>
                  <a:srgbClr val="2E75B5"/>
                </a:solidFill>
              </a:rPr>
              <a:t>Outreach</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rPr>
              <a:t>EPA webpage</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rPr>
              <a:t>Press release</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rPr>
              <a:t>Social media announcements</a:t>
            </a:r>
            <a:endParaRPr/>
          </a:p>
          <a:p>
            <a:pPr indent="0" lvl="1" marL="457200" rtl="0" algn="l">
              <a:lnSpc>
                <a:spcPct val="90000"/>
              </a:lnSpc>
              <a:spcBef>
                <a:spcPts val="500"/>
              </a:spcBef>
              <a:spcAft>
                <a:spcPts val="0"/>
              </a:spcAft>
              <a:buClr>
                <a:schemeClr val="dk1"/>
              </a:buClr>
              <a:buSzPts val="2400"/>
              <a:buNone/>
            </a:pPr>
            <a:r>
              <a:t/>
            </a:r>
            <a:endParaRPr>
              <a:solidFill>
                <a:srgbClr val="2E75B5"/>
              </a:solidFill>
            </a:endParaRPr>
          </a:p>
          <a:p>
            <a:pPr indent="-76200" lvl="1" marL="685800" rtl="0" algn="l">
              <a:lnSpc>
                <a:spcPct val="90000"/>
              </a:lnSpc>
              <a:spcBef>
                <a:spcPts val="500"/>
              </a:spcBef>
              <a:spcAft>
                <a:spcPts val="0"/>
              </a:spcAft>
              <a:buClr>
                <a:schemeClr val="dk1"/>
              </a:buClr>
              <a:buSzPts val="2400"/>
              <a:buNone/>
            </a:pPr>
            <a:r>
              <a:t/>
            </a:r>
            <a:endParaRPr>
              <a:solidFill>
                <a:srgbClr val="2E75B5"/>
              </a:solidFill>
            </a:endParaRPr>
          </a:p>
          <a:p>
            <a:pPr indent="-50800" lvl="0" marL="228600" rtl="0" algn="l">
              <a:lnSpc>
                <a:spcPct val="90000"/>
              </a:lnSpc>
              <a:spcBef>
                <a:spcPts val="2000"/>
              </a:spcBef>
              <a:spcAft>
                <a:spcPts val="0"/>
              </a:spcAft>
              <a:buClr>
                <a:schemeClr val="dk1"/>
              </a:buClr>
              <a:buSzPts val="2800"/>
              <a:buNone/>
            </a:pPr>
            <a:r>
              <a:t/>
            </a:r>
            <a:endParaRPr>
              <a:solidFill>
                <a:srgbClr val="2E75B5"/>
              </a:solidFill>
            </a:endParaRPr>
          </a:p>
          <a:p>
            <a:pPr indent="-50800" lvl="0" marL="228600" rtl="0" algn="l">
              <a:lnSpc>
                <a:spcPct val="90000"/>
              </a:lnSpc>
              <a:spcBef>
                <a:spcPts val="2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https://www.challenge.gov/wp-content/uploads/2017/07/NSAC.jpg" id="170" name="Google Shape;170;p17"/>
          <p:cNvPicPr preferRelativeResize="0"/>
          <p:nvPr/>
        </p:nvPicPr>
        <p:blipFill rotWithShape="1">
          <a:blip r:embed="rId3">
            <a:alphaModFix/>
          </a:blip>
          <a:srcRect b="16926" l="0" r="0" t="26091"/>
          <a:stretch/>
        </p:blipFill>
        <p:spPr>
          <a:xfrm>
            <a:off x="-1" y="0"/>
            <a:ext cx="12192001" cy="7794646"/>
          </a:xfrm>
          <a:prstGeom prst="rect">
            <a:avLst/>
          </a:prstGeom>
          <a:noFill/>
          <a:ln>
            <a:noFill/>
          </a:ln>
        </p:spPr>
      </p:pic>
      <p:sp>
        <p:nvSpPr>
          <p:cNvPr id="171" name="Google Shape;171;p17"/>
          <p:cNvSpPr/>
          <p:nvPr/>
        </p:nvSpPr>
        <p:spPr>
          <a:xfrm>
            <a:off x="0" y="-177421"/>
            <a:ext cx="12192000" cy="7972067"/>
          </a:xfrm>
          <a:prstGeom prst="rect">
            <a:avLst/>
          </a:prstGeom>
          <a:solidFill>
            <a:srgbClr val="D9D9D9">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7"/>
          <p:cNvSpPr txBox="1"/>
          <p:nvPr>
            <p:ph idx="1" type="body"/>
          </p:nvPr>
        </p:nvSpPr>
        <p:spPr>
          <a:xfrm>
            <a:off x="889340" y="1651560"/>
            <a:ext cx="10515600" cy="3259975"/>
          </a:xfrm>
          <a:prstGeom prst="rect">
            <a:avLst/>
          </a:prstGeom>
          <a:noFill/>
          <a:ln>
            <a:noFill/>
          </a:ln>
        </p:spPr>
        <p:txBody>
          <a:bodyPr anchorCtr="0" anchor="t" bIns="45700" lIns="91425" spcFirstLastPara="1" rIns="91425" wrap="square" tIns="0">
            <a:noAutofit/>
          </a:bodyPr>
          <a:lstStyle/>
          <a:p>
            <a:pPr indent="0" lvl="0" marL="0" rtl="0" algn="ctr">
              <a:lnSpc>
                <a:spcPct val="90000"/>
              </a:lnSpc>
              <a:spcBef>
                <a:spcPts val="0"/>
              </a:spcBef>
              <a:spcAft>
                <a:spcPts val="0"/>
              </a:spcAft>
              <a:buClr>
                <a:srgbClr val="2E75B5"/>
              </a:buClr>
              <a:buSzPts val="8000"/>
              <a:buNone/>
            </a:pPr>
            <a:r>
              <a:rPr lang="en-US" sz="8000">
                <a:solidFill>
                  <a:srgbClr val="2E75B5"/>
                </a:solidFill>
              </a:rPr>
              <a:t>Questions?</a:t>
            </a:r>
            <a:endParaRPr/>
          </a:p>
          <a:p>
            <a:pPr indent="0" lvl="0" marL="0" rtl="0" algn="ctr">
              <a:lnSpc>
                <a:spcPct val="90000"/>
              </a:lnSpc>
              <a:spcBef>
                <a:spcPts val="2000"/>
              </a:spcBef>
              <a:spcAft>
                <a:spcPts val="0"/>
              </a:spcAft>
              <a:buClr>
                <a:srgbClr val="2E75B5"/>
              </a:buClr>
              <a:buSzPts val="2800"/>
              <a:buNone/>
            </a:pPr>
            <a:r>
              <a:rPr b="1" lang="en-US">
                <a:solidFill>
                  <a:srgbClr val="2E75B5"/>
                </a:solidFill>
              </a:rPr>
              <a:t>Denice M. Shaw, Ph.D.</a:t>
            </a:r>
            <a:br>
              <a:rPr b="1" lang="en-US">
                <a:solidFill>
                  <a:srgbClr val="2E75B5"/>
                </a:solidFill>
              </a:rPr>
            </a:br>
            <a:r>
              <a:rPr lang="en-US">
                <a:solidFill>
                  <a:srgbClr val="2E75B5"/>
                </a:solidFill>
              </a:rPr>
              <a:t>Senior Innovation Advisor, EPA’s Office of Research and Development</a:t>
            </a:r>
            <a:br>
              <a:rPr lang="en-US">
                <a:solidFill>
                  <a:srgbClr val="2E75B5"/>
                </a:solidFill>
              </a:rPr>
            </a:br>
            <a:r>
              <a:rPr lang="en-US">
                <a:solidFill>
                  <a:srgbClr val="2E75B5"/>
                </a:solidFill>
              </a:rPr>
              <a:t>Shaw.Denice@epa.gov | 202-564-1108</a:t>
            </a:r>
            <a:br>
              <a:rPr lang="en-US">
                <a:solidFill>
                  <a:srgbClr val="2E75B5"/>
                </a:solidFill>
              </a:rPr>
            </a:br>
            <a:br>
              <a:rPr b="1" lang="en-US">
                <a:solidFill>
                  <a:srgbClr val="2E75B5"/>
                </a:solidFill>
              </a:rPr>
            </a:br>
            <a:r>
              <a:rPr lang="en-US" u="sng">
                <a:solidFill>
                  <a:schemeClr val="hlink"/>
                </a:solidFill>
                <a:hlinkClick r:id="rId4"/>
              </a:rPr>
              <a:t>www.challenge.gov/nutrient-sensor-action-challenge</a:t>
            </a:r>
            <a:endParaRPr>
              <a:solidFill>
                <a:srgbClr val="2E75B5"/>
              </a:solidFill>
            </a:endParaRPr>
          </a:p>
          <a:p>
            <a:pPr indent="0" lvl="0" marL="0" rtl="0" algn="ctr">
              <a:lnSpc>
                <a:spcPct val="90000"/>
              </a:lnSpc>
              <a:spcBef>
                <a:spcPts val="2000"/>
              </a:spcBef>
              <a:spcAft>
                <a:spcPts val="0"/>
              </a:spcAft>
              <a:buClr>
                <a:srgbClr val="2E75B5"/>
              </a:buClr>
              <a:buSzPts val="2800"/>
              <a:buNone/>
            </a:pPr>
            <a:r>
              <a:rPr lang="en-US">
                <a:solidFill>
                  <a:srgbClr val="2E75B5"/>
                </a:solidFill>
              </a:rPr>
              <a:t> #NutrientSensorAction </a:t>
            </a:r>
            <a:endParaRPr/>
          </a:p>
          <a:p>
            <a:pPr indent="0" lvl="0" marL="0" rtl="0" algn="ctr">
              <a:lnSpc>
                <a:spcPct val="90000"/>
              </a:lnSpc>
              <a:spcBef>
                <a:spcPts val="2000"/>
              </a:spcBef>
              <a:spcAft>
                <a:spcPts val="0"/>
              </a:spcAft>
              <a:buClr>
                <a:schemeClr val="dk1"/>
              </a:buClr>
              <a:buSzPts val="2800"/>
              <a:buNone/>
            </a:pPr>
            <a:r>
              <a:t/>
            </a:r>
            <a:endParaRPr>
              <a:solidFill>
                <a:srgbClr val="2E75B5"/>
              </a:solidFill>
            </a:endParaRPr>
          </a:p>
        </p:txBody>
      </p:sp>
      <p:grpSp>
        <p:nvGrpSpPr>
          <p:cNvPr id="173" name="Google Shape;173;p17"/>
          <p:cNvGrpSpPr/>
          <p:nvPr/>
        </p:nvGrpSpPr>
        <p:grpSpPr>
          <a:xfrm>
            <a:off x="1898474" y="6096740"/>
            <a:ext cx="6711982" cy="901154"/>
            <a:chOff x="1898474" y="5715740"/>
            <a:chExt cx="6711982" cy="901154"/>
          </a:xfrm>
        </p:grpSpPr>
        <p:grpSp>
          <p:nvGrpSpPr>
            <p:cNvPr id="174" name="Google Shape;174;p17"/>
            <p:cNvGrpSpPr/>
            <p:nvPr/>
          </p:nvGrpSpPr>
          <p:grpSpPr>
            <a:xfrm>
              <a:off x="1898474" y="5770044"/>
              <a:ext cx="6013420" cy="705786"/>
              <a:chOff x="4625904" y="5728398"/>
              <a:chExt cx="4873079" cy="667287"/>
            </a:xfrm>
          </p:grpSpPr>
          <p:pic>
            <p:nvPicPr>
              <p:cNvPr descr="Image result for epa logo" id="175" name="Google Shape;175;p17"/>
              <p:cNvPicPr preferRelativeResize="0"/>
              <p:nvPr/>
            </p:nvPicPr>
            <p:blipFill rotWithShape="1">
              <a:blip r:embed="rId5">
                <a:alphaModFix/>
              </a:blip>
              <a:srcRect b="0" l="0" r="0" t="0"/>
              <a:stretch/>
            </p:blipFill>
            <p:spPr>
              <a:xfrm>
                <a:off x="4625904" y="5738703"/>
                <a:ext cx="653171" cy="646639"/>
              </a:xfrm>
              <a:prstGeom prst="rect">
                <a:avLst/>
              </a:prstGeom>
              <a:noFill/>
              <a:ln>
                <a:noFill/>
              </a:ln>
            </p:spPr>
          </p:pic>
          <p:pic>
            <p:nvPicPr>
              <p:cNvPr descr="Image result for NOAA logo" id="176" name="Google Shape;176;p17"/>
              <p:cNvPicPr preferRelativeResize="0"/>
              <p:nvPr/>
            </p:nvPicPr>
            <p:blipFill rotWithShape="1">
              <a:blip r:embed="rId6">
                <a:alphaModFix/>
              </a:blip>
              <a:srcRect b="0" l="0" r="0" t="0"/>
              <a:stretch/>
            </p:blipFill>
            <p:spPr>
              <a:xfrm>
                <a:off x="8831696" y="5728398"/>
                <a:ext cx="667287" cy="667287"/>
              </a:xfrm>
              <a:prstGeom prst="rect">
                <a:avLst/>
              </a:prstGeom>
              <a:noFill/>
              <a:ln>
                <a:noFill/>
              </a:ln>
            </p:spPr>
          </p:pic>
          <p:pic>
            <p:nvPicPr>
              <p:cNvPr descr="Image result for NIST logo" id="177" name="Google Shape;177;p17"/>
              <p:cNvPicPr preferRelativeResize="0"/>
              <p:nvPr/>
            </p:nvPicPr>
            <p:blipFill rotWithShape="1">
              <a:blip r:embed="rId7">
                <a:alphaModFix/>
              </a:blip>
              <a:srcRect b="0" l="0" r="0" t="0"/>
              <a:stretch/>
            </p:blipFill>
            <p:spPr>
              <a:xfrm>
                <a:off x="5512255" y="5998247"/>
                <a:ext cx="864061" cy="227680"/>
              </a:xfrm>
              <a:prstGeom prst="rect">
                <a:avLst/>
              </a:prstGeom>
              <a:noFill/>
              <a:ln>
                <a:noFill/>
              </a:ln>
            </p:spPr>
          </p:pic>
          <p:pic>
            <p:nvPicPr>
              <p:cNvPr descr="Image result for USDA logo" id="178" name="Google Shape;178;p17"/>
              <p:cNvPicPr preferRelativeResize="0"/>
              <p:nvPr/>
            </p:nvPicPr>
            <p:blipFill rotWithShape="1">
              <a:blip r:embed="rId8">
                <a:alphaModFix/>
              </a:blip>
              <a:srcRect b="0" l="0" r="0" t="0"/>
              <a:stretch/>
            </p:blipFill>
            <p:spPr>
              <a:xfrm>
                <a:off x="6587578" y="5895635"/>
                <a:ext cx="677716" cy="414840"/>
              </a:xfrm>
              <a:prstGeom prst="rect">
                <a:avLst/>
              </a:prstGeom>
              <a:noFill/>
              <a:ln>
                <a:noFill/>
              </a:ln>
            </p:spPr>
          </p:pic>
          <p:pic>
            <p:nvPicPr>
              <p:cNvPr descr="Image result for usgs logo" id="179" name="Google Shape;179;p17"/>
              <p:cNvPicPr preferRelativeResize="0"/>
              <p:nvPr/>
            </p:nvPicPr>
            <p:blipFill rotWithShape="1">
              <a:blip r:embed="rId9">
                <a:alphaModFix/>
              </a:blip>
              <a:srcRect b="0" l="0" r="0" t="0"/>
              <a:stretch/>
            </p:blipFill>
            <p:spPr>
              <a:xfrm>
                <a:off x="7572327" y="5913700"/>
                <a:ext cx="1075999" cy="396775"/>
              </a:xfrm>
              <a:prstGeom prst="rect">
                <a:avLst/>
              </a:prstGeom>
              <a:noFill/>
              <a:ln>
                <a:noFill/>
              </a:ln>
            </p:spPr>
          </p:pic>
        </p:grpSp>
        <p:pic>
          <p:nvPicPr>
            <p:cNvPr id="180" name="Google Shape;180;p17"/>
            <p:cNvPicPr preferRelativeResize="0"/>
            <p:nvPr/>
          </p:nvPicPr>
          <p:blipFill rotWithShape="1">
            <a:blip r:embed="rId10">
              <a:alphaModFix/>
            </a:blip>
            <a:srcRect b="0" l="0" r="0" t="0"/>
            <a:stretch/>
          </p:blipFill>
          <p:spPr>
            <a:xfrm>
              <a:off x="8114966" y="5715740"/>
              <a:ext cx="495490" cy="90115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6"/>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57" name="Google Shape;57;p6"/>
          <p:cNvSpPr txBox="1"/>
          <p:nvPr>
            <p:ph idx="1" type="body"/>
          </p:nvPr>
        </p:nvSpPr>
        <p:spPr>
          <a:xfrm>
            <a:off x="771670" y="2056686"/>
            <a:ext cx="10582129" cy="455676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E75B5"/>
              </a:buClr>
              <a:buSzPts val="2800"/>
              <a:buChar char="•"/>
            </a:pPr>
            <a:r>
              <a:rPr lang="en-US">
                <a:solidFill>
                  <a:srgbClr val="2E75B5"/>
                </a:solidFill>
              </a:rPr>
              <a:t>Welcome and roll call </a:t>
            </a:r>
            <a:endParaRPr/>
          </a:p>
          <a:p>
            <a:pPr indent="-228600" lvl="0" marL="228600" rtl="0" algn="l">
              <a:lnSpc>
                <a:spcPct val="90000"/>
              </a:lnSpc>
              <a:spcBef>
                <a:spcPts val="1000"/>
              </a:spcBef>
              <a:spcAft>
                <a:spcPts val="0"/>
              </a:spcAft>
              <a:buClr>
                <a:srgbClr val="2E75B5"/>
              </a:buClr>
              <a:buSzPts val="2800"/>
              <a:buChar char="•"/>
            </a:pPr>
            <a:r>
              <a:rPr lang="en-US">
                <a:solidFill>
                  <a:srgbClr val="2E75B5"/>
                </a:solidFill>
              </a:rPr>
              <a:t>Data management requirements</a:t>
            </a:r>
            <a:endParaRPr/>
          </a:p>
          <a:p>
            <a:pPr indent="-228600" lvl="0" marL="228600" rtl="0" algn="l">
              <a:lnSpc>
                <a:spcPct val="90000"/>
              </a:lnSpc>
              <a:spcBef>
                <a:spcPts val="1000"/>
              </a:spcBef>
              <a:spcAft>
                <a:spcPts val="0"/>
              </a:spcAft>
              <a:buClr>
                <a:srgbClr val="2E75B5"/>
              </a:buClr>
              <a:buSzPts val="2800"/>
              <a:buChar char="•"/>
            </a:pPr>
            <a:r>
              <a:rPr lang="en-US">
                <a:solidFill>
                  <a:srgbClr val="2E75B5"/>
                </a:solidFill>
              </a:rPr>
              <a:t>Team Spotlight: UMCES/MDNR</a:t>
            </a:r>
            <a:endParaRPr/>
          </a:p>
          <a:p>
            <a:pPr indent="-228600" lvl="0" marL="228600" rtl="0" algn="l">
              <a:lnSpc>
                <a:spcPct val="90000"/>
              </a:lnSpc>
              <a:spcBef>
                <a:spcPts val="1000"/>
              </a:spcBef>
              <a:spcAft>
                <a:spcPts val="0"/>
              </a:spcAft>
              <a:buClr>
                <a:srgbClr val="2E75B5"/>
              </a:buClr>
              <a:buSzPts val="2800"/>
              <a:buChar char="•"/>
            </a:pPr>
            <a:r>
              <a:rPr lang="en-US">
                <a:solidFill>
                  <a:srgbClr val="2E75B5"/>
                </a:solidFill>
              </a:rPr>
              <a:t>What’s next</a:t>
            </a:r>
            <a:endParaRPr/>
          </a:p>
          <a:p>
            <a:pPr indent="-50800" lvl="0" marL="228600" rtl="0" algn="l">
              <a:lnSpc>
                <a:spcPct val="90000"/>
              </a:lnSpc>
              <a:spcBef>
                <a:spcPts val="1000"/>
              </a:spcBef>
              <a:spcAft>
                <a:spcPts val="0"/>
              </a:spcAft>
              <a:buClr>
                <a:schemeClr val="dk1"/>
              </a:buClr>
              <a:buSzPts val="2800"/>
              <a:buNone/>
            </a:pPr>
            <a:r>
              <a:t/>
            </a:r>
            <a:endParaRPr>
              <a:solidFill>
                <a:srgbClr val="2E75B5"/>
              </a:solidFill>
            </a:endParaRPr>
          </a:p>
        </p:txBody>
      </p:sp>
      <p:sp>
        <p:nvSpPr>
          <p:cNvPr id="58" name="Google Shape;58;p6"/>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Webinar 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7"/>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graphicFrame>
        <p:nvGraphicFramePr>
          <p:cNvPr id="65" name="Google Shape;65;p7"/>
          <p:cNvGraphicFramePr/>
          <p:nvPr/>
        </p:nvGraphicFramePr>
        <p:xfrm>
          <a:off x="1207533" y="1978013"/>
          <a:ext cx="3000000" cy="3000000"/>
        </p:xfrm>
        <a:graphic>
          <a:graphicData uri="http://schemas.openxmlformats.org/drawingml/2006/table">
            <a:tbl>
              <a:tblPr bandRow="1" firstRow="1">
                <a:noFill/>
                <a:tableStyleId>{B70EB1E5-CA96-4BEF-B1BB-BBDA549B5E10}</a:tableStyleId>
              </a:tblPr>
              <a:tblGrid>
                <a:gridCol w="7169025"/>
                <a:gridCol w="1502225"/>
              </a:tblGrid>
              <a:tr h="370850">
                <a:tc>
                  <a:txBody>
                    <a:bodyPr/>
                    <a:lstStyle/>
                    <a:p>
                      <a:pPr indent="0" lvl="0" marL="0" marR="0" rtl="0" algn="l">
                        <a:lnSpc>
                          <a:spcPct val="100000"/>
                        </a:lnSpc>
                        <a:spcBef>
                          <a:spcPts val="0"/>
                        </a:spcBef>
                        <a:spcAft>
                          <a:spcPts val="0"/>
                        </a:spcAft>
                        <a:buClr>
                          <a:schemeClr val="lt1"/>
                        </a:buClr>
                        <a:buSzPts val="2000"/>
                        <a:buFont typeface="Calibri"/>
                        <a:buNone/>
                      </a:pPr>
                      <a:r>
                        <a:rPr lang="en-US" sz="2000" u="none" cap="none" strike="noStrike">
                          <a:solidFill>
                            <a:schemeClr val="lt1"/>
                          </a:solidFill>
                        </a:rPr>
                        <a:t>Projects</a:t>
                      </a:r>
                      <a:endParaRPr sz="2000" u="none" cap="none" strike="noStrike">
                        <a:solidFill>
                          <a:schemeClr val="lt1"/>
                        </a:solidFill>
                      </a:endParaRPr>
                    </a:p>
                  </a:txBody>
                  <a:tcPr marT="45725" marB="45725" marR="91450" marL="91450"/>
                </a:tc>
                <a:tc>
                  <a:txBody>
                    <a:bodyPr/>
                    <a:lstStyle/>
                    <a:p>
                      <a:pPr indent="0" lvl="0" marL="0" marR="0" rtl="0" algn="l">
                        <a:spcBef>
                          <a:spcPts val="0"/>
                        </a:spcBef>
                        <a:spcAft>
                          <a:spcPts val="0"/>
                        </a:spcAft>
                        <a:buNone/>
                      </a:pPr>
                      <a:r>
                        <a:rPr lang="en-US" sz="2000" u="none" cap="none" strike="noStrike">
                          <a:solidFill>
                            <a:schemeClr val="lt1"/>
                          </a:solidFill>
                        </a:rPr>
                        <a:t>Organizers</a:t>
                      </a:r>
                      <a:endParaRPr/>
                    </a:p>
                  </a:txBody>
                  <a:tcPr marT="45725" marB="45725" marR="91450" marL="91450"/>
                </a:tc>
              </a:tr>
              <a:tr h="370850">
                <a:tc>
                  <a:txBody>
                    <a:bodyPr/>
                    <a:lstStyle/>
                    <a:p>
                      <a:pPr indent="-342900" lvl="0" marL="342900" marR="0" rtl="0" algn="l">
                        <a:spcBef>
                          <a:spcPts val="0"/>
                        </a:spcBef>
                        <a:spcAft>
                          <a:spcPts val="0"/>
                        </a:spcAft>
                        <a:buClr>
                          <a:srgbClr val="2E75B5"/>
                        </a:buClr>
                        <a:buSzPts val="2000"/>
                        <a:buFont typeface="Noto Sans Symbols"/>
                        <a:buChar char="❑"/>
                      </a:pPr>
                      <a:r>
                        <a:rPr lang="en-US" sz="2000">
                          <a:solidFill>
                            <a:srgbClr val="2E75B5"/>
                          </a:solidFill>
                        </a:rPr>
                        <a:t>Casco Bay Estuary Partnership (Maine)</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Columbia University (New York)</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League of Women Voters (Illinois)</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Maryland Association of Soil Conservation Districts (Maryland)</a:t>
                      </a:r>
                      <a:endParaRPr/>
                    </a:p>
                    <a:p>
                      <a:pPr indent="-342900" lvl="0" marL="342900" marR="0" rtl="0" algn="l">
                        <a:spcBef>
                          <a:spcPts val="0"/>
                        </a:spcBef>
                        <a:spcAft>
                          <a:spcPts val="0"/>
                        </a:spcAft>
                        <a:buClr>
                          <a:srgbClr val="2E75B5"/>
                        </a:buClr>
                        <a:buSzPts val="2000"/>
                        <a:buFont typeface="Noto Sans Symbols"/>
                        <a:buChar char="❑"/>
                      </a:pPr>
                      <a:r>
                        <a:rPr lang="en-US" sz="2000">
                          <a:solidFill>
                            <a:srgbClr val="2E75B5"/>
                          </a:solidFill>
                        </a:rPr>
                        <a:t>Mystic River Association, USGS (Massachusetts)</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Ohio EPA, Great Lakes Environmental Center (Ohio)</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Thermo Fisher Scientific, UMASS (Massachusetts)</a:t>
                      </a:r>
                      <a:endParaRPr/>
                    </a:p>
                    <a:p>
                      <a:pPr indent="-342900" lvl="0" marL="342900" marR="0" rtl="0" algn="l">
                        <a:lnSpc>
                          <a:spcPct val="100000"/>
                        </a:lnSpc>
                        <a:spcBef>
                          <a:spcPts val="0"/>
                        </a:spcBef>
                        <a:spcAft>
                          <a:spcPts val="0"/>
                        </a:spcAft>
                        <a:buClr>
                          <a:srgbClr val="2E75B5"/>
                        </a:buClr>
                        <a:buSzPts val="2000"/>
                        <a:buFont typeface="Noto Sans Symbols"/>
                        <a:buChar char="❑"/>
                      </a:pPr>
                      <a:r>
                        <a:rPr lang="en-US" sz="2000">
                          <a:solidFill>
                            <a:srgbClr val="2E75B5"/>
                          </a:solidFill>
                        </a:rPr>
                        <a:t>University of Louisiana at Lafayette (Louisiana)</a:t>
                      </a:r>
                      <a:endParaRPr/>
                    </a:p>
                    <a:p>
                      <a:pPr indent="-342900" lvl="0" marL="342900" marR="0" rtl="0" algn="l">
                        <a:spcBef>
                          <a:spcPts val="0"/>
                        </a:spcBef>
                        <a:spcAft>
                          <a:spcPts val="0"/>
                        </a:spcAft>
                        <a:buClr>
                          <a:srgbClr val="2E75B5"/>
                        </a:buClr>
                        <a:buSzPts val="2000"/>
                        <a:buFont typeface="Noto Sans Symbols"/>
                        <a:buChar char="❑"/>
                      </a:pPr>
                      <a:r>
                        <a:rPr lang="en-US" sz="2000">
                          <a:solidFill>
                            <a:srgbClr val="2E75B5"/>
                          </a:solidFill>
                        </a:rPr>
                        <a:t>University of Maryland, MDNR (Maryland)</a:t>
                      </a:r>
                      <a:endParaRPr/>
                    </a:p>
                    <a:p>
                      <a:pPr indent="-342900" lvl="0" marL="342900" marR="0" rtl="0" algn="l">
                        <a:spcBef>
                          <a:spcPts val="0"/>
                        </a:spcBef>
                        <a:spcAft>
                          <a:spcPts val="0"/>
                        </a:spcAft>
                        <a:buClr>
                          <a:srgbClr val="2E75B5"/>
                        </a:buClr>
                        <a:buSzPts val="2000"/>
                        <a:buFont typeface="Noto Sans Symbols"/>
                        <a:buChar char="❑"/>
                      </a:pPr>
                      <a:r>
                        <a:rPr lang="en-US" sz="2000">
                          <a:solidFill>
                            <a:srgbClr val="2E75B5"/>
                          </a:solidFill>
                        </a:rPr>
                        <a:t>University of Michigan (Michigan)</a:t>
                      </a:r>
                      <a:endParaRPr/>
                    </a:p>
                    <a:p>
                      <a:pPr indent="-342900" lvl="0" marL="342900" marR="0" rtl="0" algn="l">
                        <a:spcBef>
                          <a:spcPts val="0"/>
                        </a:spcBef>
                        <a:spcAft>
                          <a:spcPts val="0"/>
                        </a:spcAft>
                        <a:buClr>
                          <a:srgbClr val="2E75B5"/>
                        </a:buClr>
                        <a:buSzPts val="2000"/>
                        <a:buFont typeface="Noto Sans Symbols"/>
                        <a:buChar char="❑"/>
                      </a:pPr>
                      <a:r>
                        <a:rPr lang="en-US" sz="2000">
                          <a:solidFill>
                            <a:srgbClr val="2E75B5"/>
                          </a:solidFill>
                        </a:rPr>
                        <a:t>University of New Hampshire (New Hampshire)</a:t>
                      </a:r>
                      <a:endParaRPr/>
                    </a:p>
                  </a:txBody>
                  <a:tcPr marT="45725" marB="45725" marR="91450" marL="91450"/>
                </a:tc>
                <a:tc>
                  <a:txBody>
                    <a:bodyPr/>
                    <a:lstStyle/>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EPA</a:t>
                      </a:r>
                      <a:endParaRPr/>
                    </a:p>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NIST</a:t>
                      </a:r>
                      <a:endParaRPr/>
                    </a:p>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USDA</a:t>
                      </a:r>
                      <a:endParaRPr/>
                    </a:p>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USGS</a:t>
                      </a:r>
                      <a:endParaRPr/>
                    </a:p>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NOAA</a:t>
                      </a:r>
                      <a:endParaRPr/>
                    </a:p>
                    <a:p>
                      <a:pPr indent="-285750" lvl="0" marL="285750" marR="0" rtl="0" algn="l">
                        <a:spcBef>
                          <a:spcPts val="0"/>
                        </a:spcBef>
                        <a:spcAft>
                          <a:spcPts val="0"/>
                        </a:spcAft>
                        <a:buClr>
                          <a:srgbClr val="2E75B5"/>
                        </a:buClr>
                        <a:buSzPts val="2000"/>
                        <a:buFont typeface="Noto Sans Symbols"/>
                        <a:buChar char="❑"/>
                      </a:pPr>
                      <a:r>
                        <a:rPr lang="en-US" sz="2000">
                          <a:solidFill>
                            <a:srgbClr val="2E75B5"/>
                          </a:solidFill>
                        </a:rPr>
                        <a:t>IOOS</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8"/>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72" name="Google Shape;72;p8"/>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a:t>
            </a:r>
            <a:endParaRPr sz="2000"/>
          </a:p>
        </p:txBody>
      </p:sp>
      <p:sp>
        <p:nvSpPr>
          <p:cNvPr id="73" name="Google Shape;73;p8"/>
          <p:cNvSpPr txBox="1"/>
          <p:nvPr>
            <p:ph idx="1" type="body"/>
          </p:nvPr>
        </p:nvSpPr>
        <p:spPr>
          <a:xfrm>
            <a:off x="771670" y="2056686"/>
            <a:ext cx="10582129" cy="4556766"/>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solidFill>
                <a:schemeClr val="accent1"/>
              </a:solidFill>
            </a:endParaRPr>
          </a:p>
          <a:p>
            <a:pPr indent="-228600" lvl="0" marL="228600" rtl="0" algn="l">
              <a:lnSpc>
                <a:spcPct val="90000"/>
              </a:lnSpc>
              <a:spcBef>
                <a:spcPts val="2000"/>
              </a:spcBef>
              <a:spcAft>
                <a:spcPts val="0"/>
              </a:spcAft>
              <a:buClr>
                <a:schemeClr val="accent1"/>
              </a:buClr>
              <a:buSzPts val="2800"/>
              <a:buChar char="•"/>
            </a:pPr>
            <a:r>
              <a:rPr b="1" lang="en-US">
                <a:solidFill>
                  <a:schemeClr val="accent1"/>
                </a:solidFill>
              </a:rPr>
              <a:t>Data Standard </a:t>
            </a:r>
            <a:endParaRPr/>
          </a:p>
          <a:p>
            <a:pPr indent="0" lvl="0" marL="0" rtl="0" algn="l">
              <a:lnSpc>
                <a:spcPct val="90000"/>
              </a:lnSpc>
              <a:spcBef>
                <a:spcPts val="2000"/>
              </a:spcBef>
              <a:spcAft>
                <a:spcPts val="0"/>
              </a:spcAft>
              <a:buClr>
                <a:schemeClr val="accent1"/>
              </a:buClr>
              <a:buSzPts val="2800"/>
              <a:buNone/>
            </a:pPr>
            <a:r>
              <a:rPr b="1" lang="en-US">
                <a:solidFill>
                  <a:schemeClr val="accent1"/>
                </a:solidFill>
              </a:rPr>
              <a:t>         </a:t>
            </a:r>
            <a:endParaRPr>
              <a:solidFill>
                <a:schemeClr val="accent1"/>
              </a:solidFill>
            </a:endParaRPr>
          </a:p>
          <a:p>
            <a:pPr indent="-228600" lvl="0" marL="228600" rtl="0" algn="l">
              <a:lnSpc>
                <a:spcPct val="90000"/>
              </a:lnSpc>
              <a:spcBef>
                <a:spcPts val="2000"/>
              </a:spcBef>
              <a:spcAft>
                <a:spcPts val="0"/>
              </a:spcAft>
              <a:buClr>
                <a:schemeClr val="accent1"/>
              </a:buClr>
              <a:buSzPts val="2800"/>
              <a:buChar char="•"/>
            </a:pPr>
            <a:r>
              <a:rPr b="1" lang="en-US">
                <a:solidFill>
                  <a:schemeClr val="accent1"/>
                </a:solidFill>
              </a:rPr>
              <a:t>Interface  </a:t>
            </a:r>
            <a:r>
              <a:rPr lang="en-US">
                <a:solidFill>
                  <a:schemeClr val="accent1"/>
                </a:solidFill>
              </a:rPr>
              <a:t> </a:t>
            </a:r>
            <a:endParaRPr/>
          </a:p>
          <a:p>
            <a:pPr indent="-50800" lvl="0" marL="228600" rtl="0" algn="l">
              <a:lnSpc>
                <a:spcPct val="90000"/>
              </a:lnSpc>
              <a:spcBef>
                <a:spcPts val="2000"/>
              </a:spcBef>
              <a:spcAft>
                <a:spcPts val="0"/>
              </a:spcAft>
              <a:buClr>
                <a:schemeClr val="dk1"/>
              </a:buClr>
              <a:buSzPts val="2800"/>
              <a:buNone/>
            </a:pPr>
            <a:r>
              <a:t/>
            </a:r>
            <a:endParaRPr b="1">
              <a:solidFill>
                <a:schemeClr val="accent1"/>
              </a:solidFill>
            </a:endParaRPr>
          </a:p>
          <a:p>
            <a:pPr indent="-228600" lvl="0" marL="228600" rtl="0" algn="l">
              <a:lnSpc>
                <a:spcPct val="90000"/>
              </a:lnSpc>
              <a:spcBef>
                <a:spcPts val="2000"/>
              </a:spcBef>
              <a:spcAft>
                <a:spcPts val="0"/>
              </a:spcAft>
              <a:buClr>
                <a:schemeClr val="accent1"/>
              </a:buClr>
              <a:buSzPts val="2800"/>
              <a:buChar char="•"/>
            </a:pPr>
            <a:r>
              <a:rPr b="1" lang="en-US">
                <a:solidFill>
                  <a:schemeClr val="accent1"/>
                </a:solidFill>
              </a:rPr>
              <a:t>Access      </a:t>
            </a:r>
            <a:endParaRPr sz="32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9"/>
          <p:cNvPicPr preferRelativeResize="0"/>
          <p:nvPr/>
        </p:nvPicPr>
        <p:blipFill rotWithShape="1">
          <a:blip r:embed="rId3">
            <a:alphaModFix/>
          </a:blip>
          <a:srcRect b="0" l="0" r="0" t="0"/>
          <a:stretch/>
        </p:blipFill>
        <p:spPr>
          <a:xfrm>
            <a:off x="6409660" y="1950000"/>
            <a:ext cx="5782340" cy="4139630"/>
          </a:xfrm>
          <a:prstGeom prst="rect">
            <a:avLst/>
          </a:prstGeom>
          <a:noFill/>
          <a:ln>
            <a:noFill/>
          </a:ln>
        </p:spPr>
      </p:pic>
      <p:sp>
        <p:nvSpPr>
          <p:cNvPr id="80" name="Google Shape;80;p9"/>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81" name="Google Shape;81;p9"/>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WaterML</a:t>
            </a:r>
            <a:endParaRPr>
              <a:solidFill>
                <a:srgbClr val="2E75B5"/>
              </a:solidFill>
            </a:endParaRPr>
          </a:p>
        </p:txBody>
      </p:sp>
      <p:sp>
        <p:nvSpPr>
          <p:cNvPr id="82" name="Google Shape;82;p9"/>
          <p:cNvSpPr txBox="1"/>
          <p:nvPr>
            <p:ph idx="1" type="body"/>
          </p:nvPr>
        </p:nvSpPr>
        <p:spPr>
          <a:xfrm>
            <a:off x="403180" y="2038519"/>
            <a:ext cx="10582129" cy="4556766"/>
          </a:xfrm>
          <a:prstGeom prst="rect">
            <a:avLst/>
          </a:prstGeom>
          <a:noFill/>
          <a:ln>
            <a:noFill/>
          </a:ln>
        </p:spPr>
        <p:txBody>
          <a:bodyPr anchorCtr="0" anchor="t" bIns="45700" lIns="91425" spcFirstLastPara="1" rIns="91425" wrap="square" tIns="45700">
            <a:noAutofit/>
          </a:bodyPr>
          <a:lstStyle/>
          <a:p>
            <a:pPr indent="-304800" lvl="0" marL="228600" rtl="0" algn="l">
              <a:lnSpc>
                <a:spcPct val="90000"/>
              </a:lnSpc>
              <a:spcBef>
                <a:spcPts val="0"/>
              </a:spcBef>
              <a:spcAft>
                <a:spcPts val="0"/>
              </a:spcAft>
              <a:buClr>
                <a:srgbClr val="2E75B5"/>
              </a:buClr>
              <a:buSzPts val="4800"/>
              <a:buChar char="•"/>
            </a:pPr>
            <a:r>
              <a:rPr lang="en-US" sz="4800">
                <a:solidFill>
                  <a:srgbClr val="2E75B5"/>
                </a:solidFill>
              </a:rPr>
              <a:t>WaterML</a:t>
            </a:r>
            <a:endParaRPr sz="4800">
              <a:solidFill>
                <a:srgbClr val="2E75B5"/>
              </a:solidFill>
            </a:endParaRPr>
          </a:p>
          <a:p>
            <a:pPr indent="-279400" lvl="1" marL="685800" rtl="0" algn="l">
              <a:lnSpc>
                <a:spcPct val="90000"/>
              </a:lnSpc>
              <a:spcBef>
                <a:spcPts val="1000"/>
              </a:spcBef>
              <a:spcAft>
                <a:spcPts val="0"/>
              </a:spcAft>
              <a:buClr>
                <a:srgbClr val="2E75B5"/>
              </a:buClr>
              <a:buSzPts val="4400"/>
              <a:buChar char="•"/>
            </a:pPr>
            <a:r>
              <a:rPr lang="en-US" sz="4400">
                <a:solidFill>
                  <a:srgbClr val="2E75B5"/>
                </a:solidFill>
              </a:rPr>
              <a:t>Open standard</a:t>
            </a:r>
            <a:endParaRPr/>
          </a:p>
          <a:p>
            <a:pPr indent="-279400" lvl="1" marL="685800" rtl="0" algn="l">
              <a:lnSpc>
                <a:spcPct val="90000"/>
              </a:lnSpc>
              <a:spcBef>
                <a:spcPts val="1000"/>
              </a:spcBef>
              <a:spcAft>
                <a:spcPts val="0"/>
              </a:spcAft>
              <a:buClr>
                <a:srgbClr val="2E75B5"/>
              </a:buClr>
              <a:buSzPts val="4400"/>
              <a:buChar char="•"/>
            </a:pPr>
            <a:r>
              <a:rPr lang="en-US" sz="4400">
                <a:solidFill>
                  <a:srgbClr val="2E75B5"/>
                </a:solidFill>
              </a:rPr>
              <a:t>Built upon other industry</a:t>
            </a:r>
            <a:endParaRPr/>
          </a:p>
          <a:p>
            <a:pPr indent="0" lvl="1" marL="457200" rtl="0" algn="l">
              <a:lnSpc>
                <a:spcPct val="90000"/>
              </a:lnSpc>
              <a:spcBef>
                <a:spcPts val="1000"/>
              </a:spcBef>
              <a:spcAft>
                <a:spcPts val="0"/>
              </a:spcAft>
              <a:buClr>
                <a:srgbClr val="2E75B5"/>
              </a:buClr>
              <a:buSzPts val="4400"/>
              <a:buNone/>
            </a:pPr>
            <a:r>
              <a:rPr lang="en-US" sz="4400">
                <a:solidFill>
                  <a:srgbClr val="2E75B5"/>
                </a:solidFill>
              </a:rPr>
              <a:t>  standards; standard </a:t>
            </a:r>
            <a:endParaRPr/>
          </a:p>
          <a:p>
            <a:pPr indent="0" lvl="1" marL="457200" rtl="0" algn="l">
              <a:lnSpc>
                <a:spcPct val="90000"/>
              </a:lnSpc>
              <a:spcBef>
                <a:spcPts val="1000"/>
              </a:spcBef>
              <a:spcAft>
                <a:spcPts val="0"/>
              </a:spcAft>
              <a:buClr>
                <a:srgbClr val="2E75B5"/>
              </a:buClr>
              <a:buSzPts val="4400"/>
              <a:buNone/>
            </a:pPr>
            <a:r>
              <a:rPr lang="en-US" sz="4400">
                <a:solidFill>
                  <a:srgbClr val="2E75B5"/>
                </a:solidFill>
              </a:rPr>
              <a:t>  definitions</a:t>
            </a:r>
            <a:endParaRPr/>
          </a:p>
          <a:p>
            <a:pPr indent="0" lvl="2" marL="1143000" rtl="0" algn="l">
              <a:lnSpc>
                <a:spcPct val="90000"/>
              </a:lnSpc>
              <a:spcBef>
                <a:spcPts val="1000"/>
              </a:spcBef>
              <a:spcAft>
                <a:spcPts val="0"/>
              </a:spcAft>
              <a:buClr>
                <a:schemeClr val="dk1"/>
              </a:buClr>
              <a:buSzPts val="4000"/>
              <a:buNone/>
            </a:pPr>
            <a:r>
              <a:t/>
            </a:r>
            <a:endParaRPr sz="4000">
              <a:solidFill>
                <a:srgbClr val="2E75B5"/>
              </a:solidFill>
            </a:endParaRPr>
          </a:p>
          <a:p>
            <a:pPr indent="0" lvl="1" marL="685800" rtl="0" algn="l">
              <a:lnSpc>
                <a:spcPct val="90000"/>
              </a:lnSpc>
              <a:spcBef>
                <a:spcPts val="1000"/>
              </a:spcBef>
              <a:spcAft>
                <a:spcPts val="0"/>
              </a:spcAft>
              <a:buClr>
                <a:schemeClr val="dk1"/>
              </a:buClr>
              <a:buSzPts val="4400"/>
              <a:buNone/>
            </a:pPr>
            <a:r>
              <a:t/>
            </a:r>
            <a:endParaRPr sz="4400">
              <a:solidFill>
                <a:srgbClr val="2E75B5"/>
              </a:solidFill>
            </a:endParaRPr>
          </a:p>
          <a:p>
            <a:pPr indent="0" lvl="1" marL="685800" rtl="0" algn="l">
              <a:lnSpc>
                <a:spcPct val="90000"/>
              </a:lnSpc>
              <a:spcBef>
                <a:spcPts val="1000"/>
              </a:spcBef>
              <a:spcAft>
                <a:spcPts val="0"/>
              </a:spcAft>
              <a:buClr>
                <a:schemeClr val="dk1"/>
              </a:buClr>
              <a:buSzPts val="4000"/>
              <a:buNone/>
            </a:pPr>
            <a:r>
              <a:t/>
            </a:r>
            <a:endParaRPr sz="4000">
              <a:solidFill>
                <a:srgbClr val="2E75B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0"/>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89" name="Google Shape;89;p10"/>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Interoperability</a:t>
            </a:r>
            <a:endParaRPr>
              <a:solidFill>
                <a:srgbClr val="2E75B5"/>
              </a:solidFill>
            </a:endParaRPr>
          </a:p>
        </p:txBody>
      </p:sp>
      <p:pic>
        <p:nvPicPr>
          <p:cNvPr descr="Database Server Clip Art Download" id="90" name="Google Shape;90;p10"/>
          <p:cNvPicPr preferRelativeResize="0"/>
          <p:nvPr/>
        </p:nvPicPr>
        <p:blipFill rotWithShape="1">
          <a:blip r:embed="rId3">
            <a:alphaModFix/>
          </a:blip>
          <a:srcRect b="0" l="0" r="0" t="0"/>
          <a:stretch/>
        </p:blipFill>
        <p:spPr>
          <a:xfrm>
            <a:off x="9416077" y="2446020"/>
            <a:ext cx="1937723" cy="2377440"/>
          </a:xfrm>
          <a:prstGeom prst="rect">
            <a:avLst/>
          </a:prstGeom>
          <a:noFill/>
          <a:ln>
            <a:noFill/>
          </a:ln>
        </p:spPr>
      </p:pic>
      <p:pic>
        <p:nvPicPr>
          <p:cNvPr descr="Computer, Desk, Business, Work, Technology, Workplace" id="91" name="Google Shape;91;p10"/>
          <p:cNvPicPr preferRelativeResize="0"/>
          <p:nvPr/>
        </p:nvPicPr>
        <p:blipFill rotWithShape="1">
          <a:blip r:embed="rId4">
            <a:alphaModFix/>
          </a:blip>
          <a:srcRect b="0" l="0" r="0" t="0"/>
          <a:stretch/>
        </p:blipFill>
        <p:spPr>
          <a:xfrm>
            <a:off x="348054" y="2290103"/>
            <a:ext cx="3657600" cy="2682240"/>
          </a:xfrm>
          <a:prstGeom prst="rect">
            <a:avLst/>
          </a:prstGeom>
          <a:noFill/>
          <a:ln>
            <a:noFill/>
          </a:ln>
        </p:spPr>
      </p:pic>
      <p:sp>
        <p:nvSpPr>
          <p:cNvPr id="92" name="Google Shape;92;p10"/>
          <p:cNvSpPr/>
          <p:nvPr/>
        </p:nvSpPr>
        <p:spPr>
          <a:xfrm>
            <a:off x="5049470" y="2333457"/>
            <a:ext cx="3669030" cy="1721221"/>
          </a:xfrm>
          <a:prstGeom prst="rightArrow">
            <a:avLst>
              <a:gd fmla="val 50000" name="adj1"/>
              <a:gd fmla="val 50000" name="adj2"/>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Request</a:t>
            </a:r>
            <a:endParaRPr/>
          </a:p>
        </p:txBody>
      </p:sp>
      <p:sp>
        <p:nvSpPr>
          <p:cNvPr id="93" name="Google Shape;93;p10"/>
          <p:cNvSpPr/>
          <p:nvPr/>
        </p:nvSpPr>
        <p:spPr>
          <a:xfrm>
            <a:off x="4005654" y="3368940"/>
            <a:ext cx="3657600" cy="1689926"/>
          </a:xfrm>
          <a:prstGeom prst="leftArrow">
            <a:avLst>
              <a:gd fmla="val 50000" name="adj1"/>
              <a:gd fmla="val 50000" name="adj2"/>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Response (WaterML)</a:t>
            </a:r>
            <a:endParaRPr/>
          </a:p>
        </p:txBody>
      </p:sp>
      <p:sp>
        <p:nvSpPr>
          <p:cNvPr id="94" name="Google Shape;94;p10"/>
          <p:cNvSpPr txBox="1"/>
          <p:nvPr/>
        </p:nvSpPr>
        <p:spPr>
          <a:xfrm>
            <a:off x="625692" y="5096287"/>
            <a:ext cx="31023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Challenge Administration Team</a:t>
            </a:r>
            <a:endParaRPr/>
          </a:p>
        </p:txBody>
      </p:sp>
      <p:sp>
        <p:nvSpPr>
          <p:cNvPr id="95" name="Google Shape;95;p10"/>
          <p:cNvSpPr txBox="1"/>
          <p:nvPr/>
        </p:nvSpPr>
        <p:spPr>
          <a:xfrm>
            <a:off x="9416077" y="4972343"/>
            <a:ext cx="186779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Web Services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1"/>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102" name="Google Shape;102;p11"/>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Interoperability</a:t>
            </a:r>
            <a:endParaRPr>
              <a:solidFill>
                <a:srgbClr val="2E75B5"/>
              </a:solidFill>
            </a:endParaRPr>
          </a:p>
        </p:txBody>
      </p:sp>
      <p:pic>
        <p:nvPicPr>
          <p:cNvPr descr="Database Server Clip Art Download" id="103" name="Google Shape;103;p11"/>
          <p:cNvPicPr preferRelativeResize="0"/>
          <p:nvPr/>
        </p:nvPicPr>
        <p:blipFill rotWithShape="1">
          <a:blip r:embed="rId3">
            <a:alphaModFix/>
          </a:blip>
          <a:srcRect b="0" l="0" r="0" t="0"/>
          <a:stretch/>
        </p:blipFill>
        <p:spPr>
          <a:xfrm>
            <a:off x="9384232" y="1846605"/>
            <a:ext cx="1937723" cy="2377440"/>
          </a:xfrm>
          <a:prstGeom prst="rect">
            <a:avLst/>
          </a:prstGeom>
          <a:noFill/>
          <a:ln>
            <a:noFill/>
          </a:ln>
        </p:spPr>
      </p:pic>
      <p:pic>
        <p:nvPicPr>
          <p:cNvPr descr="Computer, Desk, Business, Work, Technology, Workplace" id="104" name="Google Shape;104;p11"/>
          <p:cNvPicPr preferRelativeResize="0"/>
          <p:nvPr/>
        </p:nvPicPr>
        <p:blipFill rotWithShape="1">
          <a:blip r:embed="rId4">
            <a:alphaModFix/>
          </a:blip>
          <a:srcRect b="0" l="0" r="0" t="0"/>
          <a:stretch/>
        </p:blipFill>
        <p:spPr>
          <a:xfrm>
            <a:off x="316209" y="1690688"/>
            <a:ext cx="3657600" cy="2682240"/>
          </a:xfrm>
          <a:prstGeom prst="rect">
            <a:avLst/>
          </a:prstGeom>
          <a:noFill/>
          <a:ln>
            <a:noFill/>
          </a:ln>
        </p:spPr>
      </p:pic>
      <p:sp>
        <p:nvSpPr>
          <p:cNvPr id="105" name="Google Shape;105;p11"/>
          <p:cNvSpPr/>
          <p:nvPr/>
        </p:nvSpPr>
        <p:spPr>
          <a:xfrm>
            <a:off x="5389951" y="2183963"/>
            <a:ext cx="2662225" cy="1027753"/>
          </a:xfrm>
          <a:prstGeom prst="rightArrow">
            <a:avLst>
              <a:gd fmla="val 50000" name="adj1"/>
              <a:gd fmla="val 50000" name="adj2"/>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Request</a:t>
            </a:r>
            <a:endParaRPr/>
          </a:p>
        </p:txBody>
      </p:sp>
      <p:sp>
        <p:nvSpPr>
          <p:cNvPr id="106" name="Google Shape;106;p11"/>
          <p:cNvSpPr/>
          <p:nvPr/>
        </p:nvSpPr>
        <p:spPr>
          <a:xfrm>
            <a:off x="4759486" y="2771420"/>
            <a:ext cx="2563932" cy="1088559"/>
          </a:xfrm>
          <a:prstGeom prst="leftArrow">
            <a:avLst>
              <a:gd fmla="val 50000" name="adj1"/>
              <a:gd fmla="val 50000" name="adj2"/>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Response (WaterML)</a:t>
            </a:r>
            <a:endParaRPr/>
          </a:p>
        </p:txBody>
      </p:sp>
      <p:sp>
        <p:nvSpPr>
          <p:cNvPr id="107" name="Google Shape;107;p11"/>
          <p:cNvSpPr txBox="1"/>
          <p:nvPr/>
        </p:nvSpPr>
        <p:spPr>
          <a:xfrm>
            <a:off x="593847" y="4496872"/>
            <a:ext cx="31023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Challenge Administration Team</a:t>
            </a:r>
            <a:endParaRPr/>
          </a:p>
        </p:txBody>
      </p:sp>
      <p:sp>
        <p:nvSpPr>
          <p:cNvPr id="108" name="Google Shape;108;p11"/>
          <p:cNvSpPr txBox="1"/>
          <p:nvPr/>
        </p:nvSpPr>
        <p:spPr>
          <a:xfrm>
            <a:off x="9384232" y="4372928"/>
            <a:ext cx="186779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Web Services</a:t>
            </a:r>
            <a:endParaRPr/>
          </a:p>
        </p:txBody>
      </p:sp>
      <p:sp>
        <p:nvSpPr>
          <p:cNvPr id="109" name="Google Shape;109;p11"/>
          <p:cNvSpPr txBox="1"/>
          <p:nvPr/>
        </p:nvSpPr>
        <p:spPr>
          <a:xfrm>
            <a:off x="316209" y="5125602"/>
            <a:ext cx="587577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1E4E79"/>
                </a:solidFill>
                <a:latin typeface="Calibri"/>
                <a:ea typeface="Calibri"/>
                <a:cs typeface="Calibri"/>
                <a:sym typeface="Calibri"/>
              </a:rPr>
              <a:t>Example Languages: </a:t>
            </a:r>
            <a:r>
              <a:rPr lang="en-US" sz="2800">
                <a:solidFill>
                  <a:srgbClr val="1E4E79"/>
                </a:solidFill>
                <a:latin typeface="Calibri"/>
                <a:ea typeface="Calibri"/>
                <a:cs typeface="Calibri"/>
                <a:sym typeface="Calibri"/>
              </a:rPr>
              <a:t>Java, .Net, Python</a:t>
            </a:r>
            <a:endParaRPr/>
          </a:p>
        </p:txBody>
      </p:sp>
      <p:cxnSp>
        <p:nvCxnSpPr>
          <p:cNvPr id="110" name="Google Shape;110;p11"/>
          <p:cNvCxnSpPr/>
          <p:nvPr/>
        </p:nvCxnSpPr>
        <p:spPr>
          <a:xfrm>
            <a:off x="122830" y="4866204"/>
            <a:ext cx="11668836" cy="0"/>
          </a:xfrm>
          <a:prstGeom prst="straightConnector1">
            <a:avLst/>
          </a:prstGeom>
          <a:noFill/>
          <a:ln cap="flat" cmpd="sng" w="9525">
            <a:solidFill>
              <a:schemeClr val="accent1"/>
            </a:solidFill>
            <a:prstDash val="solid"/>
            <a:miter lim="800000"/>
            <a:headEnd len="sm" w="sm" type="none"/>
            <a:tailEnd len="sm" w="sm" type="none"/>
          </a:ln>
        </p:spPr>
      </p:cxnSp>
      <p:sp>
        <p:nvSpPr>
          <p:cNvPr id="111" name="Google Shape;111;p11"/>
          <p:cNvSpPr txBox="1"/>
          <p:nvPr/>
        </p:nvSpPr>
        <p:spPr>
          <a:xfrm>
            <a:off x="316208" y="5698491"/>
            <a:ext cx="645308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1E4E79"/>
                </a:solidFill>
                <a:latin typeface="Calibri"/>
                <a:ea typeface="Calibri"/>
                <a:cs typeface="Calibri"/>
                <a:sym typeface="Calibri"/>
              </a:rPr>
              <a:t>Example Products: </a:t>
            </a:r>
            <a:r>
              <a:rPr lang="en-US" sz="2800">
                <a:solidFill>
                  <a:srgbClr val="1E4E79"/>
                </a:solidFill>
                <a:latin typeface="Calibri"/>
                <a:ea typeface="Calibri"/>
                <a:cs typeface="Calibri"/>
                <a:sym typeface="Calibri"/>
              </a:rPr>
              <a:t>RStudio, qGIS, ArcGIS</a:t>
            </a:r>
            <a:endParaRPr/>
          </a:p>
        </p:txBody>
      </p:sp>
      <p:sp>
        <p:nvSpPr>
          <p:cNvPr id="112" name="Google Shape;112;p11"/>
          <p:cNvSpPr txBox="1"/>
          <p:nvPr/>
        </p:nvSpPr>
        <p:spPr>
          <a:xfrm>
            <a:off x="7775245" y="5111592"/>
            <a:ext cx="4092274"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1E4E79"/>
                </a:solidFill>
                <a:latin typeface="Calibri"/>
                <a:ea typeface="Calibri"/>
                <a:cs typeface="Calibri"/>
                <a:sym typeface="Calibri"/>
              </a:rPr>
              <a:t>Interface Standards:</a:t>
            </a:r>
            <a:r>
              <a:rPr lang="en-US" sz="2800">
                <a:solidFill>
                  <a:srgbClr val="1E4E79"/>
                </a:solidFill>
                <a:latin typeface="Calibri"/>
                <a:ea typeface="Calibri"/>
                <a:cs typeface="Calibri"/>
                <a:sym typeface="Calibri"/>
              </a:rPr>
              <a:t>  SOS, </a:t>
            </a:r>
            <a:endParaRPr/>
          </a:p>
          <a:p>
            <a:pPr indent="0" lvl="0" marL="0" marR="0" rtl="0" algn="l">
              <a:spcBef>
                <a:spcPts val="0"/>
              </a:spcBef>
              <a:spcAft>
                <a:spcPts val="0"/>
              </a:spcAft>
              <a:buNone/>
            </a:pPr>
            <a:r>
              <a:rPr lang="en-US" sz="2800">
                <a:solidFill>
                  <a:srgbClr val="1E4E79"/>
                </a:solidFill>
                <a:latin typeface="Calibri"/>
                <a:ea typeface="Calibri"/>
                <a:cs typeface="Calibri"/>
                <a:sym typeface="Calibri"/>
              </a:rPr>
              <a:t>	    SensorThings API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2"/>
          <p:cNvSpPr txBox="1"/>
          <p:nvPr/>
        </p:nvSpPr>
        <p:spPr>
          <a:xfrm>
            <a:off x="7010400" y="6410619"/>
            <a:ext cx="54428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119" name="Google Shape;119;p12"/>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Interoperability</a:t>
            </a:r>
            <a:endParaRPr>
              <a:solidFill>
                <a:srgbClr val="2E75B5"/>
              </a:solidFill>
            </a:endParaRPr>
          </a:p>
        </p:txBody>
      </p:sp>
      <p:sp>
        <p:nvSpPr>
          <p:cNvPr id="120" name="Google Shape;120;p12"/>
          <p:cNvSpPr txBox="1"/>
          <p:nvPr/>
        </p:nvSpPr>
        <p:spPr>
          <a:xfrm>
            <a:off x="2964180" y="2079824"/>
            <a:ext cx="8115300"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Sensor Observation Service (SOS) - </a:t>
            </a:r>
            <a:r>
              <a:rPr lang="en-US" sz="1800" u="sng">
                <a:solidFill>
                  <a:schemeClr val="hlink"/>
                </a:solidFill>
                <a:latin typeface="Calibri"/>
                <a:ea typeface="Calibri"/>
                <a:cs typeface="Calibri"/>
                <a:sym typeface="Calibri"/>
                <a:hlinkClick r:id="rId3"/>
              </a:rPr>
              <a:t>http://www.opengeospatial.org/standards/sos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OGC SensorThings API - </a:t>
            </a:r>
            <a:r>
              <a:rPr lang="en-US" sz="1800" u="sng">
                <a:solidFill>
                  <a:schemeClr val="hlink"/>
                </a:solidFill>
                <a:latin typeface="Calibri"/>
                <a:ea typeface="Calibri"/>
                <a:cs typeface="Calibri"/>
                <a:sym typeface="Calibri"/>
                <a:hlinkClick r:id="rId4"/>
              </a:rPr>
              <a:t>http://www.opengeospatial.org/standards/sensorthings</a:t>
            </a:r>
            <a:r>
              <a:rPr lang="en-US" sz="1800">
                <a:solidFill>
                  <a:schemeClr val="dk1"/>
                </a:solidFill>
                <a:latin typeface="Calibri"/>
                <a:ea typeface="Calibri"/>
                <a:cs typeface="Calibri"/>
                <a:sym typeface="Calibri"/>
              </a:rPr>
              <a:t> </a:t>
            </a:r>
            <a:endParaRPr/>
          </a:p>
        </p:txBody>
      </p:sp>
      <p:sp>
        <p:nvSpPr>
          <p:cNvPr id="121" name="Google Shape;121;p12"/>
          <p:cNvSpPr txBox="1"/>
          <p:nvPr/>
        </p:nvSpPr>
        <p:spPr>
          <a:xfrm>
            <a:off x="2952750" y="5042671"/>
            <a:ext cx="811530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Please note: Custom built web services are required to mimic capabilities offered by the OGC or USGS web services. The custom services should leverage another industry known standard. Specific instructions about how to query the custom web services will need to be provided to the Challenge Administration Team.</a:t>
            </a:r>
            <a:endParaRPr/>
          </a:p>
        </p:txBody>
      </p:sp>
      <p:sp>
        <p:nvSpPr>
          <p:cNvPr id="122" name="Google Shape;122;p12"/>
          <p:cNvSpPr/>
          <p:nvPr/>
        </p:nvSpPr>
        <p:spPr>
          <a:xfrm>
            <a:off x="1043940" y="5050544"/>
            <a:ext cx="1762067" cy="66184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Custom</a:t>
            </a:r>
            <a:endParaRPr/>
          </a:p>
        </p:txBody>
      </p:sp>
      <p:pic>
        <p:nvPicPr>
          <p:cNvPr id="123" name="Google Shape;123;p12"/>
          <p:cNvPicPr preferRelativeResize="0"/>
          <p:nvPr/>
        </p:nvPicPr>
        <p:blipFill rotWithShape="1">
          <a:blip r:embed="rId5">
            <a:alphaModFix/>
          </a:blip>
          <a:srcRect b="0" l="0" r="0" t="0"/>
          <a:stretch/>
        </p:blipFill>
        <p:spPr>
          <a:xfrm>
            <a:off x="1043940" y="3590096"/>
            <a:ext cx="1762066" cy="770442"/>
          </a:xfrm>
          <a:prstGeom prst="rect">
            <a:avLst/>
          </a:prstGeom>
          <a:noFill/>
          <a:ln>
            <a:noFill/>
          </a:ln>
        </p:spPr>
      </p:pic>
      <p:sp>
        <p:nvSpPr>
          <p:cNvPr id="124" name="Google Shape;124;p12"/>
          <p:cNvSpPr txBox="1"/>
          <p:nvPr/>
        </p:nvSpPr>
        <p:spPr>
          <a:xfrm>
            <a:off x="2952750" y="3546520"/>
            <a:ext cx="8115300"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USGS Instantaneous Values Web Service - </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6"/>
              </a:rPr>
              <a:t>http://waterservices.usgs.gov/rest/IV-Service.html</a:t>
            </a:r>
            <a:r>
              <a:rPr b="0" i="0" lang="en-US" sz="1800" u="none" cap="none" strike="noStrike">
                <a:solidFill>
                  <a:schemeClr val="dk1"/>
                </a:solidFill>
                <a:latin typeface="Calibri"/>
                <a:ea typeface="Calibri"/>
                <a:cs typeface="Calibri"/>
                <a:sym typeface="Calibri"/>
              </a:rPr>
              <a:t> </a:t>
            </a:r>
            <a:endParaRPr/>
          </a:p>
        </p:txBody>
      </p:sp>
      <p:pic>
        <p:nvPicPr>
          <p:cNvPr id="125" name="Google Shape;125;p12"/>
          <p:cNvPicPr preferRelativeResize="0"/>
          <p:nvPr/>
        </p:nvPicPr>
        <p:blipFill rotWithShape="1">
          <a:blip r:embed="rId7">
            <a:alphaModFix/>
          </a:blip>
          <a:srcRect b="0" l="0" r="0" t="0"/>
          <a:stretch/>
        </p:blipFill>
        <p:spPr>
          <a:xfrm>
            <a:off x="1032510" y="2097129"/>
            <a:ext cx="1762066" cy="866965"/>
          </a:xfrm>
          <a:prstGeom prst="rect">
            <a:avLst/>
          </a:prstGeom>
          <a:noFill/>
          <a:ln>
            <a:noFill/>
          </a:ln>
        </p:spPr>
      </p:pic>
      <p:cxnSp>
        <p:nvCxnSpPr>
          <p:cNvPr id="126" name="Google Shape;126;p12"/>
          <p:cNvCxnSpPr/>
          <p:nvPr/>
        </p:nvCxnSpPr>
        <p:spPr>
          <a:xfrm>
            <a:off x="2952750" y="1817370"/>
            <a:ext cx="0" cy="4377690"/>
          </a:xfrm>
          <a:prstGeom prst="straightConnector1">
            <a:avLst/>
          </a:prstGeom>
          <a:noFill/>
          <a:ln cap="flat" cmpd="sng" w="9525">
            <a:solidFill>
              <a:schemeClr val="accent1"/>
            </a:solidFill>
            <a:prstDash val="solid"/>
            <a:miter lim="800000"/>
            <a:headEnd len="sm" w="sm" type="none"/>
            <a:tailEnd len="sm" w="sm" type="none"/>
          </a:ln>
        </p:spPr>
      </p:cxnSp>
      <p:cxnSp>
        <p:nvCxnSpPr>
          <p:cNvPr id="127" name="Google Shape;127;p12"/>
          <p:cNvCxnSpPr/>
          <p:nvPr/>
        </p:nvCxnSpPr>
        <p:spPr>
          <a:xfrm>
            <a:off x="1032510" y="3246120"/>
            <a:ext cx="10035540" cy="0"/>
          </a:xfrm>
          <a:prstGeom prst="straightConnector1">
            <a:avLst/>
          </a:prstGeom>
          <a:noFill/>
          <a:ln cap="flat" cmpd="sng" w="9525">
            <a:solidFill>
              <a:schemeClr val="accent1"/>
            </a:solidFill>
            <a:prstDash val="solid"/>
            <a:miter lim="800000"/>
            <a:headEnd len="sm" w="sm" type="none"/>
            <a:tailEnd len="sm" w="sm" type="none"/>
          </a:ln>
        </p:spPr>
      </p:cxnSp>
      <p:cxnSp>
        <p:nvCxnSpPr>
          <p:cNvPr id="128" name="Google Shape;128;p12"/>
          <p:cNvCxnSpPr/>
          <p:nvPr/>
        </p:nvCxnSpPr>
        <p:spPr>
          <a:xfrm>
            <a:off x="1032510" y="4732020"/>
            <a:ext cx="1003554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771670" y="1690688"/>
            <a:ext cx="10582129" cy="4922764"/>
          </a:xfrm>
          <a:prstGeom prst="rect">
            <a:avLst/>
          </a:prstGeom>
          <a:noFill/>
          <a:ln>
            <a:noFill/>
          </a:ln>
        </p:spPr>
        <p:txBody>
          <a:bodyPr anchorCtr="0" anchor="t" bIns="45700" lIns="91425" spcFirstLastPara="1" rIns="91425" wrap="square" tIns="45700">
            <a:noAutofit/>
          </a:bodyPr>
          <a:lstStyle/>
          <a:p>
            <a:pPr indent="-254000" lvl="0" marL="228600" rtl="0" algn="l">
              <a:lnSpc>
                <a:spcPct val="90000"/>
              </a:lnSpc>
              <a:spcBef>
                <a:spcPts val="0"/>
              </a:spcBef>
              <a:spcAft>
                <a:spcPts val="0"/>
              </a:spcAft>
              <a:buClr>
                <a:srgbClr val="2E75B5"/>
              </a:buClr>
              <a:buSzPts val="4000"/>
              <a:buChar char="•"/>
            </a:pPr>
            <a:r>
              <a:rPr lang="en-US" sz="4000">
                <a:solidFill>
                  <a:srgbClr val="2E75B5"/>
                </a:solidFill>
              </a:rPr>
              <a:t>Data must be made available in WaterML format</a:t>
            </a:r>
            <a:endParaRPr/>
          </a:p>
          <a:p>
            <a:pPr indent="-254000" lvl="0" marL="228600" rtl="0" algn="l">
              <a:lnSpc>
                <a:spcPct val="90000"/>
              </a:lnSpc>
              <a:spcBef>
                <a:spcPts val="1000"/>
              </a:spcBef>
              <a:spcAft>
                <a:spcPts val="0"/>
              </a:spcAft>
              <a:buClr>
                <a:srgbClr val="2E75B5"/>
              </a:buClr>
              <a:buSzPts val="4000"/>
              <a:buChar char="•"/>
            </a:pPr>
            <a:r>
              <a:rPr lang="en-US" sz="4000">
                <a:solidFill>
                  <a:srgbClr val="2E75B5"/>
                </a:solidFill>
              </a:rPr>
              <a:t>Indicate the type of web service (SOS, USGS, etc.) on your registration form.</a:t>
            </a:r>
            <a:endParaRPr/>
          </a:p>
          <a:p>
            <a:pPr indent="-254000" lvl="0" marL="228600" rtl="0" algn="l">
              <a:lnSpc>
                <a:spcPct val="90000"/>
              </a:lnSpc>
              <a:spcBef>
                <a:spcPts val="1000"/>
              </a:spcBef>
              <a:spcAft>
                <a:spcPts val="0"/>
              </a:spcAft>
              <a:buClr>
                <a:srgbClr val="2E75B5"/>
              </a:buClr>
              <a:buSzPts val="4000"/>
              <a:buChar char="•"/>
            </a:pPr>
            <a:r>
              <a:rPr lang="en-US" sz="4000">
                <a:solidFill>
                  <a:srgbClr val="2E75B5"/>
                </a:solidFill>
              </a:rPr>
              <a:t>Teams must provide access to data via web services by November 1, 2018</a:t>
            </a:r>
            <a:endParaRPr/>
          </a:p>
          <a:p>
            <a:pPr indent="-254000" lvl="0" marL="228600" rtl="0" algn="l">
              <a:lnSpc>
                <a:spcPct val="90000"/>
              </a:lnSpc>
              <a:spcBef>
                <a:spcPts val="1000"/>
              </a:spcBef>
              <a:spcAft>
                <a:spcPts val="0"/>
              </a:spcAft>
              <a:buClr>
                <a:srgbClr val="2E75B5"/>
              </a:buClr>
              <a:buSzPts val="4000"/>
              <a:buChar char="•"/>
            </a:pPr>
            <a:r>
              <a:rPr lang="en-US" sz="4000">
                <a:solidFill>
                  <a:srgbClr val="2E75B5"/>
                </a:solidFill>
              </a:rPr>
              <a:t>Access can be secure</a:t>
            </a:r>
            <a:endParaRPr/>
          </a:p>
        </p:txBody>
      </p:sp>
      <p:sp>
        <p:nvSpPr>
          <p:cNvPr id="135" name="Google Shape;135;p13"/>
          <p:cNvSpPr txBox="1"/>
          <p:nvPr/>
        </p:nvSpPr>
        <p:spPr>
          <a:xfrm>
            <a:off x="6946710" y="6455847"/>
            <a:ext cx="55065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AEABAB"/>
                </a:solidFill>
                <a:latin typeface="Calibri"/>
                <a:ea typeface="Calibri"/>
                <a:cs typeface="Calibri"/>
                <a:sym typeface="Calibri"/>
              </a:rPr>
              <a:t>www.challenge.gov/nutrient-sensor-action-challenge</a:t>
            </a:r>
            <a:endParaRPr b="1" sz="1800">
              <a:solidFill>
                <a:schemeClr val="dk1"/>
              </a:solidFill>
              <a:latin typeface="Calibri"/>
              <a:ea typeface="Calibri"/>
              <a:cs typeface="Calibri"/>
              <a:sym typeface="Calibri"/>
            </a:endParaRPr>
          </a:p>
        </p:txBody>
      </p:sp>
      <p:sp>
        <p:nvSpPr>
          <p:cNvPr id="136" name="Google Shape;136;p13"/>
          <p:cNvSpPr txBox="1"/>
          <p:nvPr>
            <p:ph type="title"/>
          </p:nvPr>
        </p:nvSpPr>
        <p:spPr>
          <a:xfrm>
            <a:off x="2084832" y="365125"/>
            <a:ext cx="926896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E4E79"/>
              </a:buClr>
              <a:buSzPts val="4400"/>
              <a:buFont typeface="Calibri"/>
              <a:buNone/>
            </a:pPr>
            <a:r>
              <a:rPr lang="en-US"/>
              <a:t>Data Requirements – Data Access</a:t>
            </a:r>
            <a:endParaRPr>
              <a:solidFill>
                <a:srgbClr val="2E75B5"/>
              </a:solidFill>
            </a:endParaRPr>
          </a:p>
        </p:txBody>
      </p:sp>
      <p:pic>
        <p:nvPicPr>
          <p:cNvPr descr="Database Server Clip Art Download" id="137" name="Google Shape;137;p13"/>
          <p:cNvPicPr preferRelativeResize="0"/>
          <p:nvPr/>
        </p:nvPicPr>
        <p:blipFill rotWithShape="1">
          <a:blip r:embed="rId3">
            <a:alphaModFix/>
          </a:blip>
          <a:srcRect b="0" l="0" r="0" t="0"/>
          <a:stretch/>
        </p:blipFill>
        <p:spPr>
          <a:xfrm>
            <a:off x="10890727" y="4456431"/>
            <a:ext cx="1076344" cy="1320593"/>
          </a:xfrm>
          <a:prstGeom prst="rect">
            <a:avLst/>
          </a:prstGeom>
          <a:noFill/>
          <a:ln>
            <a:noFill/>
          </a:ln>
        </p:spPr>
      </p:pic>
      <p:pic>
        <p:nvPicPr>
          <p:cNvPr descr="Computer, Desk, Business, Work, Technology, Workplace" id="138" name="Google Shape;138;p13"/>
          <p:cNvPicPr preferRelativeResize="0"/>
          <p:nvPr/>
        </p:nvPicPr>
        <p:blipFill rotWithShape="1">
          <a:blip r:embed="rId4">
            <a:alphaModFix/>
          </a:blip>
          <a:srcRect b="0" l="0" r="0" t="0"/>
          <a:stretch/>
        </p:blipFill>
        <p:spPr>
          <a:xfrm>
            <a:off x="7797602" y="4353636"/>
            <a:ext cx="2137456" cy="1567467"/>
          </a:xfrm>
          <a:prstGeom prst="rect">
            <a:avLst/>
          </a:prstGeom>
          <a:noFill/>
          <a:ln>
            <a:noFill/>
          </a:ln>
        </p:spPr>
      </p:pic>
      <p:sp>
        <p:nvSpPr>
          <p:cNvPr id="139" name="Google Shape;139;p13"/>
          <p:cNvSpPr/>
          <p:nvPr/>
        </p:nvSpPr>
        <p:spPr>
          <a:xfrm>
            <a:off x="9893627" y="4591437"/>
            <a:ext cx="818455" cy="393051"/>
          </a:xfrm>
          <a:prstGeom prst="rightArrow">
            <a:avLst>
              <a:gd fmla="val 50000" name="adj1"/>
              <a:gd fmla="val 50000" name="adj2"/>
            </a:avLst>
          </a:prstGeom>
          <a:solidFill>
            <a:srgbClr val="FFF2CC">
              <a:alpha val="4000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3"/>
          <p:cNvSpPr/>
          <p:nvPr/>
        </p:nvSpPr>
        <p:spPr>
          <a:xfrm>
            <a:off x="9543167" y="4976129"/>
            <a:ext cx="780295" cy="385905"/>
          </a:xfrm>
          <a:prstGeom prst="leftArrow">
            <a:avLst>
              <a:gd fmla="val 50000" name="adj1"/>
              <a:gd fmla="val 50000" name="adj2"/>
            </a:avLst>
          </a:prstGeom>
          <a:solidFill>
            <a:srgbClr val="FFF2CC">
              <a:alpha val="4000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3"/>
          <p:cNvSpPr txBox="1"/>
          <p:nvPr/>
        </p:nvSpPr>
        <p:spPr>
          <a:xfrm>
            <a:off x="7369792" y="5983147"/>
            <a:ext cx="31385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Challenge Administration Team</a:t>
            </a:r>
            <a:endParaRPr/>
          </a:p>
        </p:txBody>
      </p:sp>
      <p:sp>
        <p:nvSpPr>
          <p:cNvPr id="142" name="Google Shape;142;p13"/>
          <p:cNvSpPr txBox="1"/>
          <p:nvPr/>
        </p:nvSpPr>
        <p:spPr>
          <a:xfrm>
            <a:off x="10771486" y="5981122"/>
            <a:ext cx="16817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